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86"/>
  </p:notesMasterIdLst>
  <p:sldIdLst>
    <p:sldId id="262" r:id="rId2"/>
    <p:sldId id="336" r:id="rId3"/>
    <p:sldId id="345" r:id="rId4"/>
    <p:sldId id="344" r:id="rId5"/>
    <p:sldId id="346" r:id="rId6"/>
    <p:sldId id="349" r:id="rId7"/>
    <p:sldId id="347" r:id="rId8"/>
    <p:sldId id="356" r:id="rId9"/>
    <p:sldId id="263" r:id="rId10"/>
    <p:sldId id="350" r:id="rId11"/>
    <p:sldId id="384" r:id="rId12"/>
    <p:sldId id="385" r:id="rId13"/>
    <p:sldId id="359" r:id="rId14"/>
    <p:sldId id="363" r:id="rId15"/>
    <p:sldId id="369" r:id="rId16"/>
    <p:sldId id="370" r:id="rId17"/>
    <p:sldId id="366" r:id="rId18"/>
    <p:sldId id="421" r:id="rId19"/>
    <p:sldId id="372" r:id="rId20"/>
    <p:sldId id="374" r:id="rId21"/>
    <p:sldId id="373" r:id="rId22"/>
    <p:sldId id="381" r:id="rId23"/>
    <p:sldId id="375" r:id="rId24"/>
    <p:sldId id="378" r:id="rId25"/>
    <p:sldId id="379" r:id="rId26"/>
    <p:sldId id="419" r:id="rId27"/>
    <p:sldId id="420" r:id="rId28"/>
    <p:sldId id="387" r:id="rId29"/>
    <p:sldId id="390" r:id="rId30"/>
    <p:sldId id="409" r:id="rId31"/>
    <p:sldId id="391" r:id="rId32"/>
    <p:sldId id="392" r:id="rId33"/>
    <p:sldId id="393" r:id="rId34"/>
    <p:sldId id="394" r:id="rId35"/>
    <p:sldId id="395" r:id="rId36"/>
    <p:sldId id="398" r:id="rId37"/>
    <p:sldId id="397" r:id="rId38"/>
    <p:sldId id="399" r:id="rId39"/>
    <p:sldId id="400" r:id="rId40"/>
    <p:sldId id="403" r:id="rId41"/>
    <p:sldId id="405" r:id="rId42"/>
    <p:sldId id="396" r:id="rId43"/>
    <p:sldId id="406" r:id="rId44"/>
    <p:sldId id="432" r:id="rId45"/>
    <p:sldId id="408" r:id="rId46"/>
    <p:sldId id="410" r:id="rId47"/>
    <p:sldId id="274" r:id="rId48"/>
    <p:sldId id="260" r:id="rId49"/>
    <p:sldId id="275" r:id="rId50"/>
    <p:sldId id="276" r:id="rId51"/>
    <p:sldId id="422" r:id="rId52"/>
    <p:sldId id="423" r:id="rId53"/>
    <p:sldId id="417" r:id="rId54"/>
    <p:sldId id="426" r:id="rId55"/>
    <p:sldId id="427" r:id="rId56"/>
    <p:sldId id="425" r:id="rId57"/>
    <p:sldId id="424" r:id="rId58"/>
    <p:sldId id="428" r:id="rId59"/>
    <p:sldId id="429" r:id="rId60"/>
    <p:sldId id="430" r:id="rId61"/>
    <p:sldId id="431" r:id="rId62"/>
    <p:sldId id="401" r:id="rId63"/>
    <p:sldId id="402" r:id="rId64"/>
    <p:sldId id="444" r:id="rId65"/>
    <p:sldId id="445" r:id="rId66"/>
    <p:sldId id="446" r:id="rId67"/>
    <p:sldId id="447" r:id="rId68"/>
    <p:sldId id="433" r:id="rId69"/>
    <p:sldId id="434" r:id="rId70"/>
    <p:sldId id="435" r:id="rId71"/>
    <p:sldId id="438" r:id="rId72"/>
    <p:sldId id="436" r:id="rId73"/>
    <p:sldId id="440" r:id="rId74"/>
    <p:sldId id="441" r:id="rId75"/>
    <p:sldId id="442" r:id="rId76"/>
    <p:sldId id="443" r:id="rId77"/>
    <p:sldId id="437" r:id="rId78"/>
    <p:sldId id="448" r:id="rId79"/>
    <p:sldId id="454" r:id="rId80"/>
    <p:sldId id="453" r:id="rId81"/>
    <p:sldId id="449" r:id="rId82"/>
    <p:sldId id="450" r:id="rId83"/>
    <p:sldId id="452" r:id="rId84"/>
    <p:sldId id="451" r:id="rId85"/>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78B5"/>
    <a:srgbClr val="4F9A8F"/>
    <a:srgbClr val="4B7287"/>
    <a:srgbClr val="B7520C"/>
    <a:srgbClr val="CCAE59"/>
    <a:srgbClr val="895299"/>
    <a:srgbClr val="BB256C"/>
    <a:srgbClr val="1990B0"/>
    <a:srgbClr val="A0470D"/>
    <a:srgbClr val="B93D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E66E1A-9124-C043-A431-990144379EF7}" v="4660" dt="2024-07-10T11:10:16.7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20"/>
    <p:restoredTop sz="93706"/>
  </p:normalViewPr>
  <p:slideViewPr>
    <p:cSldViewPr snapToGrid="0">
      <p:cViewPr varScale="1">
        <p:scale>
          <a:sx n="52" d="100"/>
          <a:sy n="52" d="100"/>
        </p:scale>
        <p:origin x="52" y="132"/>
      </p:cViewPr>
      <p:guideLst/>
    </p:cSldViewPr>
  </p:slideViewPr>
  <p:outlineViewPr>
    <p:cViewPr>
      <p:scale>
        <a:sx n="33" d="100"/>
        <a:sy n="33" d="100"/>
      </p:scale>
      <p:origin x="0" y="0"/>
    </p:cViewPr>
  </p:outlineViewPr>
  <p:notesTextViewPr>
    <p:cViewPr>
      <p:scale>
        <a:sx n="75" d="100"/>
        <a:sy n="75" d="100"/>
      </p:scale>
      <p:origin x="0" y="0"/>
    </p:cViewPr>
  </p:notesTextViewPr>
  <p:sorterViewPr>
    <p:cViewPr>
      <p:scale>
        <a:sx n="80" d="100"/>
        <a:sy n="80" d="100"/>
      </p:scale>
      <p:origin x="0" y="0"/>
    </p:cViewPr>
  </p:sorterViewPr>
  <p:notesViewPr>
    <p:cSldViewPr snapToGrid="0">
      <p:cViewPr>
        <p:scale>
          <a:sx n="84" d="100"/>
          <a:sy n="84" d="100"/>
        </p:scale>
        <p:origin x="1224" y="44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9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B89710-A849-4143-BD8A-44CE7F03E85C}" type="datetimeFigureOut">
              <a:rPr lang="pt-PT" smtClean="0"/>
              <a:t>17/10/2024</a:t>
            </a:fld>
            <a:endParaRPr lang="pt-PT"/>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7BE079-6721-A34A-80FA-FDFEF0F6B5C4}" type="slidenum">
              <a:rPr lang="pt-PT" smtClean="0"/>
              <a:t>‹nº›</a:t>
            </a:fld>
            <a:endParaRPr lang="pt-PT"/>
          </a:p>
        </p:txBody>
      </p:sp>
    </p:spTree>
    <p:extLst>
      <p:ext uri="{BB962C8B-B14F-4D97-AF65-F5344CB8AC3E}">
        <p14:creationId xmlns:p14="http://schemas.microsoft.com/office/powerpoint/2010/main" val="4124448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www.wolframalpha.com/input?i=ContourPlot%5B1%2F2+abs%281+-+a+%2B+sqrt%28%28-1+%2B+a+-+w%29%5E2+-+4+w%29+%2B+w%29%3D%3D1%2C+%7Bw%2C+-4%2C+4%7D%2C+%7Ba%2C+-4%2C+4%7D%5D" TargetMode="External"/><Relationship Id="rId2" Type="http://schemas.openxmlformats.org/officeDocument/2006/relationships/slide" Target="../slides/slide52.xml"/><Relationship Id="rId1" Type="http://schemas.openxmlformats.org/officeDocument/2006/relationships/notesMaster" Target="../notesMasters/notesMaster1.xml"/><Relationship Id="rId4" Type="http://schemas.openxmlformats.org/officeDocument/2006/relationships/hyperlink" Target="https://www.wolframalpha.com/input?i=ContourPlot%5B1%2F2+abs%281+-+a+-+sqrt%28%28-1+%2B+a+-+w%29%5E2+-+4+w%29+%2B+w%29%3D%3D1%2C+%7Bw%2C+-4%2C+4%7D%2C+%7Ba%2C+-4%2C+4%7D%5D" TargetMode="Externa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sz="1800" dirty="0"/>
              <a:t>Bom dia a todos, o meu nome é Margarida Biscaia e venho apresentar a minha tese cujo nome é Calibração de Modelos de Preços de Opções utilizando Redes Neuronais e Métodos de Otimização Baseados em Populações. Os meus orientadores são os professores José Luís dos Santos e o professor António Alberto, e é importante referir que esta tese está integrada num projeto de investigação sobre o mesmo tema.</a:t>
            </a:r>
          </a:p>
        </p:txBody>
      </p:sp>
      <p:sp>
        <p:nvSpPr>
          <p:cNvPr id="4" name="Marcador de Posição do Número do Diapositivo 3"/>
          <p:cNvSpPr>
            <a:spLocks noGrp="1"/>
          </p:cNvSpPr>
          <p:nvPr>
            <p:ph type="sldNum" sz="quarter" idx="5"/>
          </p:nvPr>
        </p:nvSpPr>
        <p:spPr/>
        <p:txBody>
          <a:bodyPr/>
          <a:lstStyle/>
          <a:p>
            <a:fld id="{127BE079-6721-A34A-80FA-FDFEF0F6B5C4}" type="slidenum">
              <a:rPr lang="pt-PT" smtClean="0"/>
              <a:t>0</a:t>
            </a:fld>
            <a:endParaRPr lang="pt-PT"/>
          </a:p>
        </p:txBody>
      </p:sp>
    </p:spTree>
    <p:extLst>
      <p:ext uri="{BB962C8B-B14F-4D97-AF65-F5344CB8AC3E}">
        <p14:creationId xmlns:p14="http://schemas.microsoft.com/office/powerpoint/2010/main" val="22184061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O modelo que escolhemos para trabalhar é o modelo de </a:t>
            </a:r>
            <a:r>
              <a:rPr lang="pt-PT" dirty="0" err="1"/>
              <a:t>Heston</a:t>
            </a:r>
            <a:r>
              <a:rPr lang="pt-PT" dirty="0"/>
              <a:t>, que é um modelo de volatilidade estocástica caracterizado por estas equações. </a:t>
            </a:r>
          </a:p>
          <a:p>
            <a:r>
              <a:rPr lang="pt-PT" dirty="0"/>
              <a:t>E calibramos o modelo ao estimar estes 5 parâmetros.</a:t>
            </a:r>
          </a:p>
        </p:txBody>
      </p:sp>
      <p:sp>
        <p:nvSpPr>
          <p:cNvPr id="4" name="Marcador de Posição do Número do Diapositivo 3"/>
          <p:cNvSpPr>
            <a:spLocks noGrp="1"/>
          </p:cNvSpPr>
          <p:nvPr>
            <p:ph type="sldNum" sz="quarter" idx="5"/>
          </p:nvPr>
        </p:nvSpPr>
        <p:spPr/>
        <p:txBody>
          <a:bodyPr/>
          <a:lstStyle/>
          <a:p>
            <a:fld id="{127BE079-6721-A34A-80FA-FDFEF0F6B5C4}" type="slidenum">
              <a:rPr lang="pt-PT" smtClean="0"/>
              <a:t>9</a:t>
            </a:fld>
            <a:endParaRPr lang="pt-PT"/>
          </a:p>
        </p:txBody>
      </p:sp>
    </p:spTree>
    <p:extLst>
      <p:ext uri="{BB962C8B-B14F-4D97-AF65-F5344CB8AC3E}">
        <p14:creationId xmlns:p14="http://schemas.microsoft.com/office/powerpoint/2010/main" val="1429610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O problema de calibração é então definido como um problema de otimização, cujo objetivo é determinar os parâmetros do modelo que minimizam o erro entre os preços de mercado e os preços obtidos pelo modelo.</a:t>
            </a:r>
          </a:p>
        </p:txBody>
      </p:sp>
      <p:sp>
        <p:nvSpPr>
          <p:cNvPr id="4" name="Marcador de Posição do Número do Diapositivo 3"/>
          <p:cNvSpPr>
            <a:spLocks noGrp="1"/>
          </p:cNvSpPr>
          <p:nvPr>
            <p:ph type="sldNum" sz="quarter" idx="5"/>
          </p:nvPr>
        </p:nvSpPr>
        <p:spPr/>
        <p:txBody>
          <a:bodyPr/>
          <a:lstStyle/>
          <a:p>
            <a:fld id="{127BE079-6721-A34A-80FA-FDFEF0F6B5C4}" type="slidenum">
              <a:rPr lang="pt-PT" smtClean="0"/>
              <a:t>10</a:t>
            </a:fld>
            <a:endParaRPr lang="pt-PT"/>
          </a:p>
        </p:txBody>
      </p:sp>
    </p:spTree>
    <p:extLst>
      <p:ext uri="{BB962C8B-B14F-4D97-AF65-F5344CB8AC3E}">
        <p14:creationId xmlns:p14="http://schemas.microsoft.com/office/powerpoint/2010/main" val="507034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Como já vimos este problema é de facto difícil de trabalhar,...</a:t>
            </a:r>
          </a:p>
        </p:txBody>
      </p:sp>
      <p:sp>
        <p:nvSpPr>
          <p:cNvPr id="4" name="Marcador de Posição do Número do Diapositivo 3"/>
          <p:cNvSpPr>
            <a:spLocks noGrp="1"/>
          </p:cNvSpPr>
          <p:nvPr>
            <p:ph type="sldNum" sz="quarter" idx="5"/>
          </p:nvPr>
        </p:nvSpPr>
        <p:spPr/>
        <p:txBody>
          <a:bodyPr/>
          <a:lstStyle/>
          <a:p>
            <a:fld id="{127BE079-6721-A34A-80FA-FDFEF0F6B5C4}" type="slidenum">
              <a:rPr lang="pt-PT" smtClean="0"/>
              <a:t>11</a:t>
            </a:fld>
            <a:endParaRPr lang="pt-PT"/>
          </a:p>
        </p:txBody>
      </p:sp>
    </p:spTree>
    <p:extLst>
      <p:ext uri="{BB962C8B-B14F-4D97-AF65-F5344CB8AC3E}">
        <p14:creationId xmlns:p14="http://schemas.microsoft.com/office/powerpoint/2010/main" val="1201315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 e é por isso que utilizamos algoritmos populacionais para o resolver. Nomeadamente, o </a:t>
            </a:r>
            <a:r>
              <a:rPr lang="pt-PT" dirty="0" err="1"/>
              <a:t>Differential</a:t>
            </a:r>
            <a:r>
              <a:rPr lang="pt-PT" dirty="0"/>
              <a:t> </a:t>
            </a:r>
            <a:r>
              <a:rPr lang="pt-PT" dirty="0" err="1"/>
              <a:t>Evolution</a:t>
            </a:r>
            <a:r>
              <a:rPr lang="pt-PT" dirty="0"/>
              <a:t> e o </a:t>
            </a:r>
            <a:r>
              <a:rPr lang="pt-PT" dirty="0" err="1"/>
              <a:t>Particle</a:t>
            </a:r>
            <a:r>
              <a:rPr lang="pt-PT" dirty="0"/>
              <a:t> </a:t>
            </a:r>
            <a:r>
              <a:rPr lang="pt-PT" dirty="0" err="1"/>
              <a:t>Swarm</a:t>
            </a:r>
            <a:r>
              <a:rPr lang="pt-PT" dirty="0"/>
              <a:t> </a:t>
            </a:r>
            <a:r>
              <a:rPr lang="pt-PT" dirty="0" err="1"/>
              <a:t>Optimization</a:t>
            </a:r>
            <a:r>
              <a:rPr lang="pt-PT" dirty="0"/>
              <a:t>. Estes algoritmos baseiam-se no comportamento das populações: o </a:t>
            </a:r>
            <a:r>
              <a:rPr lang="pt-PT" dirty="0" err="1"/>
              <a:t>Differential</a:t>
            </a:r>
            <a:r>
              <a:rPr lang="pt-PT" dirty="0"/>
              <a:t> </a:t>
            </a:r>
            <a:r>
              <a:rPr lang="pt-PT" dirty="0" err="1"/>
              <a:t>Evolution</a:t>
            </a:r>
            <a:r>
              <a:rPr lang="pt-PT" dirty="0"/>
              <a:t> baseia-se na evolução genética das espécies, e o </a:t>
            </a:r>
            <a:r>
              <a:rPr lang="pt-PT" dirty="0" err="1"/>
              <a:t>Particle</a:t>
            </a:r>
            <a:r>
              <a:rPr lang="pt-PT" dirty="0"/>
              <a:t> </a:t>
            </a:r>
            <a:r>
              <a:rPr lang="pt-PT" dirty="0" err="1"/>
              <a:t>Swarm</a:t>
            </a:r>
            <a:r>
              <a:rPr lang="pt-PT" dirty="0"/>
              <a:t> </a:t>
            </a:r>
            <a:r>
              <a:rPr lang="pt-PT" dirty="0" err="1"/>
              <a:t>Optimization</a:t>
            </a:r>
            <a:r>
              <a:rPr lang="pt-PT" dirty="0"/>
              <a:t> baseia-se nos movimentos em grupo como dos enxames e cardumes. Assim, ambos trabalham com uma população de N elementos, onde cada elemento tem D componentes. Isto num determinado espaço de procura. Aqui vamos representar cada elemento com um bolinha, que será para o nosso problema um vetor de parâmetros, onde cada elemento é um parâmetro do modelo, representado por um quadrado. Para o modelo de </a:t>
            </a:r>
            <a:r>
              <a:rPr lang="pt-PT" dirty="0" err="1"/>
              <a:t>Heston</a:t>
            </a:r>
            <a:r>
              <a:rPr lang="pt-PT" dirty="0"/>
              <a:t> temos D=5 uma vez que temos 5 parâmetros para estimar.</a:t>
            </a:r>
          </a:p>
        </p:txBody>
      </p:sp>
      <p:sp>
        <p:nvSpPr>
          <p:cNvPr id="4" name="Marcador de Posição do Número do Diapositivo 3"/>
          <p:cNvSpPr>
            <a:spLocks noGrp="1"/>
          </p:cNvSpPr>
          <p:nvPr>
            <p:ph type="sldNum" sz="quarter" idx="5"/>
          </p:nvPr>
        </p:nvSpPr>
        <p:spPr/>
        <p:txBody>
          <a:bodyPr/>
          <a:lstStyle/>
          <a:p>
            <a:fld id="{127BE079-6721-A34A-80FA-FDFEF0F6B5C4}" type="slidenum">
              <a:rPr lang="pt-PT" smtClean="0"/>
              <a:t>12</a:t>
            </a:fld>
            <a:endParaRPr lang="pt-PT"/>
          </a:p>
        </p:txBody>
      </p:sp>
    </p:spTree>
    <p:extLst>
      <p:ext uri="{BB962C8B-B14F-4D97-AF65-F5344CB8AC3E}">
        <p14:creationId xmlns:p14="http://schemas.microsoft.com/office/powerpoint/2010/main" val="2327768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Para explicar como funciona o DE vamos ver um caso simples com uma população de 4 elementos, cada um com 2 componentes. O primeiro passo consiste em inicializar a população dentro do espaço de procura.</a:t>
            </a:r>
          </a:p>
        </p:txBody>
      </p:sp>
      <p:sp>
        <p:nvSpPr>
          <p:cNvPr id="4" name="Marcador de Posição do Número do Diapositivo 3"/>
          <p:cNvSpPr>
            <a:spLocks noGrp="1"/>
          </p:cNvSpPr>
          <p:nvPr>
            <p:ph type="sldNum" sz="quarter" idx="5"/>
          </p:nvPr>
        </p:nvSpPr>
        <p:spPr/>
        <p:txBody>
          <a:bodyPr/>
          <a:lstStyle/>
          <a:p>
            <a:fld id="{127BE079-6721-A34A-80FA-FDFEF0F6B5C4}" type="slidenum">
              <a:rPr lang="pt-PT" smtClean="0"/>
              <a:t>13</a:t>
            </a:fld>
            <a:endParaRPr lang="pt-PT"/>
          </a:p>
        </p:txBody>
      </p:sp>
    </p:spTree>
    <p:extLst>
      <p:ext uri="{BB962C8B-B14F-4D97-AF65-F5344CB8AC3E}">
        <p14:creationId xmlns:p14="http://schemas.microsoft.com/office/powerpoint/2010/main" val="28066561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O segundo passo é a mutação. Aqui para cada elemento da população escolhemos outros elementos e fazemos uma operação vetorial. Para exemplificar com o elemento laranja, escolhemos então os outros três elementos, fazemos uma subtração entre o azul e o verde e aplicamos essa subtração escalada ao roxo, obtendo um novo elemento amarelo.</a:t>
            </a:r>
          </a:p>
        </p:txBody>
      </p:sp>
      <p:sp>
        <p:nvSpPr>
          <p:cNvPr id="4" name="Marcador de Posição do Número do Diapositivo 3"/>
          <p:cNvSpPr>
            <a:spLocks noGrp="1"/>
          </p:cNvSpPr>
          <p:nvPr>
            <p:ph type="sldNum" sz="quarter" idx="5"/>
          </p:nvPr>
        </p:nvSpPr>
        <p:spPr/>
        <p:txBody>
          <a:bodyPr/>
          <a:lstStyle/>
          <a:p>
            <a:fld id="{127BE079-6721-A34A-80FA-FDFEF0F6B5C4}" type="slidenum">
              <a:rPr lang="pt-PT" smtClean="0"/>
              <a:t>14</a:t>
            </a:fld>
            <a:endParaRPr lang="pt-PT"/>
          </a:p>
        </p:txBody>
      </p:sp>
    </p:spTree>
    <p:extLst>
      <p:ext uri="{BB962C8B-B14F-4D97-AF65-F5344CB8AC3E}">
        <p14:creationId xmlns:p14="http://schemas.microsoft.com/office/powerpoint/2010/main" val="8670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De seguida temos o crossover. Aqui para cada elemento vamos misturar o vetor obtido na mutação com o vetor inicial, garantindo que pelo menos uma componente é alterada. Temos neste exemplo 3 possíveis opções sendo que para o laranja escolhemos a mistura dos dois.</a:t>
            </a:r>
          </a:p>
        </p:txBody>
      </p:sp>
      <p:sp>
        <p:nvSpPr>
          <p:cNvPr id="4" name="Marcador de Posição do Número do Diapositivo 3"/>
          <p:cNvSpPr>
            <a:spLocks noGrp="1"/>
          </p:cNvSpPr>
          <p:nvPr>
            <p:ph type="sldNum" sz="quarter" idx="5"/>
          </p:nvPr>
        </p:nvSpPr>
        <p:spPr/>
        <p:txBody>
          <a:bodyPr/>
          <a:lstStyle/>
          <a:p>
            <a:fld id="{127BE079-6721-A34A-80FA-FDFEF0F6B5C4}" type="slidenum">
              <a:rPr lang="pt-PT" smtClean="0"/>
              <a:t>15</a:t>
            </a:fld>
            <a:endParaRPr lang="pt-PT"/>
          </a:p>
        </p:txBody>
      </p:sp>
    </p:spTree>
    <p:extLst>
      <p:ext uri="{BB962C8B-B14F-4D97-AF65-F5344CB8AC3E}">
        <p14:creationId xmlns:p14="http://schemas.microsoft.com/office/powerpoint/2010/main" val="39914837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O último passo é a seleção, onde só temos de escolher entre o vetor do crossover e o inicial, o que tiver menor valor na função objetivo. Neste caso foi escolhido o do crossover, que vai então substituir o laranja inicial na próxima população. Fazemos isto para cada elemento da população, e repetimos os últimos 3 passos até que um critério de paragem seja atingindo como o número de iterações ou todos os elementos da população serem muito semelhantes.</a:t>
            </a:r>
          </a:p>
        </p:txBody>
      </p:sp>
      <p:sp>
        <p:nvSpPr>
          <p:cNvPr id="4" name="Marcador de Posição do Número do Diapositivo 3"/>
          <p:cNvSpPr>
            <a:spLocks noGrp="1"/>
          </p:cNvSpPr>
          <p:nvPr>
            <p:ph type="sldNum" sz="quarter" idx="5"/>
          </p:nvPr>
        </p:nvSpPr>
        <p:spPr/>
        <p:txBody>
          <a:bodyPr/>
          <a:lstStyle/>
          <a:p>
            <a:fld id="{127BE079-6721-A34A-80FA-FDFEF0F6B5C4}" type="slidenum">
              <a:rPr lang="pt-PT" smtClean="0"/>
              <a:t>16</a:t>
            </a:fld>
            <a:endParaRPr lang="pt-PT"/>
          </a:p>
        </p:txBody>
      </p:sp>
    </p:spTree>
    <p:extLst>
      <p:ext uri="{BB962C8B-B14F-4D97-AF65-F5344CB8AC3E}">
        <p14:creationId xmlns:p14="http://schemas.microsoft.com/office/powerpoint/2010/main" val="1512643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Em relação à convergência do algoritmo, provámos que não tem convergência em probabilidade, isto é, não converge com probabilidade 1 para a solução ótima. A demonstração consiste em basicamente mostrar que se a população convergir para uma solução que não é a ótima então não vai conseguir escapar.</a:t>
            </a:r>
          </a:p>
        </p:txBody>
      </p:sp>
      <p:sp>
        <p:nvSpPr>
          <p:cNvPr id="4" name="Marcador de Posição do Número do Diapositivo 3"/>
          <p:cNvSpPr>
            <a:spLocks noGrp="1"/>
          </p:cNvSpPr>
          <p:nvPr>
            <p:ph type="sldNum" sz="quarter" idx="5"/>
          </p:nvPr>
        </p:nvSpPr>
        <p:spPr/>
        <p:txBody>
          <a:bodyPr/>
          <a:lstStyle/>
          <a:p>
            <a:fld id="{127BE079-6721-A34A-80FA-FDFEF0F6B5C4}" type="slidenum">
              <a:rPr lang="pt-PT" smtClean="0"/>
              <a:t>17</a:t>
            </a:fld>
            <a:endParaRPr lang="pt-PT"/>
          </a:p>
        </p:txBody>
      </p:sp>
    </p:spTree>
    <p:extLst>
      <p:ext uri="{BB962C8B-B14F-4D97-AF65-F5344CB8AC3E}">
        <p14:creationId xmlns:p14="http://schemas.microsoft.com/office/powerpoint/2010/main" val="27429292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É neste sentido que é feita uma adaptação do algoritmo designada </a:t>
            </a:r>
            <a:r>
              <a:rPr lang="pt-PT" dirty="0" err="1"/>
              <a:t>ms</a:t>
            </a:r>
            <a:r>
              <a:rPr lang="pt-PT" dirty="0"/>
              <a:t> </a:t>
            </a:r>
            <a:r>
              <a:rPr lang="pt-PT" dirty="0" err="1"/>
              <a:t>Differential</a:t>
            </a:r>
            <a:r>
              <a:rPr lang="pt-PT" dirty="0"/>
              <a:t> </a:t>
            </a:r>
            <a:r>
              <a:rPr lang="pt-PT" dirty="0" err="1"/>
              <a:t>Evolution</a:t>
            </a:r>
            <a:r>
              <a:rPr lang="pt-PT" dirty="0"/>
              <a:t>. Nesta versão temos dois passos diferentes, sendo que os primeiros 3 são iguais ao DE. </a:t>
            </a:r>
          </a:p>
        </p:txBody>
      </p:sp>
      <p:sp>
        <p:nvSpPr>
          <p:cNvPr id="4" name="Marcador de Posição do Número do Diapositivo 3"/>
          <p:cNvSpPr>
            <a:spLocks noGrp="1"/>
          </p:cNvSpPr>
          <p:nvPr>
            <p:ph type="sldNum" sz="quarter" idx="5"/>
          </p:nvPr>
        </p:nvSpPr>
        <p:spPr/>
        <p:txBody>
          <a:bodyPr/>
          <a:lstStyle/>
          <a:p>
            <a:fld id="{127BE079-6721-A34A-80FA-FDFEF0F6B5C4}" type="slidenum">
              <a:rPr lang="pt-PT" smtClean="0"/>
              <a:t>18</a:t>
            </a:fld>
            <a:endParaRPr lang="pt-PT"/>
          </a:p>
        </p:txBody>
      </p:sp>
    </p:spTree>
    <p:extLst>
      <p:ext uri="{BB962C8B-B14F-4D97-AF65-F5344CB8AC3E}">
        <p14:creationId xmlns:p14="http://schemas.microsoft.com/office/powerpoint/2010/main" val="1616479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Opções são contratos financeiros que dão ao detentor desses contratos o direito mas não a obrigação de comprar ou vender um ativo, isto a um determinado preço e até uma determinada data.</a:t>
            </a:r>
          </a:p>
          <a:p>
            <a:endParaRPr lang="pt-PT" dirty="0"/>
          </a:p>
          <a:p>
            <a:r>
              <a:rPr lang="pt-PT" dirty="0"/>
              <a:t>Os modelos de preços de opções são ferramentas matemáticas usadas para representar o comportamento dos preços destas opções no mercado financeiro e também para determinar o seu preço justo. </a:t>
            </a:r>
          </a:p>
          <a:p>
            <a:endParaRPr lang="pt-PT" dirty="0"/>
          </a:p>
          <a:p>
            <a:r>
              <a:rPr lang="pt-PT" dirty="0"/>
              <a:t>Para que os modelos devolvam resultados que de facto se alinhem com os observados no mercado é necessário haver um processo de calibração, cujo objetivo é determinar os parâmetros ótimos que caracterizam o modelo.</a:t>
            </a:r>
          </a:p>
          <a:p>
            <a:endParaRPr lang="pt-PT" dirty="0"/>
          </a:p>
          <a:p>
            <a:r>
              <a:rPr lang="pt-PT" dirty="0"/>
              <a:t>Este processo pode ser computacionalmente exigente, e isto deve-se principalmente a duas razões.</a:t>
            </a:r>
          </a:p>
        </p:txBody>
      </p:sp>
      <p:sp>
        <p:nvSpPr>
          <p:cNvPr id="4" name="Marcador de Posição do Número do Diapositivo 3"/>
          <p:cNvSpPr>
            <a:spLocks noGrp="1"/>
          </p:cNvSpPr>
          <p:nvPr>
            <p:ph type="sldNum" sz="quarter" idx="5"/>
          </p:nvPr>
        </p:nvSpPr>
        <p:spPr/>
        <p:txBody>
          <a:bodyPr/>
          <a:lstStyle/>
          <a:p>
            <a:fld id="{127BE079-6721-A34A-80FA-FDFEF0F6B5C4}" type="slidenum">
              <a:rPr lang="pt-PT" smtClean="0"/>
              <a:t>1</a:t>
            </a:fld>
            <a:endParaRPr lang="pt-PT"/>
          </a:p>
        </p:txBody>
      </p:sp>
    </p:spTree>
    <p:extLst>
      <p:ext uri="{BB962C8B-B14F-4D97-AF65-F5344CB8AC3E}">
        <p14:creationId xmlns:p14="http://schemas.microsoft.com/office/powerpoint/2010/main" val="19377628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Assim, depois do crossover estar concluído, temos </a:t>
            </a:r>
            <a:r>
              <a:rPr lang="pt-PT" dirty="0" err="1"/>
              <a:t>uniform</a:t>
            </a:r>
            <a:r>
              <a:rPr lang="pt-PT" dirty="0"/>
              <a:t> </a:t>
            </a:r>
            <a:r>
              <a:rPr lang="pt-PT" dirty="0" err="1"/>
              <a:t>mutation</a:t>
            </a:r>
            <a:r>
              <a:rPr lang="pt-PT" dirty="0"/>
              <a:t>. Neste passo, com uma pequena probabilidade vamos gerar novas componentes de um elemento. No exemplo do laranja, gerámos uma nova componente azul.</a:t>
            </a:r>
          </a:p>
        </p:txBody>
      </p:sp>
      <p:sp>
        <p:nvSpPr>
          <p:cNvPr id="4" name="Marcador de Posição do Número do Diapositivo 3"/>
          <p:cNvSpPr>
            <a:spLocks noGrp="1"/>
          </p:cNvSpPr>
          <p:nvPr>
            <p:ph type="sldNum" sz="quarter" idx="5"/>
          </p:nvPr>
        </p:nvSpPr>
        <p:spPr/>
        <p:txBody>
          <a:bodyPr/>
          <a:lstStyle/>
          <a:p>
            <a:fld id="{127BE079-6721-A34A-80FA-FDFEF0F6B5C4}" type="slidenum">
              <a:rPr lang="pt-PT" smtClean="0"/>
              <a:t>19</a:t>
            </a:fld>
            <a:endParaRPr lang="pt-PT"/>
          </a:p>
        </p:txBody>
      </p:sp>
    </p:spTree>
    <p:extLst>
      <p:ext uri="{BB962C8B-B14F-4D97-AF65-F5344CB8AC3E}">
        <p14:creationId xmlns:p14="http://schemas.microsoft.com/office/powerpoint/2010/main" val="40403856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De seguida temos agora </a:t>
            </a:r>
            <a:r>
              <a:rPr lang="pt-PT" dirty="0" err="1"/>
              <a:t>diversity</a:t>
            </a:r>
            <a:r>
              <a:rPr lang="pt-PT" dirty="0"/>
              <a:t> </a:t>
            </a:r>
            <a:r>
              <a:rPr lang="pt-PT" dirty="0" err="1"/>
              <a:t>selection</a:t>
            </a:r>
            <a:r>
              <a:rPr lang="pt-PT" dirty="0"/>
              <a:t>. Aqui, vamos determinar o melhor elemento da população inicial que é o verde. E vamos determinar o melhor elemento da população obtida no </a:t>
            </a:r>
            <a:r>
              <a:rPr lang="pt-PT" dirty="0" err="1"/>
              <a:t>uniform</a:t>
            </a:r>
            <a:r>
              <a:rPr lang="pt-PT" dirty="0"/>
              <a:t> </a:t>
            </a:r>
            <a:r>
              <a:rPr lang="pt-PT" dirty="0" err="1"/>
              <a:t>mutation</a:t>
            </a:r>
            <a:r>
              <a:rPr lang="pt-PT" dirty="0"/>
              <a:t>. E depois escolhemos aleatoriamente um destes dois para a próxima população, sendo que aqui foi escolhido o mutado. Para os restantes elementos, a regra geral é ficar com o melhor elemento das duas populações, no entanto podemos com uma pequena probabilidade aceitar um elemento pior como é o caso deste aqui.</a:t>
            </a:r>
          </a:p>
        </p:txBody>
      </p:sp>
      <p:sp>
        <p:nvSpPr>
          <p:cNvPr id="4" name="Marcador de Posição do Número do Diapositivo 3"/>
          <p:cNvSpPr>
            <a:spLocks noGrp="1"/>
          </p:cNvSpPr>
          <p:nvPr>
            <p:ph type="sldNum" sz="quarter" idx="5"/>
          </p:nvPr>
        </p:nvSpPr>
        <p:spPr/>
        <p:txBody>
          <a:bodyPr/>
          <a:lstStyle/>
          <a:p>
            <a:fld id="{127BE079-6721-A34A-80FA-FDFEF0F6B5C4}" type="slidenum">
              <a:rPr lang="pt-PT" smtClean="0"/>
              <a:t>20</a:t>
            </a:fld>
            <a:endParaRPr lang="pt-PT"/>
          </a:p>
        </p:txBody>
      </p:sp>
    </p:spTree>
    <p:extLst>
      <p:ext uri="{BB962C8B-B14F-4D97-AF65-F5344CB8AC3E}">
        <p14:creationId xmlns:p14="http://schemas.microsoft.com/office/powerpoint/2010/main" val="42238612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E é esta característica de poder aceitar soluções com pior valor na função objetivo que permite ao algoritmo escapar de soluções não ótima e de facto conseguimos provar que o algoritmo converge com probabilidade 1.</a:t>
            </a:r>
          </a:p>
        </p:txBody>
      </p:sp>
      <p:sp>
        <p:nvSpPr>
          <p:cNvPr id="4" name="Marcador de Posição do Número do Diapositivo 3"/>
          <p:cNvSpPr>
            <a:spLocks noGrp="1"/>
          </p:cNvSpPr>
          <p:nvPr>
            <p:ph type="sldNum" sz="quarter" idx="5"/>
          </p:nvPr>
        </p:nvSpPr>
        <p:spPr/>
        <p:txBody>
          <a:bodyPr/>
          <a:lstStyle/>
          <a:p>
            <a:fld id="{127BE079-6721-A34A-80FA-FDFEF0F6B5C4}" type="slidenum">
              <a:rPr lang="pt-PT" smtClean="0"/>
              <a:t>21</a:t>
            </a:fld>
            <a:endParaRPr lang="pt-PT"/>
          </a:p>
        </p:txBody>
      </p:sp>
    </p:spTree>
    <p:extLst>
      <p:ext uri="{BB962C8B-B14F-4D97-AF65-F5344CB8AC3E}">
        <p14:creationId xmlns:p14="http://schemas.microsoft.com/office/powerpoint/2010/main" val="2627208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Em relação ao PSO, o primeiro passo também é a inicialização mas agora temos também de inicializar velocidades correspondes a cada elemento, e as suas melhores posições, que neste caso coincidem naturalmente com as iniciai. Além disso, temos de determinar também a melhor posição global que neste caso é o verde.</a:t>
            </a:r>
          </a:p>
        </p:txBody>
      </p:sp>
      <p:sp>
        <p:nvSpPr>
          <p:cNvPr id="4" name="Marcador de Posição do Número do Diapositivo 3"/>
          <p:cNvSpPr>
            <a:spLocks noGrp="1"/>
          </p:cNvSpPr>
          <p:nvPr>
            <p:ph type="sldNum" sz="quarter" idx="5"/>
          </p:nvPr>
        </p:nvSpPr>
        <p:spPr/>
        <p:txBody>
          <a:bodyPr/>
          <a:lstStyle/>
          <a:p>
            <a:fld id="{127BE079-6721-A34A-80FA-FDFEF0F6B5C4}" type="slidenum">
              <a:rPr lang="pt-PT" smtClean="0"/>
              <a:t>22</a:t>
            </a:fld>
            <a:endParaRPr lang="pt-PT"/>
          </a:p>
        </p:txBody>
      </p:sp>
    </p:spTree>
    <p:extLst>
      <p:ext uri="{BB962C8B-B14F-4D97-AF65-F5344CB8AC3E}">
        <p14:creationId xmlns:p14="http://schemas.microsoft.com/office/powerpoint/2010/main" val="4622350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Posto isto vamos fazer um </a:t>
            </a:r>
            <a:r>
              <a:rPr lang="pt-PT" dirty="0" err="1"/>
              <a:t>update</a:t>
            </a:r>
            <a:r>
              <a:rPr lang="pt-PT" dirty="0"/>
              <a:t> das posições e velocidades de cada elemento. Calculamos a nova velocidade fazendo uma soma pesada da velocidade anterior, e das melhores posições pessoal e global, e obtemos de seguida a nova posição. </a:t>
            </a:r>
          </a:p>
        </p:txBody>
      </p:sp>
      <p:sp>
        <p:nvSpPr>
          <p:cNvPr id="4" name="Marcador de Posição do Número do Diapositivo 3"/>
          <p:cNvSpPr>
            <a:spLocks noGrp="1"/>
          </p:cNvSpPr>
          <p:nvPr>
            <p:ph type="sldNum" sz="quarter" idx="5"/>
          </p:nvPr>
        </p:nvSpPr>
        <p:spPr/>
        <p:txBody>
          <a:bodyPr/>
          <a:lstStyle/>
          <a:p>
            <a:fld id="{127BE079-6721-A34A-80FA-FDFEF0F6B5C4}" type="slidenum">
              <a:rPr lang="pt-PT" smtClean="0"/>
              <a:t>23</a:t>
            </a:fld>
            <a:endParaRPr lang="pt-PT"/>
          </a:p>
        </p:txBody>
      </p:sp>
    </p:spTree>
    <p:extLst>
      <p:ext uri="{BB962C8B-B14F-4D97-AF65-F5344CB8AC3E}">
        <p14:creationId xmlns:p14="http://schemas.microsoft.com/office/powerpoint/2010/main" val="15131666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Por fim temos de atualizar se necessário as melhores posições. Neste exemplo, para o elemento laranja foi necessário atualizar as duas uma vez que houve melhorias em ambos os casos. </a:t>
            </a:r>
          </a:p>
          <a:p>
            <a:r>
              <a:rPr lang="pt-PT" dirty="0"/>
              <a:t>Novamente, fazemos isto para todos os elementos, repetindo os últimos dois passos até atingir o critério de paragem.</a:t>
            </a:r>
          </a:p>
        </p:txBody>
      </p:sp>
      <p:sp>
        <p:nvSpPr>
          <p:cNvPr id="4" name="Marcador de Posição do Número do Diapositivo 3"/>
          <p:cNvSpPr>
            <a:spLocks noGrp="1"/>
          </p:cNvSpPr>
          <p:nvPr>
            <p:ph type="sldNum" sz="quarter" idx="5"/>
          </p:nvPr>
        </p:nvSpPr>
        <p:spPr/>
        <p:txBody>
          <a:bodyPr/>
          <a:lstStyle/>
          <a:p>
            <a:fld id="{127BE079-6721-A34A-80FA-FDFEF0F6B5C4}" type="slidenum">
              <a:rPr lang="pt-PT" smtClean="0"/>
              <a:t>24</a:t>
            </a:fld>
            <a:endParaRPr lang="pt-PT"/>
          </a:p>
        </p:txBody>
      </p:sp>
    </p:spTree>
    <p:extLst>
      <p:ext uri="{BB962C8B-B14F-4D97-AF65-F5344CB8AC3E}">
        <p14:creationId xmlns:p14="http://schemas.microsoft.com/office/powerpoint/2010/main" val="7896055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Relativamente à convergência provámos que o algoritmo converge em probabilidade desde que seja garantida uma determinada condição para os parâmetros desta soma pesada. </a:t>
            </a:r>
          </a:p>
        </p:txBody>
      </p:sp>
      <p:sp>
        <p:nvSpPr>
          <p:cNvPr id="4" name="Marcador de Posição do Número do Diapositivo 3"/>
          <p:cNvSpPr>
            <a:spLocks noGrp="1"/>
          </p:cNvSpPr>
          <p:nvPr>
            <p:ph type="sldNum" sz="quarter" idx="5"/>
          </p:nvPr>
        </p:nvSpPr>
        <p:spPr/>
        <p:txBody>
          <a:bodyPr/>
          <a:lstStyle/>
          <a:p>
            <a:fld id="{127BE079-6721-A34A-80FA-FDFEF0F6B5C4}" type="slidenum">
              <a:rPr lang="pt-PT" smtClean="0"/>
              <a:t>25</a:t>
            </a:fld>
            <a:endParaRPr lang="pt-PT"/>
          </a:p>
        </p:txBody>
      </p:sp>
    </p:spTree>
    <p:extLst>
      <p:ext uri="{BB962C8B-B14F-4D97-AF65-F5344CB8AC3E}">
        <p14:creationId xmlns:p14="http://schemas.microsoft.com/office/powerpoint/2010/main" val="7891360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Em ambos os algoritmos são necessárias múltiplas avaliações da função objetivo, o que pode tornar-se computacionalmente muito intensivo tendo em conta a dificuldade em obter os preços do modelo.</a:t>
            </a:r>
          </a:p>
        </p:txBody>
      </p:sp>
      <p:sp>
        <p:nvSpPr>
          <p:cNvPr id="4" name="Marcador de Posição do Número do Diapositivo 3"/>
          <p:cNvSpPr>
            <a:spLocks noGrp="1"/>
          </p:cNvSpPr>
          <p:nvPr>
            <p:ph type="sldNum" sz="quarter" idx="5"/>
          </p:nvPr>
        </p:nvSpPr>
        <p:spPr/>
        <p:txBody>
          <a:bodyPr/>
          <a:lstStyle/>
          <a:p>
            <a:fld id="{127BE079-6721-A34A-80FA-FDFEF0F6B5C4}" type="slidenum">
              <a:rPr lang="pt-PT" smtClean="0"/>
              <a:t>26</a:t>
            </a:fld>
            <a:endParaRPr lang="pt-PT"/>
          </a:p>
        </p:txBody>
      </p:sp>
    </p:spTree>
    <p:extLst>
      <p:ext uri="{BB962C8B-B14F-4D97-AF65-F5344CB8AC3E}">
        <p14:creationId xmlns:p14="http://schemas.microsoft.com/office/powerpoint/2010/main" val="12517731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É por isto que surge então a necessidade de aproximar a função com uma rede neuronal. </a:t>
            </a:r>
          </a:p>
          <a:p>
            <a:endParaRPr lang="pt-PT" dirty="0"/>
          </a:p>
          <a:p>
            <a:r>
              <a:rPr lang="pt-PT" dirty="0"/>
              <a:t>Para fazer um pequeno contexto, uma rede neuronal é uma estrutura de inteligência artificial construída para simular o mecanismo dos nossos cérebros. Assim, é organizada em várias camadas, com neurónios e ligações entre eles. Cada neurónio tem três operações: multiplicar inputs por pesos, </a:t>
            </a:r>
            <a:r>
              <a:rPr lang="pt-PT" dirty="0" err="1"/>
              <a:t>sumar</a:t>
            </a:r>
            <a:r>
              <a:rPr lang="pt-PT" dirty="0"/>
              <a:t> um </a:t>
            </a:r>
            <a:r>
              <a:rPr lang="pt-PT" dirty="0" err="1"/>
              <a:t>bias</a:t>
            </a:r>
            <a:r>
              <a:rPr lang="pt-PT" dirty="0"/>
              <a:t> e computar o output através de uma função de ativação. </a:t>
            </a:r>
          </a:p>
          <a:p>
            <a:r>
              <a:rPr lang="pt-PT" dirty="0"/>
              <a:t>Uma rede neuronal pode assim ser vista como uma composição de funções, que depende do input x e dos parâmetros da rede. </a:t>
            </a:r>
          </a:p>
          <a:p>
            <a:r>
              <a:rPr lang="pt-PT" dirty="0"/>
              <a:t>Há várias maneiras de organizar as redes, assim como a direção em que a informação circula. Nesta tese analisamos dois tipos de organização de redes, FNN e LSTM, sendo que principal diferença é que nas LSTM as camadas são divididas em camadas temporais o que as torna mais adequadas para lidar com dados sequenciais. E foi por isso que considerámos que podiam ser promissoras para o nosso projeto.</a:t>
            </a:r>
          </a:p>
        </p:txBody>
      </p:sp>
      <p:sp>
        <p:nvSpPr>
          <p:cNvPr id="4" name="Marcador de Posição do Número do Diapositivo 3"/>
          <p:cNvSpPr>
            <a:spLocks noGrp="1"/>
          </p:cNvSpPr>
          <p:nvPr>
            <p:ph type="sldNum" sz="quarter" idx="5"/>
          </p:nvPr>
        </p:nvSpPr>
        <p:spPr/>
        <p:txBody>
          <a:bodyPr/>
          <a:lstStyle/>
          <a:p>
            <a:fld id="{127BE079-6721-A34A-80FA-FDFEF0F6B5C4}" type="slidenum">
              <a:rPr lang="pt-PT" smtClean="0"/>
              <a:t>27</a:t>
            </a:fld>
            <a:endParaRPr lang="pt-PT"/>
          </a:p>
        </p:txBody>
      </p:sp>
    </p:spTree>
    <p:extLst>
      <p:ext uri="{BB962C8B-B14F-4D97-AF65-F5344CB8AC3E}">
        <p14:creationId xmlns:p14="http://schemas.microsoft.com/office/powerpoint/2010/main" val="25648526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Para que as redes neuronais sejam capazes de aproximar a função da melhor forma possível é necessário haver um processo de treino. Neste processo são ajustados vários detalhes da rede, e são determinados os parâmetros ótimos que minimizam o erro entre os resultados que queremos aproximar e o output da rede.</a:t>
            </a:r>
          </a:p>
        </p:txBody>
      </p:sp>
      <p:sp>
        <p:nvSpPr>
          <p:cNvPr id="4" name="Marcador de Posição do Número do Diapositivo 3"/>
          <p:cNvSpPr>
            <a:spLocks noGrp="1"/>
          </p:cNvSpPr>
          <p:nvPr>
            <p:ph type="sldNum" sz="quarter" idx="5"/>
          </p:nvPr>
        </p:nvSpPr>
        <p:spPr/>
        <p:txBody>
          <a:bodyPr/>
          <a:lstStyle/>
          <a:p>
            <a:fld id="{127BE079-6721-A34A-80FA-FDFEF0F6B5C4}" type="slidenum">
              <a:rPr lang="pt-PT" smtClean="0"/>
              <a:t>28</a:t>
            </a:fld>
            <a:endParaRPr lang="pt-PT"/>
          </a:p>
        </p:txBody>
      </p:sp>
    </p:spTree>
    <p:extLst>
      <p:ext uri="{BB962C8B-B14F-4D97-AF65-F5344CB8AC3E}">
        <p14:creationId xmlns:p14="http://schemas.microsoft.com/office/powerpoint/2010/main" val="930694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Primeiro, devido à complexidade dos modelos. Os modelos complexos são os que capturam melhor a dinâmica do mercado e usualmente não têm soluções analíticas para os preços das opções. Consequentemente, é necessário utilizar métodos numéricos que exigem um tempo significativo para produzir resultados precisos.</a:t>
            </a:r>
          </a:p>
          <a:p>
            <a:endParaRPr lang="pt-PT" dirty="0"/>
          </a:p>
        </p:txBody>
      </p:sp>
      <p:sp>
        <p:nvSpPr>
          <p:cNvPr id="4" name="Marcador de Posição do Número do Diapositivo 3"/>
          <p:cNvSpPr>
            <a:spLocks noGrp="1"/>
          </p:cNvSpPr>
          <p:nvPr>
            <p:ph type="sldNum" sz="quarter" idx="5"/>
          </p:nvPr>
        </p:nvSpPr>
        <p:spPr/>
        <p:txBody>
          <a:bodyPr/>
          <a:lstStyle/>
          <a:p>
            <a:fld id="{127BE079-6721-A34A-80FA-FDFEF0F6B5C4}" type="slidenum">
              <a:rPr lang="pt-PT" smtClean="0"/>
              <a:t>2</a:t>
            </a:fld>
            <a:endParaRPr lang="pt-PT"/>
          </a:p>
        </p:txBody>
      </p:sp>
    </p:spTree>
    <p:extLst>
      <p:ext uri="{BB962C8B-B14F-4D97-AF65-F5344CB8AC3E}">
        <p14:creationId xmlns:p14="http://schemas.microsoft.com/office/powerpoint/2010/main" val="32521532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Para resolver este problema de minimização podemos usar vários algoritmos, nomeadamente SGD e Adam que são algoritmos baseados em gradientes.</a:t>
            </a:r>
          </a:p>
        </p:txBody>
      </p:sp>
      <p:sp>
        <p:nvSpPr>
          <p:cNvPr id="4" name="Marcador de Posição do Número do Diapositivo 3"/>
          <p:cNvSpPr>
            <a:spLocks noGrp="1"/>
          </p:cNvSpPr>
          <p:nvPr>
            <p:ph type="sldNum" sz="quarter" idx="5"/>
          </p:nvPr>
        </p:nvSpPr>
        <p:spPr/>
        <p:txBody>
          <a:bodyPr/>
          <a:lstStyle/>
          <a:p>
            <a:fld id="{127BE079-6721-A34A-80FA-FDFEF0F6B5C4}" type="slidenum">
              <a:rPr lang="pt-PT" smtClean="0"/>
              <a:t>29</a:t>
            </a:fld>
            <a:endParaRPr lang="pt-PT"/>
          </a:p>
        </p:txBody>
      </p:sp>
    </p:spTree>
    <p:extLst>
      <p:ext uri="{BB962C8B-B14F-4D97-AF65-F5344CB8AC3E}">
        <p14:creationId xmlns:p14="http://schemas.microsoft.com/office/powerpoint/2010/main" val="1688188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Posto isto podemos finalmente descrever o nosso método. Ele está dividido em dois passos </a:t>
            </a:r>
            <a:r>
              <a:rPr lang="pt-PT" dirty="0" err="1"/>
              <a:t>forward</a:t>
            </a:r>
            <a:r>
              <a:rPr lang="pt-PT" dirty="0"/>
              <a:t> </a:t>
            </a:r>
            <a:r>
              <a:rPr lang="pt-PT" dirty="0" err="1"/>
              <a:t>pass</a:t>
            </a:r>
            <a:r>
              <a:rPr lang="pt-PT" dirty="0"/>
              <a:t> e </a:t>
            </a:r>
            <a:r>
              <a:rPr lang="pt-PT" dirty="0" err="1"/>
              <a:t>backward</a:t>
            </a:r>
            <a:r>
              <a:rPr lang="pt-PT" dirty="0"/>
              <a:t> </a:t>
            </a:r>
            <a:r>
              <a:rPr lang="pt-PT" dirty="0" err="1"/>
              <a:t>pass</a:t>
            </a:r>
            <a:r>
              <a:rPr lang="pt-PT" dirty="0"/>
              <a:t>, sendo que separámos o primeiro em dois. No </a:t>
            </a:r>
            <a:r>
              <a:rPr lang="pt-PT" dirty="0" err="1"/>
              <a:t>forward</a:t>
            </a:r>
            <a:r>
              <a:rPr lang="pt-PT" dirty="0"/>
              <a:t> </a:t>
            </a:r>
            <a:r>
              <a:rPr lang="pt-PT" dirty="0" err="1"/>
              <a:t>pass</a:t>
            </a:r>
            <a:r>
              <a:rPr lang="pt-PT" dirty="0"/>
              <a:t> começamos por gerar os dados que depois são utilizados para o treino da rede neuronal. No </a:t>
            </a:r>
            <a:r>
              <a:rPr lang="pt-PT" dirty="0" err="1"/>
              <a:t>backward</a:t>
            </a:r>
            <a:r>
              <a:rPr lang="pt-PT" dirty="0"/>
              <a:t> </a:t>
            </a:r>
            <a:r>
              <a:rPr lang="pt-PT" dirty="0" err="1"/>
              <a:t>pass</a:t>
            </a:r>
            <a:r>
              <a:rPr lang="pt-PT" dirty="0"/>
              <a:t> utilizamos a rede neuronal já treinada, e usamo-la para calcular preços durante o processo de calibração.</a:t>
            </a:r>
          </a:p>
        </p:txBody>
      </p:sp>
      <p:sp>
        <p:nvSpPr>
          <p:cNvPr id="4" name="Marcador de Posição do Número do Diapositivo 3"/>
          <p:cNvSpPr>
            <a:spLocks noGrp="1"/>
          </p:cNvSpPr>
          <p:nvPr>
            <p:ph type="sldNum" sz="quarter" idx="5"/>
          </p:nvPr>
        </p:nvSpPr>
        <p:spPr/>
        <p:txBody>
          <a:bodyPr/>
          <a:lstStyle/>
          <a:p>
            <a:fld id="{127BE079-6721-A34A-80FA-FDFEF0F6B5C4}" type="slidenum">
              <a:rPr lang="pt-PT" smtClean="0"/>
              <a:t>30</a:t>
            </a:fld>
            <a:endParaRPr lang="pt-PT"/>
          </a:p>
        </p:txBody>
      </p:sp>
    </p:spTree>
    <p:extLst>
      <p:ext uri="{BB962C8B-B14F-4D97-AF65-F5344CB8AC3E}">
        <p14:creationId xmlns:p14="http://schemas.microsoft.com/office/powerpoint/2010/main" val="17900706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Então para vermos com um pouco mais de detalhe o que fizemos em cada passo, no passo 1.1 gerámos  o </a:t>
            </a:r>
            <a:r>
              <a:rPr lang="pt-PT" dirty="0" err="1"/>
              <a:t>dataset</a:t>
            </a:r>
            <a:r>
              <a:rPr lang="pt-PT" dirty="0"/>
              <a:t> sintético que depois utilizámos para treinar a rede. Isto inclui parâmetros do modelo, propriedades das opções e depois os preços correspondentes. Para gerar os parâmetros e as propriedades usámos o método LHS de modo a termos uma representatividade mais uniforme do espaço e depois utilizámos a função de preços do modelo de </a:t>
            </a:r>
            <a:r>
              <a:rPr lang="pt-PT" dirty="0" err="1"/>
              <a:t>Heston</a:t>
            </a:r>
            <a:r>
              <a:rPr lang="pt-PT" dirty="0"/>
              <a:t> para obter os preços para opções cal. Isto tudo em </a:t>
            </a:r>
            <a:r>
              <a:rPr lang="pt-PT" dirty="0" err="1"/>
              <a:t>Matlab</a:t>
            </a:r>
            <a:r>
              <a:rPr lang="pt-PT" dirty="0"/>
              <a:t>. Este passo demorou bastante tempo a ser concluído uma vez que foram feitas várias experiências para intervalos de valores mas também porque gerámos uma grande quantidade de dados e como já foi referido o cálculo de preços é um processo bastante complicado.</a:t>
            </a:r>
          </a:p>
        </p:txBody>
      </p:sp>
      <p:sp>
        <p:nvSpPr>
          <p:cNvPr id="4" name="Marcador de Posição do Número do Diapositivo 3"/>
          <p:cNvSpPr>
            <a:spLocks noGrp="1"/>
          </p:cNvSpPr>
          <p:nvPr>
            <p:ph type="sldNum" sz="quarter" idx="5"/>
          </p:nvPr>
        </p:nvSpPr>
        <p:spPr/>
        <p:txBody>
          <a:bodyPr/>
          <a:lstStyle/>
          <a:p>
            <a:fld id="{127BE079-6721-A34A-80FA-FDFEF0F6B5C4}" type="slidenum">
              <a:rPr lang="pt-PT" smtClean="0"/>
              <a:t>31</a:t>
            </a:fld>
            <a:endParaRPr lang="pt-PT"/>
          </a:p>
        </p:txBody>
      </p:sp>
    </p:spTree>
    <p:extLst>
      <p:ext uri="{BB962C8B-B14F-4D97-AF65-F5344CB8AC3E}">
        <p14:creationId xmlns:p14="http://schemas.microsoft.com/office/powerpoint/2010/main" val="21777396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No passo 1.2, treinámos a rede fazendo várias alterações na arquitetura e resolvendo o problema de treino para cada uma delas. </a:t>
            </a:r>
          </a:p>
          <a:p>
            <a:r>
              <a:rPr lang="pt-PT" dirty="0"/>
              <a:t>Isto significa que para cada rede fizemos este processo aqui descrito, isto é, inserimos os dados e atualizámos os parâmetros com o algoritmo escolhido que no nosso caso foi o Adam, obtendo no fim os parâmetros ótimos.</a:t>
            </a:r>
          </a:p>
        </p:txBody>
      </p:sp>
      <p:sp>
        <p:nvSpPr>
          <p:cNvPr id="4" name="Marcador de Posição do Número do Diapositivo 3"/>
          <p:cNvSpPr>
            <a:spLocks noGrp="1"/>
          </p:cNvSpPr>
          <p:nvPr>
            <p:ph type="sldNum" sz="quarter" idx="5"/>
          </p:nvPr>
        </p:nvSpPr>
        <p:spPr/>
        <p:txBody>
          <a:bodyPr/>
          <a:lstStyle/>
          <a:p>
            <a:fld id="{127BE079-6721-A34A-80FA-FDFEF0F6B5C4}" type="slidenum">
              <a:rPr lang="pt-PT" smtClean="0"/>
              <a:t>32</a:t>
            </a:fld>
            <a:endParaRPr lang="pt-PT"/>
          </a:p>
        </p:txBody>
      </p:sp>
    </p:spTree>
    <p:extLst>
      <p:ext uri="{BB962C8B-B14F-4D97-AF65-F5344CB8AC3E}">
        <p14:creationId xmlns:p14="http://schemas.microsoft.com/office/powerpoint/2010/main" val="33204380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Depois de escolhidas as melhores redes, passámos então ao passo 2 que é a calibração do modelo. Tivemos de resolver o problema de calibração 4 vezes uma vez que temos duas redes, FNN e LSTM, e dois algoritmos, DE e PSO. Portanto neste passo durante o processo de calibração em vez de determinarmos os preços do modelo usando a função dos preços usamos as redes.</a:t>
            </a:r>
          </a:p>
        </p:txBody>
      </p:sp>
      <p:sp>
        <p:nvSpPr>
          <p:cNvPr id="4" name="Marcador de Posição do Número do Diapositivo 3"/>
          <p:cNvSpPr>
            <a:spLocks noGrp="1"/>
          </p:cNvSpPr>
          <p:nvPr>
            <p:ph type="sldNum" sz="quarter" idx="5"/>
          </p:nvPr>
        </p:nvSpPr>
        <p:spPr/>
        <p:txBody>
          <a:bodyPr/>
          <a:lstStyle/>
          <a:p>
            <a:fld id="{127BE079-6721-A34A-80FA-FDFEF0F6B5C4}" type="slidenum">
              <a:rPr lang="pt-PT" smtClean="0"/>
              <a:t>33</a:t>
            </a:fld>
            <a:endParaRPr lang="pt-PT"/>
          </a:p>
        </p:txBody>
      </p:sp>
    </p:spTree>
    <p:extLst>
      <p:ext uri="{BB962C8B-B14F-4D97-AF65-F5344CB8AC3E}">
        <p14:creationId xmlns:p14="http://schemas.microsoft.com/office/powerpoint/2010/main" val="39873801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Passando agora à discussão dos resultados, em relação ao passo 1, o </a:t>
            </a:r>
            <a:r>
              <a:rPr lang="pt-PT" dirty="0" err="1"/>
              <a:t>dataset</a:t>
            </a:r>
            <a:r>
              <a:rPr lang="pt-PT" dirty="0"/>
              <a:t> de treino obtido tem estas características, destacando-se o intervalo de preços obtido entre 0 a 100</a:t>
            </a:r>
          </a:p>
        </p:txBody>
      </p:sp>
      <p:sp>
        <p:nvSpPr>
          <p:cNvPr id="4" name="Marcador de Posição do Número do Diapositivo 3"/>
          <p:cNvSpPr>
            <a:spLocks noGrp="1"/>
          </p:cNvSpPr>
          <p:nvPr>
            <p:ph type="sldNum" sz="quarter" idx="5"/>
          </p:nvPr>
        </p:nvSpPr>
        <p:spPr/>
        <p:txBody>
          <a:bodyPr/>
          <a:lstStyle/>
          <a:p>
            <a:fld id="{127BE079-6721-A34A-80FA-FDFEF0F6B5C4}" type="slidenum">
              <a:rPr lang="pt-PT" smtClean="0"/>
              <a:t>34</a:t>
            </a:fld>
            <a:endParaRPr lang="pt-PT"/>
          </a:p>
        </p:txBody>
      </p:sp>
    </p:spTree>
    <p:extLst>
      <p:ext uri="{BB962C8B-B14F-4D97-AF65-F5344CB8AC3E}">
        <p14:creationId xmlns:p14="http://schemas.microsoft.com/office/powerpoint/2010/main" val="8193878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Além dos dados de treino, gerámos um </a:t>
            </a:r>
            <a:r>
              <a:rPr lang="pt-PT" dirty="0" err="1"/>
              <a:t>dataset</a:t>
            </a:r>
            <a:r>
              <a:rPr lang="pt-PT" dirty="0"/>
              <a:t> com o mesmo método, para utilizar como teste out-</a:t>
            </a:r>
            <a:r>
              <a:rPr lang="pt-PT" dirty="0" err="1"/>
              <a:t>of</a:t>
            </a:r>
            <a:r>
              <a:rPr lang="pt-PT" dirty="0"/>
              <a:t>-sample no processo de treino, algo que também não tem sido feito na literatura. Aqui utilizámos intervalos diferentes para gerar os dados, e obtivemos preços entre 0.01 e 81.</a:t>
            </a:r>
          </a:p>
        </p:txBody>
      </p:sp>
      <p:sp>
        <p:nvSpPr>
          <p:cNvPr id="4" name="Marcador de Posição do Número do Diapositivo 3"/>
          <p:cNvSpPr>
            <a:spLocks noGrp="1"/>
          </p:cNvSpPr>
          <p:nvPr>
            <p:ph type="sldNum" sz="quarter" idx="5"/>
          </p:nvPr>
        </p:nvSpPr>
        <p:spPr/>
        <p:txBody>
          <a:bodyPr/>
          <a:lstStyle/>
          <a:p>
            <a:fld id="{127BE079-6721-A34A-80FA-FDFEF0F6B5C4}" type="slidenum">
              <a:rPr lang="pt-PT" smtClean="0"/>
              <a:t>35</a:t>
            </a:fld>
            <a:endParaRPr lang="pt-PT"/>
          </a:p>
        </p:txBody>
      </p:sp>
    </p:spTree>
    <p:extLst>
      <p:ext uri="{BB962C8B-B14F-4D97-AF65-F5344CB8AC3E}">
        <p14:creationId xmlns:p14="http://schemas.microsoft.com/office/powerpoint/2010/main" val="25771510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Após um processo de treino bastante longo, obtivemos as nossas melhores redes. A FNN tem 4 camadas com 64 neurónios cada, e a LSTM tem 3 camadas com 128 neurónios cada. Destaca-se aqui o número de parâmetros que é necessário determinar para cada rede, notando-se um número muito mais elevado para a rede LSTM.</a:t>
            </a:r>
          </a:p>
        </p:txBody>
      </p:sp>
      <p:sp>
        <p:nvSpPr>
          <p:cNvPr id="4" name="Marcador de Posição do Número do Diapositivo 3"/>
          <p:cNvSpPr>
            <a:spLocks noGrp="1"/>
          </p:cNvSpPr>
          <p:nvPr>
            <p:ph type="sldNum" sz="quarter" idx="5"/>
          </p:nvPr>
        </p:nvSpPr>
        <p:spPr/>
        <p:txBody>
          <a:bodyPr/>
          <a:lstStyle/>
          <a:p>
            <a:fld id="{127BE079-6721-A34A-80FA-FDFEF0F6B5C4}" type="slidenum">
              <a:rPr lang="pt-PT" smtClean="0"/>
              <a:t>36</a:t>
            </a:fld>
            <a:endParaRPr lang="pt-PT"/>
          </a:p>
        </p:txBody>
      </p:sp>
    </p:spTree>
    <p:extLst>
      <p:ext uri="{BB962C8B-B14F-4D97-AF65-F5344CB8AC3E}">
        <p14:creationId xmlns:p14="http://schemas.microsoft.com/office/powerpoint/2010/main" val="4631397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Os resultados finais estão apresentados nesta tabela. Podemos concluir que conseguimos aproximar a função dos preços com um erro bastante satisfatório. E que além disso, temos igualmente bons resultados para o </a:t>
            </a:r>
            <a:r>
              <a:rPr lang="pt-PT" dirty="0" err="1"/>
              <a:t>dataset</a:t>
            </a:r>
            <a:r>
              <a:rPr lang="pt-PT" dirty="0"/>
              <a:t> out </a:t>
            </a:r>
            <a:r>
              <a:rPr lang="pt-PT" dirty="0" err="1"/>
              <a:t>of</a:t>
            </a:r>
            <a:r>
              <a:rPr lang="pt-PT" dirty="0"/>
              <a:t> sample. Isto indica que as nossas redes são capazes de generalizar para além de dados vistos no treino.  </a:t>
            </a:r>
          </a:p>
          <a:p>
            <a:endParaRPr lang="pt-PT" dirty="0"/>
          </a:p>
          <a:p>
            <a:r>
              <a:rPr lang="pt-PT" dirty="0"/>
              <a:t>É importante notar que por questões de estabilidade, um técnica usual ao treinar redes neuronais é normalizar os dados que foi o que fizemos, e portanto os resultados da tabela acima são para preços entre 0 e 1 e não entre 0 e 100. Como isto não nos permitiu perceber o ajuste nos dados reais fizemos também uma análise dos erros nos dados originai. E como podemos ver, temos erros na ordem dos 10-2,-3 no caso da LSTM e portanto como estamos a trabalhar com preços entre 0 e 100 obtivemos uma aproximação bastante boa. </a:t>
            </a:r>
          </a:p>
          <a:p>
            <a:endParaRPr lang="pt-PT" dirty="0"/>
          </a:p>
        </p:txBody>
      </p:sp>
      <p:sp>
        <p:nvSpPr>
          <p:cNvPr id="4" name="Marcador de Posição do Número do Diapositivo 3"/>
          <p:cNvSpPr>
            <a:spLocks noGrp="1"/>
          </p:cNvSpPr>
          <p:nvPr>
            <p:ph type="sldNum" sz="quarter" idx="5"/>
          </p:nvPr>
        </p:nvSpPr>
        <p:spPr/>
        <p:txBody>
          <a:bodyPr/>
          <a:lstStyle/>
          <a:p>
            <a:fld id="{127BE079-6721-A34A-80FA-FDFEF0F6B5C4}" type="slidenum">
              <a:rPr lang="pt-PT" smtClean="0"/>
              <a:t>37</a:t>
            </a:fld>
            <a:endParaRPr lang="pt-PT"/>
          </a:p>
        </p:txBody>
      </p:sp>
    </p:spTree>
    <p:extLst>
      <p:ext uri="{BB962C8B-B14F-4D97-AF65-F5344CB8AC3E}">
        <p14:creationId xmlns:p14="http://schemas.microsoft.com/office/powerpoint/2010/main" val="11909537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E de facto isso confirma-se quando observamos os gráficos que comparam os preços do </a:t>
            </a:r>
            <a:r>
              <a:rPr lang="pt-PT" dirty="0" err="1"/>
              <a:t>dataset</a:t>
            </a:r>
            <a:r>
              <a:rPr lang="pt-PT" dirty="0"/>
              <a:t> de treino com os preços obtidos pelas redes. Podemos observar alguns pontos mais desviados na LSTM mas que a FNN tem mais dificuldade em aproximar os preços no intervalo de 0 a 30. </a:t>
            </a:r>
          </a:p>
        </p:txBody>
      </p:sp>
      <p:sp>
        <p:nvSpPr>
          <p:cNvPr id="4" name="Marcador de Posição do Número do Diapositivo 3"/>
          <p:cNvSpPr>
            <a:spLocks noGrp="1"/>
          </p:cNvSpPr>
          <p:nvPr>
            <p:ph type="sldNum" sz="quarter" idx="5"/>
          </p:nvPr>
        </p:nvSpPr>
        <p:spPr/>
        <p:txBody>
          <a:bodyPr/>
          <a:lstStyle/>
          <a:p>
            <a:fld id="{127BE079-6721-A34A-80FA-FDFEF0F6B5C4}" type="slidenum">
              <a:rPr lang="pt-PT" smtClean="0"/>
              <a:t>38</a:t>
            </a:fld>
            <a:endParaRPr lang="pt-PT"/>
          </a:p>
        </p:txBody>
      </p:sp>
    </p:spTree>
    <p:extLst>
      <p:ext uri="{BB962C8B-B14F-4D97-AF65-F5344CB8AC3E}">
        <p14:creationId xmlns:p14="http://schemas.microsoft.com/office/powerpoint/2010/main" val="4082883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Exemplo BS e </a:t>
            </a:r>
            <a:r>
              <a:rPr lang="pt-PT" dirty="0" err="1"/>
              <a:t>Heston</a:t>
            </a:r>
            <a:r>
              <a:rPr lang="pt-PT" dirty="0"/>
              <a:t>.</a:t>
            </a:r>
          </a:p>
        </p:txBody>
      </p:sp>
      <p:sp>
        <p:nvSpPr>
          <p:cNvPr id="4" name="Marcador de Posição do Número do Diapositivo 3"/>
          <p:cNvSpPr>
            <a:spLocks noGrp="1"/>
          </p:cNvSpPr>
          <p:nvPr>
            <p:ph type="sldNum" sz="quarter" idx="5"/>
          </p:nvPr>
        </p:nvSpPr>
        <p:spPr/>
        <p:txBody>
          <a:bodyPr/>
          <a:lstStyle/>
          <a:p>
            <a:fld id="{127BE079-6721-A34A-80FA-FDFEF0F6B5C4}" type="slidenum">
              <a:rPr lang="pt-PT" smtClean="0"/>
              <a:t>3</a:t>
            </a:fld>
            <a:endParaRPr lang="pt-PT"/>
          </a:p>
        </p:txBody>
      </p:sp>
    </p:spTree>
    <p:extLst>
      <p:ext uri="{BB962C8B-B14F-4D97-AF65-F5344CB8AC3E}">
        <p14:creationId xmlns:p14="http://schemas.microsoft.com/office/powerpoint/2010/main" val="26881920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Quando observamos os erros absolutos vemos que a FNN tem mais erros superiores a 1 no entanto, a grande maioria para ambas as redes é inferior a 1.</a:t>
            </a:r>
          </a:p>
          <a:p>
            <a:endParaRPr lang="pt-PT" dirty="0"/>
          </a:p>
          <a:p>
            <a:r>
              <a:rPr lang="pt-PT" dirty="0"/>
              <a:t>Em relação ao tempo de determinação dos preços, as redes têm um tempo muito semelhante, sendo a FNN ligeiramente mais rápida. No entanto, tendo em conta que a LSTM é uma rede muito mais complexa, a diferença não é significativa.</a:t>
            </a:r>
          </a:p>
          <a:p>
            <a:endParaRPr lang="pt-PT" dirty="0"/>
          </a:p>
          <a:p>
            <a:r>
              <a:rPr lang="pt-PT" dirty="0"/>
              <a:t>Significativa é de facto a diferença para com os métodos numéricos, o que vai fazer uma grande diferença no processo de calibração.</a:t>
            </a:r>
          </a:p>
        </p:txBody>
      </p:sp>
      <p:sp>
        <p:nvSpPr>
          <p:cNvPr id="4" name="Marcador de Posição do Número do Diapositivo 3"/>
          <p:cNvSpPr>
            <a:spLocks noGrp="1"/>
          </p:cNvSpPr>
          <p:nvPr>
            <p:ph type="sldNum" sz="quarter" idx="5"/>
          </p:nvPr>
        </p:nvSpPr>
        <p:spPr/>
        <p:txBody>
          <a:bodyPr/>
          <a:lstStyle/>
          <a:p>
            <a:fld id="{127BE079-6721-A34A-80FA-FDFEF0F6B5C4}" type="slidenum">
              <a:rPr lang="pt-PT" smtClean="0"/>
              <a:t>39</a:t>
            </a:fld>
            <a:endParaRPr lang="pt-PT"/>
          </a:p>
        </p:txBody>
      </p:sp>
    </p:spTree>
    <p:extLst>
      <p:ext uri="{BB962C8B-B14F-4D97-AF65-F5344CB8AC3E}">
        <p14:creationId xmlns:p14="http://schemas.microsoft.com/office/powerpoint/2010/main" val="3600121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Posto isto passámos para o passo de calibração. Apesar de até agora termos descrito este passo para dados de mercado, decidimos avaliar o nosso método com dados sintéticos. Isto por duas razões principais. Primeiro porque nos permite gerar uma grande quantidade de dados, que é bastante importante no processo de calibração, mas sobretudo porque ao gerarmos um </a:t>
            </a:r>
            <a:r>
              <a:rPr lang="pt-PT" dirty="0" err="1"/>
              <a:t>dataset</a:t>
            </a:r>
            <a:r>
              <a:rPr lang="pt-PT" dirty="0"/>
              <a:t> geramos com um conjunto fixo e conhecido de parâmetros do modelo, e isto permite-nos perceber se o método é capaz de recuperar os parâmetros.</a:t>
            </a:r>
          </a:p>
          <a:p>
            <a:endParaRPr lang="pt-PT" dirty="0"/>
          </a:p>
          <a:p>
            <a:r>
              <a:rPr lang="pt-PT" dirty="0"/>
              <a:t>Sendo assim, geramos um </a:t>
            </a:r>
            <a:r>
              <a:rPr lang="pt-PT" dirty="0" err="1"/>
              <a:t>dataset</a:t>
            </a:r>
            <a:r>
              <a:rPr lang="pt-PT" dirty="0"/>
              <a:t> com inspiração nos valores observados para dados da Apple.</a:t>
            </a:r>
          </a:p>
          <a:p>
            <a:r>
              <a:rPr lang="pt-PT" dirty="0"/>
              <a:t>Fixámos estes parâmetros e obtivemos agora preços entre 0 e 61.</a:t>
            </a:r>
          </a:p>
          <a:p>
            <a:endParaRPr lang="pt-PT" dirty="0"/>
          </a:p>
          <a:p>
            <a:r>
              <a:rPr lang="pt-PT" dirty="0"/>
              <a:t>Em relação aos erros de aproximação para este </a:t>
            </a:r>
            <a:r>
              <a:rPr lang="pt-PT" dirty="0" err="1"/>
              <a:t>dataset</a:t>
            </a:r>
            <a:r>
              <a:rPr lang="pt-PT" dirty="0"/>
              <a:t> obtivemos sensivelmente os mesmos resultados.</a:t>
            </a:r>
          </a:p>
        </p:txBody>
      </p:sp>
      <p:sp>
        <p:nvSpPr>
          <p:cNvPr id="4" name="Marcador de Posição do Número do Diapositivo 3"/>
          <p:cNvSpPr>
            <a:spLocks noGrp="1"/>
          </p:cNvSpPr>
          <p:nvPr>
            <p:ph type="sldNum" sz="quarter" idx="5"/>
          </p:nvPr>
        </p:nvSpPr>
        <p:spPr/>
        <p:txBody>
          <a:bodyPr/>
          <a:lstStyle/>
          <a:p>
            <a:fld id="{127BE079-6721-A34A-80FA-FDFEF0F6B5C4}" type="slidenum">
              <a:rPr lang="pt-PT" smtClean="0"/>
              <a:t>40</a:t>
            </a:fld>
            <a:endParaRPr lang="pt-PT"/>
          </a:p>
        </p:txBody>
      </p:sp>
    </p:spTree>
    <p:extLst>
      <p:ext uri="{BB962C8B-B14F-4D97-AF65-F5344CB8AC3E}">
        <p14:creationId xmlns:p14="http://schemas.microsoft.com/office/powerpoint/2010/main" val="23945942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Para estes dados, obtivemos os seguintes resultados de calibração. Como podemos ver os algoritmos produzem resultados bastante semelhantes para cada rede. Além disso, observamos que fomos capazes de recuperar de forma exata alguns parâmetros, nomeadamente a </a:t>
            </a:r>
            <a:r>
              <a:rPr lang="pt-PT" dirty="0" err="1"/>
              <a:t>long-term</a:t>
            </a:r>
            <a:r>
              <a:rPr lang="pt-PT" dirty="0"/>
              <a:t> </a:t>
            </a:r>
            <a:r>
              <a:rPr lang="pt-PT" dirty="0" err="1"/>
              <a:t>variance</a:t>
            </a:r>
            <a:r>
              <a:rPr lang="pt-PT" dirty="0"/>
              <a:t> e a variância inicial. No entanto, notamos alguns erros mais significativos nos parâmetros </a:t>
            </a:r>
            <a:r>
              <a:rPr lang="pt-PT" dirty="0" err="1"/>
              <a:t>mean</a:t>
            </a:r>
            <a:r>
              <a:rPr lang="pt-PT" dirty="0"/>
              <a:t> </a:t>
            </a:r>
            <a:r>
              <a:rPr lang="pt-PT" dirty="0" err="1"/>
              <a:t>reversion</a:t>
            </a:r>
            <a:r>
              <a:rPr lang="pt-PT" dirty="0"/>
              <a:t> speed e correlação. É importante referir que estes resultados eram de esperar uma vez que temos vários erros de aproximação inerentes ao método, como os erros ao gerar os dados com métodos numéricos e os erros dos algoritmos usados no treino e na calibração. Além disso, já vimos que de facto a função é muito difícil de trabalhar.</a:t>
            </a:r>
          </a:p>
        </p:txBody>
      </p:sp>
      <p:sp>
        <p:nvSpPr>
          <p:cNvPr id="4" name="Marcador de Posição do Número do Diapositivo 3"/>
          <p:cNvSpPr>
            <a:spLocks noGrp="1"/>
          </p:cNvSpPr>
          <p:nvPr>
            <p:ph type="sldNum" sz="quarter" idx="5"/>
          </p:nvPr>
        </p:nvSpPr>
        <p:spPr/>
        <p:txBody>
          <a:bodyPr/>
          <a:lstStyle/>
          <a:p>
            <a:fld id="{127BE079-6721-A34A-80FA-FDFEF0F6B5C4}" type="slidenum">
              <a:rPr lang="pt-PT" smtClean="0"/>
              <a:t>41</a:t>
            </a:fld>
            <a:endParaRPr lang="pt-PT"/>
          </a:p>
        </p:txBody>
      </p:sp>
    </p:spTree>
    <p:extLst>
      <p:ext uri="{BB962C8B-B14F-4D97-AF65-F5344CB8AC3E}">
        <p14:creationId xmlns:p14="http://schemas.microsoft.com/office/powerpoint/2010/main" val="17511146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Apesar disto, consideramos que obtivemos resultados muito satisfatórios, e quando observamos os gráficos que comparam os preços do </a:t>
            </a:r>
            <a:r>
              <a:rPr lang="pt-PT" dirty="0" err="1"/>
              <a:t>dataset</a:t>
            </a:r>
            <a:r>
              <a:rPr lang="pt-PT" dirty="0"/>
              <a:t> de calibração com os preços obtidos pelas redes com os parâmetros obtidos pelo </a:t>
            </a:r>
            <a:r>
              <a:rPr lang="pt-PT" dirty="0" err="1"/>
              <a:t>msDE</a:t>
            </a:r>
            <a:r>
              <a:rPr lang="pt-PT" dirty="0"/>
              <a:t>, concluímos que temos boas aproximações. Além disso, fazendo também uma comparação com os preços obtidos pelas redes com os parâmetros ótimos teóricos vemos que a diferença para os preços obtidos com parâmetros do </a:t>
            </a:r>
            <a:r>
              <a:rPr lang="pt-PT" dirty="0" err="1"/>
              <a:t>msDE</a:t>
            </a:r>
            <a:r>
              <a:rPr lang="pt-PT" dirty="0"/>
              <a:t> é mínima. E portanto mesmo não tendo recuperado os parâmetros ótimos obtivemos aproximações muito boas dos preços.</a:t>
            </a:r>
          </a:p>
          <a:p>
            <a:endParaRPr lang="pt-PT" dirty="0"/>
          </a:p>
          <a:p>
            <a:endParaRPr lang="pt-PT"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Comparando</a:t>
            </a:r>
            <a:r>
              <a:rPr lang="en-US" dirty="0"/>
              <a:t> </a:t>
            </a:r>
            <a:r>
              <a:rPr lang="en-US" dirty="0" err="1"/>
              <a:t>os</a:t>
            </a:r>
            <a:r>
              <a:rPr lang="en-US" dirty="0"/>
              <a:t> </a:t>
            </a:r>
            <a:r>
              <a:rPr lang="en-US" dirty="0" err="1"/>
              <a:t>resultados</a:t>
            </a:r>
            <a:r>
              <a:rPr lang="en-US" dirty="0"/>
              <a:t> da FNN e da LSTM </a:t>
            </a:r>
            <a:r>
              <a:rPr lang="en-US" dirty="0" err="1"/>
              <a:t>podemos</a:t>
            </a:r>
            <a:r>
              <a:rPr lang="en-US" dirty="0"/>
              <a:t> </a:t>
            </a:r>
            <a:r>
              <a:rPr lang="en-US" dirty="0" err="1"/>
              <a:t>concluir</a:t>
            </a:r>
            <a:r>
              <a:rPr lang="en-US" dirty="0"/>
              <a:t> que ambas as redes </a:t>
            </a:r>
            <a:r>
              <a:rPr lang="en-US" dirty="0" err="1"/>
              <a:t>obtiveram</a:t>
            </a:r>
            <a:r>
              <a:rPr lang="en-US" dirty="0"/>
              <a:t> </a:t>
            </a:r>
            <a:r>
              <a:rPr lang="en-US" dirty="0" err="1"/>
              <a:t>muito</a:t>
            </a:r>
            <a:r>
              <a:rPr lang="en-US" dirty="0"/>
              <a:t> bons </a:t>
            </a:r>
            <a:r>
              <a:rPr lang="en-US" dirty="0" err="1"/>
              <a:t>resultados</a:t>
            </a:r>
            <a:r>
              <a:rPr lang="en-US" dirty="0"/>
              <a:t>, e que a LSTM </a:t>
            </a:r>
            <a:r>
              <a:rPr lang="en-US" dirty="0" err="1"/>
              <a:t>poderá</a:t>
            </a:r>
            <a:r>
              <a:rPr lang="en-US" dirty="0"/>
              <a:t> ser </a:t>
            </a:r>
            <a:r>
              <a:rPr lang="en-US" dirty="0" err="1"/>
              <a:t>mais</a:t>
            </a:r>
            <a:r>
              <a:rPr lang="en-US" dirty="0"/>
              <a:t> </a:t>
            </a:r>
            <a:r>
              <a:rPr lang="en-US" dirty="0" err="1"/>
              <a:t>adequada</a:t>
            </a:r>
            <a:r>
              <a:rPr lang="en-US" dirty="0"/>
              <a:t> para </a:t>
            </a:r>
            <a:r>
              <a:rPr lang="en-US" dirty="0" err="1"/>
              <a:t>estas</a:t>
            </a:r>
            <a:r>
              <a:rPr lang="en-US" dirty="0"/>
              <a:t> </a:t>
            </a:r>
            <a:r>
              <a:rPr lang="en-US" dirty="0" err="1"/>
              <a:t>tarefas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 </a:t>
            </a:r>
            <a:r>
              <a:rPr lang="en-US" dirty="0" err="1"/>
              <a:t>concluir</a:t>
            </a:r>
            <a:r>
              <a:rPr lang="en-US" dirty="0"/>
              <a:t>, </a:t>
            </a:r>
            <a:r>
              <a:rPr lang="en-US" dirty="0" err="1"/>
              <a:t>acreditamos</a:t>
            </a:r>
            <a:r>
              <a:rPr lang="en-US" dirty="0"/>
              <a:t> que </a:t>
            </a:r>
            <a:r>
              <a:rPr lang="en-US" dirty="0" err="1"/>
              <a:t>os</a:t>
            </a:r>
            <a:r>
              <a:rPr lang="en-US" dirty="0"/>
              <a:t> </a:t>
            </a:r>
            <a:r>
              <a:rPr lang="en-US" dirty="0" err="1"/>
              <a:t>objetivos</a:t>
            </a:r>
            <a:r>
              <a:rPr lang="en-US" dirty="0"/>
              <a:t> </a:t>
            </a:r>
            <a:r>
              <a:rPr lang="en-US" dirty="0" err="1"/>
              <a:t>foram</a:t>
            </a:r>
            <a:r>
              <a:rPr lang="en-US" dirty="0"/>
              <a:t> </a:t>
            </a:r>
            <a:r>
              <a:rPr lang="en-US" dirty="0" err="1"/>
              <a:t>todos</a:t>
            </a:r>
            <a:r>
              <a:rPr lang="en-US" dirty="0"/>
              <a:t> </a:t>
            </a:r>
            <a:r>
              <a:rPr lang="en-US" dirty="0" err="1"/>
              <a:t>concluidos</a:t>
            </a:r>
            <a:r>
              <a:rPr lang="en-US" dirty="0"/>
              <a:t> com </a:t>
            </a:r>
            <a:r>
              <a:rPr lang="en-US" dirty="0" err="1"/>
              <a:t>sucesso</a:t>
            </a:r>
            <a:r>
              <a:rPr lang="en-US" dirty="0"/>
              <a:t>, e </a:t>
            </a:r>
            <a:r>
              <a:rPr lang="en-US" dirty="0" err="1"/>
              <a:t>como</a:t>
            </a:r>
            <a:r>
              <a:rPr lang="en-US" dirty="0"/>
              <a:t> </a:t>
            </a:r>
            <a:r>
              <a:rPr lang="en-US" dirty="0" err="1"/>
              <a:t>futuro</a:t>
            </a:r>
            <a:r>
              <a:rPr lang="en-US" dirty="0"/>
              <a:t> </a:t>
            </a:r>
            <a:r>
              <a:rPr lang="en-US" dirty="0" err="1"/>
              <a:t>trabalho</a:t>
            </a:r>
            <a:r>
              <a:rPr lang="en-US" dirty="0"/>
              <a:t> </a:t>
            </a:r>
            <a:r>
              <a:rPr lang="en-US" dirty="0" err="1"/>
              <a:t>está</a:t>
            </a:r>
            <a:r>
              <a:rPr lang="en-US" dirty="0"/>
              <a:t> a ser </a:t>
            </a:r>
            <a:r>
              <a:rPr lang="en-US" dirty="0" err="1"/>
              <a:t>escrito</a:t>
            </a:r>
            <a:r>
              <a:rPr lang="en-US" dirty="0"/>
              <a:t> um </a:t>
            </a:r>
            <a:r>
              <a:rPr lang="en-US" dirty="0" err="1"/>
              <a:t>artigo</a:t>
            </a:r>
            <a:r>
              <a:rPr lang="en-US" dirty="0"/>
              <a:t> </a:t>
            </a:r>
            <a:r>
              <a:rPr lang="en-US" dirty="0" err="1"/>
              <a:t>onde</a:t>
            </a:r>
            <a:r>
              <a:rPr lang="en-US" dirty="0"/>
              <a:t> </a:t>
            </a:r>
            <a:r>
              <a:rPr lang="en-US" dirty="0" err="1"/>
              <a:t>pretendemos</a:t>
            </a:r>
            <a:r>
              <a:rPr lang="en-US" dirty="0"/>
              <a:t> </a:t>
            </a:r>
            <a:r>
              <a:rPr lang="en-US" dirty="0" err="1"/>
              <a:t>aplicar</a:t>
            </a:r>
            <a:r>
              <a:rPr lang="en-US" dirty="0"/>
              <a:t> o </a:t>
            </a:r>
            <a:r>
              <a:rPr lang="en-US" dirty="0" err="1"/>
              <a:t>método</a:t>
            </a:r>
            <a:r>
              <a:rPr lang="en-US" dirty="0"/>
              <a:t> com dados reais.</a:t>
            </a:r>
          </a:p>
          <a:p>
            <a:endParaRPr lang="pt-PT" dirty="0"/>
          </a:p>
        </p:txBody>
      </p:sp>
      <p:sp>
        <p:nvSpPr>
          <p:cNvPr id="4" name="Marcador de Posição do Número do Diapositivo 3"/>
          <p:cNvSpPr>
            <a:spLocks noGrp="1"/>
          </p:cNvSpPr>
          <p:nvPr>
            <p:ph type="sldNum" sz="quarter" idx="5"/>
          </p:nvPr>
        </p:nvSpPr>
        <p:spPr/>
        <p:txBody>
          <a:bodyPr/>
          <a:lstStyle/>
          <a:p>
            <a:fld id="{127BE079-6721-A34A-80FA-FDFEF0F6B5C4}" type="slidenum">
              <a:rPr lang="pt-PT" smtClean="0"/>
              <a:t>42</a:t>
            </a:fld>
            <a:endParaRPr lang="pt-PT"/>
          </a:p>
        </p:txBody>
      </p:sp>
    </p:spTree>
    <p:extLst>
      <p:ext uri="{BB962C8B-B14F-4D97-AF65-F5344CB8AC3E}">
        <p14:creationId xmlns:p14="http://schemas.microsoft.com/office/powerpoint/2010/main" val="42174835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5"/>
          </p:nvPr>
        </p:nvSpPr>
        <p:spPr/>
        <p:txBody>
          <a:bodyPr/>
          <a:lstStyle/>
          <a:p>
            <a:fld id="{127BE079-6721-A34A-80FA-FDFEF0F6B5C4}" type="slidenum">
              <a:rPr lang="pt-PT" smtClean="0"/>
              <a:t>44</a:t>
            </a:fld>
            <a:endParaRPr lang="pt-PT"/>
          </a:p>
        </p:txBody>
      </p:sp>
    </p:spTree>
    <p:extLst>
      <p:ext uri="{BB962C8B-B14F-4D97-AF65-F5344CB8AC3E}">
        <p14:creationId xmlns:p14="http://schemas.microsoft.com/office/powerpoint/2010/main" val="3914373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5"/>
          </p:nvPr>
        </p:nvSpPr>
        <p:spPr/>
        <p:txBody>
          <a:bodyPr/>
          <a:lstStyle/>
          <a:p>
            <a:fld id="{127BE079-6721-A34A-80FA-FDFEF0F6B5C4}" type="slidenum">
              <a:rPr lang="pt-PT" smtClean="0"/>
              <a:t>45</a:t>
            </a:fld>
            <a:endParaRPr lang="pt-PT"/>
          </a:p>
        </p:txBody>
      </p:sp>
    </p:spTree>
    <p:extLst>
      <p:ext uri="{BB962C8B-B14F-4D97-AF65-F5344CB8AC3E}">
        <p14:creationId xmlns:p14="http://schemas.microsoft.com/office/powerpoint/2010/main" val="4655223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5"/>
          </p:nvPr>
        </p:nvSpPr>
        <p:spPr/>
        <p:txBody>
          <a:bodyPr/>
          <a:lstStyle/>
          <a:p>
            <a:fld id="{127BE079-6721-A34A-80FA-FDFEF0F6B5C4}" type="slidenum">
              <a:rPr lang="pt-PT" smtClean="0"/>
              <a:t>46</a:t>
            </a:fld>
            <a:endParaRPr lang="pt-PT"/>
          </a:p>
        </p:txBody>
      </p:sp>
    </p:spTree>
    <p:extLst>
      <p:ext uri="{BB962C8B-B14F-4D97-AF65-F5344CB8AC3E}">
        <p14:creationId xmlns:p14="http://schemas.microsoft.com/office/powerpoint/2010/main" val="41283769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sz="1200"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lambda1</a:t>
            </a:r>
            <a:endParaRPr lang="en-US" sz="1200" dirty="0">
              <a:hlinkClick r:id="rId3"/>
            </a:endParaRPr>
          </a:p>
          <a:p>
            <a:r>
              <a:rPr lang="en-US" sz="1200" dirty="0">
                <a:hlinkClick r:id="rId3"/>
              </a:rPr>
              <a:t>https://www.wolframalpha.com/input?i=ContourPlot%5B1%2F2+abs%281+-+a+%2B+sqrt%28%28-1+%2B+a+-+w%29%5E2+-+4+w%29+%2B+w%29%3D%3D1%2C+%7Bw%2C+-4%2C+4%7D%2C+%7Ba%2C+-4%2C+4%7D%5D</a:t>
            </a:r>
            <a:r>
              <a:rPr lang="en-US" sz="1200" dirty="0"/>
              <a:t> </a:t>
            </a:r>
          </a:p>
          <a:p>
            <a:endParaRPr lang="en-US" sz="1200" dirty="0"/>
          </a:p>
          <a:p>
            <a:r>
              <a:rPr lang="en-US" sz="1200" dirty="0"/>
              <a:t>lambda2</a:t>
            </a:r>
          </a:p>
          <a:p>
            <a:r>
              <a:rPr lang="en-US" sz="1200" dirty="0"/>
              <a:t> </a:t>
            </a:r>
            <a:r>
              <a:rPr lang="en-US" sz="1200" dirty="0">
                <a:hlinkClick r:id="rId4"/>
              </a:rPr>
              <a:t>https://www.wolframalpha.com/input?i=ContourPlot%5B1%2F2+abs%281+-+a+-+sqrt%28%28-1+%2B+a+-+w%29%5E2+-+4+w%29+%2B+w%29%3D%3D1%2C+%7Bw%2C+-4%2C+4%7D%2C+%7Ba%2C+-4%2C+4%7D%5D</a:t>
            </a:r>
            <a:r>
              <a:rPr lang="en-US" sz="1200" dirty="0"/>
              <a:t> </a:t>
            </a:r>
          </a:p>
          <a:p>
            <a:endParaRPr lang="en-US" dirty="0"/>
          </a:p>
        </p:txBody>
      </p:sp>
      <p:sp>
        <p:nvSpPr>
          <p:cNvPr id="4" name="Marcador de Posição do Número do Diapositivo 3"/>
          <p:cNvSpPr>
            <a:spLocks noGrp="1"/>
          </p:cNvSpPr>
          <p:nvPr>
            <p:ph type="sldNum" sz="quarter" idx="5"/>
          </p:nvPr>
        </p:nvSpPr>
        <p:spPr/>
        <p:txBody>
          <a:bodyPr/>
          <a:lstStyle/>
          <a:p>
            <a:fld id="{127BE079-6721-A34A-80FA-FDFEF0F6B5C4}" type="slidenum">
              <a:rPr lang="pt-PT" smtClean="0"/>
              <a:t>51</a:t>
            </a:fld>
            <a:endParaRPr lang="pt-PT"/>
          </a:p>
        </p:txBody>
      </p:sp>
    </p:spTree>
    <p:extLst>
      <p:ext uri="{BB962C8B-B14F-4D97-AF65-F5344CB8AC3E}">
        <p14:creationId xmlns:p14="http://schemas.microsoft.com/office/powerpoint/2010/main" val="39207453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Como já foi dito vamos utilizar redes neuronais como aproximadoras da </a:t>
            </a:r>
            <a:r>
              <a:rPr lang="pt-PT" dirty="0" err="1"/>
              <a:t>pricing</a:t>
            </a:r>
            <a:r>
              <a:rPr lang="pt-PT" dirty="0"/>
              <a:t> </a:t>
            </a:r>
            <a:r>
              <a:rPr lang="pt-PT" dirty="0" err="1"/>
              <a:t>funciton</a:t>
            </a:r>
            <a:r>
              <a:rPr lang="pt-PT" dirty="0"/>
              <a:t> do modelo de </a:t>
            </a:r>
            <a:r>
              <a:rPr lang="pt-PT" dirty="0" err="1"/>
              <a:t>Heston</a:t>
            </a:r>
            <a:r>
              <a:rPr lang="pt-PT" dirty="0"/>
              <a:t>, e então queria apenas explicar muito </a:t>
            </a:r>
            <a:r>
              <a:rPr lang="pt-PT" dirty="0" err="1"/>
              <a:t>rapidademente</a:t>
            </a:r>
            <a:r>
              <a:rPr lang="pt-PT" dirty="0"/>
              <a:t> porque é que isto é possível. As NNS são uma estrutura de </a:t>
            </a:r>
            <a:r>
              <a:rPr lang="pt-PT" dirty="0" err="1"/>
              <a:t>intelengica</a:t>
            </a:r>
            <a:r>
              <a:rPr lang="pt-PT" dirty="0"/>
              <a:t> artificial</a:t>
            </a:r>
          </a:p>
        </p:txBody>
      </p:sp>
      <p:sp>
        <p:nvSpPr>
          <p:cNvPr id="4" name="Marcador de Posição do Número do Diapositivo 3"/>
          <p:cNvSpPr>
            <a:spLocks noGrp="1"/>
          </p:cNvSpPr>
          <p:nvPr>
            <p:ph type="sldNum" sz="quarter" idx="5"/>
          </p:nvPr>
        </p:nvSpPr>
        <p:spPr/>
        <p:txBody>
          <a:bodyPr/>
          <a:lstStyle/>
          <a:p>
            <a:fld id="{127BE079-6721-A34A-80FA-FDFEF0F6B5C4}" type="slidenum">
              <a:rPr lang="pt-PT" smtClean="0"/>
              <a:t>52</a:t>
            </a:fld>
            <a:endParaRPr lang="pt-PT"/>
          </a:p>
        </p:txBody>
      </p:sp>
    </p:spTree>
    <p:extLst>
      <p:ext uri="{BB962C8B-B14F-4D97-AF65-F5344CB8AC3E}">
        <p14:creationId xmlns:p14="http://schemas.microsoft.com/office/powerpoint/2010/main" val="18923064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Como já foi dito vamos utilizar redes neuronais como aproximadoras da </a:t>
            </a:r>
            <a:r>
              <a:rPr lang="pt-PT" dirty="0" err="1"/>
              <a:t>pricing</a:t>
            </a:r>
            <a:r>
              <a:rPr lang="pt-PT" dirty="0"/>
              <a:t> </a:t>
            </a:r>
            <a:r>
              <a:rPr lang="pt-PT" dirty="0" err="1"/>
              <a:t>funciton</a:t>
            </a:r>
            <a:r>
              <a:rPr lang="pt-PT" dirty="0"/>
              <a:t> do modelo de </a:t>
            </a:r>
            <a:r>
              <a:rPr lang="pt-PT" dirty="0" err="1"/>
              <a:t>Heston</a:t>
            </a:r>
            <a:r>
              <a:rPr lang="pt-PT" dirty="0"/>
              <a:t>, e então queria apenas explicar muito </a:t>
            </a:r>
            <a:r>
              <a:rPr lang="pt-PT" dirty="0" err="1"/>
              <a:t>rapidademente</a:t>
            </a:r>
            <a:r>
              <a:rPr lang="pt-PT" dirty="0"/>
              <a:t> porque é que isto é possível. As NNS são uma estrutura de </a:t>
            </a:r>
            <a:r>
              <a:rPr lang="pt-PT" dirty="0" err="1"/>
              <a:t>intelengica</a:t>
            </a:r>
            <a:r>
              <a:rPr lang="pt-PT" dirty="0"/>
              <a:t> artificial</a:t>
            </a:r>
          </a:p>
        </p:txBody>
      </p:sp>
      <p:sp>
        <p:nvSpPr>
          <p:cNvPr id="4" name="Marcador de Posição do Número do Diapositivo 3"/>
          <p:cNvSpPr>
            <a:spLocks noGrp="1"/>
          </p:cNvSpPr>
          <p:nvPr>
            <p:ph type="sldNum" sz="quarter" idx="5"/>
          </p:nvPr>
        </p:nvSpPr>
        <p:spPr/>
        <p:txBody>
          <a:bodyPr/>
          <a:lstStyle/>
          <a:p>
            <a:fld id="{127BE079-6721-A34A-80FA-FDFEF0F6B5C4}" type="slidenum">
              <a:rPr lang="pt-PT" smtClean="0"/>
              <a:t>53</a:t>
            </a:fld>
            <a:endParaRPr lang="pt-PT"/>
          </a:p>
        </p:txBody>
      </p:sp>
    </p:spTree>
    <p:extLst>
      <p:ext uri="{BB962C8B-B14F-4D97-AF65-F5344CB8AC3E}">
        <p14:creationId xmlns:p14="http://schemas.microsoft.com/office/powerpoint/2010/main" val="1964367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Além disso, é possível observar que o problema de calibração é um problema mal posicionado, que pode ser não convexo e apresentar múltiplos mínimos locais.</a:t>
            </a:r>
          </a:p>
          <a:p>
            <a:endParaRPr lang="pt-PT" dirty="0"/>
          </a:p>
        </p:txBody>
      </p:sp>
      <p:sp>
        <p:nvSpPr>
          <p:cNvPr id="4" name="Marcador de Posição do Número do Diapositivo 3"/>
          <p:cNvSpPr>
            <a:spLocks noGrp="1"/>
          </p:cNvSpPr>
          <p:nvPr>
            <p:ph type="sldNum" sz="quarter" idx="5"/>
          </p:nvPr>
        </p:nvSpPr>
        <p:spPr/>
        <p:txBody>
          <a:bodyPr/>
          <a:lstStyle/>
          <a:p>
            <a:fld id="{127BE079-6721-A34A-80FA-FDFEF0F6B5C4}" type="slidenum">
              <a:rPr lang="pt-PT" smtClean="0"/>
              <a:t>4</a:t>
            </a:fld>
            <a:endParaRPr lang="pt-PT"/>
          </a:p>
        </p:txBody>
      </p:sp>
    </p:spTree>
    <p:extLst>
      <p:ext uri="{BB962C8B-B14F-4D97-AF65-F5344CB8AC3E}">
        <p14:creationId xmlns:p14="http://schemas.microsoft.com/office/powerpoint/2010/main" val="36252552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Como já foi dito vamos utilizar redes neuronais como aproximadoras da </a:t>
            </a:r>
            <a:r>
              <a:rPr lang="pt-PT" dirty="0" err="1"/>
              <a:t>pricing</a:t>
            </a:r>
            <a:r>
              <a:rPr lang="pt-PT" dirty="0"/>
              <a:t> </a:t>
            </a:r>
            <a:r>
              <a:rPr lang="pt-PT" dirty="0" err="1"/>
              <a:t>funciton</a:t>
            </a:r>
            <a:r>
              <a:rPr lang="pt-PT" dirty="0"/>
              <a:t> do modelo de </a:t>
            </a:r>
            <a:r>
              <a:rPr lang="pt-PT" dirty="0" err="1"/>
              <a:t>Heston</a:t>
            </a:r>
            <a:r>
              <a:rPr lang="pt-PT" dirty="0"/>
              <a:t>, e então queria apenas explicar muito </a:t>
            </a:r>
            <a:r>
              <a:rPr lang="pt-PT" dirty="0" err="1"/>
              <a:t>rapidademente</a:t>
            </a:r>
            <a:r>
              <a:rPr lang="pt-PT" dirty="0"/>
              <a:t> porque é que isto é possível. As NNS são uma estrutura de </a:t>
            </a:r>
            <a:r>
              <a:rPr lang="pt-PT" dirty="0" err="1"/>
              <a:t>intelengica</a:t>
            </a:r>
            <a:r>
              <a:rPr lang="pt-PT" dirty="0"/>
              <a:t> artificial</a:t>
            </a:r>
          </a:p>
        </p:txBody>
      </p:sp>
      <p:sp>
        <p:nvSpPr>
          <p:cNvPr id="4" name="Marcador de Posição do Número do Diapositivo 3"/>
          <p:cNvSpPr>
            <a:spLocks noGrp="1"/>
          </p:cNvSpPr>
          <p:nvPr>
            <p:ph type="sldNum" sz="quarter" idx="5"/>
          </p:nvPr>
        </p:nvSpPr>
        <p:spPr/>
        <p:txBody>
          <a:bodyPr/>
          <a:lstStyle/>
          <a:p>
            <a:fld id="{127BE079-6721-A34A-80FA-FDFEF0F6B5C4}" type="slidenum">
              <a:rPr lang="pt-PT" smtClean="0"/>
              <a:t>54</a:t>
            </a:fld>
            <a:endParaRPr lang="pt-PT"/>
          </a:p>
        </p:txBody>
      </p:sp>
    </p:spTree>
    <p:extLst>
      <p:ext uri="{BB962C8B-B14F-4D97-AF65-F5344CB8AC3E}">
        <p14:creationId xmlns:p14="http://schemas.microsoft.com/office/powerpoint/2010/main" val="25605720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5"/>
          </p:nvPr>
        </p:nvSpPr>
        <p:spPr/>
        <p:txBody>
          <a:bodyPr/>
          <a:lstStyle/>
          <a:p>
            <a:fld id="{127BE079-6721-A34A-80FA-FDFEF0F6B5C4}" type="slidenum">
              <a:rPr lang="pt-PT" smtClean="0"/>
              <a:t>56</a:t>
            </a:fld>
            <a:endParaRPr lang="pt-PT"/>
          </a:p>
        </p:txBody>
      </p:sp>
    </p:spTree>
    <p:extLst>
      <p:ext uri="{BB962C8B-B14F-4D97-AF65-F5344CB8AC3E}">
        <p14:creationId xmlns:p14="http://schemas.microsoft.com/office/powerpoint/2010/main" val="35486048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5"/>
          </p:nvPr>
        </p:nvSpPr>
        <p:spPr/>
        <p:txBody>
          <a:bodyPr/>
          <a:lstStyle/>
          <a:p>
            <a:fld id="{127BE079-6721-A34A-80FA-FDFEF0F6B5C4}" type="slidenum">
              <a:rPr lang="pt-PT" smtClean="0"/>
              <a:t>57</a:t>
            </a:fld>
            <a:endParaRPr lang="pt-PT"/>
          </a:p>
        </p:txBody>
      </p:sp>
    </p:spTree>
    <p:extLst>
      <p:ext uri="{BB962C8B-B14F-4D97-AF65-F5344CB8AC3E}">
        <p14:creationId xmlns:p14="http://schemas.microsoft.com/office/powerpoint/2010/main" val="22305047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5"/>
          </p:nvPr>
        </p:nvSpPr>
        <p:spPr/>
        <p:txBody>
          <a:bodyPr/>
          <a:lstStyle/>
          <a:p>
            <a:fld id="{127BE079-6721-A34A-80FA-FDFEF0F6B5C4}" type="slidenum">
              <a:rPr lang="pt-PT" smtClean="0"/>
              <a:t>58</a:t>
            </a:fld>
            <a:endParaRPr lang="pt-PT"/>
          </a:p>
        </p:txBody>
      </p:sp>
    </p:spTree>
    <p:extLst>
      <p:ext uri="{BB962C8B-B14F-4D97-AF65-F5344CB8AC3E}">
        <p14:creationId xmlns:p14="http://schemas.microsoft.com/office/powerpoint/2010/main" val="26001738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5"/>
          </p:nvPr>
        </p:nvSpPr>
        <p:spPr/>
        <p:txBody>
          <a:bodyPr/>
          <a:lstStyle/>
          <a:p>
            <a:fld id="{127BE079-6721-A34A-80FA-FDFEF0F6B5C4}" type="slidenum">
              <a:rPr lang="pt-PT" smtClean="0"/>
              <a:t>60</a:t>
            </a:fld>
            <a:endParaRPr lang="pt-PT"/>
          </a:p>
        </p:txBody>
      </p:sp>
    </p:spTree>
    <p:extLst>
      <p:ext uri="{BB962C8B-B14F-4D97-AF65-F5344CB8AC3E}">
        <p14:creationId xmlns:p14="http://schemas.microsoft.com/office/powerpoint/2010/main" val="22293902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5"/>
          </p:nvPr>
        </p:nvSpPr>
        <p:spPr/>
        <p:txBody>
          <a:bodyPr/>
          <a:lstStyle/>
          <a:p>
            <a:fld id="{127BE079-6721-A34A-80FA-FDFEF0F6B5C4}" type="slidenum">
              <a:rPr lang="pt-PT" smtClean="0"/>
              <a:t>61</a:t>
            </a:fld>
            <a:endParaRPr lang="pt-PT"/>
          </a:p>
        </p:txBody>
      </p:sp>
    </p:spTree>
    <p:extLst>
      <p:ext uri="{BB962C8B-B14F-4D97-AF65-F5344CB8AC3E}">
        <p14:creationId xmlns:p14="http://schemas.microsoft.com/office/powerpoint/2010/main" val="20071768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5"/>
          </p:nvPr>
        </p:nvSpPr>
        <p:spPr/>
        <p:txBody>
          <a:bodyPr/>
          <a:lstStyle/>
          <a:p>
            <a:fld id="{127BE079-6721-A34A-80FA-FDFEF0F6B5C4}" type="slidenum">
              <a:rPr lang="pt-PT" smtClean="0"/>
              <a:t>62</a:t>
            </a:fld>
            <a:endParaRPr lang="pt-PT"/>
          </a:p>
        </p:txBody>
      </p:sp>
    </p:spTree>
    <p:extLst>
      <p:ext uri="{BB962C8B-B14F-4D97-AF65-F5344CB8AC3E}">
        <p14:creationId xmlns:p14="http://schemas.microsoft.com/office/powerpoint/2010/main" val="30664715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5"/>
          </p:nvPr>
        </p:nvSpPr>
        <p:spPr/>
        <p:txBody>
          <a:bodyPr/>
          <a:lstStyle/>
          <a:p>
            <a:fld id="{127BE079-6721-A34A-80FA-FDFEF0F6B5C4}" type="slidenum">
              <a:rPr lang="pt-PT" smtClean="0"/>
              <a:t>63</a:t>
            </a:fld>
            <a:endParaRPr lang="pt-PT"/>
          </a:p>
        </p:txBody>
      </p:sp>
    </p:spTree>
    <p:extLst>
      <p:ext uri="{BB962C8B-B14F-4D97-AF65-F5344CB8AC3E}">
        <p14:creationId xmlns:p14="http://schemas.microsoft.com/office/powerpoint/2010/main" val="32185479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5"/>
          </p:nvPr>
        </p:nvSpPr>
        <p:spPr/>
        <p:txBody>
          <a:bodyPr/>
          <a:lstStyle/>
          <a:p>
            <a:fld id="{127BE079-6721-A34A-80FA-FDFEF0F6B5C4}" type="slidenum">
              <a:rPr lang="pt-PT" smtClean="0"/>
              <a:t>64</a:t>
            </a:fld>
            <a:endParaRPr lang="pt-PT"/>
          </a:p>
        </p:txBody>
      </p:sp>
    </p:spTree>
    <p:extLst>
      <p:ext uri="{BB962C8B-B14F-4D97-AF65-F5344CB8AC3E}">
        <p14:creationId xmlns:p14="http://schemas.microsoft.com/office/powerpoint/2010/main" val="26019807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5"/>
          </p:nvPr>
        </p:nvSpPr>
        <p:spPr/>
        <p:txBody>
          <a:bodyPr/>
          <a:lstStyle/>
          <a:p>
            <a:fld id="{127BE079-6721-A34A-80FA-FDFEF0F6B5C4}" type="slidenum">
              <a:rPr lang="pt-PT" smtClean="0"/>
              <a:t>65</a:t>
            </a:fld>
            <a:endParaRPr lang="pt-PT"/>
          </a:p>
        </p:txBody>
      </p:sp>
    </p:spTree>
    <p:extLst>
      <p:ext uri="{BB962C8B-B14F-4D97-AF65-F5344CB8AC3E}">
        <p14:creationId xmlns:p14="http://schemas.microsoft.com/office/powerpoint/2010/main" val="2776772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De facto ao analisarmos a função objetivo, aqui o logaritmo do MSE, quando fazemos variar dois parâmetros do modelo de </a:t>
            </a:r>
            <a:r>
              <a:rPr lang="pt-PT" dirty="0" err="1"/>
              <a:t>Heston</a:t>
            </a:r>
            <a:r>
              <a:rPr lang="pt-PT" dirty="0"/>
              <a:t>, podemos observar que é um problema bastante difícil de trabalhar. </a:t>
            </a:r>
          </a:p>
        </p:txBody>
      </p:sp>
      <p:sp>
        <p:nvSpPr>
          <p:cNvPr id="4" name="Marcador de Posição do Número do Diapositivo 3"/>
          <p:cNvSpPr>
            <a:spLocks noGrp="1"/>
          </p:cNvSpPr>
          <p:nvPr>
            <p:ph type="sldNum" sz="quarter" idx="5"/>
          </p:nvPr>
        </p:nvSpPr>
        <p:spPr/>
        <p:txBody>
          <a:bodyPr/>
          <a:lstStyle/>
          <a:p>
            <a:fld id="{127BE079-6721-A34A-80FA-FDFEF0F6B5C4}" type="slidenum">
              <a:rPr lang="pt-PT" smtClean="0"/>
              <a:t>5</a:t>
            </a:fld>
            <a:endParaRPr lang="pt-PT"/>
          </a:p>
        </p:txBody>
      </p:sp>
    </p:spTree>
    <p:extLst>
      <p:ext uri="{BB962C8B-B14F-4D97-AF65-F5344CB8AC3E}">
        <p14:creationId xmlns:p14="http://schemas.microsoft.com/office/powerpoint/2010/main" val="39489798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5"/>
          </p:nvPr>
        </p:nvSpPr>
        <p:spPr/>
        <p:txBody>
          <a:bodyPr/>
          <a:lstStyle/>
          <a:p>
            <a:fld id="{127BE079-6721-A34A-80FA-FDFEF0F6B5C4}" type="slidenum">
              <a:rPr lang="pt-PT" smtClean="0"/>
              <a:t>66</a:t>
            </a:fld>
            <a:endParaRPr lang="pt-PT"/>
          </a:p>
        </p:txBody>
      </p:sp>
    </p:spTree>
    <p:extLst>
      <p:ext uri="{BB962C8B-B14F-4D97-AF65-F5344CB8AC3E}">
        <p14:creationId xmlns:p14="http://schemas.microsoft.com/office/powerpoint/2010/main" val="37128646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5"/>
          </p:nvPr>
        </p:nvSpPr>
        <p:spPr/>
        <p:txBody>
          <a:bodyPr/>
          <a:lstStyle/>
          <a:p>
            <a:fld id="{127BE079-6721-A34A-80FA-FDFEF0F6B5C4}" type="slidenum">
              <a:rPr lang="pt-PT" smtClean="0"/>
              <a:t>72</a:t>
            </a:fld>
            <a:endParaRPr lang="pt-PT"/>
          </a:p>
        </p:txBody>
      </p:sp>
    </p:spTree>
    <p:extLst>
      <p:ext uri="{BB962C8B-B14F-4D97-AF65-F5344CB8AC3E}">
        <p14:creationId xmlns:p14="http://schemas.microsoft.com/office/powerpoint/2010/main" val="39031719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5"/>
          </p:nvPr>
        </p:nvSpPr>
        <p:spPr/>
        <p:txBody>
          <a:bodyPr/>
          <a:lstStyle/>
          <a:p>
            <a:fld id="{127BE079-6721-A34A-80FA-FDFEF0F6B5C4}" type="slidenum">
              <a:rPr lang="pt-PT" smtClean="0"/>
              <a:t>73</a:t>
            </a:fld>
            <a:endParaRPr lang="pt-PT"/>
          </a:p>
        </p:txBody>
      </p:sp>
    </p:spTree>
    <p:extLst>
      <p:ext uri="{BB962C8B-B14F-4D97-AF65-F5344CB8AC3E}">
        <p14:creationId xmlns:p14="http://schemas.microsoft.com/office/powerpoint/2010/main" val="25320812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5"/>
          </p:nvPr>
        </p:nvSpPr>
        <p:spPr/>
        <p:txBody>
          <a:bodyPr/>
          <a:lstStyle/>
          <a:p>
            <a:fld id="{127BE079-6721-A34A-80FA-FDFEF0F6B5C4}" type="slidenum">
              <a:rPr lang="pt-PT" smtClean="0"/>
              <a:t>74</a:t>
            </a:fld>
            <a:endParaRPr lang="pt-PT"/>
          </a:p>
        </p:txBody>
      </p:sp>
    </p:spTree>
    <p:extLst>
      <p:ext uri="{BB962C8B-B14F-4D97-AF65-F5344CB8AC3E}">
        <p14:creationId xmlns:p14="http://schemas.microsoft.com/office/powerpoint/2010/main" val="15798686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5"/>
          </p:nvPr>
        </p:nvSpPr>
        <p:spPr/>
        <p:txBody>
          <a:bodyPr/>
          <a:lstStyle/>
          <a:p>
            <a:fld id="{127BE079-6721-A34A-80FA-FDFEF0F6B5C4}" type="slidenum">
              <a:rPr lang="pt-PT" smtClean="0"/>
              <a:t>75</a:t>
            </a:fld>
            <a:endParaRPr lang="pt-PT"/>
          </a:p>
        </p:txBody>
      </p:sp>
    </p:spTree>
    <p:extLst>
      <p:ext uri="{BB962C8B-B14F-4D97-AF65-F5344CB8AC3E}">
        <p14:creationId xmlns:p14="http://schemas.microsoft.com/office/powerpoint/2010/main" val="1770347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Sendo assim, a nossa solução consiste numa primeira fase em aproximar a função dos preços de um modelo utilizando uma rede neuronal. Deste modo, no processo de calibração não será necessário utilizar métodos numéricos mas sim uma rede neuronal que em principio será muito mais rápida. </a:t>
            </a:r>
          </a:p>
          <a:p>
            <a:endParaRPr lang="pt-PT" dirty="0"/>
          </a:p>
          <a:p>
            <a:r>
              <a:rPr lang="pt-PT" dirty="0"/>
              <a:t>Além disso, para lidar com o problema de múltiplos mínimos locais, utilizamos algoritmos heurísticos baseados em populações capazes de escapar a soluções não ótimas.</a:t>
            </a:r>
          </a:p>
        </p:txBody>
      </p:sp>
      <p:sp>
        <p:nvSpPr>
          <p:cNvPr id="4" name="Marcador de Posição do Número do Diapositivo 3"/>
          <p:cNvSpPr>
            <a:spLocks noGrp="1"/>
          </p:cNvSpPr>
          <p:nvPr>
            <p:ph type="sldNum" sz="quarter" idx="5"/>
          </p:nvPr>
        </p:nvSpPr>
        <p:spPr/>
        <p:txBody>
          <a:bodyPr/>
          <a:lstStyle/>
          <a:p>
            <a:fld id="{127BE079-6721-A34A-80FA-FDFEF0F6B5C4}" type="slidenum">
              <a:rPr lang="pt-PT" smtClean="0"/>
              <a:t>6</a:t>
            </a:fld>
            <a:endParaRPr lang="pt-PT"/>
          </a:p>
        </p:txBody>
      </p:sp>
    </p:spTree>
    <p:extLst>
      <p:ext uri="{BB962C8B-B14F-4D97-AF65-F5344CB8AC3E}">
        <p14:creationId xmlns:p14="http://schemas.microsoft.com/office/powerpoint/2010/main" val="3149813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Neste sentido apresentamos três contribuições. </a:t>
            </a:r>
          </a:p>
          <a:p>
            <a:endParaRPr lang="pt-PT" dirty="0"/>
          </a:p>
          <a:p>
            <a:r>
              <a:rPr lang="pt-PT" dirty="0"/>
              <a:t>A primeira é aproximar a função para um intervalo de preços bem mais abrangente do que se verifica na literatura.</a:t>
            </a:r>
          </a:p>
          <a:p>
            <a:endParaRPr lang="pt-PT" dirty="0"/>
          </a:p>
          <a:p>
            <a:r>
              <a:rPr lang="pt-PT" dirty="0"/>
              <a:t>Além disso, utilizamos uma estrutura de redes neuronais, designada LSTM, que ainda não foi utilizada no contexto do processo de calibração.</a:t>
            </a:r>
          </a:p>
          <a:p>
            <a:endParaRPr lang="pt-PT" dirty="0"/>
          </a:p>
          <a:p>
            <a:r>
              <a:rPr lang="pt-PT" dirty="0"/>
              <a:t> E por fim, implementamos adaptações dos algoritmos populacionais com convergência teórica.</a:t>
            </a:r>
          </a:p>
          <a:p>
            <a:endParaRPr lang="pt-PT" dirty="0"/>
          </a:p>
        </p:txBody>
      </p:sp>
      <p:sp>
        <p:nvSpPr>
          <p:cNvPr id="4" name="Marcador de Posição do Número do Diapositivo 3"/>
          <p:cNvSpPr>
            <a:spLocks noGrp="1"/>
          </p:cNvSpPr>
          <p:nvPr>
            <p:ph type="sldNum" sz="quarter" idx="5"/>
          </p:nvPr>
        </p:nvSpPr>
        <p:spPr/>
        <p:txBody>
          <a:bodyPr/>
          <a:lstStyle/>
          <a:p>
            <a:fld id="{127BE079-6721-A34A-80FA-FDFEF0F6B5C4}" type="slidenum">
              <a:rPr lang="pt-PT" smtClean="0"/>
              <a:t>7</a:t>
            </a:fld>
            <a:endParaRPr lang="pt-PT"/>
          </a:p>
        </p:txBody>
      </p:sp>
    </p:spTree>
    <p:extLst>
      <p:ext uri="{BB962C8B-B14F-4D97-AF65-F5344CB8AC3E}">
        <p14:creationId xmlns:p14="http://schemas.microsoft.com/office/powerpoint/2010/main" val="1947024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Assim definimos 3 objetivos principais: </a:t>
            </a:r>
          </a:p>
          <a:p>
            <a:r>
              <a:rPr lang="pt-PT" dirty="0"/>
              <a:t>Comparar a performance de duas redes FNN e LSTM na aproximação da função do modelo de </a:t>
            </a:r>
            <a:r>
              <a:rPr lang="pt-PT" dirty="0" err="1"/>
              <a:t>Heston</a:t>
            </a:r>
            <a:r>
              <a:rPr lang="pt-PT" dirty="0"/>
              <a:t> e depois na calibração do modelo. </a:t>
            </a:r>
          </a:p>
          <a:p>
            <a:endParaRPr lang="pt-PT" dirty="0"/>
          </a:p>
          <a:p>
            <a:r>
              <a:rPr lang="pt-PT" dirty="0"/>
              <a:t>E avaliar também a eficiência dos algoritmos na resolução do nosso problema.</a:t>
            </a:r>
          </a:p>
        </p:txBody>
      </p:sp>
      <p:sp>
        <p:nvSpPr>
          <p:cNvPr id="4" name="Marcador de Posição do Número do Diapositivo 3"/>
          <p:cNvSpPr>
            <a:spLocks noGrp="1"/>
          </p:cNvSpPr>
          <p:nvPr>
            <p:ph type="sldNum" sz="quarter" idx="5"/>
          </p:nvPr>
        </p:nvSpPr>
        <p:spPr/>
        <p:txBody>
          <a:bodyPr/>
          <a:lstStyle/>
          <a:p>
            <a:fld id="{127BE079-6721-A34A-80FA-FDFEF0F6B5C4}" type="slidenum">
              <a:rPr lang="pt-PT" smtClean="0"/>
              <a:t>8</a:t>
            </a:fld>
            <a:endParaRPr lang="pt-PT"/>
          </a:p>
        </p:txBody>
      </p:sp>
    </p:spTree>
    <p:extLst>
      <p:ext uri="{BB962C8B-B14F-4D97-AF65-F5344CB8AC3E}">
        <p14:creationId xmlns:p14="http://schemas.microsoft.com/office/powerpoint/2010/main" val="245337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8FBA8A-1853-0569-DA91-87BB8E74F98D}"/>
              </a:ext>
            </a:extLst>
          </p:cNvPr>
          <p:cNvSpPr>
            <a:spLocks noGrp="1"/>
          </p:cNvSpPr>
          <p:nvPr>
            <p:ph type="ctrTitle"/>
          </p:nvPr>
        </p:nvSpPr>
        <p:spPr>
          <a:xfrm>
            <a:off x="1524000" y="1122363"/>
            <a:ext cx="9144000" cy="2387600"/>
          </a:xfrm>
        </p:spPr>
        <p:txBody>
          <a:bodyPr anchor="b"/>
          <a:lstStyle>
            <a:lvl1pPr algn="ctr">
              <a:defRPr sz="6000"/>
            </a:lvl1pPr>
          </a:lstStyle>
          <a:p>
            <a:r>
              <a:rPr lang="pt-PT"/>
              <a:t>Clique para editar o estilo de título do Modelo Global</a:t>
            </a:r>
          </a:p>
        </p:txBody>
      </p:sp>
      <p:sp>
        <p:nvSpPr>
          <p:cNvPr id="3" name="Subtítulo 2">
            <a:extLst>
              <a:ext uri="{FF2B5EF4-FFF2-40B4-BE49-F238E27FC236}">
                <a16:creationId xmlns:a16="http://schemas.microsoft.com/office/drawing/2014/main" id="{25807DC6-4167-E70B-0DBD-3CE9F2FE56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Clique para editar o estilo de subtítulo do Modelo Global</a:t>
            </a:r>
          </a:p>
        </p:txBody>
      </p:sp>
      <p:sp>
        <p:nvSpPr>
          <p:cNvPr id="4" name="Marcador de Posição da Data 3">
            <a:extLst>
              <a:ext uri="{FF2B5EF4-FFF2-40B4-BE49-F238E27FC236}">
                <a16:creationId xmlns:a16="http://schemas.microsoft.com/office/drawing/2014/main" id="{9173BB52-F3F8-73C4-7A06-7F05EAF37722}"/>
              </a:ext>
            </a:extLst>
          </p:cNvPr>
          <p:cNvSpPr>
            <a:spLocks noGrp="1"/>
          </p:cNvSpPr>
          <p:nvPr>
            <p:ph type="dt" sz="half" idx="10"/>
          </p:nvPr>
        </p:nvSpPr>
        <p:spPr/>
        <p:txBody>
          <a:bodyPr/>
          <a:lstStyle/>
          <a:p>
            <a:fld id="{132D95F7-662B-B946-B26D-5F2DC0462E9A}" type="datetime1">
              <a:rPr lang="pt-PT" smtClean="0"/>
              <a:t>17/10/2024</a:t>
            </a:fld>
            <a:endParaRPr lang="pt-PT"/>
          </a:p>
        </p:txBody>
      </p:sp>
      <p:sp>
        <p:nvSpPr>
          <p:cNvPr id="5" name="Marcador de Posição do Rodapé 4">
            <a:extLst>
              <a:ext uri="{FF2B5EF4-FFF2-40B4-BE49-F238E27FC236}">
                <a16:creationId xmlns:a16="http://schemas.microsoft.com/office/drawing/2014/main" id="{F92D9771-5CA3-9659-FDA5-2048542FFD9D}"/>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2A94A3B4-68D0-DF8B-1D11-88467AF5037E}"/>
              </a:ext>
            </a:extLst>
          </p:cNvPr>
          <p:cNvSpPr>
            <a:spLocks noGrp="1"/>
          </p:cNvSpPr>
          <p:nvPr>
            <p:ph type="sldNum" sz="quarter" idx="12"/>
          </p:nvPr>
        </p:nvSpPr>
        <p:spPr/>
        <p:txBody>
          <a:bodyPr/>
          <a:lstStyle/>
          <a:p>
            <a:fld id="{9349F829-3AB5-2249-A75E-9CF92A8C3104}" type="slidenum">
              <a:rPr lang="pt-PT" smtClean="0"/>
              <a:t>‹nº›</a:t>
            </a:fld>
            <a:endParaRPr lang="pt-PT"/>
          </a:p>
        </p:txBody>
      </p:sp>
    </p:spTree>
    <p:extLst>
      <p:ext uri="{BB962C8B-B14F-4D97-AF65-F5344CB8AC3E}">
        <p14:creationId xmlns:p14="http://schemas.microsoft.com/office/powerpoint/2010/main" val="926775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4E21D2-59A7-6ED7-0700-361F9BE15198}"/>
              </a:ext>
            </a:extLst>
          </p:cNvPr>
          <p:cNvSpPr>
            <a:spLocks noGrp="1"/>
          </p:cNvSpPr>
          <p:nvPr>
            <p:ph type="title"/>
          </p:nvPr>
        </p:nvSpPr>
        <p:spPr/>
        <p:txBody>
          <a:bodyPr/>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94E5EA38-FCAA-D0BB-0AE3-620069D75DA6}"/>
              </a:ext>
            </a:extLst>
          </p:cNvPr>
          <p:cNvSpPr>
            <a:spLocks noGrp="1"/>
          </p:cNvSpPr>
          <p:nvPr>
            <p:ph type="body" orient="vert" idx="1"/>
          </p:nvPr>
        </p:nvSpPr>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8F6BCA39-667F-F588-A4BC-36ECA69A498D}"/>
              </a:ext>
            </a:extLst>
          </p:cNvPr>
          <p:cNvSpPr>
            <a:spLocks noGrp="1"/>
          </p:cNvSpPr>
          <p:nvPr>
            <p:ph type="dt" sz="half" idx="10"/>
          </p:nvPr>
        </p:nvSpPr>
        <p:spPr/>
        <p:txBody>
          <a:bodyPr/>
          <a:lstStyle/>
          <a:p>
            <a:fld id="{F85BF048-6679-C24A-8867-2407592BB057}" type="datetime1">
              <a:rPr lang="pt-PT" smtClean="0"/>
              <a:t>17/10/2024</a:t>
            </a:fld>
            <a:endParaRPr lang="pt-PT"/>
          </a:p>
        </p:txBody>
      </p:sp>
      <p:sp>
        <p:nvSpPr>
          <p:cNvPr id="5" name="Marcador de Posição do Rodapé 4">
            <a:extLst>
              <a:ext uri="{FF2B5EF4-FFF2-40B4-BE49-F238E27FC236}">
                <a16:creationId xmlns:a16="http://schemas.microsoft.com/office/drawing/2014/main" id="{9FD4A95E-8F86-1FAA-6D2C-ABCD79EC3122}"/>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621198EB-EA94-8376-84D3-6C3CDDC86FEA}"/>
              </a:ext>
            </a:extLst>
          </p:cNvPr>
          <p:cNvSpPr>
            <a:spLocks noGrp="1"/>
          </p:cNvSpPr>
          <p:nvPr>
            <p:ph type="sldNum" sz="quarter" idx="12"/>
          </p:nvPr>
        </p:nvSpPr>
        <p:spPr/>
        <p:txBody>
          <a:bodyPr/>
          <a:lstStyle/>
          <a:p>
            <a:fld id="{9349F829-3AB5-2249-A75E-9CF92A8C3104}" type="slidenum">
              <a:rPr lang="pt-PT" smtClean="0"/>
              <a:t>‹nº›</a:t>
            </a:fld>
            <a:endParaRPr lang="pt-PT"/>
          </a:p>
        </p:txBody>
      </p:sp>
    </p:spTree>
    <p:extLst>
      <p:ext uri="{BB962C8B-B14F-4D97-AF65-F5344CB8AC3E}">
        <p14:creationId xmlns:p14="http://schemas.microsoft.com/office/powerpoint/2010/main" val="1561913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D4C1929-7227-8FB9-383D-3890D76247A1}"/>
              </a:ext>
            </a:extLst>
          </p:cNvPr>
          <p:cNvSpPr>
            <a:spLocks noGrp="1"/>
          </p:cNvSpPr>
          <p:nvPr>
            <p:ph type="title" orient="vert"/>
          </p:nvPr>
        </p:nvSpPr>
        <p:spPr>
          <a:xfrm>
            <a:off x="8724900" y="365125"/>
            <a:ext cx="2628900" cy="5811838"/>
          </a:xfrm>
        </p:spPr>
        <p:txBody>
          <a:bodyPr vert="eaVert"/>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9C56ABC3-1803-DF85-CA35-C18CFCE323F2}"/>
              </a:ext>
            </a:extLst>
          </p:cNvPr>
          <p:cNvSpPr>
            <a:spLocks noGrp="1"/>
          </p:cNvSpPr>
          <p:nvPr>
            <p:ph type="body" orient="vert" idx="1"/>
          </p:nvPr>
        </p:nvSpPr>
        <p:spPr>
          <a:xfrm>
            <a:off x="838200" y="365125"/>
            <a:ext cx="7734300" cy="5811838"/>
          </a:xfrm>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F246F0EB-4BBE-991B-5E12-9156A155E404}"/>
              </a:ext>
            </a:extLst>
          </p:cNvPr>
          <p:cNvSpPr>
            <a:spLocks noGrp="1"/>
          </p:cNvSpPr>
          <p:nvPr>
            <p:ph type="dt" sz="half" idx="10"/>
          </p:nvPr>
        </p:nvSpPr>
        <p:spPr/>
        <p:txBody>
          <a:bodyPr/>
          <a:lstStyle/>
          <a:p>
            <a:fld id="{73815F45-C752-CA46-8781-9C9BB45797AE}" type="datetime1">
              <a:rPr lang="pt-PT" smtClean="0"/>
              <a:t>17/10/2024</a:t>
            </a:fld>
            <a:endParaRPr lang="pt-PT"/>
          </a:p>
        </p:txBody>
      </p:sp>
      <p:sp>
        <p:nvSpPr>
          <p:cNvPr id="5" name="Marcador de Posição do Rodapé 4">
            <a:extLst>
              <a:ext uri="{FF2B5EF4-FFF2-40B4-BE49-F238E27FC236}">
                <a16:creationId xmlns:a16="http://schemas.microsoft.com/office/drawing/2014/main" id="{D9778422-FCC7-35DD-C99C-A4C93D38ECA4}"/>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93802097-99A1-0E39-5C16-001DCEF524E9}"/>
              </a:ext>
            </a:extLst>
          </p:cNvPr>
          <p:cNvSpPr>
            <a:spLocks noGrp="1"/>
          </p:cNvSpPr>
          <p:nvPr>
            <p:ph type="sldNum" sz="quarter" idx="12"/>
          </p:nvPr>
        </p:nvSpPr>
        <p:spPr/>
        <p:txBody>
          <a:bodyPr/>
          <a:lstStyle/>
          <a:p>
            <a:fld id="{9349F829-3AB5-2249-A75E-9CF92A8C3104}" type="slidenum">
              <a:rPr lang="pt-PT" smtClean="0"/>
              <a:t>‹nº›</a:t>
            </a:fld>
            <a:endParaRPr lang="pt-PT"/>
          </a:p>
        </p:txBody>
      </p:sp>
    </p:spTree>
    <p:extLst>
      <p:ext uri="{BB962C8B-B14F-4D97-AF65-F5344CB8AC3E}">
        <p14:creationId xmlns:p14="http://schemas.microsoft.com/office/powerpoint/2010/main" val="28309347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5561BB-4574-CD18-3621-62362089EF5B}"/>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6AE963DA-3B14-1062-0663-8EDFD23C8A19}"/>
              </a:ext>
            </a:extLst>
          </p:cNvPr>
          <p:cNvSpPr>
            <a:spLocks noGrp="1"/>
          </p:cNvSpPr>
          <p:nvPr>
            <p:ph idx="1"/>
          </p:nvPr>
        </p:nvSpPr>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8F5D17AC-639B-4B5D-ABA9-3464D50BE964}"/>
              </a:ext>
            </a:extLst>
          </p:cNvPr>
          <p:cNvSpPr>
            <a:spLocks noGrp="1"/>
          </p:cNvSpPr>
          <p:nvPr>
            <p:ph type="dt" sz="half" idx="10"/>
          </p:nvPr>
        </p:nvSpPr>
        <p:spPr/>
        <p:txBody>
          <a:bodyPr/>
          <a:lstStyle/>
          <a:p>
            <a:fld id="{5C75350E-DBD2-AD40-94DE-C8D679848823}" type="datetime1">
              <a:rPr lang="pt-PT" smtClean="0"/>
              <a:t>17/10/2024</a:t>
            </a:fld>
            <a:endParaRPr lang="pt-PT"/>
          </a:p>
        </p:txBody>
      </p:sp>
      <p:sp>
        <p:nvSpPr>
          <p:cNvPr id="5" name="Marcador de Posição do Rodapé 4">
            <a:extLst>
              <a:ext uri="{FF2B5EF4-FFF2-40B4-BE49-F238E27FC236}">
                <a16:creationId xmlns:a16="http://schemas.microsoft.com/office/drawing/2014/main" id="{6F60DEC5-E0C9-22DA-ACBD-A5F19F722354}"/>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C1C3BCA1-4A90-37F1-2FD6-52348099FF7C}"/>
              </a:ext>
            </a:extLst>
          </p:cNvPr>
          <p:cNvSpPr>
            <a:spLocks noGrp="1"/>
          </p:cNvSpPr>
          <p:nvPr>
            <p:ph type="sldNum" sz="quarter" idx="12"/>
          </p:nvPr>
        </p:nvSpPr>
        <p:spPr/>
        <p:txBody>
          <a:bodyPr/>
          <a:lstStyle/>
          <a:p>
            <a:fld id="{9349F829-3AB5-2249-A75E-9CF92A8C3104}" type="slidenum">
              <a:rPr lang="pt-PT" smtClean="0"/>
              <a:t>‹nº›</a:t>
            </a:fld>
            <a:endParaRPr lang="pt-PT"/>
          </a:p>
        </p:txBody>
      </p:sp>
    </p:spTree>
    <p:extLst>
      <p:ext uri="{BB962C8B-B14F-4D97-AF65-F5344CB8AC3E}">
        <p14:creationId xmlns:p14="http://schemas.microsoft.com/office/powerpoint/2010/main" val="4253147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4ED358-6482-742D-E2D4-1D8D7E9B1379}"/>
              </a:ext>
            </a:extLst>
          </p:cNvPr>
          <p:cNvSpPr>
            <a:spLocks noGrp="1"/>
          </p:cNvSpPr>
          <p:nvPr>
            <p:ph type="title"/>
          </p:nvPr>
        </p:nvSpPr>
        <p:spPr>
          <a:xfrm>
            <a:off x="831850" y="1709738"/>
            <a:ext cx="10515600" cy="2852737"/>
          </a:xfrm>
        </p:spPr>
        <p:txBody>
          <a:bodyPr anchor="b"/>
          <a:lstStyle>
            <a:lvl1pPr>
              <a:defRPr sz="6000"/>
            </a:lvl1p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6FC86894-0878-0A08-536E-94BB93FE261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pt-PT"/>
              <a:t>Clique para editar os estilos do texto de Modelo Global</a:t>
            </a:r>
          </a:p>
        </p:txBody>
      </p:sp>
      <p:sp>
        <p:nvSpPr>
          <p:cNvPr id="4" name="Marcador de Posição da Data 3">
            <a:extLst>
              <a:ext uri="{FF2B5EF4-FFF2-40B4-BE49-F238E27FC236}">
                <a16:creationId xmlns:a16="http://schemas.microsoft.com/office/drawing/2014/main" id="{83CDADF7-3FB8-265B-9FE0-864CC2ECFB21}"/>
              </a:ext>
            </a:extLst>
          </p:cNvPr>
          <p:cNvSpPr>
            <a:spLocks noGrp="1"/>
          </p:cNvSpPr>
          <p:nvPr>
            <p:ph type="dt" sz="half" idx="10"/>
          </p:nvPr>
        </p:nvSpPr>
        <p:spPr/>
        <p:txBody>
          <a:bodyPr/>
          <a:lstStyle/>
          <a:p>
            <a:fld id="{9C631312-EFBE-CF4B-ADE7-687A04F72703}" type="datetime1">
              <a:rPr lang="pt-PT" smtClean="0"/>
              <a:t>17/10/2024</a:t>
            </a:fld>
            <a:endParaRPr lang="pt-PT"/>
          </a:p>
        </p:txBody>
      </p:sp>
      <p:sp>
        <p:nvSpPr>
          <p:cNvPr id="5" name="Marcador de Posição do Rodapé 4">
            <a:extLst>
              <a:ext uri="{FF2B5EF4-FFF2-40B4-BE49-F238E27FC236}">
                <a16:creationId xmlns:a16="http://schemas.microsoft.com/office/drawing/2014/main" id="{1FE3902D-1EBF-AC22-967F-ABB65AD7813D}"/>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8AC232E3-A4AC-87F9-8CC9-FC48F48D0FA2}"/>
              </a:ext>
            </a:extLst>
          </p:cNvPr>
          <p:cNvSpPr>
            <a:spLocks noGrp="1"/>
          </p:cNvSpPr>
          <p:nvPr>
            <p:ph type="sldNum" sz="quarter" idx="12"/>
          </p:nvPr>
        </p:nvSpPr>
        <p:spPr/>
        <p:txBody>
          <a:bodyPr/>
          <a:lstStyle/>
          <a:p>
            <a:fld id="{9349F829-3AB5-2249-A75E-9CF92A8C3104}" type="slidenum">
              <a:rPr lang="pt-PT" smtClean="0"/>
              <a:t>‹nº›</a:t>
            </a:fld>
            <a:endParaRPr lang="pt-PT"/>
          </a:p>
        </p:txBody>
      </p:sp>
    </p:spTree>
    <p:extLst>
      <p:ext uri="{BB962C8B-B14F-4D97-AF65-F5344CB8AC3E}">
        <p14:creationId xmlns:p14="http://schemas.microsoft.com/office/powerpoint/2010/main" val="3316919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F1AF76-5D51-72F4-4AD3-C7AB9DFB7F64}"/>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8C58EF85-6710-E48E-28D1-0243ECBD0AD3}"/>
              </a:ext>
            </a:extLst>
          </p:cNvPr>
          <p:cNvSpPr>
            <a:spLocks noGrp="1"/>
          </p:cNvSpPr>
          <p:nvPr>
            <p:ph sz="half" idx="1"/>
          </p:nvPr>
        </p:nvSpPr>
        <p:spPr>
          <a:xfrm>
            <a:off x="838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e Conteúdo 3">
            <a:extLst>
              <a:ext uri="{FF2B5EF4-FFF2-40B4-BE49-F238E27FC236}">
                <a16:creationId xmlns:a16="http://schemas.microsoft.com/office/drawing/2014/main" id="{DA7807A3-BB54-2270-7752-BD47DAFDC6C5}"/>
              </a:ext>
            </a:extLst>
          </p:cNvPr>
          <p:cNvSpPr>
            <a:spLocks noGrp="1"/>
          </p:cNvSpPr>
          <p:nvPr>
            <p:ph sz="half" idx="2"/>
          </p:nvPr>
        </p:nvSpPr>
        <p:spPr>
          <a:xfrm>
            <a:off x="6172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a Data 4">
            <a:extLst>
              <a:ext uri="{FF2B5EF4-FFF2-40B4-BE49-F238E27FC236}">
                <a16:creationId xmlns:a16="http://schemas.microsoft.com/office/drawing/2014/main" id="{51189610-9B62-2523-23B8-F85439F8F0AA}"/>
              </a:ext>
            </a:extLst>
          </p:cNvPr>
          <p:cNvSpPr>
            <a:spLocks noGrp="1"/>
          </p:cNvSpPr>
          <p:nvPr>
            <p:ph type="dt" sz="half" idx="10"/>
          </p:nvPr>
        </p:nvSpPr>
        <p:spPr/>
        <p:txBody>
          <a:bodyPr/>
          <a:lstStyle/>
          <a:p>
            <a:fld id="{B1E8E937-7138-6B4A-BAF4-B0952774F0B5}" type="datetime1">
              <a:rPr lang="pt-PT" smtClean="0"/>
              <a:t>17/10/2024</a:t>
            </a:fld>
            <a:endParaRPr lang="pt-PT"/>
          </a:p>
        </p:txBody>
      </p:sp>
      <p:sp>
        <p:nvSpPr>
          <p:cNvPr id="6" name="Marcador de Posição do Rodapé 5">
            <a:extLst>
              <a:ext uri="{FF2B5EF4-FFF2-40B4-BE49-F238E27FC236}">
                <a16:creationId xmlns:a16="http://schemas.microsoft.com/office/drawing/2014/main" id="{A3EEC6E6-3C89-2231-9841-D0D37B41D7AF}"/>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DC4D2E26-3EA9-10BE-315B-A18FB2AF4635}"/>
              </a:ext>
            </a:extLst>
          </p:cNvPr>
          <p:cNvSpPr>
            <a:spLocks noGrp="1"/>
          </p:cNvSpPr>
          <p:nvPr>
            <p:ph type="sldNum" sz="quarter" idx="12"/>
          </p:nvPr>
        </p:nvSpPr>
        <p:spPr/>
        <p:txBody>
          <a:bodyPr/>
          <a:lstStyle/>
          <a:p>
            <a:fld id="{9349F829-3AB5-2249-A75E-9CF92A8C3104}" type="slidenum">
              <a:rPr lang="pt-PT" smtClean="0"/>
              <a:t>‹nº›</a:t>
            </a:fld>
            <a:endParaRPr lang="pt-PT"/>
          </a:p>
        </p:txBody>
      </p:sp>
    </p:spTree>
    <p:extLst>
      <p:ext uri="{BB962C8B-B14F-4D97-AF65-F5344CB8AC3E}">
        <p14:creationId xmlns:p14="http://schemas.microsoft.com/office/powerpoint/2010/main" val="1040502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65D386-BBC4-B691-10A9-B96790AE48A3}"/>
              </a:ext>
            </a:extLst>
          </p:cNvPr>
          <p:cNvSpPr>
            <a:spLocks noGrp="1"/>
          </p:cNvSpPr>
          <p:nvPr>
            <p:ph type="title"/>
          </p:nvPr>
        </p:nvSpPr>
        <p:spPr>
          <a:xfrm>
            <a:off x="839788" y="365125"/>
            <a:ext cx="10515600" cy="1325563"/>
          </a:xfrm>
        </p:spPr>
        <p:txBody>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C404FC5E-7727-A652-DE8B-D78C3E805D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4" name="Marcador de Posição de Conteúdo 3">
            <a:extLst>
              <a:ext uri="{FF2B5EF4-FFF2-40B4-BE49-F238E27FC236}">
                <a16:creationId xmlns:a16="http://schemas.microsoft.com/office/drawing/2014/main" id="{1B0E1067-C162-4ED3-B5E5-D2A10AEAD03F}"/>
              </a:ext>
            </a:extLst>
          </p:cNvPr>
          <p:cNvSpPr>
            <a:spLocks noGrp="1"/>
          </p:cNvSpPr>
          <p:nvPr>
            <p:ph sz="half" idx="2"/>
          </p:nvPr>
        </p:nvSpPr>
        <p:spPr>
          <a:xfrm>
            <a:off x="839788" y="2505075"/>
            <a:ext cx="5157787"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o Texto 4">
            <a:extLst>
              <a:ext uri="{FF2B5EF4-FFF2-40B4-BE49-F238E27FC236}">
                <a16:creationId xmlns:a16="http://schemas.microsoft.com/office/drawing/2014/main" id="{11E4933F-B8B2-121D-A436-D46768DAD8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6" name="Marcador de Posição de Conteúdo 5">
            <a:extLst>
              <a:ext uri="{FF2B5EF4-FFF2-40B4-BE49-F238E27FC236}">
                <a16:creationId xmlns:a16="http://schemas.microsoft.com/office/drawing/2014/main" id="{68A1E0A3-05CD-9F4B-9FE0-56FF56A6106C}"/>
              </a:ext>
            </a:extLst>
          </p:cNvPr>
          <p:cNvSpPr>
            <a:spLocks noGrp="1"/>
          </p:cNvSpPr>
          <p:nvPr>
            <p:ph sz="quarter" idx="4"/>
          </p:nvPr>
        </p:nvSpPr>
        <p:spPr>
          <a:xfrm>
            <a:off x="6172200" y="2505075"/>
            <a:ext cx="5183188"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7" name="Marcador de Posição da Data 6">
            <a:extLst>
              <a:ext uri="{FF2B5EF4-FFF2-40B4-BE49-F238E27FC236}">
                <a16:creationId xmlns:a16="http://schemas.microsoft.com/office/drawing/2014/main" id="{D3CF472A-1E3E-EF2D-4234-6B60D358ACE2}"/>
              </a:ext>
            </a:extLst>
          </p:cNvPr>
          <p:cNvSpPr>
            <a:spLocks noGrp="1"/>
          </p:cNvSpPr>
          <p:nvPr>
            <p:ph type="dt" sz="half" idx="10"/>
          </p:nvPr>
        </p:nvSpPr>
        <p:spPr/>
        <p:txBody>
          <a:bodyPr/>
          <a:lstStyle/>
          <a:p>
            <a:fld id="{55541821-2BEB-9A47-8C8B-7A6F23FE3E79}" type="datetime1">
              <a:rPr lang="pt-PT" smtClean="0"/>
              <a:t>17/10/2024</a:t>
            </a:fld>
            <a:endParaRPr lang="pt-PT"/>
          </a:p>
        </p:txBody>
      </p:sp>
      <p:sp>
        <p:nvSpPr>
          <p:cNvPr id="8" name="Marcador de Posição do Rodapé 7">
            <a:extLst>
              <a:ext uri="{FF2B5EF4-FFF2-40B4-BE49-F238E27FC236}">
                <a16:creationId xmlns:a16="http://schemas.microsoft.com/office/drawing/2014/main" id="{B5F6D570-1E2F-EFD8-9BB8-AC5CB47D93CB}"/>
              </a:ext>
            </a:extLst>
          </p:cNvPr>
          <p:cNvSpPr>
            <a:spLocks noGrp="1"/>
          </p:cNvSpPr>
          <p:nvPr>
            <p:ph type="ftr" sz="quarter" idx="11"/>
          </p:nvPr>
        </p:nvSpPr>
        <p:spPr/>
        <p:txBody>
          <a:bodyPr/>
          <a:lstStyle/>
          <a:p>
            <a:endParaRPr lang="pt-PT"/>
          </a:p>
        </p:txBody>
      </p:sp>
      <p:sp>
        <p:nvSpPr>
          <p:cNvPr id="9" name="Marcador de Posição do Número do Diapositivo 8">
            <a:extLst>
              <a:ext uri="{FF2B5EF4-FFF2-40B4-BE49-F238E27FC236}">
                <a16:creationId xmlns:a16="http://schemas.microsoft.com/office/drawing/2014/main" id="{3D07B2B6-23DF-CC6E-7C07-E965F6B3D12B}"/>
              </a:ext>
            </a:extLst>
          </p:cNvPr>
          <p:cNvSpPr>
            <a:spLocks noGrp="1"/>
          </p:cNvSpPr>
          <p:nvPr>
            <p:ph type="sldNum" sz="quarter" idx="12"/>
          </p:nvPr>
        </p:nvSpPr>
        <p:spPr/>
        <p:txBody>
          <a:bodyPr/>
          <a:lstStyle/>
          <a:p>
            <a:fld id="{9349F829-3AB5-2249-A75E-9CF92A8C3104}" type="slidenum">
              <a:rPr lang="pt-PT" smtClean="0"/>
              <a:t>‹nº›</a:t>
            </a:fld>
            <a:endParaRPr lang="pt-PT"/>
          </a:p>
        </p:txBody>
      </p:sp>
    </p:spTree>
    <p:extLst>
      <p:ext uri="{BB962C8B-B14F-4D97-AF65-F5344CB8AC3E}">
        <p14:creationId xmlns:p14="http://schemas.microsoft.com/office/powerpoint/2010/main" val="117357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0180D2-A316-F6E7-1C7D-1C5F17DB2D81}"/>
              </a:ext>
            </a:extLst>
          </p:cNvPr>
          <p:cNvSpPr>
            <a:spLocks noGrp="1"/>
          </p:cNvSpPr>
          <p:nvPr>
            <p:ph type="title"/>
          </p:nvPr>
        </p:nvSpPr>
        <p:spPr/>
        <p:txBody>
          <a:bodyPr/>
          <a:lstStyle/>
          <a:p>
            <a:r>
              <a:rPr lang="pt-PT"/>
              <a:t>Clique para editar o estilo de título do Modelo Global</a:t>
            </a:r>
          </a:p>
        </p:txBody>
      </p:sp>
      <p:sp>
        <p:nvSpPr>
          <p:cNvPr id="3" name="Marcador de Posição da Data 2">
            <a:extLst>
              <a:ext uri="{FF2B5EF4-FFF2-40B4-BE49-F238E27FC236}">
                <a16:creationId xmlns:a16="http://schemas.microsoft.com/office/drawing/2014/main" id="{11C45424-2C39-01D2-4D17-98B37D83E36E}"/>
              </a:ext>
            </a:extLst>
          </p:cNvPr>
          <p:cNvSpPr>
            <a:spLocks noGrp="1"/>
          </p:cNvSpPr>
          <p:nvPr>
            <p:ph type="dt" sz="half" idx="10"/>
          </p:nvPr>
        </p:nvSpPr>
        <p:spPr/>
        <p:txBody>
          <a:bodyPr/>
          <a:lstStyle/>
          <a:p>
            <a:fld id="{29A93722-C98A-4644-A5A8-84928D4F6890}" type="datetime1">
              <a:rPr lang="pt-PT" smtClean="0"/>
              <a:t>17/10/2024</a:t>
            </a:fld>
            <a:endParaRPr lang="pt-PT"/>
          </a:p>
        </p:txBody>
      </p:sp>
      <p:sp>
        <p:nvSpPr>
          <p:cNvPr id="4" name="Marcador de Posição do Rodapé 3">
            <a:extLst>
              <a:ext uri="{FF2B5EF4-FFF2-40B4-BE49-F238E27FC236}">
                <a16:creationId xmlns:a16="http://schemas.microsoft.com/office/drawing/2014/main" id="{BD5F71F1-B4B9-D197-345A-F8135F962B01}"/>
              </a:ext>
            </a:extLst>
          </p:cNvPr>
          <p:cNvSpPr>
            <a:spLocks noGrp="1"/>
          </p:cNvSpPr>
          <p:nvPr>
            <p:ph type="ftr" sz="quarter" idx="11"/>
          </p:nvPr>
        </p:nvSpPr>
        <p:spPr/>
        <p:txBody>
          <a:bodyPr/>
          <a:lstStyle/>
          <a:p>
            <a:endParaRPr lang="pt-PT"/>
          </a:p>
        </p:txBody>
      </p:sp>
      <p:sp>
        <p:nvSpPr>
          <p:cNvPr id="5" name="Marcador de Posição do Número do Diapositivo 4">
            <a:extLst>
              <a:ext uri="{FF2B5EF4-FFF2-40B4-BE49-F238E27FC236}">
                <a16:creationId xmlns:a16="http://schemas.microsoft.com/office/drawing/2014/main" id="{4257609F-05C0-188E-C214-D2B75F7046FC}"/>
              </a:ext>
            </a:extLst>
          </p:cNvPr>
          <p:cNvSpPr>
            <a:spLocks noGrp="1"/>
          </p:cNvSpPr>
          <p:nvPr>
            <p:ph type="sldNum" sz="quarter" idx="12"/>
          </p:nvPr>
        </p:nvSpPr>
        <p:spPr/>
        <p:txBody>
          <a:bodyPr/>
          <a:lstStyle/>
          <a:p>
            <a:fld id="{9349F829-3AB5-2249-A75E-9CF92A8C3104}" type="slidenum">
              <a:rPr lang="pt-PT" smtClean="0"/>
              <a:t>‹nº›</a:t>
            </a:fld>
            <a:endParaRPr lang="pt-PT"/>
          </a:p>
        </p:txBody>
      </p:sp>
    </p:spTree>
    <p:extLst>
      <p:ext uri="{BB962C8B-B14F-4D97-AF65-F5344CB8AC3E}">
        <p14:creationId xmlns:p14="http://schemas.microsoft.com/office/powerpoint/2010/main" val="1635024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a:extLst>
              <a:ext uri="{FF2B5EF4-FFF2-40B4-BE49-F238E27FC236}">
                <a16:creationId xmlns:a16="http://schemas.microsoft.com/office/drawing/2014/main" id="{A6D0019A-CC75-0CC4-6FC1-F7AAB8AAD093}"/>
              </a:ext>
            </a:extLst>
          </p:cNvPr>
          <p:cNvSpPr>
            <a:spLocks noGrp="1"/>
          </p:cNvSpPr>
          <p:nvPr>
            <p:ph type="dt" sz="half" idx="10"/>
          </p:nvPr>
        </p:nvSpPr>
        <p:spPr/>
        <p:txBody>
          <a:bodyPr/>
          <a:lstStyle/>
          <a:p>
            <a:fld id="{02F51AC5-FDDD-1B41-A3CF-1ED2E23F0844}" type="datetime1">
              <a:rPr lang="pt-PT" smtClean="0"/>
              <a:t>17/10/2024</a:t>
            </a:fld>
            <a:endParaRPr lang="pt-PT"/>
          </a:p>
        </p:txBody>
      </p:sp>
      <p:sp>
        <p:nvSpPr>
          <p:cNvPr id="3" name="Marcador de Posição do Rodapé 2">
            <a:extLst>
              <a:ext uri="{FF2B5EF4-FFF2-40B4-BE49-F238E27FC236}">
                <a16:creationId xmlns:a16="http://schemas.microsoft.com/office/drawing/2014/main" id="{880D6B3B-FC16-1603-B516-1DB531960312}"/>
              </a:ext>
            </a:extLst>
          </p:cNvPr>
          <p:cNvSpPr>
            <a:spLocks noGrp="1"/>
          </p:cNvSpPr>
          <p:nvPr>
            <p:ph type="ftr" sz="quarter" idx="11"/>
          </p:nvPr>
        </p:nvSpPr>
        <p:spPr/>
        <p:txBody>
          <a:bodyPr/>
          <a:lstStyle/>
          <a:p>
            <a:endParaRPr lang="pt-PT"/>
          </a:p>
        </p:txBody>
      </p:sp>
      <p:sp>
        <p:nvSpPr>
          <p:cNvPr id="4" name="Marcador de Posição do Número do Diapositivo 3">
            <a:extLst>
              <a:ext uri="{FF2B5EF4-FFF2-40B4-BE49-F238E27FC236}">
                <a16:creationId xmlns:a16="http://schemas.microsoft.com/office/drawing/2014/main" id="{D2C6DF38-5B30-2195-DC53-E90248A81DB0}"/>
              </a:ext>
            </a:extLst>
          </p:cNvPr>
          <p:cNvSpPr>
            <a:spLocks noGrp="1"/>
          </p:cNvSpPr>
          <p:nvPr>
            <p:ph type="sldNum" sz="quarter" idx="12"/>
          </p:nvPr>
        </p:nvSpPr>
        <p:spPr/>
        <p:txBody>
          <a:bodyPr/>
          <a:lstStyle/>
          <a:p>
            <a:fld id="{9349F829-3AB5-2249-A75E-9CF92A8C3104}" type="slidenum">
              <a:rPr lang="pt-PT" smtClean="0"/>
              <a:t>‹nº›</a:t>
            </a:fld>
            <a:endParaRPr lang="pt-PT"/>
          </a:p>
        </p:txBody>
      </p:sp>
    </p:spTree>
    <p:extLst>
      <p:ext uri="{BB962C8B-B14F-4D97-AF65-F5344CB8AC3E}">
        <p14:creationId xmlns:p14="http://schemas.microsoft.com/office/powerpoint/2010/main" val="2239531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58CF3B-B396-AA3E-BBE5-E0438716063A}"/>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80DEDBBA-AC83-ABCC-46A5-A0D78203C2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o Texto 3">
            <a:extLst>
              <a:ext uri="{FF2B5EF4-FFF2-40B4-BE49-F238E27FC236}">
                <a16:creationId xmlns:a16="http://schemas.microsoft.com/office/drawing/2014/main" id="{C63E373E-435E-DCD7-ADF9-34F1A03FE9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1AAF6873-9345-EB87-8316-13F506E8C739}"/>
              </a:ext>
            </a:extLst>
          </p:cNvPr>
          <p:cNvSpPr>
            <a:spLocks noGrp="1"/>
          </p:cNvSpPr>
          <p:nvPr>
            <p:ph type="dt" sz="half" idx="10"/>
          </p:nvPr>
        </p:nvSpPr>
        <p:spPr/>
        <p:txBody>
          <a:bodyPr/>
          <a:lstStyle/>
          <a:p>
            <a:fld id="{E13B72CF-FFFC-3E48-8B2C-D1FF2E20ACC8}" type="datetime1">
              <a:rPr lang="pt-PT" smtClean="0"/>
              <a:t>17/10/2024</a:t>
            </a:fld>
            <a:endParaRPr lang="pt-PT"/>
          </a:p>
        </p:txBody>
      </p:sp>
      <p:sp>
        <p:nvSpPr>
          <p:cNvPr id="6" name="Marcador de Posição do Rodapé 5">
            <a:extLst>
              <a:ext uri="{FF2B5EF4-FFF2-40B4-BE49-F238E27FC236}">
                <a16:creationId xmlns:a16="http://schemas.microsoft.com/office/drawing/2014/main" id="{E1139EE6-C936-8D83-A6EC-81C94F3CBF8E}"/>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0629714F-E1A9-7651-9EFE-D3D23B9FEF54}"/>
              </a:ext>
            </a:extLst>
          </p:cNvPr>
          <p:cNvSpPr>
            <a:spLocks noGrp="1"/>
          </p:cNvSpPr>
          <p:nvPr>
            <p:ph type="sldNum" sz="quarter" idx="12"/>
          </p:nvPr>
        </p:nvSpPr>
        <p:spPr/>
        <p:txBody>
          <a:bodyPr/>
          <a:lstStyle/>
          <a:p>
            <a:fld id="{9349F829-3AB5-2249-A75E-9CF92A8C3104}" type="slidenum">
              <a:rPr lang="pt-PT" smtClean="0"/>
              <a:t>‹nº›</a:t>
            </a:fld>
            <a:endParaRPr lang="pt-PT"/>
          </a:p>
        </p:txBody>
      </p:sp>
    </p:spTree>
    <p:extLst>
      <p:ext uri="{BB962C8B-B14F-4D97-AF65-F5344CB8AC3E}">
        <p14:creationId xmlns:p14="http://schemas.microsoft.com/office/powerpoint/2010/main" val="3692189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2C8E0C-04DE-8D59-B831-9BECA6E71077}"/>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a Imagem 2">
            <a:extLst>
              <a:ext uri="{FF2B5EF4-FFF2-40B4-BE49-F238E27FC236}">
                <a16:creationId xmlns:a16="http://schemas.microsoft.com/office/drawing/2014/main" id="{FD7EA724-A9F4-F5AF-C54F-2DFE51A512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Marcador de Posição do Texto 3">
            <a:extLst>
              <a:ext uri="{FF2B5EF4-FFF2-40B4-BE49-F238E27FC236}">
                <a16:creationId xmlns:a16="http://schemas.microsoft.com/office/drawing/2014/main" id="{E8F40AD7-7500-1E9C-9F11-F6FFE42DEB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7A06C934-9883-8B24-8E34-33F53456FF35}"/>
              </a:ext>
            </a:extLst>
          </p:cNvPr>
          <p:cNvSpPr>
            <a:spLocks noGrp="1"/>
          </p:cNvSpPr>
          <p:nvPr>
            <p:ph type="dt" sz="half" idx="10"/>
          </p:nvPr>
        </p:nvSpPr>
        <p:spPr/>
        <p:txBody>
          <a:bodyPr/>
          <a:lstStyle/>
          <a:p>
            <a:fld id="{ACEF022F-9E62-1D4F-A209-0027DA9F1B17}" type="datetime1">
              <a:rPr lang="pt-PT" smtClean="0"/>
              <a:t>17/10/2024</a:t>
            </a:fld>
            <a:endParaRPr lang="pt-PT"/>
          </a:p>
        </p:txBody>
      </p:sp>
      <p:sp>
        <p:nvSpPr>
          <p:cNvPr id="6" name="Marcador de Posição do Rodapé 5">
            <a:extLst>
              <a:ext uri="{FF2B5EF4-FFF2-40B4-BE49-F238E27FC236}">
                <a16:creationId xmlns:a16="http://schemas.microsoft.com/office/drawing/2014/main" id="{E8247EBA-7483-844E-C59F-A61312A4F115}"/>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AE3AAD7C-203A-8D64-17D3-D3C17A07036D}"/>
              </a:ext>
            </a:extLst>
          </p:cNvPr>
          <p:cNvSpPr>
            <a:spLocks noGrp="1"/>
          </p:cNvSpPr>
          <p:nvPr>
            <p:ph type="sldNum" sz="quarter" idx="12"/>
          </p:nvPr>
        </p:nvSpPr>
        <p:spPr/>
        <p:txBody>
          <a:bodyPr/>
          <a:lstStyle/>
          <a:p>
            <a:fld id="{9349F829-3AB5-2249-A75E-9CF92A8C3104}" type="slidenum">
              <a:rPr lang="pt-PT" smtClean="0"/>
              <a:t>‹nº›</a:t>
            </a:fld>
            <a:endParaRPr lang="pt-PT"/>
          </a:p>
        </p:txBody>
      </p:sp>
    </p:spTree>
    <p:extLst>
      <p:ext uri="{BB962C8B-B14F-4D97-AF65-F5344CB8AC3E}">
        <p14:creationId xmlns:p14="http://schemas.microsoft.com/office/powerpoint/2010/main" val="38673099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a:extLst>
              <a:ext uri="{FF2B5EF4-FFF2-40B4-BE49-F238E27FC236}">
                <a16:creationId xmlns:a16="http://schemas.microsoft.com/office/drawing/2014/main" id="{3E46809E-9C9E-DF98-71DA-D45890E15F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273EE697-FB33-F0B3-E8C3-5AF918B4D7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AB9AD83A-5C4B-CE9A-5199-693CEB7ECD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BE7E8D1-5B34-F14E-99E4-9C5488203347}" type="datetime1">
              <a:rPr lang="pt-PT" smtClean="0"/>
              <a:t>17/10/2024</a:t>
            </a:fld>
            <a:endParaRPr lang="pt-PT"/>
          </a:p>
        </p:txBody>
      </p:sp>
      <p:sp>
        <p:nvSpPr>
          <p:cNvPr id="5" name="Marcador de Posição do Rodapé 4">
            <a:extLst>
              <a:ext uri="{FF2B5EF4-FFF2-40B4-BE49-F238E27FC236}">
                <a16:creationId xmlns:a16="http://schemas.microsoft.com/office/drawing/2014/main" id="{4693B964-5C34-CFC8-08D7-D4BE81EFB9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pt-PT"/>
          </a:p>
        </p:txBody>
      </p:sp>
      <p:sp>
        <p:nvSpPr>
          <p:cNvPr id="6" name="Marcador de Posição do Número do Diapositivo 5">
            <a:extLst>
              <a:ext uri="{FF2B5EF4-FFF2-40B4-BE49-F238E27FC236}">
                <a16:creationId xmlns:a16="http://schemas.microsoft.com/office/drawing/2014/main" id="{D17D4047-491D-04A6-BC75-F036BE0280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349F829-3AB5-2249-A75E-9CF92A8C3104}" type="slidenum">
              <a:rPr lang="pt-PT" smtClean="0"/>
              <a:t>‹nº›</a:t>
            </a:fld>
            <a:endParaRPr lang="pt-PT"/>
          </a:p>
        </p:txBody>
      </p:sp>
    </p:spTree>
    <p:extLst>
      <p:ext uri="{BB962C8B-B14F-4D97-AF65-F5344CB8AC3E}">
        <p14:creationId xmlns:p14="http://schemas.microsoft.com/office/powerpoint/2010/main" val="7038656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91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1.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4.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20.pn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60.png"/><Relationship Id="rId4" Type="http://schemas.openxmlformats.org/officeDocument/2006/relationships/image" Target="../media/image251.pn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2.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10" Type="http://schemas.openxmlformats.org/officeDocument/2006/relationships/image" Target="../media/image36.png"/><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2.png"/><Relationship Id="rId7"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2210.png"/><Relationship Id="rId7"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90.png"/><Relationship Id="rId7" Type="http://schemas.openxmlformats.org/officeDocument/2006/relationships/image" Target="../media/image43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20.png"/><Relationship Id="rId5" Type="http://schemas.openxmlformats.org/officeDocument/2006/relationships/image" Target="../media/image410.png"/><Relationship Id="rId4" Type="http://schemas.openxmlformats.org/officeDocument/2006/relationships/image" Target="../media/image400.png"/></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90.png"/><Relationship Id="rId7" Type="http://schemas.openxmlformats.org/officeDocument/2006/relationships/image" Target="../media/image43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20.png"/><Relationship Id="rId5" Type="http://schemas.openxmlformats.org/officeDocument/2006/relationships/image" Target="../media/image410.png"/><Relationship Id="rId4" Type="http://schemas.openxmlformats.org/officeDocument/2006/relationships/image" Target="../media/image400.png"/></Relationships>
</file>

<file path=ppt/slides/_rels/slide2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90.png"/><Relationship Id="rId7" Type="http://schemas.openxmlformats.org/officeDocument/2006/relationships/image" Target="../media/image43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20.png"/><Relationship Id="rId5" Type="http://schemas.openxmlformats.org/officeDocument/2006/relationships/image" Target="../media/image410.png"/><Relationship Id="rId4" Type="http://schemas.openxmlformats.org/officeDocument/2006/relationships/image" Target="../media/image400.png"/></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91.png"/><Relationship Id="rId7"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1.png"/><Relationship Id="rId4" Type="http://schemas.openxmlformats.org/officeDocument/2006/relationships/image" Target="../media/image401.png"/></Relationships>
</file>

<file path=ppt/slides/_rels/slide23.xml.rels><?xml version="1.0" encoding="UTF-8" standalone="yes"?>
<Relationships xmlns="http://schemas.openxmlformats.org/package/2006/relationships"><Relationship Id="rId8" Type="http://schemas.openxmlformats.org/officeDocument/2006/relationships/image" Target="../media/image48.png"/><Relationship Id="rId18" Type="http://schemas.openxmlformats.org/officeDocument/2006/relationships/image" Target="../media/image54.png"/><Relationship Id="rId26" Type="http://schemas.openxmlformats.org/officeDocument/2006/relationships/image" Target="../media/image63.png"/><Relationship Id="rId3" Type="http://schemas.openxmlformats.org/officeDocument/2006/relationships/image" Target="../media/image41.png"/><Relationship Id="rId21" Type="http://schemas.openxmlformats.org/officeDocument/2006/relationships/image" Target="../media/image58.svg"/><Relationship Id="rId7" Type="http://schemas.openxmlformats.org/officeDocument/2006/relationships/image" Target="../media/image47.svg"/><Relationship Id="rId17" Type="http://schemas.openxmlformats.org/officeDocument/2006/relationships/image" Target="../media/image53.svg"/><Relationship Id="rId25" Type="http://schemas.openxmlformats.org/officeDocument/2006/relationships/image" Target="../media/image62.svg"/><Relationship Id="rId2" Type="http://schemas.openxmlformats.org/officeDocument/2006/relationships/notesSlide" Target="../notesSlides/notesSlide23.xml"/><Relationship Id="rId16" Type="http://schemas.openxmlformats.org/officeDocument/2006/relationships/image" Target="../media/image52.png"/><Relationship Id="rId20" Type="http://schemas.openxmlformats.org/officeDocument/2006/relationships/image" Target="../media/image57.png"/><Relationship Id="rId29" Type="http://schemas.openxmlformats.org/officeDocument/2006/relationships/image" Target="../media/image66.sv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svg"/><Relationship Id="rId24" Type="http://schemas.openxmlformats.org/officeDocument/2006/relationships/image" Target="../media/image61.png"/><Relationship Id="rId5" Type="http://schemas.openxmlformats.org/officeDocument/2006/relationships/image" Target="../media/image45.svg"/><Relationship Id="rId15" Type="http://schemas.openxmlformats.org/officeDocument/2006/relationships/image" Target="../media/image56.png"/><Relationship Id="rId23" Type="http://schemas.openxmlformats.org/officeDocument/2006/relationships/image" Target="../media/image60.svg"/><Relationship Id="rId28" Type="http://schemas.openxmlformats.org/officeDocument/2006/relationships/image" Target="../media/image65.png"/><Relationship Id="rId10" Type="http://schemas.openxmlformats.org/officeDocument/2006/relationships/image" Target="../media/image50.png"/><Relationship Id="rId19" Type="http://schemas.openxmlformats.org/officeDocument/2006/relationships/image" Target="../media/image55.svg"/><Relationship Id="rId4" Type="http://schemas.openxmlformats.org/officeDocument/2006/relationships/image" Target="../media/image44.png"/><Relationship Id="rId9" Type="http://schemas.openxmlformats.org/officeDocument/2006/relationships/image" Target="../media/image49.svg"/><Relationship Id="rId14" Type="http://schemas.openxmlformats.org/officeDocument/2006/relationships/image" Target="../media/image55.png"/><Relationship Id="rId22" Type="http://schemas.openxmlformats.org/officeDocument/2006/relationships/image" Target="../media/image59.png"/><Relationship Id="rId27" Type="http://schemas.openxmlformats.org/officeDocument/2006/relationships/image" Target="../media/image64.svg"/></Relationships>
</file>

<file path=ppt/slides/_rels/slide24.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55.svg"/><Relationship Id="rId3" Type="http://schemas.openxmlformats.org/officeDocument/2006/relationships/image" Target="../media/image41.png"/><Relationship Id="rId7" Type="http://schemas.openxmlformats.org/officeDocument/2006/relationships/image" Target="../media/image64.svg"/><Relationship Id="rId12" Type="http://schemas.openxmlformats.org/officeDocument/2006/relationships/image" Target="../media/image54.png"/><Relationship Id="rId17" Type="http://schemas.openxmlformats.org/officeDocument/2006/relationships/image" Target="../media/image60.svg"/><Relationship Id="rId2" Type="http://schemas.openxmlformats.org/officeDocument/2006/relationships/notesSlide" Target="../notesSlides/notesSlide24.xml"/><Relationship Id="rId16"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72.png"/><Relationship Id="rId5" Type="http://schemas.openxmlformats.org/officeDocument/2006/relationships/image" Target="../media/image53.svg"/><Relationship Id="rId15" Type="http://schemas.openxmlformats.org/officeDocument/2006/relationships/image" Target="../media/image58.svg"/><Relationship Id="rId10" Type="http://schemas.openxmlformats.org/officeDocument/2006/relationships/image" Target="../media/image71.png"/><Relationship Id="rId4" Type="http://schemas.openxmlformats.org/officeDocument/2006/relationships/image" Target="../media/image52.png"/><Relationship Id="rId9" Type="http://schemas.openxmlformats.org/officeDocument/2006/relationships/image" Target="../media/image66.svg"/><Relationship Id="rId14" Type="http://schemas.openxmlformats.org/officeDocument/2006/relationships/image" Target="../media/image57.png"/></Relationships>
</file>

<file path=ppt/slides/_rels/slide25.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72.png"/><Relationship Id="rId18" Type="http://schemas.openxmlformats.org/officeDocument/2006/relationships/image" Target="../media/image57.png"/><Relationship Id="rId3" Type="http://schemas.openxmlformats.org/officeDocument/2006/relationships/image" Target="../media/image41.png"/><Relationship Id="rId21" Type="http://schemas.openxmlformats.org/officeDocument/2006/relationships/image" Target="../media/image60.svg"/><Relationship Id="rId7" Type="http://schemas.openxmlformats.org/officeDocument/2006/relationships/image" Target="../media/image70.svg"/><Relationship Id="rId12" Type="http://schemas.openxmlformats.org/officeDocument/2006/relationships/image" Target="../media/image71.png"/><Relationship Id="rId17" Type="http://schemas.openxmlformats.org/officeDocument/2006/relationships/image" Target="../media/image55.svg"/><Relationship Id="rId25" Type="http://schemas.openxmlformats.org/officeDocument/2006/relationships/image" Target="../media/image66.svg"/><Relationship Id="rId2" Type="http://schemas.openxmlformats.org/officeDocument/2006/relationships/notesSlide" Target="../notesSlides/notesSlide25.xml"/><Relationship Id="rId16" Type="http://schemas.openxmlformats.org/officeDocument/2006/relationships/image" Target="../media/image54.png"/><Relationship Id="rId20"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62.svg"/><Relationship Id="rId24" Type="http://schemas.openxmlformats.org/officeDocument/2006/relationships/image" Target="../media/image65.png"/><Relationship Id="rId5" Type="http://schemas.openxmlformats.org/officeDocument/2006/relationships/image" Target="../media/image68.svg"/><Relationship Id="rId15" Type="http://schemas.openxmlformats.org/officeDocument/2006/relationships/image" Target="../media/image53.svg"/><Relationship Id="rId23" Type="http://schemas.openxmlformats.org/officeDocument/2006/relationships/image" Target="../media/image64.svg"/><Relationship Id="rId10" Type="http://schemas.openxmlformats.org/officeDocument/2006/relationships/image" Target="../media/image61.png"/><Relationship Id="rId19" Type="http://schemas.openxmlformats.org/officeDocument/2006/relationships/image" Target="../media/image58.svg"/><Relationship Id="rId4" Type="http://schemas.openxmlformats.org/officeDocument/2006/relationships/image" Target="../media/image67.png"/><Relationship Id="rId9" Type="http://schemas.openxmlformats.org/officeDocument/2006/relationships/image" Target="../media/image51.svg"/><Relationship Id="rId14" Type="http://schemas.openxmlformats.org/officeDocument/2006/relationships/image" Target="../media/image52.png"/><Relationship Id="rId22" Type="http://schemas.openxmlformats.org/officeDocument/2006/relationships/image" Target="../media/image63.png"/></Relationships>
</file>

<file path=ppt/slides/_rels/slide26.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72.png"/><Relationship Id="rId18" Type="http://schemas.openxmlformats.org/officeDocument/2006/relationships/image" Target="../media/image57.png"/><Relationship Id="rId3" Type="http://schemas.openxmlformats.org/officeDocument/2006/relationships/image" Target="../media/image41.png"/><Relationship Id="rId21" Type="http://schemas.openxmlformats.org/officeDocument/2006/relationships/image" Target="../media/image60.svg"/><Relationship Id="rId7" Type="http://schemas.openxmlformats.org/officeDocument/2006/relationships/image" Target="../media/image70.svg"/><Relationship Id="rId12" Type="http://schemas.openxmlformats.org/officeDocument/2006/relationships/image" Target="../media/image71.png"/><Relationship Id="rId17" Type="http://schemas.openxmlformats.org/officeDocument/2006/relationships/image" Target="../media/image55.svg"/><Relationship Id="rId25" Type="http://schemas.openxmlformats.org/officeDocument/2006/relationships/image" Target="../media/image66.svg"/><Relationship Id="rId2" Type="http://schemas.openxmlformats.org/officeDocument/2006/relationships/notesSlide" Target="../notesSlides/notesSlide26.xml"/><Relationship Id="rId16" Type="http://schemas.openxmlformats.org/officeDocument/2006/relationships/image" Target="../media/image54.png"/><Relationship Id="rId20"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62.svg"/><Relationship Id="rId24" Type="http://schemas.openxmlformats.org/officeDocument/2006/relationships/image" Target="../media/image65.png"/><Relationship Id="rId5" Type="http://schemas.openxmlformats.org/officeDocument/2006/relationships/image" Target="../media/image68.svg"/><Relationship Id="rId15" Type="http://schemas.openxmlformats.org/officeDocument/2006/relationships/image" Target="../media/image53.svg"/><Relationship Id="rId23" Type="http://schemas.openxmlformats.org/officeDocument/2006/relationships/image" Target="../media/image64.svg"/><Relationship Id="rId10" Type="http://schemas.openxmlformats.org/officeDocument/2006/relationships/image" Target="../media/image61.png"/><Relationship Id="rId19" Type="http://schemas.openxmlformats.org/officeDocument/2006/relationships/image" Target="../media/image58.svg"/><Relationship Id="rId4" Type="http://schemas.openxmlformats.org/officeDocument/2006/relationships/image" Target="../media/image67.png"/><Relationship Id="rId9" Type="http://schemas.openxmlformats.org/officeDocument/2006/relationships/image" Target="../media/image51.svg"/><Relationship Id="rId14" Type="http://schemas.openxmlformats.org/officeDocument/2006/relationships/image" Target="../media/image52.png"/><Relationship Id="rId22"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6.png"/></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74.png"/></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69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690.png"/></Relationships>
</file>

<file path=ppt/slides/_rels/slide31.xml.rels><?xml version="1.0" encoding="UTF-8" standalone="yes"?>
<Relationships xmlns="http://schemas.openxmlformats.org/package/2006/relationships"><Relationship Id="rId8" Type="http://schemas.openxmlformats.org/officeDocument/2006/relationships/image" Target="../media/image214.png"/><Relationship Id="rId13" Type="http://schemas.openxmlformats.org/officeDocument/2006/relationships/image" Target="../media/image83.svg"/><Relationship Id="rId18" Type="http://schemas.openxmlformats.org/officeDocument/2006/relationships/image" Target="../media/image86.png"/><Relationship Id="rId26" Type="http://schemas.openxmlformats.org/officeDocument/2006/relationships/image" Target="../media/image91.svg"/><Relationship Id="rId3" Type="http://schemas.openxmlformats.org/officeDocument/2006/relationships/image" Target="../media/image209.png"/><Relationship Id="rId21" Type="http://schemas.openxmlformats.org/officeDocument/2006/relationships/image" Target="../media/image89.svg"/><Relationship Id="rId7" Type="http://schemas.openxmlformats.org/officeDocument/2006/relationships/image" Target="../media/image78.svg"/><Relationship Id="rId12" Type="http://schemas.openxmlformats.org/officeDocument/2006/relationships/image" Target="../media/image82.png"/><Relationship Id="rId17" Type="http://schemas.openxmlformats.org/officeDocument/2006/relationships/image" Target="../media/image227.png"/><Relationship Id="rId25" Type="http://schemas.openxmlformats.org/officeDocument/2006/relationships/image" Target="../media/image90.png"/><Relationship Id="rId2" Type="http://schemas.openxmlformats.org/officeDocument/2006/relationships/notesSlide" Target="../notesSlides/notesSlide31.xml"/><Relationship Id="rId16" Type="http://schemas.openxmlformats.org/officeDocument/2006/relationships/image" Target="../media/image226.png"/><Relationship Id="rId20" Type="http://schemas.openxmlformats.org/officeDocument/2006/relationships/image" Target="../media/image88.png"/><Relationship Id="rId29" Type="http://schemas.openxmlformats.org/officeDocument/2006/relationships/image" Target="../media/image93.svg"/><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80.svg"/><Relationship Id="rId24" Type="http://schemas.openxmlformats.org/officeDocument/2006/relationships/image" Target="../media/image275.png"/><Relationship Id="rId5" Type="http://schemas.openxmlformats.org/officeDocument/2006/relationships/image" Target="../media/image213.png"/><Relationship Id="rId15" Type="http://schemas.openxmlformats.org/officeDocument/2006/relationships/image" Target="../media/image85.svg"/><Relationship Id="rId23" Type="http://schemas.openxmlformats.org/officeDocument/2006/relationships/image" Target="../media/image229.png"/><Relationship Id="rId28" Type="http://schemas.openxmlformats.org/officeDocument/2006/relationships/image" Target="../media/image92.png"/><Relationship Id="rId10" Type="http://schemas.openxmlformats.org/officeDocument/2006/relationships/image" Target="../media/image79.png"/><Relationship Id="rId19" Type="http://schemas.openxmlformats.org/officeDocument/2006/relationships/image" Target="../media/image87.svg"/><Relationship Id="rId4" Type="http://schemas.openxmlformats.org/officeDocument/2006/relationships/image" Target="../media/image210.png"/><Relationship Id="rId9" Type="http://schemas.openxmlformats.org/officeDocument/2006/relationships/image" Target="../media/image218.png"/><Relationship Id="rId14" Type="http://schemas.openxmlformats.org/officeDocument/2006/relationships/image" Target="../media/image84.png"/><Relationship Id="rId22" Type="http://schemas.openxmlformats.org/officeDocument/2006/relationships/image" Target="../media/image228.png"/><Relationship Id="rId27" Type="http://schemas.openxmlformats.org/officeDocument/2006/relationships/image" Target="../media/image276.png"/><Relationship Id="rId30" Type="http://schemas.openxmlformats.org/officeDocument/2006/relationships/image" Target="../media/image230.png"/></Relationships>
</file>

<file path=ppt/slides/_rels/slide32.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7.png"/><Relationship Id="rId7" Type="http://schemas.openxmlformats.org/officeDocument/2006/relationships/image" Target="../media/image79.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130.png"/><Relationship Id="rId11" Type="http://schemas.openxmlformats.org/officeDocument/2006/relationships/image" Target="../media/image2181.png"/><Relationship Id="rId5" Type="http://schemas.openxmlformats.org/officeDocument/2006/relationships/image" Target="../media/image2120.png"/><Relationship Id="rId10" Type="http://schemas.openxmlformats.org/officeDocument/2006/relationships/image" Target="../media/image83.svg"/><Relationship Id="rId4" Type="http://schemas.openxmlformats.org/officeDocument/2006/relationships/image" Target="../media/image78.svg"/><Relationship Id="rId9" Type="http://schemas.openxmlformats.org/officeDocument/2006/relationships/image" Target="../media/image82.png"/></Relationships>
</file>

<file path=ppt/slides/_rels/slide33.xml.rels><?xml version="1.0" encoding="UTF-8" standalone="yes"?>
<Relationships xmlns="http://schemas.openxmlformats.org/package/2006/relationships"><Relationship Id="rId8" Type="http://schemas.openxmlformats.org/officeDocument/2006/relationships/image" Target="../media/image94.svg"/><Relationship Id="rId13" Type="http://schemas.openxmlformats.org/officeDocument/2006/relationships/image" Target="../media/image241.png"/><Relationship Id="rId3" Type="http://schemas.openxmlformats.org/officeDocument/2006/relationships/image" Target="../media/image84.png"/><Relationship Id="rId7" Type="http://schemas.openxmlformats.org/officeDocument/2006/relationships/image" Target="../media/image86.png"/><Relationship Id="rId12" Type="http://schemas.openxmlformats.org/officeDocument/2006/relationships/image" Target="../media/image236.png"/><Relationship Id="rId17" Type="http://schemas.openxmlformats.org/officeDocument/2006/relationships/image" Target="../media/image93.svg"/><Relationship Id="rId2" Type="http://schemas.openxmlformats.org/officeDocument/2006/relationships/notesSlide" Target="../notesSlides/notesSlide33.xml"/><Relationship Id="rId16"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232.png"/><Relationship Id="rId11" Type="http://schemas.openxmlformats.org/officeDocument/2006/relationships/image" Target="../media/image235.png"/><Relationship Id="rId5" Type="http://schemas.openxmlformats.org/officeDocument/2006/relationships/image" Target="../media/image231.png"/><Relationship Id="rId15" Type="http://schemas.openxmlformats.org/officeDocument/2006/relationships/image" Target="../media/image243.png"/><Relationship Id="rId10" Type="http://schemas.openxmlformats.org/officeDocument/2006/relationships/image" Target="../media/image95.svg"/><Relationship Id="rId4" Type="http://schemas.openxmlformats.org/officeDocument/2006/relationships/image" Target="../media/image85.svg"/><Relationship Id="rId9" Type="http://schemas.openxmlformats.org/officeDocument/2006/relationships/image" Target="../media/image88.png"/><Relationship Id="rId14" Type="http://schemas.openxmlformats.org/officeDocument/2006/relationships/image" Target="../media/image242.png"/></Relationships>
</file>

<file path=ppt/slides/_rels/slide34.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0.png"/><Relationship Id="rId18" Type="http://schemas.openxmlformats.org/officeDocument/2006/relationships/image" Target="../media/image250.png"/><Relationship Id="rId3" Type="http://schemas.openxmlformats.org/officeDocument/2006/relationships/image" Target="../media/image99.png"/><Relationship Id="rId7" Type="http://schemas.openxmlformats.org/officeDocument/2006/relationships/image" Target="../media/image245.png"/><Relationship Id="rId12" Type="http://schemas.openxmlformats.org/officeDocument/2006/relationships/image" Target="../media/image246.png"/><Relationship Id="rId17" Type="http://schemas.openxmlformats.org/officeDocument/2006/relationships/image" Target="../media/image249.png"/><Relationship Id="rId2" Type="http://schemas.openxmlformats.org/officeDocument/2006/relationships/notesSlide" Target="../notesSlides/notesSlide34.xml"/><Relationship Id="rId16" Type="http://schemas.openxmlformats.org/officeDocument/2006/relationships/image" Target="../media/image248.png"/><Relationship Id="rId1" Type="http://schemas.openxmlformats.org/officeDocument/2006/relationships/slideLayout" Target="../slideLayouts/slideLayout2.xml"/><Relationship Id="rId6" Type="http://schemas.openxmlformats.org/officeDocument/2006/relationships/image" Target="../media/image244.png"/><Relationship Id="rId11" Type="http://schemas.openxmlformats.org/officeDocument/2006/relationships/image" Target="../media/image95.svg"/><Relationship Id="rId5" Type="http://schemas.openxmlformats.org/officeDocument/2006/relationships/image" Target="../media/image85.svg"/><Relationship Id="rId15" Type="http://schemas.openxmlformats.org/officeDocument/2006/relationships/image" Target="../media/image247.png"/><Relationship Id="rId10" Type="http://schemas.openxmlformats.org/officeDocument/2006/relationships/image" Target="../media/image88.png"/><Relationship Id="rId4" Type="http://schemas.openxmlformats.org/officeDocument/2006/relationships/image" Target="../media/image84.png"/><Relationship Id="rId9" Type="http://schemas.openxmlformats.org/officeDocument/2006/relationships/image" Target="../media/image94.svg"/><Relationship Id="rId14" Type="http://schemas.openxmlformats.org/officeDocument/2006/relationships/image" Target="../media/image91.svg"/></Relationships>
</file>

<file path=ppt/slides/_rels/slide3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3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4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990.png"/><Relationship Id="rId4" Type="http://schemas.openxmlformats.org/officeDocument/2006/relationships/image" Target="../media/image106.png"/></Relationships>
</file>

<file path=ppt/slides/_rels/slide4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990.png"/><Relationship Id="rId4" Type="http://schemas.openxmlformats.org/officeDocument/2006/relationships/image" Target="../media/image108.png"/></Relationships>
</file>

<file path=ppt/slides/_rels/slide4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slide" Target="slide60.xml"/><Relationship Id="rId3" Type="http://schemas.openxmlformats.org/officeDocument/2006/relationships/slide" Target="slide47.xml"/><Relationship Id="rId7" Type="http://schemas.openxmlformats.org/officeDocument/2006/relationships/slide" Target="slide56.xml"/><Relationship Id="rId12" Type="http://schemas.openxmlformats.org/officeDocument/2006/relationships/slide" Target="slide77.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slide" Target="slide53.xml"/><Relationship Id="rId11" Type="http://schemas.openxmlformats.org/officeDocument/2006/relationships/slide" Target="slide68.xml"/><Relationship Id="rId5" Type="http://schemas.openxmlformats.org/officeDocument/2006/relationships/slide" Target="slide52.xml"/><Relationship Id="rId10" Type="http://schemas.openxmlformats.org/officeDocument/2006/relationships/slide" Target="slide64.xml"/><Relationship Id="rId4" Type="http://schemas.openxmlformats.org/officeDocument/2006/relationships/slide" Target="slide51.xml"/><Relationship Id="rId9" Type="http://schemas.openxmlformats.org/officeDocument/2006/relationships/slide" Target="slide62.xml"/></Relationships>
</file>

<file path=ppt/slides/_rels/slide47.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slide" Target="slide46.xml"/></Relationships>
</file>

<file path=ppt/slides/_rels/slide49.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slide" Target="slide46.xml"/></Relationships>
</file>

<file path=ppt/slides/_rels/slide52.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7.png"/><Relationship Id="rId18" Type="http://schemas.openxmlformats.org/officeDocument/2006/relationships/image" Target="../media/image132.png"/><Relationship Id="rId3" Type="http://schemas.openxmlformats.org/officeDocument/2006/relationships/image" Target="../media/image1170.png"/><Relationship Id="rId21" Type="http://schemas.openxmlformats.org/officeDocument/2006/relationships/image" Target="../media/image135.png"/><Relationship Id="rId7" Type="http://schemas.openxmlformats.org/officeDocument/2006/relationships/image" Target="../media/image121.png"/><Relationship Id="rId12" Type="http://schemas.openxmlformats.org/officeDocument/2006/relationships/image" Target="../media/image126.png"/><Relationship Id="rId17" Type="http://schemas.openxmlformats.org/officeDocument/2006/relationships/image" Target="../media/image131.png"/><Relationship Id="rId2" Type="http://schemas.openxmlformats.org/officeDocument/2006/relationships/notesSlide" Target="../notesSlides/notesSlide47.xml"/><Relationship Id="rId16" Type="http://schemas.openxmlformats.org/officeDocument/2006/relationships/image" Target="../media/image130.png"/><Relationship Id="rId20"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120.png"/><Relationship Id="rId11" Type="http://schemas.openxmlformats.org/officeDocument/2006/relationships/image" Target="../media/image125.png"/><Relationship Id="rId5" Type="http://schemas.openxmlformats.org/officeDocument/2006/relationships/image" Target="../media/image119.png"/><Relationship Id="rId15" Type="http://schemas.openxmlformats.org/officeDocument/2006/relationships/image" Target="../media/image129.png"/><Relationship Id="rId10" Type="http://schemas.openxmlformats.org/officeDocument/2006/relationships/image" Target="../media/image124.png"/><Relationship Id="rId19" Type="http://schemas.openxmlformats.org/officeDocument/2006/relationships/image" Target="../media/image133.png"/><Relationship Id="rId4" Type="http://schemas.openxmlformats.org/officeDocument/2006/relationships/image" Target="../media/image118.png"/><Relationship Id="rId9" Type="http://schemas.openxmlformats.org/officeDocument/2006/relationships/image" Target="../media/image123.png"/><Relationship Id="rId14" Type="http://schemas.openxmlformats.org/officeDocument/2006/relationships/image" Target="../media/image128.png"/><Relationship Id="rId22" Type="http://schemas.openxmlformats.org/officeDocument/2006/relationships/slide" Target="slide46.xml"/></Relationships>
</file>

<file path=ppt/slides/_rels/slide53.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46.png"/><Relationship Id="rId3" Type="http://schemas.openxmlformats.org/officeDocument/2006/relationships/image" Target="../media/image136.png"/><Relationship Id="rId7" Type="http://schemas.openxmlformats.org/officeDocument/2006/relationships/image" Target="../media/image140.png"/><Relationship Id="rId12" Type="http://schemas.openxmlformats.org/officeDocument/2006/relationships/image" Target="../media/image145.png"/><Relationship Id="rId17" Type="http://schemas.openxmlformats.org/officeDocument/2006/relationships/slide" Target="slide46.xml"/><Relationship Id="rId2" Type="http://schemas.openxmlformats.org/officeDocument/2006/relationships/notesSlide" Target="../notesSlides/notesSlide48.xml"/><Relationship Id="rId16" Type="http://schemas.openxmlformats.org/officeDocument/2006/relationships/image" Target="../media/image149.png"/><Relationship Id="rId1" Type="http://schemas.openxmlformats.org/officeDocument/2006/relationships/slideLayout" Target="../slideLayouts/slideLayout2.xml"/><Relationship Id="rId6" Type="http://schemas.openxmlformats.org/officeDocument/2006/relationships/image" Target="../media/image139.png"/><Relationship Id="rId11" Type="http://schemas.openxmlformats.org/officeDocument/2006/relationships/image" Target="../media/image144.png"/><Relationship Id="rId5" Type="http://schemas.openxmlformats.org/officeDocument/2006/relationships/image" Target="../media/image138.png"/><Relationship Id="rId15" Type="http://schemas.openxmlformats.org/officeDocument/2006/relationships/image" Target="../media/image148.png"/><Relationship Id="rId10" Type="http://schemas.openxmlformats.org/officeDocument/2006/relationships/image" Target="../media/image143.png"/><Relationship Id="rId4" Type="http://schemas.openxmlformats.org/officeDocument/2006/relationships/image" Target="../media/image137.png"/><Relationship Id="rId9" Type="http://schemas.openxmlformats.org/officeDocument/2006/relationships/image" Target="../media/image142.png"/><Relationship Id="rId14" Type="http://schemas.openxmlformats.org/officeDocument/2006/relationships/image" Target="../media/image147.png"/></Relationships>
</file>

<file path=ppt/slides/_rels/slide54.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0.png"/><Relationship Id="rId7" Type="http://schemas.openxmlformats.org/officeDocument/2006/relationships/image" Target="../media/image154.png"/><Relationship Id="rId12" Type="http://schemas.openxmlformats.org/officeDocument/2006/relationships/slide" Target="slide46.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53.png"/><Relationship Id="rId11" Type="http://schemas.openxmlformats.org/officeDocument/2006/relationships/image" Target="../media/image158.png"/><Relationship Id="rId5" Type="http://schemas.openxmlformats.org/officeDocument/2006/relationships/image" Target="../media/image152.png"/><Relationship Id="rId10" Type="http://schemas.openxmlformats.org/officeDocument/2006/relationships/image" Target="../media/image157.png"/><Relationship Id="rId4" Type="http://schemas.openxmlformats.org/officeDocument/2006/relationships/image" Target="../media/image151.png"/><Relationship Id="rId9" Type="http://schemas.openxmlformats.org/officeDocument/2006/relationships/image" Target="../media/image156.png"/></Relationships>
</file>

<file path=ppt/slides/_rels/slide55.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15.png"/><Relationship Id="rId7" Type="http://schemas.openxmlformats.org/officeDocument/2006/relationships/image" Target="../media/image160.png"/><Relationship Id="rId12" Type="http://schemas.openxmlformats.org/officeDocument/2006/relationships/slide" Target="slide46.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17.png"/><Relationship Id="rId10" Type="http://schemas.openxmlformats.org/officeDocument/2006/relationships/image" Target="../media/image163.png"/><Relationship Id="rId4" Type="http://schemas.openxmlformats.org/officeDocument/2006/relationships/image" Target="../media/image116.png"/><Relationship Id="rId9" Type="http://schemas.openxmlformats.org/officeDocument/2006/relationships/image" Target="../media/image162.png"/></Relationships>
</file>

<file path=ppt/slides/_rels/slide56.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0.png"/><Relationship Id="rId7" Type="http://schemas.openxmlformats.org/officeDocument/2006/relationships/image" Target="../media/image165.png"/><Relationship Id="rId2" Type="http://schemas.openxmlformats.org/officeDocument/2006/relationships/image" Target="../media/image1600.png"/><Relationship Id="rId1" Type="http://schemas.openxmlformats.org/officeDocument/2006/relationships/slideLayout" Target="../slideLayouts/slideLayout2.xml"/><Relationship Id="rId6" Type="http://schemas.openxmlformats.org/officeDocument/2006/relationships/image" Target="../media/image1640.png"/><Relationship Id="rId5" Type="http://schemas.openxmlformats.org/officeDocument/2006/relationships/image" Target="../media/image1630.png"/><Relationship Id="rId10" Type="http://schemas.openxmlformats.org/officeDocument/2006/relationships/slide" Target="slide46.xml"/><Relationship Id="rId4" Type="http://schemas.openxmlformats.org/officeDocument/2006/relationships/image" Target="../media/image1620.png"/><Relationship Id="rId9" Type="http://schemas.openxmlformats.org/officeDocument/2006/relationships/image" Target="../media/image167.png"/></Relationships>
</file>

<file path=ppt/slides/_rels/slide57.xml.rels><?xml version="1.0" encoding="UTF-8" standalone="yes"?>
<Relationships xmlns="http://schemas.openxmlformats.org/package/2006/relationships"><Relationship Id="rId8" Type="http://schemas.openxmlformats.org/officeDocument/2006/relationships/image" Target="../media/image174.png"/><Relationship Id="rId13" Type="http://schemas.openxmlformats.org/officeDocument/2006/relationships/image" Target="../media/image179.png"/><Relationship Id="rId18" Type="http://schemas.openxmlformats.org/officeDocument/2006/relationships/image" Target="../media/image184.png"/><Relationship Id="rId26" Type="http://schemas.openxmlformats.org/officeDocument/2006/relationships/image" Target="../media/image192.png"/><Relationship Id="rId3" Type="http://schemas.openxmlformats.org/officeDocument/2006/relationships/image" Target="../media/image168.png"/><Relationship Id="rId21" Type="http://schemas.openxmlformats.org/officeDocument/2006/relationships/image" Target="../media/image187.png"/><Relationship Id="rId7" Type="http://schemas.openxmlformats.org/officeDocument/2006/relationships/image" Target="../media/image173.png"/><Relationship Id="rId12" Type="http://schemas.openxmlformats.org/officeDocument/2006/relationships/image" Target="../media/image178.png"/><Relationship Id="rId17" Type="http://schemas.openxmlformats.org/officeDocument/2006/relationships/image" Target="../media/image183.svg"/><Relationship Id="rId25" Type="http://schemas.openxmlformats.org/officeDocument/2006/relationships/image" Target="../media/image191.png"/><Relationship Id="rId2" Type="http://schemas.openxmlformats.org/officeDocument/2006/relationships/notesSlide" Target="../notesSlides/notesSlide51.xml"/><Relationship Id="rId16" Type="http://schemas.openxmlformats.org/officeDocument/2006/relationships/image" Target="../media/image182.png"/><Relationship Id="rId20" Type="http://schemas.openxmlformats.org/officeDocument/2006/relationships/image" Target="../media/image186.png"/><Relationship Id="rId29" Type="http://schemas.openxmlformats.org/officeDocument/2006/relationships/image" Target="../media/image1600.png"/><Relationship Id="rId1" Type="http://schemas.openxmlformats.org/officeDocument/2006/relationships/slideLayout" Target="../slideLayouts/slideLayout2.xml"/><Relationship Id="rId6" Type="http://schemas.openxmlformats.org/officeDocument/2006/relationships/image" Target="../media/image172.png"/><Relationship Id="rId11" Type="http://schemas.openxmlformats.org/officeDocument/2006/relationships/image" Target="../media/image177.png"/><Relationship Id="rId24" Type="http://schemas.openxmlformats.org/officeDocument/2006/relationships/image" Target="../media/image190.png"/><Relationship Id="rId5" Type="http://schemas.openxmlformats.org/officeDocument/2006/relationships/image" Target="../media/image171.png"/><Relationship Id="rId15" Type="http://schemas.openxmlformats.org/officeDocument/2006/relationships/image" Target="../media/image181.png"/><Relationship Id="rId23" Type="http://schemas.openxmlformats.org/officeDocument/2006/relationships/image" Target="../media/image189.png"/><Relationship Id="rId28" Type="http://schemas.openxmlformats.org/officeDocument/2006/relationships/image" Target="../media/image194.png"/><Relationship Id="rId10" Type="http://schemas.openxmlformats.org/officeDocument/2006/relationships/image" Target="../media/image176.png"/><Relationship Id="rId19" Type="http://schemas.openxmlformats.org/officeDocument/2006/relationships/image" Target="../media/image185.png"/><Relationship Id="rId31" Type="http://schemas.openxmlformats.org/officeDocument/2006/relationships/slide" Target="slide46.xml"/><Relationship Id="rId4" Type="http://schemas.openxmlformats.org/officeDocument/2006/relationships/image" Target="../media/image169.png"/><Relationship Id="rId9" Type="http://schemas.openxmlformats.org/officeDocument/2006/relationships/image" Target="../media/image175.png"/><Relationship Id="rId14" Type="http://schemas.openxmlformats.org/officeDocument/2006/relationships/image" Target="../media/image180.png"/><Relationship Id="rId22" Type="http://schemas.openxmlformats.org/officeDocument/2006/relationships/image" Target="../media/image188.png"/><Relationship Id="rId27" Type="http://schemas.openxmlformats.org/officeDocument/2006/relationships/image" Target="../media/image193.png"/><Relationship Id="rId30" Type="http://schemas.openxmlformats.org/officeDocument/2006/relationships/image" Target="../media/image1610.png"/></Relationships>
</file>

<file path=ppt/slides/_rels/slide58.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95.png"/><Relationship Id="rId7" Type="http://schemas.openxmlformats.org/officeDocument/2006/relationships/image" Target="../media/image199.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 Id="rId9" Type="http://schemas.openxmlformats.org/officeDocument/2006/relationships/slide" Target="slide46.xml"/></Relationships>
</file>

<file path=ppt/slides/_rels/slide59.xml.rels><?xml version="1.0" encoding="UTF-8" standalone="yes"?>
<Relationships xmlns="http://schemas.openxmlformats.org/package/2006/relationships"><Relationship Id="rId8" Type="http://schemas.openxmlformats.org/officeDocument/2006/relationships/image" Target="../media/image206.png"/><Relationship Id="rId13" Type="http://schemas.openxmlformats.org/officeDocument/2006/relationships/image" Target="../media/image215.png"/><Relationship Id="rId3" Type="http://schemas.openxmlformats.org/officeDocument/2006/relationships/image" Target="../media/image201.png"/><Relationship Id="rId7" Type="http://schemas.openxmlformats.org/officeDocument/2006/relationships/image" Target="../media/image205.png"/><Relationship Id="rId12" Type="http://schemas.openxmlformats.org/officeDocument/2006/relationships/image" Target="../media/image212.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204.png"/><Relationship Id="rId11" Type="http://schemas.openxmlformats.org/officeDocument/2006/relationships/image" Target="../media/image211.png"/><Relationship Id="rId5" Type="http://schemas.openxmlformats.org/officeDocument/2006/relationships/image" Target="../media/image203.png"/><Relationship Id="rId15" Type="http://schemas.openxmlformats.org/officeDocument/2006/relationships/slide" Target="slide46.xml"/><Relationship Id="rId10" Type="http://schemas.openxmlformats.org/officeDocument/2006/relationships/image" Target="../media/image208.png"/><Relationship Id="rId4" Type="http://schemas.openxmlformats.org/officeDocument/2006/relationships/image" Target="../media/image202.png"/><Relationship Id="rId9" Type="http://schemas.openxmlformats.org/officeDocument/2006/relationships/image" Target="../media/image207.png"/><Relationship Id="rId14" Type="http://schemas.openxmlformats.org/officeDocument/2006/relationships/image" Target="../media/image216.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7.png"/><Relationship Id="rId1" Type="http://schemas.openxmlformats.org/officeDocument/2006/relationships/slideLayout" Target="../slideLayouts/slideLayout2.xml"/><Relationship Id="rId5" Type="http://schemas.openxmlformats.org/officeDocument/2006/relationships/slide" Target="slide46.xml"/><Relationship Id="rId4" Type="http://schemas.openxmlformats.org/officeDocument/2006/relationships/image" Target="../media/image221.png"/></Relationships>
</file>

<file path=ppt/slides/_rels/slide61.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slide" Target="slide46.xml"/></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slide" Target="slide46.xml"/><Relationship Id="rId5" Type="http://schemas.openxmlformats.org/officeDocument/2006/relationships/image" Target="../media/image224.png"/><Relationship Id="rId4" Type="http://schemas.openxmlformats.org/officeDocument/2006/relationships/image" Target="../media/image223.png"/></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slide" Target="slide46.xml"/><Relationship Id="rId5" Type="http://schemas.openxmlformats.org/officeDocument/2006/relationships/image" Target="../media/image233.png"/><Relationship Id="rId4" Type="http://schemas.openxmlformats.org/officeDocument/2006/relationships/image" Target="../media/image225.png"/></Relationships>
</file>

<file path=ppt/slides/_rels/slide6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237.png"/><Relationship Id="rId5" Type="http://schemas.openxmlformats.org/officeDocument/2006/relationships/image" Target="../media/image234.png"/><Relationship Id="rId4" Type="http://schemas.openxmlformats.org/officeDocument/2006/relationships/slide" Target="slide46.xml"/></Relationships>
</file>

<file path=ppt/slides/_rels/slide6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239.png"/><Relationship Id="rId5" Type="http://schemas.openxmlformats.org/officeDocument/2006/relationships/image" Target="../media/image238.png"/><Relationship Id="rId4" Type="http://schemas.openxmlformats.org/officeDocument/2006/relationships/slide" Target="slide46.xml"/></Relationships>
</file>

<file path=ppt/slides/_rels/slide6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252.png"/><Relationship Id="rId5" Type="http://schemas.openxmlformats.org/officeDocument/2006/relationships/image" Target="../media/image240.png"/><Relationship Id="rId4" Type="http://schemas.openxmlformats.org/officeDocument/2006/relationships/slide" Target="slide46.xml"/></Relationships>
</file>

<file path=ppt/slides/_rels/slide6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254.png"/><Relationship Id="rId5" Type="http://schemas.openxmlformats.org/officeDocument/2006/relationships/image" Target="../media/image253.png"/><Relationship Id="rId4" Type="http://schemas.openxmlformats.org/officeDocument/2006/relationships/slide" Target="slide46.xml"/></Relationships>
</file>

<file path=ppt/slides/_rels/slide68.xml.rels><?xml version="1.0" encoding="UTF-8" standalone="yes"?>
<Relationships xmlns="http://schemas.openxmlformats.org/package/2006/relationships"><Relationship Id="rId8" Type="http://schemas.openxmlformats.org/officeDocument/2006/relationships/image" Target="../media/image255.png"/><Relationship Id="rId13" Type="http://schemas.openxmlformats.org/officeDocument/2006/relationships/image" Target="../media/image2840.png"/><Relationship Id="rId3" Type="http://schemas.openxmlformats.org/officeDocument/2006/relationships/image" Target="../media/image298.png"/><Relationship Id="rId7" Type="http://schemas.openxmlformats.org/officeDocument/2006/relationships/image" Target="../media/image302.png"/><Relationship Id="rId12" Type="http://schemas.openxmlformats.org/officeDocument/2006/relationships/image" Target="../media/image2540.png"/><Relationship Id="rId16"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301.png"/><Relationship Id="rId11" Type="http://schemas.openxmlformats.org/officeDocument/2006/relationships/image" Target="../media/image2820.png"/><Relationship Id="rId5" Type="http://schemas.openxmlformats.org/officeDocument/2006/relationships/image" Target="../media/image300.png"/><Relationship Id="rId15" Type="http://schemas.openxmlformats.org/officeDocument/2006/relationships/image" Target="../media/image2860.png"/><Relationship Id="rId10" Type="http://schemas.openxmlformats.org/officeDocument/2006/relationships/image" Target="../media/image281.png"/><Relationship Id="rId4" Type="http://schemas.openxmlformats.org/officeDocument/2006/relationships/image" Target="../media/image299.png"/><Relationship Id="rId9" Type="http://schemas.openxmlformats.org/officeDocument/2006/relationships/image" Target="../media/image280.png"/><Relationship Id="rId14" Type="http://schemas.openxmlformats.org/officeDocument/2006/relationships/image" Target="../media/image2850.png"/></Relationships>
</file>

<file path=ppt/slides/_rels/slide69.xml.rels><?xml version="1.0" encoding="UTF-8" standalone="yes"?>
<Relationships xmlns="http://schemas.openxmlformats.org/package/2006/relationships"><Relationship Id="rId8" Type="http://schemas.openxmlformats.org/officeDocument/2006/relationships/image" Target="../media/image308.png"/><Relationship Id="rId3" Type="http://schemas.openxmlformats.org/officeDocument/2006/relationships/image" Target="../media/image303.png"/><Relationship Id="rId7" Type="http://schemas.openxmlformats.org/officeDocument/2006/relationships/image" Target="../media/image307.png"/><Relationship Id="rId2" Type="http://schemas.openxmlformats.org/officeDocument/2006/relationships/image" Target="../media/image3020.png"/><Relationship Id="rId1" Type="http://schemas.openxmlformats.org/officeDocument/2006/relationships/slideLayout" Target="../slideLayouts/slideLayout2.xml"/><Relationship Id="rId6" Type="http://schemas.openxmlformats.org/officeDocument/2006/relationships/image" Target="../media/image306.png"/><Relationship Id="rId5" Type="http://schemas.openxmlformats.org/officeDocument/2006/relationships/image" Target="../media/image305.png"/><Relationship Id="rId4" Type="http://schemas.openxmlformats.org/officeDocument/2006/relationships/image" Target="../media/image304.png"/><Relationship Id="rId9" Type="http://schemas.openxmlformats.org/officeDocument/2006/relationships/slide" Target="slide4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379.png"/><Relationship Id="rId13" Type="http://schemas.openxmlformats.org/officeDocument/2006/relationships/slide" Target="slide46.xml"/><Relationship Id="rId3" Type="http://schemas.openxmlformats.org/officeDocument/2006/relationships/image" Target="../media/image374.png"/><Relationship Id="rId7" Type="http://schemas.openxmlformats.org/officeDocument/2006/relationships/image" Target="../media/image378.png"/><Relationship Id="rId12" Type="http://schemas.openxmlformats.org/officeDocument/2006/relationships/image" Target="../media/image256.png"/><Relationship Id="rId2" Type="http://schemas.openxmlformats.org/officeDocument/2006/relationships/image" Target="../media/image373.png"/><Relationship Id="rId1" Type="http://schemas.openxmlformats.org/officeDocument/2006/relationships/slideLayout" Target="../slideLayouts/slideLayout2.xml"/><Relationship Id="rId6" Type="http://schemas.openxmlformats.org/officeDocument/2006/relationships/image" Target="../media/image377.png"/><Relationship Id="rId11" Type="http://schemas.openxmlformats.org/officeDocument/2006/relationships/image" Target="../media/image382.png"/><Relationship Id="rId5" Type="http://schemas.openxmlformats.org/officeDocument/2006/relationships/image" Target="../media/image376.png"/><Relationship Id="rId10" Type="http://schemas.openxmlformats.org/officeDocument/2006/relationships/image" Target="../media/image381.png"/><Relationship Id="rId4" Type="http://schemas.openxmlformats.org/officeDocument/2006/relationships/image" Target="../media/image375.png"/><Relationship Id="rId9" Type="http://schemas.openxmlformats.org/officeDocument/2006/relationships/image" Target="../media/image380.png"/></Relationships>
</file>

<file path=ppt/slides/_rels/slide71.xml.rels><?xml version="1.0" encoding="UTF-8" standalone="yes"?>
<Relationships xmlns="http://schemas.openxmlformats.org/package/2006/relationships"><Relationship Id="rId8" Type="http://schemas.openxmlformats.org/officeDocument/2006/relationships/image" Target="../media/image264.png"/><Relationship Id="rId3" Type="http://schemas.openxmlformats.org/officeDocument/2006/relationships/image" Target="../media/image258.png"/><Relationship Id="rId7" Type="http://schemas.openxmlformats.org/officeDocument/2006/relationships/image" Target="../media/image263.png"/><Relationship Id="rId2" Type="http://schemas.openxmlformats.org/officeDocument/2006/relationships/image" Target="../media/image257.png"/><Relationship Id="rId1" Type="http://schemas.openxmlformats.org/officeDocument/2006/relationships/slideLayout" Target="../slideLayouts/slideLayout2.xml"/><Relationship Id="rId6" Type="http://schemas.openxmlformats.org/officeDocument/2006/relationships/image" Target="../media/image262.png"/><Relationship Id="rId5" Type="http://schemas.openxmlformats.org/officeDocument/2006/relationships/image" Target="../media/image261.png"/><Relationship Id="rId10" Type="http://schemas.openxmlformats.org/officeDocument/2006/relationships/slide" Target="slide46.xml"/><Relationship Id="rId4" Type="http://schemas.openxmlformats.org/officeDocument/2006/relationships/image" Target="../media/image259.png"/><Relationship Id="rId9" Type="http://schemas.openxmlformats.org/officeDocument/2006/relationships/image" Target="../media/image265.png"/></Relationships>
</file>

<file path=ppt/slides/_rels/slide72.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67.jpg"/></Relationships>
</file>

<file path=ppt/slides/_rels/slide74.xml.rels><?xml version="1.0" encoding="UTF-8" standalone="yes"?>
<Relationships xmlns="http://schemas.openxmlformats.org/package/2006/relationships"><Relationship Id="rId8" Type="http://schemas.openxmlformats.org/officeDocument/2006/relationships/image" Target="../media/image272.png"/><Relationship Id="rId13" Type="http://schemas.openxmlformats.org/officeDocument/2006/relationships/image" Target="../media/image279.png"/><Relationship Id="rId3" Type="http://schemas.openxmlformats.org/officeDocument/2006/relationships/slide" Target="slide46.xml"/><Relationship Id="rId7" Type="http://schemas.openxmlformats.org/officeDocument/2006/relationships/image" Target="../media/image271.png"/><Relationship Id="rId12" Type="http://schemas.openxmlformats.org/officeDocument/2006/relationships/image" Target="../media/image278.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270.png"/><Relationship Id="rId11" Type="http://schemas.openxmlformats.org/officeDocument/2006/relationships/image" Target="../media/image277.png"/><Relationship Id="rId5" Type="http://schemas.openxmlformats.org/officeDocument/2006/relationships/image" Target="../media/image269.png"/><Relationship Id="rId10" Type="http://schemas.openxmlformats.org/officeDocument/2006/relationships/image" Target="../media/image274.png"/><Relationship Id="rId4" Type="http://schemas.openxmlformats.org/officeDocument/2006/relationships/image" Target="../media/image268.png"/><Relationship Id="rId9" Type="http://schemas.openxmlformats.org/officeDocument/2006/relationships/image" Target="../media/image273.png"/><Relationship Id="rId14" Type="http://schemas.openxmlformats.org/officeDocument/2006/relationships/image" Target="../media/image282.png"/></Relationships>
</file>

<file path=ppt/slides/_rels/slide75.xml.rels><?xml version="1.0" encoding="UTF-8" standalone="yes"?>
<Relationships xmlns="http://schemas.openxmlformats.org/package/2006/relationships"><Relationship Id="rId3" Type="http://schemas.openxmlformats.org/officeDocument/2006/relationships/image" Target="../media/image283.jp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slide" Target="slide46.xml"/></Relationships>
</file>

<file path=ppt/slides/_rels/slide76.xml.rels><?xml version="1.0" encoding="UTF-8" standalone="yes"?>
<Relationships xmlns="http://schemas.openxmlformats.org/package/2006/relationships"><Relationship Id="rId8" Type="http://schemas.openxmlformats.org/officeDocument/2006/relationships/image" Target="../media/image287.png"/><Relationship Id="rId13" Type="http://schemas.openxmlformats.org/officeDocument/2006/relationships/image" Target="../media/image292.png"/><Relationship Id="rId3" Type="http://schemas.openxmlformats.org/officeDocument/2006/relationships/slide" Target="slide46.xml"/><Relationship Id="rId7" Type="http://schemas.openxmlformats.org/officeDocument/2006/relationships/image" Target="../media/image270.png"/><Relationship Id="rId12" Type="http://schemas.openxmlformats.org/officeDocument/2006/relationships/image" Target="../media/image291.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286.png"/><Relationship Id="rId11" Type="http://schemas.openxmlformats.org/officeDocument/2006/relationships/image" Target="../media/image290.png"/><Relationship Id="rId5" Type="http://schemas.openxmlformats.org/officeDocument/2006/relationships/image" Target="../media/image285.png"/><Relationship Id="rId10" Type="http://schemas.openxmlformats.org/officeDocument/2006/relationships/image" Target="../media/image289.png"/><Relationship Id="rId4" Type="http://schemas.openxmlformats.org/officeDocument/2006/relationships/image" Target="../media/image284.png"/><Relationship Id="rId9" Type="http://schemas.openxmlformats.org/officeDocument/2006/relationships/image" Target="../media/image288.png"/><Relationship Id="rId14" Type="http://schemas.openxmlformats.org/officeDocument/2006/relationships/image" Target="../media/image293.png"/></Relationships>
</file>

<file path=ppt/slides/_rels/slide77.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95.png"/></Relationships>
</file>

<file path=ppt/slides/_rels/slide78.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309.png"/></Relationships>
</file>

<file path=ppt/slides/_rels/slide82.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Forma Livre 12">
            <a:extLst>
              <a:ext uri="{FF2B5EF4-FFF2-40B4-BE49-F238E27FC236}">
                <a16:creationId xmlns:a16="http://schemas.microsoft.com/office/drawing/2014/main" id="{F6E4DEBB-9CC9-FA66-9922-8B661D301CD9}"/>
              </a:ext>
            </a:extLst>
          </p:cNvPr>
          <p:cNvSpPr/>
          <p:nvPr/>
        </p:nvSpPr>
        <p:spPr>
          <a:xfrm>
            <a:off x="1745673" y="2662404"/>
            <a:ext cx="5931034" cy="5957748"/>
          </a:xfrm>
          <a:custGeom>
            <a:avLst/>
            <a:gdLst>
              <a:gd name="connsiteX0" fmla="*/ 4075213 w 5617707"/>
              <a:gd name="connsiteY0" fmla="*/ 0 h 5622897"/>
              <a:gd name="connsiteX1" fmla="*/ 5617707 w 5617707"/>
              <a:gd name="connsiteY1" fmla="*/ 1539345 h 5622897"/>
              <a:gd name="connsiteX2" fmla="*/ 3077061 w 5617707"/>
              <a:gd name="connsiteY2" fmla="*/ 4085190 h 5622897"/>
              <a:gd name="connsiteX3" fmla="*/ 1542494 w 5617707"/>
              <a:gd name="connsiteY3" fmla="*/ 5622897 h 5622897"/>
              <a:gd name="connsiteX4" fmla="*/ 1640 w 5617707"/>
              <a:gd name="connsiteY4" fmla="*/ 4085190 h 5622897"/>
              <a:gd name="connsiteX5" fmla="*/ 0 w 5617707"/>
              <a:gd name="connsiteY5" fmla="*/ 4083553 h 5622897"/>
              <a:gd name="connsiteX6" fmla="*/ 4075213 w 5617707"/>
              <a:gd name="connsiteY6" fmla="*/ 0 h 562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7707" h="5622897">
                <a:moveTo>
                  <a:pt x="4075213" y="0"/>
                </a:moveTo>
                <a:lnTo>
                  <a:pt x="5617707" y="1539345"/>
                </a:lnTo>
                <a:lnTo>
                  <a:pt x="3077061" y="4085190"/>
                </a:lnTo>
                <a:lnTo>
                  <a:pt x="1542494" y="5622897"/>
                </a:lnTo>
                <a:lnTo>
                  <a:pt x="1640" y="4085190"/>
                </a:lnTo>
                <a:lnTo>
                  <a:pt x="0" y="4083553"/>
                </a:lnTo>
                <a:lnTo>
                  <a:pt x="4075213" y="0"/>
                </a:lnTo>
                <a:close/>
              </a:path>
            </a:pathLst>
          </a:cu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PT" dirty="0">
              <a:latin typeface="Arial" panose="020B0604020202020204" pitchFamily="34" charset="0"/>
              <a:cs typeface="Arial" panose="020B0604020202020204" pitchFamily="34" charset="0"/>
            </a:endParaRPr>
          </a:p>
        </p:txBody>
      </p:sp>
      <p:sp>
        <p:nvSpPr>
          <p:cNvPr id="30" name="Forma Livre 29">
            <a:extLst>
              <a:ext uri="{FF2B5EF4-FFF2-40B4-BE49-F238E27FC236}">
                <a16:creationId xmlns:a16="http://schemas.microsoft.com/office/drawing/2014/main" id="{2F92F255-27A8-662C-05F3-C49F44DE5EBB}"/>
              </a:ext>
            </a:extLst>
          </p:cNvPr>
          <p:cNvSpPr/>
          <p:nvPr/>
        </p:nvSpPr>
        <p:spPr>
          <a:xfrm>
            <a:off x="1" y="-1522"/>
            <a:ext cx="6129014" cy="7811056"/>
          </a:xfrm>
          <a:custGeom>
            <a:avLst/>
            <a:gdLst>
              <a:gd name="connsiteX0" fmla="*/ 4410189 w 6102497"/>
              <a:gd name="connsiteY0" fmla="*/ 0 h 7811056"/>
              <a:gd name="connsiteX1" fmla="*/ 6102497 w 6102497"/>
              <a:gd name="connsiteY1" fmla="*/ 0 h 7811056"/>
              <a:gd name="connsiteX2" fmla="*/ 4663835 w 6102497"/>
              <a:gd name="connsiteY2" fmla="*/ 1441606 h 7811056"/>
              <a:gd name="connsiteX3" fmla="*/ 5990992 w 6102497"/>
              <a:gd name="connsiteY3" fmla="*/ 2766052 h 7811056"/>
              <a:gd name="connsiteX4" fmla="*/ 5985527 w 6102497"/>
              <a:gd name="connsiteY4" fmla="*/ 2771528 h 7811056"/>
              <a:gd name="connsiteX5" fmla="*/ 5985273 w 6102497"/>
              <a:gd name="connsiteY5" fmla="*/ 2771275 h 7811056"/>
              <a:gd name="connsiteX6" fmla="*/ 1910060 w 6102497"/>
              <a:gd name="connsiteY6" fmla="*/ 6854828 h 7811056"/>
              <a:gd name="connsiteX7" fmla="*/ 1910314 w 6102497"/>
              <a:gd name="connsiteY7" fmla="*/ 6855081 h 7811056"/>
              <a:gd name="connsiteX8" fmla="*/ 1908680 w 6102497"/>
              <a:gd name="connsiteY8" fmla="*/ 6856718 h 7811056"/>
              <a:gd name="connsiteX9" fmla="*/ 956291 w 6102497"/>
              <a:gd name="connsiteY9" fmla="*/ 7811056 h 7811056"/>
              <a:gd name="connsiteX10" fmla="*/ 0 w 6102497"/>
              <a:gd name="connsiteY10" fmla="*/ 6856718 h 7811056"/>
              <a:gd name="connsiteX11" fmla="*/ 219 w 6102497"/>
              <a:gd name="connsiteY11" fmla="*/ 6856718 h 7811056"/>
              <a:gd name="connsiteX12" fmla="*/ 219 w 6102497"/>
              <a:gd name="connsiteY12" fmla="*/ 4418995 h 7811056"/>
              <a:gd name="connsiteX13" fmla="*/ 4410189 w 6102497"/>
              <a:gd name="connsiteY13" fmla="*/ 0 h 781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02497" h="7811056">
                <a:moveTo>
                  <a:pt x="4410189" y="0"/>
                </a:moveTo>
                <a:lnTo>
                  <a:pt x="6102497" y="0"/>
                </a:lnTo>
                <a:lnTo>
                  <a:pt x="4663835" y="1441606"/>
                </a:lnTo>
                <a:lnTo>
                  <a:pt x="5990992" y="2766052"/>
                </a:lnTo>
                <a:lnTo>
                  <a:pt x="5985527" y="2771528"/>
                </a:lnTo>
                <a:lnTo>
                  <a:pt x="5985273" y="2771275"/>
                </a:lnTo>
                <a:lnTo>
                  <a:pt x="1910060" y="6854828"/>
                </a:lnTo>
                <a:lnTo>
                  <a:pt x="1910314" y="6855081"/>
                </a:lnTo>
                <a:lnTo>
                  <a:pt x="1908680" y="6856718"/>
                </a:lnTo>
                <a:lnTo>
                  <a:pt x="956291" y="7811056"/>
                </a:lnTo>
                <a:lnTo>
                  <a:pt x="0" y="6856718"/>
                </a:lnTo>
                <a:lnTo>
                  <a:pt x="219" y="6856718"/>
                </a:lnTo>
                <a:lnTo>
                  <a:pt x="219" y="4418995"/>
                </a:lnTo>
                <a:lnTo>
                  <a:pt x="4410189" y="0"/>
                </a:lnTo>
                <a:close/>
              </a:path>
            </a:pathLst>
          </a:custGeom>
          <a:solidFill>
            <a:srgbClr val="1990B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PT">
              <a:latin typeface="Arial" panose="020B0604020202020204" pitchFamily="34" charset="0"/>
              <a:cs typeface="Arial" panose="020B0604020202020204" pitchFamily="34" charset="0"/>
            </a:endParaRPr>
          </a:p>
        </p:txBody>
      </p:sp>
      <p:sp>
        <p:nvSpPr>
          <p:cNvPr id="15" name="Forma Livre 14">
            <a:extLst>
              <a:ext uri="{FF2B5EF4-FFF2-40B4-BE49-F238E27FC236}">
                <a16:creationId xmlns:a16="http://schemas.microsoft.com/office/drawing/2014/main" id="{7A47BAB7-B199-741D-C499-32B4014B20E2}"/>
              </a:ext>
            </a:extLst>
          </p:cNvPr>
          <p:cNvSpPr/>
          <p:nvPr/>
        </p:nvSpPr>
        <p:spPr>
          <a:xfrm>
            <a:off x="5993714" y="-8021"/>
            <a:ext cx="6199703" cy="4858845"/>
          </a:xfrm>
          <a:custGeom>
            <a:avLst/>
            <a:gdLst>
              <a:gd name="connsiteX0" fmla="*/ 2714519 w 6199703"/>
              <a:gd name="connsiteY0" fmla="*/ 0 h 4858845"/>
              <a:gd name="connsiteX1" fmla="*/ 6199703 w 6199703"/>
              <a:gd name="connsiteY1" fmla="*/ 0 h 4858845"/>
              <a:gd name="connsiteX2" fmla="*/ 6199703 w 6199703"/>
              <a:gd name="connsiteY2" fmla="*/ 747821 h 4858845"/>
              <a:gd name="connsiteX3" fmla="*/ 2097075 w 6199703"/>
              <a:gd name="connsiteY3" fmla="*/ 4858845 h 4858845"/>
              <a:gd name="connsiteX4" fmla="*/ 0 w 6199703"/>
              <a:gd name="connsiteY4" fmla="*/ 2766052 h 4858845"/>
              <a:gd name="connsiteX5" fmla="*/ 2737508 w 6199703"/>
              <a:gd name="connsiteY5" fmla="*/ 22942 h 4858845"/>
              <a:gd name="connsiteX6" fmla="*/ 2714519 w 6199703"/>
              <a:gd name="connsiteY6" fmla="*/ 0 h 485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99703" h="4858845">
                <a:moveTo>
                  <a:pt x="2714519" y="0"/>
                </a:moveTo>
                <a:lnTo>
                  <a:pt x="6199703" y="0"/>
                </a:lnTo>
                <a:lnTo>
                  <a:pt x="6199703" y="747821"/>
                </a:lnTo>
                <a:lnTo>
                  <a:pt x="2097075" y="4858845"/>
                </a:lnTo>
                <a:lnTo>
                  <a:pt x="0" y="2766052"/>
                </a:lnTo>
                <a:lnTo>
                  <a:pt x="2737508" y="22942"/>
                </a:lnTo>
                <a:lnTo>
                  <a:pt x="2714519" y="0"/>
                </a:lnTo>
                <a:close/>
              </a:path>
            </a:pathLst>
          </a:custGeom>
          <a:solidFill>
            <a:srgbClr val="4B728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PT">
              <a:latin typeface="Arial" panose="020B0604020202020204" pitchFamily="34" charset="0"/>
              <a:cs typeface="Arial" panose="020B0604020202020204" pitchFamily="34" charset="0"/>
            </a:endParaRPr>
          </a:p>
        </p:txBody>
      </p:sp>
      <p:sp>
        <p:nvSpPr>
          <p:cNvPr id="24" name="Forma Livre 23">
            <a:extLst>
              <a:ext uri="{FF2B5EF4-FFF2-40B4-BE49-F238E27FC236}">
                <a16:creationId xmlns:a16="http://schemas.microsoft.com/office/drawing/2014/main" id="{1BD7F849-41C8-3FE1-3FEA-8272E6248A79}"/>
              </a:ext>
            </a:extLst>
          </p:cNvPr>
          <p:cNvSpPr/>
          <p:nvPr/>
        </p:nvSpPr>
        <p:spPr>
          <a:xfrm>
            <a:off x="4671638" y="-6739"/>
            <a:ext cx="4064665" cy="2766052"/>
          </a:xfrm>
          <a:custGeom>
            <a:avLst/>
            <a:gdLst>
              <a:gd name="connsiteX0" fmla="*/ 1438662 w 4064665"/>
              <a:gd name="connsiteY0" fmla="*/ 0 h 2766052"/>
              <a:gd name="connsiteX1" fmla="*/ 4041676 w 4064665"/>
              <a:gd name="connsiteY1" fmla="*/ 0 h 2766052"/>
              <a:gd name="connsiteX2" fmla="*/ 4064665 w 4064665"/>
              <a:gd name="connsiteY2" fmla="*/ 22942 h 2766052"/>
              <a:gd name="connsiteX3" fmla="*/ 1327157 w 4064665"/>
              <a:gd name="connsiteY3" fmla="*/ 2766052 h 2766052"/>
              <a:gd name="connsiteX4" fmla="*/ 0 w 4064665"/>
              <a:gd name="connsiteY4" fmla="*/ 1441606 h 2766052"/>
              <a:gd name="connsiteX5" fmla="*/ 1438662 w 4064665"/>
              <a:gd name="connsiteY5" fmla="*/ 0 h 276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4665" h="2766052">
                <a:moveTo>
                  <a:pt x="1438662" y="0"/>
                </a:moveTo>
                <a:lnTo>
                  <a:pt x="4041676" y="0"/>
                </a:lnTo>
                <a:lnTo>
                  <a:pt x="4064665" y="22942"/>
                </a:lnTo>
                <a:lnTo>
                  <a:pt x="1327157" y="2766052"/>
                </a:lnTo>
                <a:lnTo>
                  <a:pt x="0" y="1441606"/>
                </a:lnTo>
                <a:lnTo>
                  <a:pt x="1438662" y="0"/>
                </a:lnTo>
                <a:close/>
              </a:path>
            </a:pathLst>
          </a:custGeom>
          <a:solidFill>
            <a:srgbClr val="4B728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PT">
              <a:latin typeface="Arial" panose="020B0604020202020204" pitchFamily="34" charset="0"/>
              <a:cs typeface="Arial" panose="020B0604020202020204" pitchFamily="34" charset="0"/>
            </a:endParaRPr>
          </a:p>
        </p:txBody>
      </p:sp>
      <p:sp>
        <p:nvSpPr>
          <p:cNvPr id="31" name="Retângulo 30">
            <a:extLst>
              <a:ext uri="{FF2B5EF4-FFF2-40B4-BE49-F238E27FC236}">
                <a16:creationId xmlns:a16="http://schemas.microsoft.com/office/drawing/2014/main" id="{B8B897E5-D9CC-747C-ED26-31C86EE32F05}"/>
              </a:ext>
            </a:extLst>
          </p:cNvPr>
          <p:cNvSpPr/>
          <p:nvPr/>
        </p:nvSpPr>
        <p:spPr>
          <a:xfrm>
            <a:off x="891394" y="1130414"/>
            <a:ext cx="10481127" cy="4597172"/>
          </a:xfrm>
          <a:prstGeom prst="rect">
            <a:avLst/>
          </a:prstGeom>
          <a:solidFill>
            <a:schemeClr val="bg1"/>
          </a:solidFill>
          <a:ln w="3175">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a:cs typeface="Arial" panose="020B0604020202020204" pitchFamily="34" charset="0"/>
              </a:rPr>
              <a:t>Seminário em Estatística</a:t>
            </a:r>
            <a:endParaRPr lang="pt-PT" sz="1800" b="1" dirty="0">
              <a:cs typeface="Arial" panose="020B0604020202020204" pitchFamily="34" charset="0"/>
            </a:endParaRPr>
          </a:p>
        </p:txBody>
      </p:sp>
      <p:sp>
        <p:nvSpPr>
          <p:cNvPr id="32" name="CaixaDeTexto 31">
            <a:extLst>
              <a:ext uri="{FF2B5EF4-FFF2-40B4-BE49-F238E27FC236}">
                <a16:creationId xmlns:a16="http://schemas.microsoft.com/office/drawing/2014/main" id="{5EA96B43-75A2-C59E-F73B-9315D880C59D}"/>
              </a:ext>
            </a:extLst>
          </p:cNvPr>
          <p:cNvSpPr txBox="1"/>
          <p:nvPr/>
        </p:nvSpPr>
        <p:spPr>
          <a:xfrm>
            <a:off x="888453" y="1957005"/>
            <a:ext cx="10481125" cy="954107"/>
          </a:xfrm>
          <a:prstGeom prst="rect">
            <a:avLst/>
          </a:prstGeom>
          <a:noFill/>
        </p:spPr>
        <p:txBody>
          <a:bodyPr wrap="square" rtlCol="0">
            <a:spAutoFit/>
          </a:bodyPr>
          <a:lstStyle/>
          <a:p>
            <a:pPr algn="ctr"/>
            <a:r>
              <a:rPr lang="pt-PT" sz="2800" b="1" i="0" u="none" strike="noStrike" dirty="0" err="1">
                <a:effectLst/>
                <a:latin typeface="+mj-lt"/>
                <a:cs typeface="Arial" panose="020B0604020202020204" pitchFamily="34" charset="0"/>
              </a:rPr>
              <a:t>Calibrating</a:t>
            </a:r>
            <a:r>
              <a:rPr lang="pt-PT" sz="2800" b="1" i="0" u="none" strike="noStrike" dirty="0">
                <a:effectLst/>
                <a:latin typeface="+mj-lt"/>
                <a:cs typeface="Arial" panose="020B0604020202020204" pitchFamily="34" charset="0"/>
              </a:rPr>
              <a:t> </a:t>
            </a:r>
            <a:r>
              <a:rPr lang="pt-PT" sz="2800" b="1" i="0" u="none" strike="noStrike" dirty="0" err="1">
                <a:effectLst/>
                <a:latin typeface="+mj-lt"/>
                <a:cs typeface="Arial" panose="020B0604020202020204" pitchFamily="34" charset="0"/>
              </a:rPr>
              <a:t>Option</a:t>
            </a:r>
            <a:r>
              <a:rPr lang="pt-PT" sz="2800" b="1" i="0" u="none" strike="noStrike" dirty="0">
                <a:effectLst/>
                <a:latin typeface="+mj-lt"/>
                <a:cs typeface="Arial" panose="020B0604020202020204" pitchFamily="34" charset="0"/>
              </a:rPr>
              <a:t> </a:t>
            </a:r>
            <a:r>
              <a:rPr lang="pt-PT" sz="2800" b="1" i="0" u="none" strike="noStrike" dirty="0" err="1">
                <a:effectLst/>
                <a:latin typeface="+mj-lt"/>
                <a:cs typeface="Arial" panose="020B0604020202020204" pitchFamily="34" charset="0"/>
              </a:rPr>
              <a:t>Pricing</a:t>
            </a:r>
            <a:r>
              <a:rPr lang="pt-PT" sz="2800" b="1" i="0" u="none" strike="noStrike" dirty="0">
                <a:effectLst/>
                <a:latin typeface="+mj-lt"/>
                <a:cs typeface="Arial" panose="020B0604020202020204" pitchFamily="34" charset="0"/>
              </a:rPr>
              <a:t> </a:t>
            </a:r>
            <a:r>
              <a:rPr lang="pt-PT" sz="2800" b="1" i="0" u="none" strike="noStrike" dirty="0" err="1">
                <a:effectLst/>
                <a:latin typeface="+mj-lt"/>
                <a:cs typeface="Arial" panose="020B0604020202020204" pitchFamily="34" charset="0"/>
              </a:rPr>
              <a:t>Models</a:t>
            </a:r>
            <a:r>
              <a:rPr lang="pt-PT" sz="2800" b="1" i="0" u="none" strike="noStrike" dirty="0">
                <a:effectLst/>
                <a:latin typeface="+mj-lt"/>
                <a:cs typeface="Arial" panose="020B0604020202020204" pitchFamily="34" charset="0"/>
              </a:rPr>
              <a:t> </a:t>
            </a:r>
            <a:r>
              <a:rPr lang="pt-PT" sz="2800" b="1" i="0" u="none" strike="noStrike" dirty="0" err="1">
                <a:effectLst/>
                <a:latin typeface="+mj-lt"/>
                <a:cs typeface="Arial" panose="020B0604020202020204" pitchFamily="34" charset="0"/>
              </a:rPr>
              <a:t>using</a:t>
            </a:r>
            <a:r>
              <a:rPr lang="pt-PT" sz="2800" b="1" i="0" u="none" strike="noStrike" dirty="0">
                <a:effectLst/>
                <a:latin typeface="+mj-lt"/>
                <a:cs typeface="Arial" panose="020B0604020202020204" pitchFamily="34" charset="0"/>
              </a:rPr>
              <a:t> Neural Networks </a:t>
            </a:r>
          </a:p>
          <a:p>
            <a:pPr algn="ctr"/>
            <a:r>
              <a:rPr lang="pt-PT" sz="2800" b="1" i="0" u="none" strike="noStrike" dirty="0" err="1">
                <a:effectLst/>
                <a:latin typeface="+mj-lt"/>
                <a:cs typeface="Arial" panose="020B0604020202020204" pitchFamily="34" charset="0"/>
              </a:rPr>
              <a:t>and</a:t>
            </a:r>
            <a:r>
              <a:rPr lang="pt-PT" sz="2800" b="1" i="0" u="none" strike="noStrike" dirty="0">
                <a:effectLst/>
                <a:latin typeface="+mj-lt"/>
                <a:cs typeface="Arial" panose="020B0604020202020204" pitchFamily="34" charset="0"/>
              </a:rPr>
              <a:t> Population-Based </a:t>
            </a:r>
            <a:r>
              <a:rPr lang="pt-PT" sz="2800" b="1" i="0" u="none" strike="noStrike" dirty="0" err="1">
                <a:effectLst/>
                <a:latin typeface="+mj-lt"/>
                <a:cs typeface="Arial" panose="020B0604020202020204" pitchFamily="34" charset="0"/>
              </a:rPr>
              <a:t>Optimization</a:t>
            </a:r>
            <a:r>
              <a:rPr lang="pt-PT" sz="2800" b="1" i="0" u="none" strike="noStrike" dirty="0">
                <a:effectLst/>
                <a:latin typeface="+mj-lt"/>
                <a:cs typeface="Arial" panose="020B0604020202020204" pitchFamily="34" charset="0"/>
              </a:rPr>
              <a:t> </a:t>
            </a:r>
            <a:r>
              <a:rPr lang="pt-PT" sz="2800" b="1" i="0" u="none" strike="noStrike" dirty="0" err="1">
                <a:effectLst/>
                <a:latin typeface="+mj-lt"/>
                <a:cs typeface="Arial" panose="020B0604020202020204" pitchFamily="34" charset="0"/>
              </a:rPr>
              <a:t>Methods</a:t>
            </a:r>
            <a:endParaRPr lang="pt-PT" sz="2800" b="1" i="0" u="none" strike="noStrike" baseline="0" dirty="0">
              <a:latin typeface="+mj-lt"/>
              <a:cs typeface="Arial" panose="020B0604020202020204" pitchFamily="34" charset="0"/>
            </a:endParaRPr>
          </a:p>
        </p:txBody>
      </p:sp>
      <p:sp>
        <p:nvSpPr>
          <p:cNvPr id="33" name="Retângulo: Cantos Arredondados 14">
            <a:extLst>
              <a:ext uri="{FF2B5EF4-FFF2-40B4-BE49-F238E27FC236}">
                <a16:creationId xmlns:a16="http://schemas.microsoft.com/office/drawing/2014/main" id="{8059256E-DD1C-F1F3-FB35-726313100790}"/>
              </a:ext>
            </a:extLst>
          </p:cNvPr>
          <p:cNvSpPr/>
          <p:nvPr/>
        </p:nvSpPr>
        <p:spPr>
          <a:xfrm>
            <a:off x="888453" y="2916893"/>
            <a:ext cx="10481126" cy="562201"/>
          </a:xfrm>
          <a:prstGeom prst="roundRect">
            <a:avLst>
              <a:gd name="adj" fmla="val 40805"/>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2000" b="1" dirty="0" err="1">
                <a:solidFill>
                  <a:schemeClr val="tx1"/>
                </a:solidFill>
                <a:latin typeface="+mj-lt"/>
                <a:cs typeface="Arial" panose="020B0604020202020204" pitchFamily="34" charset="0"/>
              </a:rPr>
              <a:t>Presented</a:t>
            </a:r>
            <a:r>
              <a:rPr lang="pt-PT" sz="2000" b="1" dirty="0">
                <a:solidFill>
                  <a:schemeClr val="tx1"/>
                </a:solidFill>
                <a:latin typeface="+mj-lt"/>
                <a:cs typeface="Arial" panose="020B0604020202020204" pitchFamily="34" charset="0"/>
              </a:rPr>
              <a:t> </a:t>
            </a:r>
            <a:r>
              <a:rPr lang="pt-PT" sz="2000" b="1" dirty="0" err="1">
                <a:solidFill>
                  <a:schemeClr val="tx1"/>
                </a:solidFill>
                <a:latin typeface="+mj-lt"/>
                <a:cs typeface="Arial" panose="020B0604020202020204" pitchFamily="34" charset="0"/>
              </a:rPr>
              <a:t>by</a:t>
            </a:r>
            <a:r>
              <a:rPr lang="pt-PT" sz="2000" b="1" dirty="0">
                <a:solidFill>
                  <a:schemeClr val="tx1"/>
                </a:solidFill>
                <a:latin typeface="+mj-lt"/>
                <a:cs typeface="Arial" panose="020B0604020202020204" pitchFamily="34" charset="0"/>
              </a:rPr>
              <a:t> Margarida Biscaia</a:t>
            </a:r>
          </a:p>
        </p:txBody>
      </p:sp>
      <p:sp>
        <p:nvSpPr>
          <p:cNvPr id="34" name="CaixaDeTexto 33">
            <a:extLst>
              <a:ext uri="{FF2B5EF4-FFF2-40B4-BE49-F238E27FC236}">
                <a16:creationId xmlns:a16="http://schemas.microsoft.com/office/drawing/2014/main" id="{FE5D9D7F-A9AF-410D-4498-18EDA8BF1C34}"/>
              </a:ext>
            </a:extLst>
          </p:cNvPr>
          <p:cNvSpPr txBox="1"/>
          <p:nvPr/>
        </p:nvSpPr>
        <p:spPr>
          <a:xfrm>
            <a:off x="888452" y="3379071"/>
            <a:ext cx="10481126" cy="307777"/>
          </a:xfrm>
          <a:prstGeom prst="rect">
            <a:avLst/>
          </a:prstGeom>
          <a:noFill/>
        </p:spPr>
        <p:txBody>
          <a:bodyPr wrap="square">
            <a:spAutoFit/>
          </a:bodyPr>
          <a:lstStyle/>
          <a:p>
            <a:pPr algn="ctr"/>
            <a:endParaRPr lang="pt-PT" sz="1400" dirty="0">
              <a:cs typeface="Arial" panose="020B0604020202020204" pitchFamily="34" charset="0"/>
            </a:endParaRPr>
          </a:p>
        </p:txBody>
      </p:sp>
      <p:sp>
        <p:nvSpPr>
          <p:cNvPr id="35" name="CaixaDeTexto 34">
            <a:extLst>
              <a:ext uri="{FF2B5EF4-FFF2-40B4-BE49-F238E27FC236}">
                <a16:creationId xmlns:a16="http://schemas.microsoft.com/office/drawing/2014/main" id="{A93F7A98-C4F8-7DD1-9618-EA058B3A78B9}"/>
              </a:ext>
            </a:extLst>
          </p:cNvPr>
          <p:cNvSpPr txBox="1"/>
          <p:nvPr/>
        </p:nvSpPr>
        <p:spPr>
          <a:xfrm>
            <a:off x="889871" y="4224385"/>
            <a:ext cx="10479706" cy="307777"/>
          </a:xfrm>
          <a:prstGeom prst="rect">
            <a:avLst/>
          </a:prstGeom>
          <a:noFill/>
        </p:spPr>
        <p:txBody>
          <a:bodyPr wrap="square">
            <a:spAutoFit/>
          </a:bodyPr>
          <a:lstStyle/>
          <a:p>
            <a:pPr algn="ctr"/>
            <a:r>
              <a:rPr lang="pt-PT" sz="1400" b="1" dirty="0">
                <a:cs typeface="Arial" panose="020B0604020202020204" pitchFamily="34" charset="0"/>
              </a:rPr>
              <a:t>Universidade de Coimbra</a:t>
            </a:r>
          </a:p>
        </p:txBody>
      </p:sp>
      <p:sp>
        <p:nvSpPr>
          <p:cNvPr id="36" name="CaixaDeTexto 35">
            <a:extLst>
              <a:ext uri="{FF2B5EF4-FFF2-40B4-BE49-F238E27FC236}">
                <a16:creationId xmlns:a16="http://schemas.microsoft.com/office/drawing/2014/main" id="{F82A1F60-3053-2E02-8E74-8A61CFDC17C0}"/>
              </a:ext>
            </a:extLst>
          </p:cNvPr>
          <p:cNvSpPr txBox="1"/>
          <p:nvPr/>
        </p:nvSpPr>
        <p:spPr>
          <a:xfrm>
            <a:off x="9455492" y="5305755"/>
            <a:ext cx="1631218" cy="276999"/>
          </a:xfrm>
          <a:prstGeom prst="rect">
            <a:avLst/>
          </a:prstGeom>
          <a:noFill/>
        </p:spPr>
        <p:txBody>
          <a:bodyPr wrap="square">
            <a:spAutoFit/>
          </a:bodyPr>
          <a:lstStyle/>
          <a:p>
            <a:pPr algn="ctr"/>
            <a:r>
              <a:rPr lang="pt-PT" sz="1200" dirty="0">
                <a:cs typeface="Arial" panose="020B0604020202020204" pitchFamily="34" charset="0"/>
              </a:rPr>
              <a:t>17 de julho de 2024</a:t>
            </a:r>
          </a:p>
        </p:txBody>
      </p:sp>
      <p:sp>
        <p:nvSpPr>
          <p:cNvPr id="37" name="CaixaDeTexto 36">
            <a:extLst>
              <a:ext uri="{FF2B5EF4-FFF2-40B4-BE49-F238E27FC236}">
                <a16:creationId xmlns:a16="http://schemas.microsoft.com/office/drawing/2014/main" id="{A0AE1BCA-CC8A-B30F-E467-4F11529CF39F}"/>
              </a:ext>
            </a:extLst>
          </p:cNvPr>
          <p:cNvSpPr txBox="1"/>
          <p:nvPr/>
        </p:nvSpPr>
        <p:spPr>
          <a:xfrm>
            <a:off x="888452" y="4668208"/>
            <a:ext cx="10481125" cy="461665"/>
          </a:xfrm>
          <a:prstGeom prst="rect">
            <a:avLst/>
          </a:prstGeom>
          <a:noFill/>
        </p:spPr>
        <p:txBody>
          <a:bodyPr wrap="square">
            <a:spAutoFit/>
          </a:bodyPr>
          <a:lstStyle/>
          <a:p>
            <a:pPr algn="ctr"/>
            <a:r>
              <a:rPr lang="en-US" sz="1200" b="0" i="0" dirty="0">
                <a:solidFill>
                  <a:srgbClr val="222222"/>
                </a:solidFill>
                <a:effectLst/>
                <a:cs typeface="Arial" panose="020B0604020202020204" pitchFamily="34" charset="0"/>
              </a:rPr>
              <a:t>The work presented in this thesis was partially carried out in the scope of the </a:t>
            </a:r>
            <a:r>
              <a:rPr lang="en-US" sz="1200" b="0" i="0" dirty="0" err="1">
                <a:solidFill>
                  <a:srgbClr val="222222"/>
                </a:solidFill>
                <a:effectLst/>
                <a:cs typeface="Arial" panose="020B0604020202020204" pitchFamily="34" charset="0"/>
              </a:rPr>
              <a:t>RiskBigData</a:t>
            </a:r>
            <a:r>
              <a:rPr lang="en-US" sz="1200" b="0" i="0" dirty="0">
                <a:solidFill>
                  <a:srgbClr val="222222"/>
                </a:solidFill>
                <a:effectLst/>
                <a:cs typeface="Arial" panose="020B0604020202020204" pitchFamily="34" charset="0"/>
              </a:rPr>
              <a:t> project: Complex Risk Management in the </a:t>
            </a:r>
          </a:p>
          <a:p>
            <a:pPr algn="ctr"/>
            <a:r>
              <a:rPr lang="en-US" sz="1200" b="0" i="0" dirty="0">
                <a:solidFill>
                  <a:srgbClr val="222222"/>
                </a:solidFill>
                <a:effectLst/>
                <a:cs typeface="Arial" panose="020B0604020202020204" pitchFamily="34" charset="0"/>
              </a:rPr>
              <a:t>Big Data Regime (PTDC/MAT-APL/1286/2021), financed by the Portuguese Foundation for Science and Technology (FCT).</a:t>
            </a:r>
            <a:endParaRPr lang="pt-PT" sz="1200" dirty="0">
              <a:cs typeface="Arial" panose="020B0604020202020204" pitchFamily="34" charset="0"/>
            </a:endParaRPr>
          </a:p>
        </p:txBody>
      </p:sp>
      <p:sp>
        <p:nvSpPr>
          <p:cNvPr id="2" name="CaixaDeTexto 1">
            <a:extLst>
              <a:ext uri="{FF2B5EF4-FFF2-40B4-BE49-F238E27FC236}">
                <a16:creationId xmlns:a16="http://schemas.microsoft.com/office/drawing/2014/main" id="{2FA8F5E4-4DEA-1DE3-2919-6D529F402B52}"/>
              </a:ext>
            </a:extLst>
          </p:cNvPr>
          <p:cNvSpPr txBox="1"/>
          <p:nvPr/>
        </p:nvSpPr>
        <p:spPr>
          <a:xfrm>
            <a:off x="885509" y="3632451"/>
            <a:ext cx="10488535" cy="646331"/>
          </a:xfrm>
          <a:prstGeom prst="rect">
            <a:avLst/>
          </a:prstGeom>
          <a:noFill/>
        </p:spPr>
        <p:txBody>
          <a:bodyPr wrap="square">
            <a:spAutoFit/>
          </a:bodyPr>
          <a:lstStyle/>
          <a:p>
            <a:pPr algn="ctr"/>
            <a:r>
              <a:rPr lang="pt-PT" sz="1200" b="0" i="0" u="none" strike="noStrike" dirty="0">
                <a:effectLst/>
                <a:cs typeface="Arial" panose="020B0604020202020204" pitchFamily="34" charset="0"/>
              </a:rPr>
              <a:t>Dissertação no âmbito do Mestrado em Matemática, Ramo Estatística, Otimização e Matemática Financeira </a:t>
            </a:r>
          </a:p>
          <a:p>
            <a:pPr algn="ctr"/>
            <a:r>
              <a:rPr lang="pt-PT" sz="1200" b="0" i="0" u="none" strike="noStrike" dirty="0">
                <a:effectLst/>
                <a:cs typeface="Arial" panose="020B0604020202020204" pitchFamily="34" charset="0"/>
              </a:rPr>
              <a:t>orientada pelos Professores Doutores José Luís Esteves dos Santos e António Alberto Ferreira Santos </a:t>
            </a:r>
          </a:p>
          <a:p>
            <a:pPr algn="ctr"/>
            <a:r>
              <a:rPr lang="pt-PT" sz="1200" b="0" i="0" u="none" strike="noStrike" dirty="0">
                <a:effectLst/>
                <a:cs typeface="Arial" panose="020B0604020202020204" pitchFamily="34" charset="0"/>
              </a:rPr>
              <a:t>e apresentada ao Departamento de Matemática da Faculdade de Ciências e Tecnologia.</a:t>
            </a:r>
            <a:endParaRPr lang="pt-PT" sz="1200" dirty="0">
              <a:cs typeface="Arial" panose="020B0604020202020204" pitchFamily="34" charset="0"/>
            </a:endParaRPr>
          </a:p>
        </p:txBody>
      </p:sp>
    </p:spTree>
    <p:extLst>
      <p:ext uri="{BB962C8B-B14F-4D97-AF65-F5344CB8AC3E}">
        <p14:creationId xmlns:p14="http://schemas.microsoft.com/office/powerpoint/2010/main" val="14170465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87E677-D025-9149-E489-43FC0B41ED9B}"/>
              </a:ext>
            </a:extLst>
          </p:cNvPr>
          <p:cNvSpPr>
            <a:spLocks noGrp="1"/>
          </p:cNvSpPr>
          <p:nvPr>
            <p:ph type="title"/>
          </p:nvPr>
        </p:nvSpPr>
        <p:spPr>
          <a:xfrm>
            <a:off x="0" y="1"/>
            <a:ext cx="12192000" cy="999460"/>
          </a:xfrm>
          <a:solidFill>
            <a:schemeClr val="bg1">
              <a:lumMod val="95000"/>
            </a:schemeClr>
          </a:solidFill>
        </p:spPr>
        <p:txBody>
          <a:bodyPr/>
          <a:lstStyle/>
          <a:p>
            <a:r>
              <a:rPr lang="pt-PT" sz="3200" b="1" dirty="0">
                <a:solidFill>
                  <a:srgbClr val="1990B0"/>
                </a:solidFill>
                <a:cs typeface="Arial" panose="020B0604020202020204" pitchFamily="34" charset="0"/>
              </a:rPr>
              <a:t> </a:t>
            </a:r>
            <a:r>
              <a:rPr lang="pt-PT" sz="3200" dirty="0">
                <a:solidFill>
                  <a:srgbClr val="1990B0"/>
                </a:solidFill>
                <a:cs typeface="Arial" panose="020B0604020202020204" pitchFamily="34" charset="0"/>
              </a:rPr>
              <a:t> </a:t>
            </a:r>
            <a:r>
              <a:rPr lang="en-US" sz="2800" dirty="0">
                <a:solidFill>
                  <a:schemeClr val="tx1">
                    <a:lumMod val="85000"/>
                    <a:lumOff val="15000"/>
                  </a:schemeClr>
                </a:solidFill>
                <a:cs typeface="Arial" panose="020B0604020202020204" pitchFamily="34" charset="0"/>
              </a:rPr>
              <a:t>The </a:t>
            </a:r>
            <a:r>
              <a:rPr lang="en-US" sz="2800" b="1" dirty="0">
                <a:solidFill>
                  <a:schemeClr val="tx1">
                    <a:lumMod val="85000"/>
                    <a:lumOff val="15000"/>
                  </a:schemeClr>
                </a:solidFill>
                <a:cs typeface="Arial" panose="020B0604020202020204" pitchFamily="34" charset="0"/>
              </a:rPr>
              <a:t>Heston model</a:t>
            </a:r>
            <a:endParaRPr lang="en-US" sz="2800" b="1" dirty="0">
              <a:cs typeface="Arial" panose="020B0604020202020204" pitchFamily="34" charset="0"/>
            </a:endParaRPr>
          </a:p>
        </p:txBody>
      </p:sp>
      <p:sp>
        <p:nvSpPr>
          <p:cNvPr id="3" name="Marcador de Posição do Número do Diapositivo 2">
            <a:extLst>
              <a:ext uri="{FF2B5EF4-FFF2-40B4-BE49-F238E27FC236}">
                <a16:creationId xmlns:a16="http://schemas.microsoft.com/office/drawing/2014/main" id="{4E55505A-0F34-EA7B-60D0-3DBB22588163}"/>
              </a:ext>
            </a:extLst>
          </p:cNvPr>
          <p:cNvSpPr>
            <a:spLocks noGrp="1"/>
          </p:cNvSpPr>
          <p:nvPr>
            <p:ph type="sldNum" sz="quarter" idx="12"/>
          </p:nvPr>
        </p:nvSpPr>
        <p:spPr/>
        <p:txBody>
          <a:bodyPr/>
          <a:lstStyle/>
          <a:p>
            <a:fld id="{9349F829-3AB5-2249-A75E-9CF92A8C3104}" type="slidenum">
              <a:rPr lang="pt-PT" smtClean="0"/>
              <a:t>9</a:t>
            </a:fld>
            <a:endParaRPr lang="pt-PT"/>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97966238-8BC7-369E-5EC7-BA3DDE6FFB46}"/>
                  </a:ext>
                </a:extLst>
              </p:cNvPr>
              <p:cNvSpPr txBox="1"/>
              <p:nvPr/>
            </p:nvSpPr>
            <p:spPr>
              <a:xfrm>
                <a:off x="1058096" y="1304692"/>
                <a:ext cx="10075808" cy="2593274"/>
              </a:xfrm>
              <a:prstGeom prst="rect">
                <a:avLst/>
              </a:prstGeom>
              <a:noFill/>
            </p:spPr>
            <p:txBody>
              <a:bodyPr wrap="square">
                <a:spAutoFit/>
              </a:bodyPr>
              <a:lstStyle/>
              <a:p>
                <a:r>
                  <a:rPr lang="en-US" b="0" i="0" dirty="0">
                    <a:effectLst/>
                  </a:rPr>
                  <a:t>The model consists of the following system of stochastic differential equations under the risk-neutral measure </a:t>
                </a:r>
                <a14:m>
                  <m:oMath xmlns:m="http://schemas.openxmlformats.org/officeDocument/2006/math">
                    <m:r>
                      <a:rPr lang="en-US" b="0" i="1" smtClean="0">
                        <a:effectLst/>
                        <a:latin typeface="Cambria Math" panose="02040503050406030204" pitchFamily="18" charset="0"/>
                        <a:ea typeface="Cambria Math" panose="02040503050406030204" pitchFamily="18" charset="0"/>
                      </a:rPr>
                      <m:t>ℚ</m:t>
                    </m:r>
                    <m:r>
                      <a:rPr lang="pt-PT" b="0" i="1" smtClean="0">
                        <a:effectLst/>
                        <a:latin typeface="Cambria Math" panose="02040503050406030204" pitchFamily="18" charset="0"/>
                        <a:ea typeface="Cambria Math" panose="02040503050406030204" pitchFamily="18" charset="0"/>
                      </a:rPr>
                      <m:t>:</m:t>
                    </m:r>
                  </m:oMath>
                </a14:m>
                <a:endParaRPr lang="pt-PT" dirty="0"/>
              </a:p>
              <a:p>
                <a:endParaRPr lang="en-US" dirty="0"/>
              </a:p>
              <a:p>
                <a:endParaRPr lang="en-US" b="0" i="0" dirty="0">
                  <a:effectLst/>
                </a:endParaRPr>
              </a:p>
              <a:p>
                <a:endParaRPr lang="en-US" dirty="0"/>
              </a:p>
              <a:p>
                <a:endParaRPr lang="en-US" b="0" i="0" dirty="0">
                  <a:effectLst/>
                </a:endParaRPr>
              </a:p>
              <a:p>
                <a:endParaRPr lang="en-US" b="0" i="0" dirty="0">
                  <a:effectLst/>
                </a:endParaRPr>
              </a:p>
              <a:p>
                <a:r>
                  <a:rPr lang="en-US" b="0" i="0" dirty="0">
                    <a:effectLst/>
                  </a:rPr>
                  <a:t>where </a:t>
                </a:r>
                <a14:m>
                  <m:oMath xmlns:m="http://schemas.openxmlformats.org/officeDocument/2006/math">
                    <m:sSubSup>
                      <m:sSubSupPr>
                        <m:ctrlPr>
                          <a:rPr lang="pt-PT" b="0" i="1" smtClean="0">
                            <a:latin typeface="Cambria Math" panose="02040503050406030204" pitchFamily="18" charset="0"/>
                          </a:rPr>
                        </m:ctrlPr>
                      </m:sSubSupPr>
                      <m:e>
                        <m:r>
                          <a:rPr lang="pt-PT" b="0" i="1" smtClean="0">
                            <a:latin typeface="Cambria Math" panose="02040503050406030204" pitchFamily="18" charset="0"/>
                          </a:rPr>
                          <m:t>𝑊</m:t>
                        </m:r>
                      </m:e>
                      <m:sub>
                        <m:r>
                          <a:rPr lang="pt-PT" b="0" i="1" smtClean="0">
                            <a:latin typeface="Cambria Math" panose="02040503050406030204" pitchFamily="18" charset="0"/>
                          </a:rPr>
                          <m:t>𝑡</m:t>
                        </m:r>
                      </m:sub>
                      <m:sup>
                        <m:r>
                          <a:rPr lang="pt-PT" b="0" i="1" smtClean="0">
                            <a:latin typeface="Cambria Math" panose="02040503050406030204" pitchFamily="18" charset="0"/>
                          </a:rPr>
                          <m:t>1</m:t>
                        </m:r>
                      </m:sup>
                    </m:sSubSup>
                    <m:r>
                      <a:rPr lang="pt-PT" b="0" i="1" smtClean="0">
                        <a:latin typeface="Cambria Math" panose="02040503050406030204" pitchFamily="18" charset="0"/>
                      </a:rPr>
                      <m:t> </m:t>
                    </m:r>
                  </m:oMath>
                </a14:m>
                <a:r>
                  <a:rPr lang="en-US" b="0" i="0" dirty="0">
                    <a:effectLst/>
                  </a:rPr>
                  <a:t>and </a:t>
                </a:r>
                <a14:m>
                  <m:oMath xmlns:m="http://schemas.openxmlformats.org/officeDocument/2006/math">
                    <m:sSubSup>
                      <m:sSubSupPr>
                        <m:ctrlPr>
                          <a:rPr lang="pt-PT" i="1">
                            <a:latin typeface="Cambria Math" panose="02040503050406030204" pitchFamily="18" charset="0"/>
                          </a:rPr>
                        </m:ctrlPr>
                      </m:sSubSupPr>
                      <m:e>
                        <m:r>
                          <a:rPr lang="pt-PT" i="1">
                            <a:latin typeface="Cambria Math" panose="02040503050406030204" pitchFamily="18" charset="0"/>
                          </a:rPr>
                          <m:t>𝑊</m:t>
                        </m:r>
                      </m:e>
                      <m:sub>
                        <m:r>
                          <a:rPr lang="pt-PT" i="1">
                            <a:latin typeface="Cambria Math" panose="02040503050406030204" pitchFamily="18" charset="0"/>
                          </a:rPr>
                          <m:t>𝑡</m:t>
                        </m:r>
                      </m:sub>
                      <m:sup>
                        <m:r>
                          <a:rPr lang="pt-PT" b="0" i="1" smtClean="0">
                            <a:latin typeface="Cambria Math" panose="02040503050406030204" pitchFamily="18" charset="0"/>
                          </a:rPr>
                          <m:t>2</m:t>
                        </m:r>
                      </m:sup>
                    </m:sSubSup>
                  </m:oMath>
                </a14:m>
                <a:r>
                  <a:rPr lang="en-US" b="0" i="0" dirty="0">
                    <a:effectLst/>
                  </a:rPr>
                  <a:t> are two </a:t>
                </a:r>
                <a14:m>
                  <m:oMath xmlns:m="http://schemas.openxmlformats.org/officeDocument/2006/math">
                    <m:r>
                      <a:rPr lang="en-US" i="1">
                        <a:latin typeface="Cambria Math" panose="02040503050406030204" pitchFamily="18" charset="0"/>
                        <a:ea typeface="Cambria Math" panose="02040503050406030204" pitchFamily="18" charset="0"/>
                      </a:rPr>
                      <m:t>ℚ</m:t>
                    </m:r>
                    <m:r>
                      <a:rPr lang="en-US" i="1">
                        <a:latin typeface="Cambria Math" panose="02040503050406030204" pitchFamily="18" charset="0"/>
                        <a:ea typeface="Cambria Math" panose="02040503050406030204" pitchFamily="18" charset="0"/>
                      </a:rPr>
                      <m:t> </m:t>
                    </m:r>
                  </m:oMath>
                </a14:m>
                <a:r>
                  <a:rPr lang="en-US" b="0" i="0" dirty="0">
                    <a:effectLst/>
                  </a:rPr>
                  <a:t>Brownian motions with correlation coefficient </a:t>
                </a:r>
                <a14:m>
                  <m:oMath xmlns:m="http://schemas.openxmlformats.org/officeDocument/2006/math">
                    <m:r>
                      <a:rPr lang="pt-PT" i="1" smtClean="0">
                        <a:latin typeface="Cambria Math" panose="02040503050406030204" pitchFamily="18" charset="0"/>
                      </a:rPr>
                      <m:t>𝜌</m:t>
                    </m:r>
                  </m:oMath>
                </a14:m>
                <a:r>
                  <a:rPr lang="pt-PT" dirty="0"/>
                  <a:t> </a:t>
                </a:r>
                <a:r>
                  <a:rPr lang="en-US" dirty="0"/>
                  <a:t>and </a:t>
                </a:r>
                <a14:m>
                  <m:oMath xmlns:m="http://schemas.openxmlformats.org/officeDocument/2006/math">
                    <m:r>
                      <a:rPr lang="pt-PT" i="1">
                        <a:latin typeface="Cambria Math" panose="02040503050406030204" pitchFamily="18" charset="0"/>
                      </a:rPr>
                      <m:t>𝑟</m:t>
                    </m:r>
                  </m:oMath>
                </a14:m>
                <a:r>
                  <a:rPr lang="en-US" dirty="0"/>
                  <a:t> is the risk-free interest rate.</a:t>
                </a:r>
                <a:endParaRPr lang="pt-PT" dirty="0"/>
              </a:p>
            </p:txBody>
          </p:sp>
        </mc:Choice>
        <mc:Fallback xmlns="">
          <p:sp>
            <p:nvSpPr>
              <p:cNvPr id="9" name="CaixaDeTexto 8">
                <a:extLst>
                  <a:ext uri="{FF2B5EF4-FFF2-40B4-BE49-F238E27FC236}">
                    <a16:creationId xmlns:a16="http://schemas.microsoft.com/office/drawing/2014/main" id="{97966238-8BC7-369E-5EC7-BA3DDE6FFB46}"/>
                  </a:ext>
                </a:extLst>
              </p:cNvPr>
              <p:cNvSpPr txBox="1">
                <a:spLocks noRot="1" noChangeAspect="1" noMove="1" noResize="1" noEditPoints="1" noAdjustHandles="1" noChangeArrowheads="1" noChangeShapeType="1" noTextEdit="1"/>
              </p:cNvSpPr>
              <p:nvPr/>
            </p:nvSpPr>
            <p:spPr>
              <a:xfrm>
                <a:off x="1058096" y="1304692"/>
                <a:ext cx="10075808" cy="2593274"/>
              </a:xfrm>
              <a:prstGeom prst="rect">
                <a:avLst/>
              </a:prstGeom>
              <a:blipFill>
                <a:blip r:embed="rId3"/>
                <a:stretch>
                  <a:fillRect l="-504" t="-976" r="-378" b="-29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A5E7809B-82FB-3E58-8711-524F693F0B7A}"/>
                  </a:ext>
                </a:extLst>
              </p:cNvPr>
              <p:cNvSpPr txBox="1"/>
              <p:nvPr/>
            </p:nvSpPr>
            <p:spPr>
              <a:xfrm>
                <a:off x="4398919" y="2006872"/>
                <a:ext cx="3394158" cy="1025025"/>
              </a:xfrm>
              <a:prstGeom prst="rect">
                <a:avLst/>
              </a:prstGeom>
              <a:noFill/>
            </p:spPr>
            <p:txBody>
              <a:bodyPr wrap="square" lIns="0" tIns="0" rIns="0" bIns="0" rtlCol="0">
                <a:spAutoFit/>
              </a:bodyPr>
              <a:lstStyle/>
              <a:p>
                <a14:m>
                  <m:oMath xmlns:m="http://schemas.openxmlformats.org/officeDocument/2006/math">
                    <m:r>
                      <a:rPr lang="pt-PT" b="0" i="1" smtClean="0">
                        <a:latin typeface="Cambria Math" panose="02040503050406030204" pitchFamily="18" charset="0"/>
                      </a:rPr>
                      <m:t>𝑑</m:t>
                    </m:r>
                    <m:sSub>
                      <m:sSubPr>
                        <m:ctrlPr>
                          <a:rPr lang="pt-PT" b="0" i="1" smtClean="0">
                            <a:latin typeface="Cambria Math" panose="02040503050406030204" pitchFamily="18" charset="0"/>
                          </a:rPr>
                        </m:ctrlPr>
                      </m:sSubPr>
                      <m:e>
                        <m:r>
                          <a:rPr lang="pt-PT" b="0" i="1" smtClean="0">
                            <a:latin typeface="Cambria Math" panose="02040503050406030204" pitchFamily="18" charset="0"/>
                          </a:rPr>
                          <m:t>𝑆</m:t>
                        </m:r>
                      </m:e>
                      <m:sub>
                        <m:r>
                          <a:rPr lang="pt-PT" b="0" i="1" smtClean="0">
                            <a:latin typeface="Cambria Math" panose="02040503050406030204" pitchFamily="18" charset="0"/>
                          </a:rPr>
                          <m:t>𝑡</m:t>
                        </m:r>
                      </m:sub>
                    </m:sSub>
                    <m:r>
                      <a:rPr lang="pt-PT" b="0" i="1" smtClean="0">
                        <a:latin typeface="Cambria Math" panose="02040503050406030204" pitchFamily="18" charset="0"/>
                      </a:rPr>
                      <m:t>=</m:t>
                    </m:r>
                    <m:r>
                      <a:rPr lang="pt-PT" b="0" i="1" smtClean="0">
                        <a:latin typeface="Cambria Math" panose="02040503050406030204" pitchFamily="18" charset="0"/>
                      </a:rPr>
                      <m:t>𝑟</m:t>
                    </m:r>
                    <m:sSub>
                      <m:sSubPr>
                        <m:ctrlPr>
                          <a:rPr lang="pt-PT" i="1">
                            <a:latin typeface="Cambria Math" panose="02040503050406030204" pitchFamily="18" charset="0"/>
                          </a:rPr>
                        </m:ctrlPr>
                      </m:sSubPr>
                      <m:e>
                        <m:r>
                          <a:rPr lang="pt-PT" i="1">
                            <a:latin typeface="Cambria Math" panose="02040503050406030204" pitchFamily="18" charset="0"/>
                          </a:rPr>
                          <m:t>𝑆</m:t>
                        </m:r>
                      </m:e>
                      <m:sub>
                        <m:r>
                          <a:rPr lang="pt-PT" i="1">
                            <a:latin typeface="Cambria Math" panose="02040503050406030204" pitchFamily="18" charset="0"/>
                          </a:rPr>
                          <m:t>𝑡</m:t>
                        </m:r>
                      </m:sub>
                    </m:sSub>
                    <m:r>
                      <a:rPr lang="pt-PT" b="0" i="1" smtClean="0">
                        <a:latin typeface="Cambria Math" panose="02040503050406030204" pitchFamily="18" charset="0"/>
                      </a:rPr>
                      <m:t>𝑑𝑡</m:t>
                    </m:r>
                    <m:r>
                      <a:rPr lang="pt-PT" b="0" i="1" smtClean="0">
                        <a:latin typeface="Cambria Math" panose="02040503050406030204" pitchFamily="18" charset="0"/>
                      </a:rPr>
                      <m:t>+ </m:t>
                    </m:r>
                    <m:sSub>
                      <m:sSubPr>
                        <m:ctrlPr>
                          <a:rPr lang="pt-PT" b="0" i="1" smtClean="0">
                            <a:latin typeface="Cambria Math" panose="02040503050406030204" pitchFamily="18" charset="0"/>
                            <a:ea typeface="Cambria Math" panose="02040503050406030204" pitchFamily="18" charset="0"/>
                          </a:rPr>
                        </m:ctrlPr>
                      </m:sSubPr>
                      <m:e>
                        <m:rad>
                          <m:radPr>
                            <m:degHide m:val="on"/>
                            <m:ctrlPr>
                              <a:rPr lang="pt-PT" b="0" i="1" smtClean="0">
                                <a:latin typeface="Cambria Math" panose="02040503050406030204" pitchFamily="18" charset="0"/>
                                <a:ea typeface="Cambria Math" panose="02040503050406030204" pitchFamily="18" charset="0"/>
                              </a:rPr>
                            </m:ctrlPr>
                          </m:radPr>
                          <m:deg/>
                          <m:e>
                            <m:r>
                              <a:rPr lang="pt-PT" b="0" i="1" smtClean="0">
                                <a:latin typeface="Cambria Math" panose="02040503050406030204" pitchFamily="18" charset="0"/>
                                <a:ea typeface="Cambria Math" panose="02040503050406030204" pitchFamily="18" charset="0"/>
                              </a:rPr>
                              <m:t>𝜈</m:t>
                            </m:r>
                          </m:e>
                        </m:rad>
                      </m:e>
                      <m:sub>
                        <m:r>
                          <a:rPr lang="pt-PT" b="0" i="1" smtClean="0">
                            <a:latin typeface="Cambria Math" panose="02040503050406030204" pitchFamily="18" charset="0"/>
                            <a:ea typeface="Cambria Math" panose="02040503050406030204" pitchFamily="18" charset="0"/>
                          </a:rPr>
                          <m:t>𝑡</m:t>
                        </m:r>
                      </m:sub>
                    </m:sSub>
                    <m:sSub>
                      <m:sSubPr>
                        <m:ctrlPr>
                          <a:rPr lang="pt-PT" i="1">
                            <a:latin typeface="Cambria Math" panose="02040503050406030204" pitchFamily="18" charset="0"/>
                          </a:rPr>
                        </m:ctrlPr>
                      </m:sSubPr>
                      <m:e>
                        <m:r>
                          <a:rPr lang="pt-PT" i="1">
                            <a:latin typeface="Cambria Math" panose="02040503050406030204" pitchFamily="18" charset="0"/>
                          </a:rPr>
                          <m:t>𝑆</m:t>
                        </m:r>
                      </m:e>
                      <m:sub>
                        <m:r>
                          <a:rPr lang="pt-PT" i="1">
                            <a:latin typeface="Cambria Math" panose="02040503050406030204" pitchFamily="18" charset="0"/>
                          </a:rPr>
                          <m:t>𝑡</m:t>
                        </m:r>
                      </m:sub>
                    </m:sSub>
                    <m:r>
                      <a:rPr lang="pt-PT" b="0" i="1" smtClean="0">
                        <a:latin typeface="Cambria Math" panose="02040503050406030204" pitchFamily="18" charset="0"/>
                      </a:rPr>
                      <m:t>𝑑</m:t>
                    </m:r>
                    <m:sSubSup>
                      <m:sSubSupPr>
                        <m:ctrlPr>
                          <a:rPr lang="pt-PT" b="0" i="1" smtClean="0">
                            <a:latin typeface="Cambria Math" panose="02040503050406030204" pitchFamily="18" charset="0"/>
                          </a:rPr>
                        </m:ctrlPr>
                      </m:sSubSupPr>
                      <m:e>
                        <m:r>
                          <a:rPr lang="pt-PT" b="0" i="1" smtClean="0">
                            <a:latin typeface="Cambria Math" panose="02040503050406030204" pitchFamily="18" charset="0"/>
                          </a:rPr>
                          <m:t>𝑊</m:t>
                        </m:r>
                      </m:e>
                      <m:sub>
                        <m:r>
                          <a:rPr lang="pt-PT" b="0" i="1" smtClean="0">
                            <a:latin typeface="Cambria Math" panose="02040503050406030204" pitchFamily="18" charset="0"/>
                          </a:rPr>
                          <m:t>𝑡</m:t>
                        </m:r>
                      </m:sub>
                      <m:sup>
                        <m:r>
                          <a:rPr lang="pt-PT" b="0" i="1" smtClean="0">
                            <a:latin typeface="Cambria Math" panose="02040503050406030204" pitchFamily="18" charset="0"/>
                          </a:rPr>
                          <m:t>1</m:t>
                        </m:r>
                      </m:sup>
                    </m:sSubSup>
                    <m:r>
                      <a:rPr lang="pt-PT" b="0" i="1" smtClean="0">
                        <a:latin typeface="Cambria Math" panose="02040503050406030204" pitchFamily="18" charset="0"/>
                      </a:rPr>
                      <m:t>,</m:t>
                    </m:r>
                  </m:oMath>
                </a14:m>
                <a:r>
                  <a:rPr lang="pt-PT" dirty="0"/>
                  <a:t> </a:t>
                </a:r>
              </a:p>
              <a:p>
                <a:pPr/>
                <a14:m>
                  <m:oMathPara xmlns:m="http://schemas.openxmlformats.org/officeDocument/2006/math">
                    <m:oMathParaPr>
                      <m:jc m:val="left"/>
                    </m:oMathParaPr>
                    <m:oMath xmlns:m="http://schemas.openxmlformats.org/officeDocument/2006/math">
                      <m:r>
                        <a:rPr lang="pt-PT" b="0" i="1" smtClean="0">
                          <a:latin typeface="Cambria Math" panose="02040503050406030204" pitchFamily="18" charset="0"/>
                        </a:rPr>
                        <m:t>𝑑</m:t>
                      </m:r>
                      <m:sSub>
                        <m:sSubPr>
                          <m:ctrlPr>
                            <a:rPr lang="pt-PT" b="0" i="1" smtClean="0">
                              <a:latin typeface="Cambria Math" panose="02040503050406030204" pitchFamily="18" charset="0"/>
                            </a:rPr>
                          </m:ctrlPr>
                        </m:sSubPr>
                        <m:e>
                          <m:r>
                            <a:rPr lang="pt-PT" b="0" i="1" smtClean="0">
                              <a:latin typeface="Cambria Math" panose="02040503050406030204" pitchFamily="18" charset="0"/>
                            </a:rPr>
                            <m:t>𝜈</m:t>
                          </m:r>
                        </m:e>
                        <m:sub>
                          <m:r>
                            <a:rPr lang="pt-PT" b="0" i="1" smtClean="0">
                              <a:latin typeface="Cambria Math" panose="02040503050406030204" pitchFamily="18" charset="0"/>
                            </a:rPr>
                            <m:t>𝑡</m:t>
                          </m:r>
                        </m:sub>
                      </m:sSub>
                      <m:r>
                        <a:rPr lang="pt-PT" b="0" i="1" smtClean="0">
                          <a:latin typeface="Cambria Math" panose="02040503050406030204" pitchFamily="18" charset="0"/>
                        </a:rPr>
                        <m:t>= </m:t>
                      </m:r>
                      <m:r>
                        <a:rPr lang="pt-PT" b="0" i="1" smtClean="0">
                          <a:latin typeface="Cambria Math" panose="02040503050406030204" pitchFamily="18" charset="0"/>
                        </a:rPr>
                        <m:t>𝜅</m:t>
                      </m:r>
                      <m:d>
                        <m:dPr>
                          <m:ctrlPr>
                            <a:rPr lang="pt-PT" b="0" i="1" smtClean="0">
                              <a:latin typeface="Cambria Math" panose="02040503050406030204" pitchFamily="18" charset="0"/>
                            </a:rPr>
                          </m:ctrlPr>
                        </m:dPr>
                        <m:e>
                          <m:r>
                            <a:rPr lang="pt-PT" b="0" i="1" smtClean="0">
                              <a:latin typeface="Cambria Math" panose="02040503050406030204" pitchFamily="18" charset="0"/>
                            </a:rPr>
                            <m:t>𝜍</m:t>
                          </m:r>
                          <m:r>
                            <a:rPr lang="pt-PT" b="0" i="1" smtClean="0">
                              <a:latin typeface="Cambria Math" panose="02040503050406030204" pitchFamily="18" charset="0"/>
                            </a:rPr>
                            <m:t>−</m:t>
                          </m:r>
                          <m:sSub>
                            <m:sSubPr>
                              <m:ctrlPr>
                                <a:rPr lang="pt-PT" i="1">
                                  <a:latin typeface="Cambria Math" panose="02040503050406030204" pitchFamily="18" charset="0"/>
                                </a:rPr>
                              </m:ctrlPr>
                            </m:sSubPr>
                            <m:e>
                              <m:r>
                                <a:rPr lang="pt-PT" i="1">
                                  <a:latin typeface="Cambria Math" panose="02040503050406030204" pitchFamily="18" charset="0"/>
                                </a:rPr>
                                <m:t>𝜈</m:t>
                              </m:r>
                            </m:e>
                            <m:sub>
                              <m:r>
                                <a:rPr lang="pt-PT" i="1">
                                  <a:latin typeface="Cambria Math" panose="02040503050406030204" pitchFamily="18" charset="0"/>
                                </a:rPr>
                                <m:t>𝑡</m:t>
                              </m:r>
                            </m:sub>
                          </m:sSub>
                        </m:e>
                      </m:d>
                      <m:r>
                        <a:rPr lang="pt-PT" b="0" i="1" smtClean="0">
                          <a:latin typeface="Cambria Math" panose="02040503050406030204" pitchFamily="18" charset="0"/>
                        </a:rPr>
                        <m:t>𝑑𝑡</m:t>
                      </m:r>
                      <m:r>
                        <a:rPr lang="pt-PT" b="0" i="1" smtClean="0">
                          <a:latin typeface="Cambria Math" panose="02040503050406030204" pitchFamily="18" charset="0"/>
                        </a:rPr>
                        <m:t>+</m:t>
                      </m:r>
                      <m:r>
                        <m:rPr>
                          <m:sty m:val="p"/>
                        </m:rPr>
                        <a:rPr lang="pt-PT" i="1">
                          <a:latin typeface="Cambria Math" panose="02040503050406030204" pitchFamily="18" charset="0"/>
                        </a:rPr>
                        <m:t>δ</m:t>
                      </m:r>
                      <m:sSub>
                        <m:sSubPr>
                          <m:ctrlPr>
                            <a:rPr lang="pt-PT" i="1">
                              <a:latin typeface="Cambria Math" panose="02040503050406030204" pitchFamily="18" charset="0"/>
                              <a:ea typeface="Cambria Math" panose="02040503050406030204" pitchFamily="18" charset="0"/>
                            </a:rPr>
                          </m:ctrlPr>
                        </m:sSubPr>
                        <m:e>
                          <m:rad>
                            <m:radPr>
                              <m:degHide m:val="on"/>
                              <m:ctrlPr>
                                <a:rPr lang="pt-PT" i="1">
                                  <a:latin typeface="Cambria Math" panose="02040503050406030204" pitchFamily="18" charset="0"/>
                                  <a:ea typeface="Cambria Math" panose="02040503050406030204" pitchFamily="18" charset="0"/>
                                </a:rPr>
                              </m:ctrlPr>
                            </m:radPr>
                            <m:deg/>
                            <m:e>
                              <m:r>
                                <a:rPr lang="pt-PT" i="1">
                                  <a:latin typeface="Cambria Math" panose="02040503050406030204" pitchFamily="18" charset="0"/>
                                  <a:ea typeface="Cambria Math" panose="02040503050406030204" pitchFamily="18" charset="0"/>
                                </a:rPr>
                                <m:t>𝜈</m:t>
                              </m:r>
                            </m:e>
                          </m:rad>
                        </m:e>
                        <m:sub>
                          <m:r>
                            <a:rPr lang="pt-PT" i="1">
                              <a:latin typeface="Cambria Math" panose="02040503050406030204" pitchFamily="18" charset="0"/>
                              <a:ea typeface="Cambria Math" panose="02040503050406030204" pitchFamily="18" charset="0"/>
                            </a:rPr>
                            <m:t>𝑡</m:t>
                          </m:r>
                        </m:sub>
                      </m:sSub>
                      <m:r>
                        <a:rPr lang="pt-PT" i="1">
                          <a:latin typeface="Cambria Math" panose="02040503050406030204" pitchFamily="18" charset="0"/>
                        </a:rPr>
                        <m:t>𝑑</m:t>
                      </m:r>
                      <m:sSubSup>
                        <m:sSubSupPr>
                          <m:ctrlPr>
                            <a:rPr lang="pt-PT" i="1">
                              <a:latin typeface="Cambria Math" panose="02040503050406030204" pitchFamily="18" charset="0"/>
                            </a:rPr>
                          </m:ctrlPr>
                        </m:sSubSupPr>
                        <m:e>
                          <m:r>
                            <a:rPr lang="pt-PT" i="1">
                              <a:latin typeface="Cambria Math" panose="02040503050406030204" pitchFamily="18" charset="0"/>
                            </a:rPr>
                            <m:t>𝑊</m:t>
                          </m:r>
                        </m:e>
                        <m:sub>
                          <m:r>
                            <a:rPr lang="pt-PT" i="1">
                              <a:latin typeface="Cambria Math" panose="02040503050406030204" pitchFamily="18" charset="0"/>
                            </a:rPr>
                            <m:t>𝑡</m:t>
                          </m:r>
                        </m:sub>
                        <m:sup>
                          <m:r>
                            <a:rPr lang="pt-PT" b="0" i="1" smtClean="0">
                              <a:latin typeface="Cambria Math" panose="02040503050406030204" pitchFamily="18" charset="0"/>
                            </a:rPr>
                            <m:t>2</m:t>
                          </m:r>
                        </m:sup>
                      </m:sSubSup>
                      <m:r>
                        <a:rPr lang="pt-PT" b="0" i="1" smtClean="0">
                          <a:latin typeface="Cambria Math" panose="02040503050406030204" pitchFamily="18" charset="0"/>
                        </a:rPr>
                        <m:t>,</m:t>
                      </m:r>
                    </m:oMath>
                  </m:oMathPara>
                </a14:m>
                <a:endParaRPr lang="pt-PT" b="0" i="1" dirty="0"/>
              </a:p>
              <a:p>
                <a:pPr/>
                <a14:m>
                  <m:oMathPara xmlns:m="http://schemas.openxmlformats.org/officeDocument/2006/math">
                    <m:oMathParaPr>
                      <m:jc m:val="left"/>
                    </m:oMathParaPr>
                    <m:oMath xmlns:m="http://schemas.openxmlformats.org/officeDocument/2006/math">
                      <m:sSup>
                        <m:sSupPr>
                          <m:ctrlPr>
                            <a:rPr lang="pt-PT" b="0" i="1" smtClean="0">
                              <a:latin typeface="Cambria Math" panose="02040503050406030204" pitchFamily="18" charset="0"/>
                            </a:rPr>
                          </m:ctrlPr>
                        </m:sSupPr>
                        <m:e>
                          <m:r>
                            <a:rPr lang="pt-PT" b="0" i="1" smtClean="0">
                              <a:latin typeface="Cambria Math" panose="02040503050406030204" pitchFamily="18" charset="0"/>
                            </a:rPr>
                            <m:t>𝐸</m:t>
                          </m:r>
                        </m:e>
                        <m:sup>
                          <m:r>
                            <a:rPr lang="en-US" i="1">
                              <a:latin typeface="Cambria Math" panose="02040503050406030204" pitchFamily="18" charset="0"/>
                              <a:ea typeface="Cambria Math" panose="02040503050406030204" pitchFamily="18" charset="0"/>
                            </a:rPr>
                            <m:t>ℚ</m:t>
                          </m:r>
                        </m:sup>
                      </m:sSup>
                      <m:r>
                        <a:rPr lang="pt-PT" b="0" i="1" smtClean="0">
                          <a:latin typeface="Cambria Math" panose="02040503050406030204" pitchFamily="18" charset="0"/>
                        </a:rPr>
                        <m:t>[</m:t>
                      </m:r>
                      <m:r>
                        <a:rPr lang="pt-PT" i="1">
                          <a:latin typeface="Cambria Math" panose="02040503050406030204" pitchFamily="18" charset="0"/>
                        </a:rPr>
                        <m:t>𝑑</m:t>
                      </m:r>
                      <m:sSubSup>
                        <m:sSubSupPr>
                          <m:ctrlPr>
                            <a:rPr lang="pt-PT" i="1">
                              <a:latin typeface="Cambria Math" panose="02040503050406030204" pitchFamily="18" charset="0"/>
                            </a:rPr>
                          </m:ctrlPr>
                        </m:sSubSupPr>
                        <m:e>
                          <m:r>
                            <a:rPr lang="pt-PT" i="1">
                              <a:latin typeface="Cambria Math" panose="02040503050406030204" pitchFamily="18" charset="0"/>
                            </a:rPr>
                            <m:t>𝑊</m:t>
                          </m:r>
                        </m:e>
                        <m:sub>
                          <m:r>
                            <a:rPr lang="pt-PT" i="1">
                              <a:latin typeface="Cambria Math" panose="02040503050406030204" pitchFamily="18" charset="0"/>
                            </a:rPr>
                            <m:t>𝑡</m:t>
                          </m:r>
                        </m:sub>
                        <m:sup>
                          <m:r>
                            <a:rPr lang="pt-PT" i="1">
                              <a:latin typeface="Cambria Math" panose="02040503050406030204" pitchFamily="18" charset="0"/>
                            </a:rPr>
                            <m:t>1</m:t>
                          </m:r>
                        </m:sup>
                      </m:sSubSup>
                      <m:r>
                        <a:rPr lang="pt-PT" i="1">
                          <a:latin typeface="Cambria Math" panose="02040503050406030204" pitchFamily="18" charset="0"/>
                        </a:rPr>
                        <m:t>𝑑</m:t>
                      </m:r>
                      <m:sSubSup>
                        <m:sSubSupPr>
                          <m:ctrlPr>
                            <a:rPr lang="pt-PT" i="1">
                              <a:latin typeface="Cambria Math" panose="02040503050406030204" pitchFamily="18" charset="0"/>
                            </a:rPr>
                          </m:ctrlPr>
                        </m:sSubSupPr>
                        <m:e>
                          <m:r>
                            <a:rPr lang="pt-PT" i="1">
                              <a:latin typeface="Cambria Math" panose="02040503050406030204" pitchFamily="18" charset="0"/>
                            </a:rPr>
                            <m:t>𝑊</m:t>
                          </m:r>
                        </m:e>
                        <m:sub>
                          <m:r>
                            <a:rPr lang="pt-PT" i="1">
                              <a:latin typeface="Cambria Math" panose="02040503050406030204" pitchFamily="18" charset="0"/>
                            </a:rPr>
                            <m:t>𝑡</m:t>
                          </m:r>
                        </m:sub>
                        <m:sup>
                          <m:r>
                            <a:rPr lang="pt-PT" b="0" i="1" smtClean="0">
                              <a:latin typeface="Cambria Math" panose="02040503050406030204" pitchFamily="18" charset="0"/>
                            </a:rPr>
                            <m:t>2</m:t>
                          </m:r>
                        </m:sup>
                      </m:sSubSup>
                      <m:r>
                        <a:rPr lang="pt-PT" b="0" i="1" smtClean="0">
                          <a:latin typeface="Cambria Math" panose="02040503050406030204" pitchFamily="18" charset="0"/>
                        </a:rPr>
                        <m:t>]</m:t>
                      </m:r>
                      <m:r>
                        <a:rPr lang="pt-PT" b="0" i="0" smtClean="0">
                          <a:latin typeface="Cambria Math" panose="02040503050406030204" pitchFamily="18" charset="0"/>
                        </a:rPr>
                        <m:t>=</m:t>
                      </m:r>
                      <m:r>
                        <a:rPr lang="pt-PT" b="0" i="1" smtClean="0">
                          <a:latin typeface="Cambria Math" panose="02040503050406030204" pitchFamily="18" charset="0"/>
                        </a:rPr>
                        <m:t>𝜌</m:t>
                      </m:r>
                      <m:r>
                        <a:rPr lang="pt-PT" b="0" i="1" smtClean="0">
                          <a:latin typeface="Cambria Math" panose="02040503050406030204" pitchFamily="18" charset="0"/>
                        </a:rPr>
                        <m:t>𝑑𝑡</m:t>
                      </m:r>
                      <m:r>
                        <a:rPr lang="pt-PT" b="0" i="0" smtClean="0">
                          <a:latin typeface="Cambria Math" panose="02040503050406030204" pitchFamily="18" charset="0"/>
                        </a:rPr>
                        <m:t>,</m:t>
                      </m:r>
                    </m:oMath>
                  </m:oMathPara>
                </a14:m>
                <a:endParaRPr lang="pt-PT" b="0" dirty="0"/>
              </a:p>
            </p:txBody>
          </p:sp>
        </mc:Choice>
        <mc:Fallback xmlns="">
          <p:sp>
            <p:nvSpPr>
              <p:cNvPr id="15" name="CaixaDeTexto 14">
                <a:extLst>
                  <a:ext uri="{FF2B5EF4-FFF2-40B4-BE49-F238E27FC236}">
                    <a16:creationId xmlns:a16="http://schemas.microsoft.com/office/drawing/2014/main" id="{A5E7809B-82FB-3E58-8711-524F693F0B7A}"/>
                  </a:ext>
                </a:extLst>
              </p:cNvPr>
              <p:cNvSpPr txBox="1">
                <a:spLocks noRot="1" noChangeAspect="1" noMove="1" noResize="1" noEditPoints="1" noAdjustHandles="1" noChangeArrowheads="1" noChangeShapeType="1" noTextEdit="1"/>
              </p:cNvSpPr>
              <p:nvPr/>
            </p:nvSpPr>
            <p:spPr>
              <a:xfrm>
                <a:off x="4398919" y="2006872"/>
                <a:ext cx="3394158" cy="1025025"/>
              </a:xfrm>
              <a:prstGeom prst="rect">
                <a:avLst/>
              </a:prstGeom>
              <a:blipFill>
                <a:blip r:embed="rId4"/>
                <a:stretch>
                  <a:fillRect l="-2612"/>
                </a:stretch>
              </a:blipFill>
            </p:spPr>
            <p:txBody>
              <a:bodyPr/>
              <a:lstStyle/>
              <a:p>
                <a:r>
                  <a:rPr lang="en-US">
                    <a:noFill/>
                  </a:rPr>
                  <a:t> </a:t>
                </a:r>
              </a:p>
            </p:txBody>
          </p:sp>
        </mc:Fallback>
      </mc:AlternateContent>
      <p:sp>
        <p:nvSpPr>
          <p:cNvPr id="23" name="CaixaDeTexto 22">
            <a:extLst>
              <a:ext uri="{FF2B5EF4-FFF2-40B4-BE49-F238E27FC236}">
                <a16:creationId xmlns:a16="http://schemas.microsoft.com/office/drawing/2014/main" id="{531C2DE1-090B-565C-5B06-3F5F6FC5C3C1}"/>
              </a:ext>
            </a:extLst>
          </p:cNvPr>
          <p:cNvSpPr txBox="1"/>
          <p:nvPr/>
        </p:nvSpPr>
        <p:spPr>
          <a:xfrm>
            <a:off x="2761719" y="3996945"/>
            <a:ext cx="6668560" cy="369332"/>
          </a:xfrm>
          <a:prstGeom prst="rect">
            <a:avLst/>
          </a:prstGeom>
          <a:noFill/>
        </p:spPr>
        <p:txBody>
          <a:bodyPr wrap="square">
            <a:spAutoFit/>
          </a:bodyPr>
          <a:lstStyle/>
          <a:p>
            <a:pPr algn="ctr"/>
            <a:r>
              <a:rPr lang="pt-PT" dirty="0" err="1"/>
              <a:t>Table</a:t>
            </a:r>
            <a:r>
              <a:rPr lang="pt-PT" dirty="0"/>
              <a:t>. </a:t>
            </a:r>
            <a:r>
              <a:rPr lang="en-US" dirty="0"/>
              <a:t>Parameters</a:t>
            </a:r>
            <a:r>
              <a:rPr lang="en-US" b="0" i="0" u="none" strike="noStrike" baseline="0" dirty="0"/>
              <a:t> of the Heston model that require calibration.</a:t>
            </a:r>
            <a:endParaRPr lang="pt-PT" dirty="0"/>
          </a:p>
        </p:txBody>
      </p:sp>
      <mc:AlternateContent xmlns:mc="http://schemas.openxmlformats.org/markup-compatibility/2006" xmlns:a14="http://schemas.microsoft.com/office/drawing/2010/main">
        <mc:Choice Requires="a14">
          <p:graphicFrame>
            <p:nvGraphicFramePr>
              <p:cNvPr id="25" name="Tabela 24">
                <a:extLst>
                  <a:ext uri="{FF2B5EF4-FFF2-40B4-BE49-F238E27FC236}">
                    <a16:creationId xmlns:a16="http://schemas.microsoft.com/office/drawing/2014/main" id="{4D2E076C-B00A-EE4B-921B-93EE6890080F}"/>
                  </a:ext>
                </a:extLst>
              </p:cNvPr>
              <p:cNvGraphicFramePr>
                <a:graphicFrameLocks noGrp="1"/>
              </p:cNvGraphicFramePr>
              <p:nvPr>
                <p:extLst>
                  <p:ext uri="{D42A27DB-BD31-4B8C-83A1-F6EECF244321}">
                    <p14:modId xmlns:p14="http://schemas.microsoft.com/office/powerpoint/2010/main" val="467605897"/>
                  </p:ext>
                </p:extLst>
              </p:nvPr>
            </p:nvGraphicFramePr>
            <p:xfrm>
              <a:off x="4878182" y="4474154"/>
              <a:ext cx="2435633" cy="1711960"/>
            </p:xfrm>
            <a:graphic>
              <a:graphicData uri="http://schemas.openxmlformats.org/drawingml/2006/table">
                <a:tbl>
                  <a:tblPr firstRow="1" bandRow="1">
                    <a:tableStyleId>{9D7B26C5-4107-4FEC-AEDC-1716B250A1EF}</a:tableStyleId>
                  </a:tblPr>
                  <a:tblGrid>
                    <a:gridCol w="2435633">
                      <a:extLst>
                        <a:ext uri="{9D8B030D-6E8A-4147-A177-3AD203B41FA5}">
                          <a16:colId xmlns:a16="http://schemas.microsoft.com/office/drawing/2014/main" val="676043363"/>
                        </a:ext>
                      </a:extLst>
                    </a:gridCol>
                  </a:tblGrid>
                  <a:tr h="0">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pt-PT" sz="1600" b="1" i="1" smtClean="0">
                                  <a:latin typeface="Cambria Math" panose="02040503050406030204" pitchFamily="18" charset="0"/>
                                </a:rPr>
                                <m:t>𝝇</m:t>
                              </m:r>
                            </m:oMath>
                          </a14:m>
                          <a:r>
                            <a:rPr lang="pt-PT" sz="1600" b="1" dirty="0">
                              <a:latin typeface="+mn-lt"/>
                            </a:rPr>
                            <a:t> - </a:t>
                          </a:r>
                          <a:r>
                            <a:rPr lang="pt-PT" sz="1600" b="0" dirty="0">
                              <a:latin typeface="+mn-lt"/>
                            </a:rPr>
                            <a:t>Long-</a:t>
                          </a:r>
                          <a:r>
                            <a:rPr lang="pt-PT" sz="1600" b="0" dirty="0" err="1">
                              <a:latin typeface="+mn-lt"/>
                            </a:rPr>
                            <a:t>term</a:t>
                          </a:r>
                          <a:r>
                            <a:rPr lang="pt-PT" sz="1600" b="0" dirty="0">
                              <a:latin typeface="+mn-lt"/>
                            </a:rPr>
                            <a:t> </a:t>
                          </a:r>
                          <a:r>
                            <a:rPr lang="pt-PT" sz="1600" b="0" dirty="0" err="1">
                              <a:latin typeface="+mn-lt"/>
                            </a:rPr>
                            <a:t>variance</a:t>
                          </a:r>
                          <a:endParaRPr lang="pt-PT" sz="1600" b="0" dirty="0">
                            <a:latin typeface="+mn-lt"/>
                          </a:endParaRPr>
                        </a:p>
                      </a:txBody>
                      <a:tcPr>
                        <a:lnL>
                          <a:noFill/>
                        </a:lnL>
                        <a:lnR>
                          <a:noFill/>
                        </a:lnR>
                        <a:lnT w="190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49742745"/>
                      </a:ext>
                    </a:extLst>
                  </a:tr>
                  <a:tr h="0">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pt-PT" sz="1600" b="1" i="1" smtClean="0">
                                  <a:latin typeface="Cambria Math" panose="02040503050406030204" pitchFamily="18" charset="0"/>
                                </a:rPr>
                                <m:t>𝜿</m:t>
                              </m:r>
                            </m:oMath>
                          </a14:m>
                          <a:r>
                            <a:rPr lang="pt-PT" sz="1600" b="1" dirty="0">
                              <a:latin typeface="+mn-lt"/>
                            </a:rPr>
                            <a:t> - </a:t>
                          </a:r>
                          <a:r>
                            <a:rPr lang="pt-PT" sz="1600" dirty="0" err="1">
                              <a:latin typeface="+mn-lt"/>
                            </a:rPr>
                            <a:t>Mean</a:t>
                          </a:r>
                          <a:r>
                            <a:rPr lang="pt-PT" sz="1600" dirty="0">
                              <a:latin typeface="+mn-lt"/>
                            </a:rPr>
                            <a:t> </a:t>
                          </a:r>
                          <a:r>
                            <a:rPr lang="pt-PT" sz="1600" dirty="0" err="1">
                              <a:latin typeface="+mn-lt"/>
                            </a:rPr>
                            <a:t>reversion</a:t>
                          </a:r>
                          <a:r>
                            <a:rPr lang="pt-PT" sz="1600" dirty="0">
                              <a:latin typeface="+mn-lt"/>
                            </a:rPr>
                            <a:t> speed</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24988526"/>
                      </a:ext>
                    </a:extLst>
                  </a:tr>
                  <a:tr h="0">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pt-PT" sz="1600" b="1" i="1" smtClean="0">
                                  <a:latin typeface="Cambria Math" panose="02040503050406030204" pitchFamily="18" charset="0"/>
                                </a:rPr>
                                <m:t>𝜹</m:t>
                              </m:r>
                            </m:oMath>
                          </a14:m>
                          <a:r>
                            <a:rPr lang="pt-PT" sz="1600" b="1" dirty="0">
                              <a:latin typeface="+mn-lt"/>
                            </a:rPr>
                            <a:t> - </a:t>
                          </a:r>
                          <a:r>
                            <a:rPr lang="pt-PT" sz="1600" b="0" dirty="0" err="1">
                              <a:latin typeface="+mn-lt"/>
                            </a:rPr>
                            <a:t>Volatility</a:t>
                          </a:r>
                          <a:r>
                            <a:rPr lang="pt-PT" sz="1600" b="0" baseline="0" dirty="0">
                              <a:latin typeface="+mn-lt"/>
                            </a:rPr>
                            <a:t> </a:t>
                          </a:r>
                          <a:r>
                            <a:rPr lang="pt-PT" sz="1600" b="0" baseline="0" dirty="0" err="1">
                              <a:latin typeface="+mn-lt"/>
                            </a:rPr>
                            <a:t>of</a:t>
                          </a:r>
                          <a:r>
                            <a:rPr lang="pt-PT" sz="1600" b="0" baseline="0" dirty="0">
                              <a:latin typeface="+mn-lt"/>
                            </a:rPr>
                            <a:t> </a:t>
                          </a:r>
                          <a:r>
                            <a:rPr lang="pt-PT" sz="1600" b="0" baseline="0" dirty="0" err="1">
                              <a:latin typeface="+mn-lt"/>
                            </a:rPr>
                            <a:t>volatility</a:t>
                          </a:r>
                          <a:endParaRPr lang="pt-PT" sz="1600" dirty="0">
                            <a:latin typeface="+mn-lt"/>
                          </a:endParaRP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66775979"/>
                      </a:ext>
                    </a:extLst>
                  </a:tr>
                  <a:tr h="0">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pt-PT" sz="1600" b="1" i="1" smtClean="0">
                                      <a:latin typeface="Cambria Math" panose="02040503050406030204" pitchFamily="18" charset="0"/>
                                    </a:rPr>
                                  </m:ctrlPr>
                                </m:sSubPr>
                                <m:e>
                                  <m:r>
                                    <a:rPr lang="pt-PT" sz="1600" b="1" i="1">
                                      <a:latin typeface="Cambria Math" panose="02040503050406030204" pitchFamily="18" charset="0"/>
                                    </a:rPr>
                                    <m:t>𝝂</m:t>
                                  </m:r>
                                </m:e>
                                <m:sub>
                                  <m:r>
                                    <a:rPr lang="pt-PT" sz="1600" b="1" i="1" smtClean="0">
                                      <a:latin typeface="Cambria Math" panose="02040503050406030204" pitchFamily="18" charset="0"/>
                                    </a:rPr>
                                    <m:t>𝟎</m:t>
                                  </m:r>
                                </m:sub>
                              </m:sSub>
                            </m:oMath>
                          </a14:m>
                          <a:r>
                            <a:rPr lang="pt-PT" sz="1600" b="1" dirty="0">
                              <a:latin typeface="+mn-lt"/>
                            </a:rPr>
                            <a:t> - </a:t>
                          </a:r>
                          <a:r>
                            <a:rPr lang="pt-PT" sz="1600" dirty="0" err="1">
                              <a:latin typeface="+mn-lt"/>
                            </a:rPr>
                            <a:t>Initial</a:t>
                          </a:r>
                          <a:r>
                            <a:rPr lang="pt-PT" sz="1600" dirty="0">
                              <a:latin typeface="+mn-lt"/>
                            </a:rPr>
                            <a:t> </a:t>
                          </a:r>
                          <a:r>
                            <a:rPr lang="pt-PT" sz="1600" dirty="0" err="1">
                              <a:latin typeface="+mn-lt"/>
                            </a:rPr>
                            <a:t>variance</a:t>
                          </a:r>
                          <a:endParaRPr lang="pt-PT" sz="1600" dirty="0">
                            <a:latin typeface="+mn-lt"/>
                          </a:endParaRP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12369395"/>
                      </a:ext>
                    </a:extLst>
                  </a:tr>
                  <a:tr h="370840">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pt-PT" sz="1600" b="1" i="1" smtClean="0">
                                  <a:latin typeface="Cambria Math" panose="02040503050406030204" pitchFamily="18" charset="0"/>
                                </a:rPr>
                                <m:t>𝝆</m:t>
                              </m:r>
                            </m:oMath>
                          </a14:m>
                          <a:r>
                            <a:rPr lang="pt-PT" sz="1600" b="1" dirty="0">
                              <a:latin typeface="+mn-lt"/>
                            </a:rPr>
                            <a:t> - </a:t>
                          </a:r>
                          <a:r>
                            <a:rPr lang="pt-PT" sz="1600" b="0" dirty="0" err="1">
                              <a:latin typeface="+mn-lt"/>
                            </a:rPr>
                            <a:t>Correlation</a:t>
                          </a:r>
                          <a:endParaRPr lang="pt-PT" sz="1600" dirty="0">
                            <a:latin typeface="+mn-lt"/>
                          </a:endParaRPr>
                        </a:p>
                      </a:txBody>
                      <a:tcPr>
                        <a:lnL>
                          <a:noFill/>
                        </a:lnL>
                        <a:lnR>
                          <a:noFill/>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82271271"/>
                      </a:ext>
                    </a:extLst>
                  </a:tr>
                </a:tbl>
              </a:graphicData>
            </a:graphic>
          </p:graphicFrame>
        </mc:Choice>
        <mc:Fallback xmlns="">
          <p:graphicFrame>
            <p:nvGraphicFramePr>
              <p:cNvPr id="25" name="Tabela 24">
                <a:extLst>
                  <a:ext uri="{FF2B5EF4-FFF2-40B4-BE49-F238E27FC236}">
                    <a16:creationId xmlns:a16="http://schemas.microsoft.com/office/drawing/2014/main" id="{4D2E076C-B00A-EE4B-921B-93EE6890080F}"/>
                  </a:ext>
                </a:extLst>
              </p:cNvPr>
              <p:cNvGraphicFramePr>
                <a:graphicFrameLocks noGrp="1"/>
              </p:cNvGraphicFramePr>
              <p:nvPr>
                <p:extLst>
                  <p:ext uri="{D42A27DB-BD31-4B8C-83A1-F6EECF244321}">
                    <p14:modId xmlns:p14="http://schemas.microsoft.com/office/powerpoint/2010/main" val="467605897"/>
                  </p:ext>
                </p:extLst>
              </p:nvPr>
            </p:nvGraphicFramePr>
            <p:xfrm>
              <a:off x="4878182" y="4474154"/>
              <a:ext cx="2435633" cy="1711960"/>
            </p:xfrm>
            <a:graphic>
              <a:graphicData uri="http://schemas.openxmlformats.org/drawingml/2006/table">
                <a:tbl>
                  <a:tblPr firstRow="1" bandRow="1">
                    <a:tableStyleId>{9D7B26C5-4107-4FEC-AEDC-1716B250A1EF}</a:tableStyleId>
                  </a:tblPr>
                  <a:tblGrid>
                    <a:gridCol w="2435633">
                      <a:extLst>
                        <a:ext uri="{9D8B030D-6E8A-4147-A177-3AD203B41FA5}">
                          <a16:colId xmlns:a16="http://schemas.microsoft.com/office/drawing/2014/main" val="676043363"/>
                        </a:ext>
                      </a:extLst>
                    </a:gridCol>
                  </a:tblGrid>
                  <a:tr h="335280">
                    <a:tc>
                      <a:txBody>
                        <a:bodyPr/>
                        <a:lstStyle/>
                        <a:p>
                          <a:endParaRPr lang="pt-PT"/>
                        </a:p>
                      </a:txBody>
                      <a:tcPr>
                        <a:lnL>
                          <a:noFill/>
                        </a:lnL>
                        <a:lnR>
                          <a:noFill/>
                        </a:lnR>
                        <a:lnT w="190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t="-7407" r="-521" b="-414815"/>
                          </a:stretch>
                        </a:blipFill>
                      </a:tcPr>
                    </a:tc>
                    <a:extLst>
                      <a:ext uri="{0D108BD9-81ED-4DB2-BD59-A6C34878D82A}">
                        <a16:rowId xmlns:a16="http://schemas.microsoft.com/office/drawing/2014/main" val="1849742745"/>
                      </a:ext>
                    </a:extLst>
                  </a:tr>
                  <a:tr h="335280">
                    <a:tc>
                      <a:txBody>
                        <a:bodyPr/>
                        <a:lstStyle/>
                        <a:p>
                          <a:endParaRPr lang="pt-PT"/>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t="-111538" r="-521" b="-330769"/>
                          </a:stretch>
                        </a:blipFill>
                      </a:tcPr>
                    </a:tc>
                    <a:extLst>
                      <a:ext uri="{0D108BD9-81ED-4DB2-BD59-A6C34878D82A}">
                        <a16:rowId xmlns:a16="http://schemas.microsoft.com/office/drawing/2014/main" val="4124988526"/>
                      </a:ext>
                    </a:extLst>
                  </a:tr>
                  <a:tr h="335280">
                    <a:tc>
                      <a:txBody>
                        <a:bodyPr/>
                        <a:lstStyle/>
                        <a:p>
                          <a:endParaRPr lang="pt-PT"/>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t="-203704" r="-521" b="-218519"/>
                          </a:stretch>
                        </a:blipFill>
                      </a:tcPr>
                    </a:tc>
                    <a:extLst>
                      <a:ext uri="{0D108BD9-81ED-4DB2-BD59-A6C34878D82A}">
                        <a16:rowId xmlns:a16="http://schemas.microsoft.com/office/drawing/2014/main" val="1866775979"/>
                      </a:ext>
                    </a:extLst>
                  </a:tr>
                  <a:tr h="335280">
                    <a:tc>
                      <a:txBody>
                        <a:bodyPr/>
                        <a:lstStyle/>
                        <a:p>
                          <a:endParaRPr lang="pt-PT"/>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t="-303704" r="-521" b="-118519"/>
                          </a:stretch>
                        </a:blipFill>
                      </a:tcPr>
                    </a:tc>
                    <a:extLst>
                      <a:ext uri="{0D108BD9-81ED-4DB2-BD59-A6C34878D82A}">
                        <a16:rowId xmlns:a16="http://schemas.microsoft.com/office/drawing/2014/main" val="1212369395"/>
                      </a:ext>
                    </a:extLst>
                  </a:tr>
                  <a:tr h="370840">
                    <a:tc>
                      <a:txBody>
                        <a:bodyPr/>
                        <a:lstStyle/>
                        <a:p>
                          <a:endParaRPr lang="pt-PT"/>
                        </a:p>
                      </a:txBody>
                      <a:tcPr>
                        <a:lnL>
                          <a:noFill/>
                        </a:lnL>
                        <a:lnR>
                          <a:noFill/>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5"/>
                          <a:stretch>
                            <a:fillRect t="-375862" r="-521" b="-10345"/>
                          </a:stretch>
                        </a:blipFill>
                      </a:tcPr>
                    </a:tc>
                    <a:extLst>
                      <a:ext uri="{0D108BD9-81ED-4DB2-BD59-A6C34878D82A}">
                        <a16:rowId xmlns:a16="http://schemas.microsoft.com/office/drawing/2014/main" val="2682271271"/>
                      </a:ext>
                    </a:extLst>
                  </a:tr>
                </a:tbl>
              </a:graphicData>
            </a:graphic>
          </p:graphicFrame>
        </mc:Fallback>
      </mc:AlternateContent>
      <p:sp>
        <p:nvSpPr>
          <p:cNvPr id="4" name="CaixaDeTexto 3">
            <a:extLst>
              <a:ext uri="{FF2B5EF4-FFF2-40B4-BE49-F238E27FC236}">
                <a16:creationId xmlns:a16="http://schemas.microsoft.com/office/drawing/2014/main" id="{2DB30990-041C-A862-080E-DEC486FBAA8D}"/>
              </a:ext>
            </a:extLst>
          </p:cNvPr>
          <p:cNvSpPr txBox="1"/>
          <p:nvPr/>
        </p:nvSpPr>
        <p:spPr>
          <a:xfrm>
            <a:off x="216273" y="6356350"/>
            <a:ext cx="2743199" cy="338554"/>
          </a:xfrm>
          <a:prstGeom prst="rect">
            <a:avLst/>
          </a:prstGeom>
          <a:noFill/>
        </p:spPr>
        <p:txBody>
          <a:bodyPr wrap="square" rtlCol="0">
            <a:spAutoFit/>
          </a:bodyPr>
          <a:lstStyle/>
          <a:p>
            <a:r>
              <a:rPr lang="en-US" sz="1600" dirty="0"/>
              <a:t>References  [</a:t>
            </a:r>
            <a:r>
              <a:rPr lang="en-US" sz="1600" dirty="0">
                <a:solidFill>
                  <a:srgbClr val="3D78B5"/>
                </a:solidFill>
              </a:rPr>
              <a:t>27</a:t>
            </a:r>
            <a:r>
              <a:rPr lang="en-US" sz="1600" dirty="0"/>
              <a:t>]</a:t>
            </a:r>
          </a:p>
        </p:txBody>
      </p:sp>
    </p:spTree>
    <p:extLst>
      <p:ext uri="{BB962C8B-B14F-4D97-AF65-F5344CB8AC3E}">
        <p14:creationId xmlns:p14="http://schemas.microsoft.com/office/powerpoint/2010/main" val="629406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87E677-D025-9149-E489-43FC0B41ED9B}"/>
              </a:ext>
            </a:extLst>
          </p:cNvPr>
          <p:cNvSpPr>
            <a:spLocks noGrp="1"/>
          </p:cNvSpPr>
          <p:nvPr>
            <p:ph type="title"/>
          </p:nvPr>
        </p:nvSpPr>
        <p:spPr>
          <a:xfrm>
            <a:off x="0" y="1"/>
            <a:ext cx="12192000" cy="999460"/>
          </a:xfrm>
          <a:solidFill>
            <a:schemeClr val="bg1">
              <a:lumMod val="95000"/>
            </a:schemeClr>
          </a:solidFill>
        </p:spPr>
        <p:txBody>
          <a:bodyPr/>
          <a:lstStyle/>
          <a:p>
            <a:r>
              <a:rPr lang="pt-PT" sz="3200" b="1" dirty="0">
                <a:solidFill>
                  <a:srgbClr val="1990B0"/>
                </a:solidFill>
                <a:cs typeface="Arial" panose="020B0604020202020204" pitchFamily="34" charset="0"/>
              </a:rPr>
              <a:t>  </a:t>
            </a:r>
            <a:r>
              <a:rPr lang="en-US" sz="2800" b="1" dirty="0">
                <a:solidFill>
                  <a:schemeClr val="tx1">
                    <a:lumMod val="85000"/>
                    <a:lumOff val="15000"/>
                  </a:schemeClr>
                </a:solidFill>
                <a:cs typeface="Arial" panose="020B0604020202020204" pitchFamily="34" charset="0"/>
              </a:rPr>
              <a:t>Calibration problem</a:t>
            </a:r>
            <a:endParaRPr lang="en-US" sz="2800" b="1" dirty="0">
              <a:cs typeface="Arial" panose="020B0604020202020204" pitchFamily="34" charset="0"/>
            </a:endParaRPr>
          </a:p>
        </p:txBody>
      </p:sp>
      <p:sp>
        <p:nvSpPr>
          <p:cNvPr id="3" name="Marcador de Posição do Número do Diapositivo 2">
            <a:extLst>
              <a:ext uri="{FF2B5EF4-FFF2-40B4-BE49-F238E27FC236}">
                <a16:creationId xmlns:a16="http://schemas.microsoft.com/office/drawing/2014/main" id="{4E55505A-0F34-EA7B-60D0-3DBB22588163}"/>
              </a:ext>
            </a:extLst>
          </p:cNvPr>
          <p:cNvSpPr>
            <a:spLocks noGrp="1"/>
          </p:cNvSpPr>
          <p:nvPr>
            <p:ph type="sldNum" sz="quarter" idx="12"/>
          </p:nvPr>
        </p:nvSpPr>
        <p:spPr/>
        <p:txBody>
          <a:bodyPr/>
          <a:lstStyle/>
          <a:p>
            <a:fld id="{9349F829-3AB5-2249-A75E-9CF92A8C3104}" type="slidenum">
              <a:rPr lang="pt-PT" smtClean="0"/>
              <a:t>10</a:t>
            </a:fld>
            <a:endParaRPr lang="pt-PT"/>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ED650053-6C94-3EF8-FF16-D3127E70A5BC}"/>
                  </a:ext>
                </a:extLst>
              </p:cNvPr>
              <p:cNvSpPr txBox="1"/>
              <p:nvPr/>
            </p:nvSpPr>
            <p:spPr>
              <a:xfrm>
                <a:off x="1370318" y="3559829"/>
                <a:ext cx="9859171" cy="3288721"/>
              </a:xfrm>
              <a:prstGeom prst="rect">
                <a:avLst/>
              </a:prstGeom>
              <a:noFill/>
            </p:spPr>
            <p:txBody>
              <a:bodyPr wrap="square" rtlCol="0">
                <a:spAutoFit/>
              </a:bodyPr>
              <a:lstStyle/>
              <a:p>
                <a:pPr marL="285750" indent="-285750">
                  <a:lnSpc>
                    <a:spcPct val="150000"/>
                  </a:lnSpc>
                  <a:buFont typeface="Arial" panose="020B0604020202020204" pitchFamily="34" charset="0"/>
                  <a:buChar char="•"/>
                </a:pPr>
                <a14:m>
                  <m:oMath xmlns:m="http://schemas.openxmlformats.org/officeDocument/2006/math">
                    <m:acc>
                      <m:accPr>
                        <m:chr m:val="⃗"/>
                        <m:ctrlPr>
                          <a:rPr lang="pt-PT" i="1" smtClean="0">
                            <a:latin typeface="Cambria Math" panose="02040503050406030204" pitchFamily="18" charset="0"/>
                          </a:rPr>
                        </m:ctrlPr>
                      </m:accPr>
                      <m:e>
                        <m:r>
                          <m:rPr>
                            <m:sty m:val="p"/>
                          </m:rPr>
                          <a:rPr lang="pt-PT" i="1">
                            <a:latin typeface="Cambria Math" panose="02040503050406030204" pitchFamily="18" charset="0"/>
                          </a:rPr>
                          <m:t>Ω</m:t>
                        </m:r>
                      </m:e>
                    </m:acc>
                  </m:oMath>
                </a14:m>
                <a:r>
                  <a:rPr lang="en-US" dirty="0"/>
                  <a:t> - model parameters in</a:t>
                </a:r>
                <a:r>
                  <a:rPr lang="pt-PT" dirty="0"/>
                  <a:t> a set </a:t>
                </a:r>
                <a14:m>
                  <m:oMath xmlns:m="http://schemas.openxmlformats.org/officeDocument/2006/math">
                    <m:r>
                      <m:rPr>
                        <m:sty m:val="p"/>
                      </m:rPr>
                      <a:rPr lang="pt-PT">
                        <a:latin typeface="Cambria Math" panose="02040503050406030204" pitchFamily="18" charset="0"/>
                      </a:rPr>
                      <m:t>Γ</m:t>
                    </m:r>
                    <m:r>
                      <a:rPr lang="pt-PT" i="1" smtClean="0">
                        <a:latin typeface="Cambria Math" panose="02040503050406030204" pitchFamily="18" charset="0"/>
                        <a:ea typeface="Cambria Math" panose="02040503050406030204" pitchFamily="18" charset="0"/>
                      </a:rPr>
                      <m:t>⊂</m:t>
                    </m:r>
                    <m:sSup>
                      <m:sSupPr>
                        <m:ctrlPr>
                          <a:rPr lang="pt-PT" i="1" smtClean="0">
                            <a:latin typeface="Cambria Math" panose="02040503050406030204" pitchFamily="18" charset="0"/>
                            <a:ea typeface="Cambria Math" panose="02040503050406030204" pitchFamily="18" charset="0"/>
                          </a:rPr>
                        </m:ctrlPr>
                      </m:sSupPr>
                      <m:e>
                        <m:r>
                          <a:rPr lang="pt-PT" i="1" smtClean="0">
                            <a:latin typeface="Cambria Math" panose="02040503050406030204" pitchFamily="18" charset="0"/>
                            <a:ea typeface="Cambria Math" panose="02040503050406030204" pitchFamily="18" charset="0"/>
                          </a:rPr>
                          <m:t>ℝ</m:t>
                        </m:r>
                      </m:e>
                      <m:sup>
                        <m:r>
                          <a:rPr lang="pt-PT" b="0" i="1" smtClean="0">
                            <a:latin typeface="Cambria Math" panose="02040503050406030204" pitchFamily="18" charset="0"/>
                            <a:ea typeface="Cambria Math" panose="02040503050406030204" pitchFamily="18" charset="0"/>
                          </a:rPr>
                          <m:t>𝐷</m:t>
                        </m:r>
                      </m:sup>
                    </m:sSup>
                  </m:oMath>
                </a14:m>
                <a:r>
                  <a:rPr lang="pt-PT" dirty="0"/>
                  <a:t>, for </a:t>
                </a:r>
                <a14:m>
                  <m:oMath xmlns:m="http://schemas.openxmlformats.org/officeDocument/2006/math">
                    <m:r>
                      <a:rPr lang="pt-PT" b="0" i="1" smtClean="0">
                        <a:latin typeface="Cambria Math" panose="02040503050406030204" pitchFamily="18" charset="0"/>
                      </a:rPr>
                      <m:t>𝐷</m:t>
                    </m:r>
                    <m:r>
                      <a:rPr lang="pt-PT" b="0" i="1" smtClean="0">
                        <a:latin typeface="Cambria Math" panose="02040503050406030204" pitchFamily="18" charset="0"/>
                      </a:rPr>
                      <m:t>∈</m:t>
                    </m:r>
                    <m:r>
                      <a:rPr lang="pt-PT" b="0" i="1" smtClean="0">
                        <a:latin typeface="Cambria Math" panose="02040503050406030204" pitchFamily="18" charset="0"/>
                        <a:ea typeface="Cambria Math" panose="02040503050406030204" pitchFamily="18" charset="0"/>
                      </a:rPr>
                      <m:t>ℕ</m:t>
                    </m:r>
                  </m:oMath>
                </a14:m>
                <a:endParaRPr lang="pt-PT" i="1" dirty="0">
                  <a:latin typeface="Cambria Math" panose="02040503050406030204" pitchFamily="18" charset="0"/>
                  <a:ea typeface="Cambria Math" panose="02040503050406030204" pitchFamily="18" charset="0"/>
                </a:endParaRPr>
              </a:p>
              <a:p>
                <a:pPr marL="285750" indent="-285750">
                  <a:lnSpc>
                    <a:spcPct val="150000"/>
                  </a:lnSpc>
                  <a:buFont typeface="Arial" panose="020B0604020202020204" pitchFamily="34" charset="0"/>
                  <a:buChar char="•"/>
                </a:pPr>
                <a14:m>
                  <m:oMath xmlns:m="http://schemas.openxmlformats.org/officeDocument/2006/math">
                    <m:sSub>
                      <m:sSubPr>
                        <m:ctrlPr>
                          <a:rPr lang="pt-PT" i="1" smtClean="0">
                            <a:latin typeface="Cambria Math" panose="02040503050406030204" pitchFamily="18" charset="0"/>
                            <a:ea typeface="Cambria Math" panose="02040503050406030204" pitchFamily="18" charset="0"/>
                          </a:rPr>
                        </m:ctrlPr>
                      </m:sSubPr>
                      <m:e>
                        <m:r>
                          <m:rPr>
                            <m:sty m:val="p"/>
                          </m:rPr>
                          <a:rPr lang="pt-PT" i="1">
                            <a:latin typeface="Cambria Math" panose="02040503050406030204" pitchFamily="18" charset="0"/>
                          </a:rPr>
                          <m:t>Λ</m:t>
                        </m:r>
                      </m:e>
                      <m:sub>
                        <m:r>
                          <a:rPr lang="pt-PT" i="1">
                            <a:latin typeface="Cambria Math" panose="02040503050406030204" pitchFamily="18" charset="0"/>
                          </a:rPr>
                          <m:t>𝑖</m:t>
                        </m:r>
                        <m:r>
                          <a:rPr lang="pt-PT" i="1">
                            <a:latin typeface="Cambria Math" panose="02040503050406030204" pitchFamily="18" charset="0"/>
                          </a:rPr>
                          <m:t>,</m:t>
                        </m:r>
                        <m:r>
                          <a:rPr lang="pt-PT" i="1">
                            <a:latin typeface="Cambria Math" panose="02040503050406030204" pitchFamily="18" charset="0"/>
                          </a:rPr>
                          <m:t>𝑗</m:t>
                        </m:r>
                      </m:sub>
                    </m:sSub>
                    <m:r>
                      <a:rPr lang="pt-PT" b="0" i="1" smtClean="0">
                        <a:latin typeface="Cambria Math" panose="02040503050406030204" pitchFamily="18" charset="0"/>
                      </a:rPr>
                      <m:t>=</m:t>
                    </m:r>
                    <m:d>
                      <m:dPr>
                        <m:ctrlPr>
                          <a:rPr lang="pt-PT" b="0" i="1" smtClean="0">
                            <a:latin typeface="Cambria Math" panose="02040503050406030204" pitchFamily="18" charset="0"/>
                          </a:rPr>
                        </m:ctrlPr>
                      </m:dPr>
                      <m:e>
                        <m:sSub>
                          <m:sSubPr>
                            <m:ctrlPr>
                              <a:rPr lang="pt-PT" b="0" i="1" smtClean="0">
                                <a:latin typeface="Cambria Math" panose="02040503050406030204" pitchFamily="18" charset="0"/>
                              </a:rPr>
                            </m:ctrlPr>
                          </m:sSubPr>
                          <m:e>
                            <m:r>
                              <a:rPr lang="pt-PT" b="0" i="1" smtClean="0">
                                <a:latin typeface="Cambria Math" panose="02040503050406030204" pitchFamily="18" charset="0"/>
                              </a:rPr>
                              <m:t>𝜏</m:t>
                            </m:r>
                          </m:e>
                          <m:sub>
                            <m:r>
                              <a:rPr lang="pt-PT" b="0" i="1" smtClean="0">
                                <a:latin typeface="Cambria Math" panose="02040503050406030204" pitchFamily="18" charset="0"/>
                              </a:rPr>
                              <m:t>𝑖</m:t>
                            </m:r>
                            <m:r>
                              <a:rPr lang="pt-PT" b="0" i="1" smtClean="0">
                                <a:latin typeface="Cambria Math" panose="02040503050406030204" pitchFamily="18" charset="0"/>
                              </a:rPr>
                              <m:t>,</m:t>
                            </m:r>
                            <m:r>
                              <a:rPr lang="pt-PT" b="0" i="1" smtClean="0">
                                <a:latin typeface="Cambria Math" panose="02040503050406030204" pitchFamily="18" charset="0"/>
                              </a:rPr>
                              <m:t>𝑗</m:t>
                            </m:r>
                          </m:sub>
                        </m:sSub>
                        <m:r>
                          <a:rPr lang="pt-PT" b="0" i="1" smtClean="0">
                            <a:latin typeface="Cambria Math" panose="02040503050406030204" pitchFamily="18" charset="0"/>
                          </a:rPr>
                          <m:t>,</m:t>
                        </m:r>
                        <m:sSub>
                          <m:sSubPr>
                            <m:ctrlPr>
                              <a:rPr lang="pt-PT" b="0" i="1" smtClean="0">
                                <a:latin typeface="Cambria Math" panose="02040503050406030204" pitchFamily="18" charset="0"/>
                              </a:rPr>
                            </m:ctrlPr>
                          </m:sSubPr>
                          <m:e>
                            <m:r>
                              <a:rPr lang="pt-PT" b="0" i="1" smtClean="0">
                                <a:latin typeface="Cambria Math" panose="02040503050406030204" pitchFamily="18" charset="0"/>
                              </a:rPr>
                              <m:t>𝑆</m:t>
                            </m:r>
                          </m:e>
                          <m:sub>
                            <m:r>
                              <a:rPr lang="pt-PT" b="0" i="1" smtClean="0">
                                <a:latin typeface="Cambria Math" panose="02040503050406030204" pitchFamily="18" charset="0"/>
                              </a:rPr>
                              <m:t>𝑖</m:t>
                            </m:r>
                          </m:sub>
                        </m:sSub>
                        <m:r>
                          <a:rPr lang="pt-PT" b="0" i="1" smtClean="0">
                            <a:latin typeface="Cambria Math" panose="02040503050406030204" pitchFamily="18" charset="0"/>
                          </a:rPr>
                          <m:t>,</m:t>
                        </m:r>
                        <m:sSub>
                          <m:sSubPr>
                            <m:ctrlPr>
                              <a:rPr lang="pt-PT" b="0" i="1" smtClean="0">
                                <a:latin typeface="Cambria Math" panose="02040503050406030204" pitchFamily="18" charset="0"/>
                              </a:rPr>
                            </m:ctrlPr>
                          </m:sSubPr>
                          <m:e>
                            <m:r>
                              <a:rPr lang="pt-PT" b="0" i="1" smtClean="0">
                                <a:latin typeface="Cambria Math" panose="02040503050406030204" pitchFamily="18" charset="0"/>
                              </a:rPr>
                              <m:t>𝐾</m:t>
                            </m:r>
                          </m:e>
                          <m:sub>
                            <m:r>
                              <a:rPr lang="pt-PT" b="0" i="1" smtClean="0">
                                <a:latin typeface="Cambria Math" panose="02040503050406030204" pitchFamily="18" charset="0"/>
                              </a:rPr>
                              <m:t>𝑗</m:t>
                            </m:r>
                          </m:sub>
                        </m:sSub>
                      </m:e>
                    </m:d>
                  </m:oMath>
                </a14:m>
                <a:r>
                  <a:rPr lang="en-US" dirty="0"/>
                  <a:t> - option properties </a:t>
                </a:r>
              </a:p>
              <a:p>
                <a:pPr marL="285750" indent="-285750">
                  <a:lnSpc>
                    <a:spcPct val="150000"/>
                  </a:lnSpc>
                  <a:buFont typeface="Arial" panose="020B0604020202020204" pitchFamily="34" charset="0"/>
                  <a:buChar char="•"/>
                </a:pPr>
                <a14:m>
                  <m:oMath xmlns:m="http://schemas.openxmlformats.org/officeDocument/2006/math">
                    <m:sSubSup>
                      <m:sSubSupPr>
                        <m:ctrlPr>
                          <a:rPr lang="pt-PT" i="1" smtClean="0">
                            <a:latin typeface="Cambria Math" panose="02040503050406030204" pitchFamily="18" charset="0"/>
                          </a:rPr>
                        </m:ctrlPr>
                      </m:sSubSupPr>
                      <m:e>
                        <m:r>
                          <a:rPr lang="pt-PT" i="1">
                            <a:latin typeface="Cambria Math" panose="02040503050406030204" pitchFamily="18" charset="0"/>
                          </a:rPr>
                          <m:t>𝑝</m:t>
                        </m:r>
                      </m:e>
                      <m:sub>
                        <m:r>
                          <a:rPr lang="pt-PT" b="0" i="1" smtClean="0">
                            <a:latin typeface="Cambria Math" panose="02040503050406030204" pitchFamily="18" charset="0"/>
                          </a:rPr>
                          <m:t>𝑖</m:t>
                        </m:r>
                        <m:r>
                          <a:rPr lang="pt-PT" b="0" i="1" smtClean="0">
                            <a:latin typeface="Cambria Math" panose="02040503050406030204" pitchFamily="18" charset="0"/>
                          </a:rPr>
                          <m:t>,</m:t>
                        </m:r>
                        <m:r>
                          <a:rPr lang="pt-PT" i="1">
                            <a:latin typeface="Cambria Math" panose="02040503050406030204" pitchFamily="18" charset="0"/>
                          </a:rPr>
                          <m:t>𝑗</m:t>
                        </m:r>
                      </m:sub>
                      <m:sup>
                        <m:d>
                          <m:dPr>
                            <m:ctrlPr>
                              <a:rPr lang="pt-PT" i="1">
                                <a:latin typeface="Cambria Math" panose="02040503050406030204" pitchFamily="18" charset="0"/>
                              </a:rPr>
                            </m:ctrlPr>
                          </m:dPr>
                          <m:e>
                            <m:r>
                              <m:rPr>
                                <m:sty m:val="p"/>
                              </m:rPr>
                              <a:rPr lang="pt-PT" i="1">
                                <a:latin typeface="Cambria Math" panose="02040503050406030204" pitchFamily="18" charset="0"/>
                              </a:rPr>
                              <m:t>market</m:t>
                            </m:r>
                          </m:e>
                        </m:d>
                      </m:sup>
                    </m:sSubSup>
                    <m:d>
                      <m:dPr>
                        <m:ctrlPr>
                          <a:rPr lang="pt-PT" i="1">
                            <a:solidFill>
                              <a:prstClr val="black"/>
                            </a:solidFill>
                            <a:latin typeface="Cambria Math" panose="02040503050406030204" pitchFamily="18" charset="0"/>
                          </a:rPr>
                        </m:ctrlPr>
                      </m:dPr>
                      <m:e>
                        <m:sSub>
                          <m:sSubPr>
                            <m:ctrlPr>
                              <a:rPr lang="pt-PT" i="1">
                                <a:latin typeface="Cambria Math" panose="02040503050406030204" pitchFamily="18" charset="0"/>
                                <a:ea typeface="Cambria Math" panose="02040503050406030204" pitchFamily="18" charset="0"/>
                              </a:rPr>
                            </m:ctrlPr>
                          </m:sSubPr>
                          <m:e>
                            <m:r>
                              <m:rPr>
                                <m:sty m:val="p"/>
                              </m:rPr>
                              <a:rPr lang="pt-PT" i="1">
                                <a:latin typeface="Cambria Math" panose="02040503050406030204" pitchFamily="18" charset="0"/>
                              </a:rPr>
                              <m:t>Λ</m:t>
                            </m:r>
                          </m:e>
                          <m:sub>
                            <m:r>
                              <a:rPr lang="pt-PT" i="1">
                                <a:latin typeface="Cambria Math" panose="02040503050406030204" pitchFamily="18" charset="0"/>
                              </a:rPr>
                              <m:t>𝑖</m:t>
                            </m:r>
                            <m:r>
                              <a:rPr lang="pt-PT" i="1">
                                <a:latin typeface="Cambria Math" panose="02040503050406030204" pitchFamily="18" charset="0"/>
                              </a:rPr>
                              <m:t>,</m:t>
                            </m:r>
                            <m:r>
                              <a:rPr lang="pt-PT" i="1">
                                <a:latin typeface="Cambria Math" panose="02040503050406030204" pitchFamily="18" charset="0"/>
                              </a:rPr>
                              <m:t>𝑗</m:t>
                            </m:r>
                          </m:sub>
                        </m:sSub>
                      </m:e>
                    </m:d>
                  </m:oMath>
                </a14:m>
                <a:r>
                  <a:rPr lang="pt-PT" dirty="0"/>
                  <a:t> - </a:t>
                </a:r>
                <a:r>
                  <a:rPr lang="pt-PT" dirty="0" err="1"/>
                  <a:t>market</a:t>
                </a:r>
                <a:r>
                  <a:rPr lang="pt-PT" dirty="0"/>
                  <a:t> </a:t>
                </a:r>
                <a:r>
                  <a:rPr lang="pt-PT" dirty="0" err="1"/>
                  <a:t>prices</a:t>
                </a:r>
                <a:endParaRPr lang="pt-PT" dirty="0"/>
              </a:p>
              <a:p>
                <a:pPr marL="285750" indent="-285750">
                  <a:lnSpc>
                    <a:spcPct val="150000"/>
                  </a:lnSpc>
                  <a:buFont typeface="Arial" panose="020B0604020202020204" pitchFamily="34" charset="0"/>
                  <a:buChar char="•"/>
                </a:pPr>
                <a14:m>
                  <m:oMath xmlns:m="http://schemas.openxmlformats.org/officeDocument/2006/math">
                    <m:sSubSup>
                      <m:sSubSupPr>
                        <m:ctrlPr>
                          <a:rPr lang="pt-PT" i="1" smtClean="0">
                            <a:latin typeface="Cambria Math" panose="02040503050406030204" pitchFamily="18" charset="0"/>
                          </a:rPr>
                        </m:ctrlPr>
                      </m:sSubSupPr>
                      <m:e>
                        <m:r>
                          <a:rPr lang="pt-PT" i="1">
                            <a:latin typeface="Cambria Math" panose="02040503050406030204" pitchFamily="18" charset="0"/>
                          </a:rPr>
                          <m:t>𝑝</m:t>
                        </m:r>
                      </m:e>
                      <m:sub>
                        <m:r>
                          <a:rPr lang="pt-PT" b="0" i="1" smtClean="0">
                            <a:latin typeface="Cambria Math" panose="02040503050406030204" pitchFamily="18" charset="0"/>
                          </a:rPr>
                          <m:t>𝑖</m:t>
                        </m:r>
                        <m:r>
                          <a:rPr lang="pt-PT" b="0" i="1" smtClean="0">
                            <a:latin typeface="Cambria Math" panose="02040503050406030204" pitchFamily="18" charset="0"/>
                          </a:rPr>
                          <m:t>,</m:t>
                        </m:r>
                        <m:r>
                          <a:rPr lang="pt-PT" i="1">
                            <a:latin typeface="Cambria Math" panose="02040503050406030204" pitchFamily="18" charset="0"/>
                          </a:rPr>
                          <m:t>𝑗</m:t>
                        </m:r>
                      </m:sub>
                      <m:sup>
                        <m:d>
                          <m:dPr>
                            <m:ctrlPr>
                              <a:rPr lang="pt-PT" i="1">
                                <a:latin typeface="Cambria Math" panose="02040503050406030204" pitchFamily="18" charset="0"/>
                              </a:rPr>
                            </m:ctrlPr>
                          </m:dPr>
                          <m:e>
                            <m:r>
                              <m:rPr>
                                <m:sty m:val="p"/>
                              </m:rPr>
                              <a:rPr lang="pt-PT">
                                <a:latin typeface="Cambria Math" panose="02040503050406030204" pitchFamily="18" charset="0"/>
                              </a:rPr>
                              <m:t>model</m:t>
                            </m:r>
                          </m:e>
                        </m:d>
                      </m:sup>
                    </m:sSubSup>
                    <m:d>
                      <m:dPr>
                        <m:ctrlPr>
                          <a:rPr lang="pt-PT" i="1">
                            <a:latin typeface="Cambria Math" panose="02040503050406030204" pitchFamily="18" charset="0"/>
                          </a:rPr>
                        </m:ctrlPr>
                      </m:dPr>
                      <m:e>
                        <m:r>
                          <a:rPr lang="pt-PT" b="0" i="1" smtClean="0">
                            <a:latin typeface="Cambria Math" panose="02040503050406030204" pitchFamily="18" charset="0"/>
                          </a:rPr>
                          <m:t> </m:t>
                        </m:r>
                        <m:acc>
                          <m:accPr>
                            <m:chr m:val="⃗"/>
                            <m:ctrlPr>
                              <a:rPr lang="pt-PT" i="1">
                                <a:latin typeface="Cambria Math" panose="02040503050406030204" pitchFamily="18" charset="0"/>
                              </a:rPr>
                            </m:ctrlPr>
                          </m:accPr>
                          <m:e>
                            <m:r>
                              <m:rPr>
                                <m:sty m:val="p"/>
                              </m:rPr>
                              <a:rPr lang="pt-PT" i="1">
                                <a:latin typeface="Cambria Math" panose="02040503050406030204" pitchFamily="18" charset="0"/>
                              </a:rPr>
                              <m:t>Ω</m:t>
                            </m:r>
                          </m:e>
                        </m:acc>
                        <m:r>
                          <a:rPr lang="pt-PT" i="1">
                            <a:latin typeface="Cambria Math" panose="02040503050406030204" pitchFamily="18" charset="0"/>
                          </a:rPr>
                          <m:t>,</m:t>
                        </m:r>
                        <m:sSub>
                          <m:sSubPr>
                            <m:ctrlPr>
                              <a:rPr lang="pt-PT" i="1">
                                <a:latin typeface="Cambria Math" panose="02040503050406030204" pitchFamily="18" charset="0"/>
                                <a:ea typeface="Cambria Math" panose="02040503050406030204" pitchFamily="18" charset="0"/>
                              </a:rPr>
                            </m:ctrlPr>
                          </m:sSubPr>
                          <m:e>
                            <m:r>
                              <m:rPr>
                                <m:sty m:val="p"/>
                              </m:rPr>
                              <a:rPr lang="pt-PT" i="1">
                                <a:latin typeface="Cambria Math" panose="02040503050406030204" pitchFamily="18" charset="0"/>
                              </a:rPr>
                              <m:t>Λ</m:t>
                            </m:r>
                          </m:e>
                          <m:sub>
                            <m:r>
                              <a:rPr lang="pt-PT" i="1">
                                <a:latin typeface="Cambria Math" panose="02040503050406030204" pitchFamily="18" charset="0"/>
                              </a:rPr>
                              <m:t>𝑖</m:t>
                            </m:r>
                            <m:r>
                              <a:rPr lang="pt-PT" i="1">
                                <a:latin typeface="Cambria Math" panose="02040503050406030204" pitchFamily="18" charset="0"/>
                              </a:rPr>
                              <m:t>,</m:t>
                            </m:r>
                            <m:r>
                              <a:rPr lang="pt-PT" i="1">
                                <a:latin typeface="Cambria Math" panose="02040503050406030204" pitchFamily="18" charset="0"/>
                              </a:rPr>
                              <m:t>𝑗</m:t>
                            </m:r>
                          </m:sub>
                        </m:sSub>
                      </m:e>
                    </m:d>
                  </m:oMath>
                </a14:m>
                <a:r>
                  <a:rPr lang="pt-PT" dirty="0"/>
                  <a:t> - </a:t>
                </a:r>
                <a:r>
                  <a:rPr lang="pt-PT" dirty="0" err="1"/>
                  <a:t>model</a:t>
                </a:r>
                <a:r>
                  <a:rPr lang="pt-PT" dirty="0"/>
                  <a:t> </a:t>
                </a:r>
                <a:r>
                  <a:rPr lang="pt-PT" dirty="0" err="1"/>
                  <a:t>prices</a:t>
                </a:r>
                <a:endParaRPr lang="pt-PT" dirty="0"/>
              </a:p>
              <a:p>
                <a:pPr marL="285750" indent="-285750">
                  <a:buFont typeface="Arial" panose="020B0604020202020204" pitchFamily="34" charset="0"/>
                  <a:buChar char="•"/>
                </a:pPr>
                <a:endParaRPr lang="pt-PT" dirty="0"/>
              </a:p>
              <a:p>
                <a:pPr marL="285750" indent="-285750">
                  <a:buFont typeface="Arial" panose="020B0604020202020204" pitchFamily="34" charset="0"/>
                  <a:buChar char="•"/>
                </a:pPr>
                <a:endParaRPr lang="pt-PT"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xmlns="">
          <p:sp>
            <p:nvSpPr>
              <p:cNvPr id="8" name="CaixaDeTexto 7">
                <a:extLst>
                  <a:ext uri="{FF2B5EF4-FFF2-40B4-BE49-F238E27FC236}">
                    <a16:creationId xmlns:a16="http://schemas.microsoft.com/office/drawing/2014/main" id="{ED650053-6C94-3EF8-FF16-D3127E70A5BC}"/>
                  </a:ext>
                </a:extLst>
              </p:cNvPr>
              <p:cNvSpPr txBox="1">
                <a:spLocks noRot="1" noChangeAspect="1" noMove="1" noResize="1" noEditPoints="1" noAdjustHandles="1" noChangeArrowheads="1" noChangeShapeType="1" noTextEdit="1"/>
              </p:cNvSpPr>
              <p:nvPr/>
            </p:nvSpPr>
            <p:spPr>
              <a:xfrm>
                <a:off x="1370318" y="3559829"/>
                <a:ext cx="9859171" cy="3288721"/>
              </a:xfrm>
              <a:prstGeom prst="rect">
                <a:avLst/>
              </a:prstGeom>
              <a:blipFill>
                <a:blip r:embed="rId3"/>
                <a:stretch>
                  <a:fillRect l="-515"/>
                </a:stretch>
              </a:blipFill>
            </p:spPr>
            <p:txBody>
              <a:bodyPr/>
              <a:lstStyle/>
              <a:p>
                <a:r>
                  <a:rPr lang="en-US">
                    <a:noFill/>
                  </a:rPr>
                  <a:t> </a:t>
                </a:r>
              </a:p>
            </p:txBody>
          </p:sp>
        </mc:Fallback>
      </mc:AlternateContent>
      <p:grpSp>
        <p:nvGrpSpPr>
          <p:cNvPr id="9" name="Agrupar 8">
            <a:extLst>
              <a:ext uri="{FF2B5EF4-FFF2-40B4-BE49-F238E27FC236}">
                <a16:creationId xmlns:a16="http://schemas.microsoft.com/office/drawing/2014/main" id="{4B3AECA7-2A77-3DA5-8B4B-349342C51833}"/>
              </a:ext>
            </a:extLst>
          </p:cNvPr>
          <p:cNvGrpSpPr/>
          <p:nvPr/>
        </p:nvGrpSpPr>
        <p:grpSpPr>
          <a:xfrm>
            <a:off x="2092301" y="2439175"/>
            <a:ext cx="8007398" cy="879856"/>
            <a:chOff x="3168602" y="2636604"/>
            <a:chExt cx="8007398" cy="879856"/>
          </a:xfrm>
        </p:grpSpPr>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F37DFBFD-AF87-491C-9A59-B39EA67D8B3E}"/>
                    </a:ext>
                  </a:extLst>
                </p:cNvPr>
                <p:cNvSpPr txBox="1"/>
                <p:nvPr/>
              </p:nvSpPr>
              <p:spPr>
                <a:xfrm>
                  <a:off x="3168602" y="2636604"/>
                  <a:ext cx="8007398" cy="87985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p>
                          <m:sSupPr>
                            <m:ctrlPr>
                              <a:rPr lang="pt-PT" i="1" smtClean="0">
                                <a:latin typeface="Cambria Math" panose="02040503050406030204" pitchFamily="18" charset="0"/>
                              </a:rPr>
                            </m:ctrlPr>
                          </m:sSupPr>
                          <m:e>
                            <m:acc>
                              <m:accPr>
                                <m:chr m:val="⃗"/>
                                <m:ctrlPr>
                                  <a:rPr lang="pt-PT" i="1">
                                    <a:latin typeface="Cambria Math" panose="02040503050406030204" pitchFamily="18" charset="0"/>
                                  </a:rPr>
                                </m:ctrlPr>
                              </m:accPr>
                              <m:e>
                                <m:r>
                                  <m:rPr>
                                    <m:sty m:val="p"/>
                                  </m:rPr>
                                  <a:rPr lang="pt-PT" b="0" i="1">
                                    <a:latin typeface="Cambria Math" panose="02040503050406030204" pitchFamily="18" charset="0"/>
                                  </a:rPr>
                                  <m:t>Ω</m:t>
                                </m:r>
                              </m:e>
                            </m:acc>
                          </m:e>
                          <m:sup>
                            <m:r>
                              <a:rPr lang="pt-PT" b="0" i="1">
                                <a:latin typeface="Cambria Math" panose="02040503050406030204" pitchFamily="18" charset="0"/>
                              </a:rPr>
                              <m:t>∗</m:t>
                            </m:r>
                          </m:sup>
                        </m:sSup>
                        <m:r>
                          <a:rPr lang="pt-PT" b="0" i="1" smtClean="0">
                            <a:latin typeface="Cambria Math" panose="02040503050406030204" pitchFamily="18" charset="0"/>
                          </a:rPr>
                          <m:t>=</m:t>
                        </m:r>
                        <m:func>
                          <m:funcPr>
                            <m:ctrlPr>
                              <a:rPr lang="pt-PT" b="0" i="1" smtClean="0">
                                <a:latin typeface="Cambria Math" panose="02040503050406030204" pitchFamily="18" charset="0"/>
                              </a:rPr>
                            </m:ctrlPr>
                          </m:funcPr>
                          <m:fName>
                            <m:limLow>
                              <m:limLowPr>
                                <m:ctrlPr>
                                  <a:rPr lang="pt-PT" b="0" i="1" smtClean="0">
                                    <a:latin typeface="Cambria Math" panose="02040503050406030204" pitchFamily="18" charset="0"/>
                                  </a:rPr>
                                </m:ctrlPr>
                              </m:limLowPr>
                              <m:e>
                                <m:r>
                                  <m:rPr>
                                    <m:sty m:val="p"/>
                                  </m:rPr>
                                  <a:rPr lang="pt-PT" b="0" i="0" smtClean="0">
                                    <a:latin typeface="Cambria Math" panose="02040503050406030204" pitchFamily="18" charset="0"/>
                                  </a:rPr>
                                  <m:t>arg</m:t>
                                </m:r>
                                <m:r>
                                  <a:rPr lang="pt-PT" b="0" i="0" smtClean="0">
                                    <a:latin typeface="Cambria Math" panose="02040503050406030204" pitchFamily="18" charset="0"/>
                                  </a:rPr>
                                  <m:t> </m:t>
                                </m:r>
                                <m:r>
                                  <m:rPr>
                                    <m:sty m:val="p"/>
                                  </m:rPr>
                                  <a:rPr lang="pt-PT" b="0" i="0" smtClean="0">
                                    <a:latin typeface="Cambria Math" panose="02040503050406030204" pitchFamily="18" charset="0"/>
                                  </a:rPr>
                                  <m:t>min</m:t>
                                </m:r>
                              </m:e>
                              <m:lim>
                                <m:acc>
                                  <m:accPr>
                                    <m:chr m:val="⃗"/>
                                    <m:ctrlPr>
                                      <a:rPr lang="pt-PT" i="1">
                                        <a:latin typeface="Cambria Math" panose="02040503050406030204" pitchFamily="18" charset="0"/>
                                      </a:rPr>
                                    </m:ctrlPr>
                                  </m:accPr>
                                  <m:e>
                                    <m:r>
                                      <m:rPr>
                                        <m:sty m:val="p"/>
                                      </m:rPr>
                                      <a:rPr lang="pt-PT" i="1">
                                        <a:latin typeface="Cambria Math" panose="02040503050406030204" pitchFamily="18" charset="0"/>
                                      </a:rPr>
                                      <m:t>Ω</m:t>
                                    </m:r>
                                  </m:e>
                                </m:acc>
                                <m:r>
                                  <a:rPr lang="pt-PT" b="0" i="1" smtClean="0">
                                    <a:latin typeface="Cambria Math" panose="02040503050406030204" pitchFamily="18" charset="0"/>
                                  </a:rPr>
                                  <m:t>∈</m:t>
                                </m:r>
                                <m:r>
                                  <m:rPr>
                                    <m:sty m:val="p"/>
                                  </m:rPr>
                                  <a:rPr lang="pt-PT" b="0" i="0" smtClean="0">
                                    <a:latin typeface="Cambria Math" panose="02040503050406030204" pitchFamily="18" charset="0"/>
                                  </a:rPr>
                                  <m:t>Γ</m:t>
                                </m:r>
                              </m:lim>
                            </m:limLow>
                          </m:fName>
                          <m:e>
                            <m:nary>
                              <m:naryPr>
                                <m:chr m:val="∑"/>
                                <m:ctrlPr>
                                  <a:rPr lang="pt-PT" i="1">
                                    <a:latin typeface="Cambria Math" panose="02040503050406030204" pitchFamily="18" charset="0"/>
                                  </a:rPr>
                                </m:ctrlPr>
                              </m:naryPr>
                              <m:sub>
                                <m:r>
                                  <m:rPr>
                                    <m:brk m:alnAt="23"/>
                                  </m:rPr>
                                  <a:rPr lang="pt-PT" i="1">
                                    <a:latin typeface="Cambria Math" panose="02040503050406030204" pitchFamily="18" charset="0"/>
                                  </a:rPr>
                                  <m:t>𝑖</m:t>
                                </m:r>
                                <m:r>
                                  <a:rPr lang="pt-PT" i="1">
                                    <a:latin typeface="Cambria Math" panose="02040503050406030204" pitchFamily="18" charset="0"/>
                                  </a:rPr>
                                  <m:t>=</m:t>
                                </m:r>
                                <m:r>
                                  <a:rPr lang="pt-PT" b="0" i="1" smtClean="0">
                                    <a:latin typeface="Cambria Math" panose="02040503050406030204" pitchFamily="18" charset="0"/>
                                  </a:rPr>
                                  <m:t>0</m:t>
                                </m:r>
                              </m:sub>
                              <m:sup>
                                <m:r>
                                  <a:rPr lang="pt-PT" i="1">
                                    <a:latin typeface="Cambria Math" panose="02040503050406030204" pitchFamily="18" charset="0"/>
                                  </a:rPr>
                                  <m:t>𝑛</m:t>
                                </m:r>
                              </m:sup>
                              <m:e>
                                <m:nary>
                                  <m:naryPr>
                                    <m:chr m:val="∑"/>
                                    <m:supHide m:val="on"/>
                                    <m:ctrlPr>
                                      <a:rPr lang="pt-PT" i="1">
                                        <a:latin typeface="Cambria Math" panose="02040503050406030204" pitchFamily="18" charset="0"/>
                                      </a:rPr>
                                    </m:ctrlPr>
                                  </m:naryPr>
                                  <m:sub>
                                    <m:r>
                                      <m:rPr>
                                        <m:brk m:alnAt="7"/>
                                      </m:rPr>
                                      <a:rPr lang="pt-PT" i="1">
                                        <a:latin typeface="Cambria Math" panose="02040503050406030204" pitchFamily="18" charset="0"/>
                                      </a:rPr>
                                      <m:t>𝑗</m:t>
                                    </m:r>
                                    <m:r>
                                      <a:rPr lang="pt-PT" i="1">
                                        <a:latin typeface="Cambria Math" panose="02040503050406030204" pitchFamily="18" charset="0"/>
                                      </a:rPr>
                                      <m:t> </m:t>
                                    </m:r>
                                    <m:r>
                                      <a:rPr lang="pt-PT" i="1">
                                        <a:latin typeface="Cambria Math" panose="02040503050406030204" pitchFamily="18" charset="0"/>
                                        <a:ea typeface="Cambria Math" panose="02040503050406030204" pitchFamily="18" charset="0"/>
                                      </a:rPr>
                                      <m:t>𝜖</m:t>
                                    </m:r>
                                    <m:r>
                                      <a:rPr lang="pt-PT" i="1">
                                        <a:latin typeface="Cambria Math" panose="02040503050406030204" pitchFamily="18" charset="0"/>
                                        <a:ea typeface="Cambria Math" panose="02040503050406030204" pitchFamily="18" charset="0"/>
                                      </a:rPr>
                                      <m:t> </m:t>
                                    </m:r>
                                    <m:r>
                                      <a:rPr lang="pt-PT" i="1">
                                        <a:latin typeface="Cambria Math" panose="02040503050406030204" pitchFamily="18" charset="0"/>
                                        <a:ea typeface="Cambria Math" panose="02040503050406030204" pitchFamily="18" charset="0"/>
                                      </a:rPr>
                                      <m:t>ℱ</m:t>
                                    </m:r>
                                  </m:sub>
                                  <m:sup/>
                                  <m:e>
                                    <m:r>
                                      <a:rPr lang="pt-PT" b="0" i="1" smtClean="0">
                                        <a:latin typeface="Cambria Math" panose="02040503050406030204" pitchFamily="18" charset="0"/>
                                        <a:ea typeface="Cambria Math" panose="02040503050406030204" pitchFamily="18" charset="0"/>
                                      </a:rPr>
                                      <m:t>    </m:t>
                                    </m:r>
                                    <m:d>
                                      <m:dPr>
                                        <m:ctrlPr>
                                          <a:rPr lang="pt-PT" i="1">
                                            <a:latin typeface="Cambria Math" panose="02040503050406030204" pitchFamily="18" charset="0"/>
                                          </a:rPr>
                                        </m:ctrlPr>
                                      </m:dPr>
                                      <m:e>
                                        <m:sSubSup>
                                          <m:sSubSupPr>
                                            <m:ctrlPr>
                                              <a:rPr lang="pt-PT" i="1">
                                                <a:latin typeface="Cambria Math" panose="02040503050406030204" pitchFamily="18" charset="0"/>
                                              </a:rPr>
                                            </m:ctrlPr>
                                          </m:sSubSupPr>
                                          <m:e>
                                            <m:r>
                                              <a:rPr lang="pt-PT" i="1">
                                                <a:latin typeface="Cambria Math" panose="02040503050406030204" pitchFamily="18" charset="0"/>
                                              </a:rPr>
                                              <m:t>𝑝</m:t>
                                            </m:r>
                                          </m:e>
                                          <m:sub>
                                            <m:r>
                                              <a:rPr lang="pt-PT" b="0" i="1" smtClean="0">
                                                <a:latin typeface="Cambria Math" panose="02040503050406030204" pitchFamily="18" charset="0"/>
                                              </a:rPr>
                                              <m:t>𝑖</m:t>
                                            </m:r>
                                            <m:r>
                                              <a:rPr lang="pt-PT" b="0" i="1" smtClean="0">
                                                <a:latin typeface="Cambria Math" panose="02040503050406030204" pitchFamily="18" charset="0"/>
                                              </a:rPr>
                                              <m:t>,</m:t>
                                            </m:r>
                                            <m:r>
                                              <a:rPr lang="pt-PT" i="1">
                                                <a:latin typeface="Cambria Math" panose="02040503050406030204" pitchFamily="18" charset="0"/>
                                              </a:rPr>
                                              <m:t>𝑗</m:t>
                                            </m:r>
                                          </m:sub>
                                          <m:sup>
                                            <m:d>
                                              <m:dPr>
                                                <m:ctrlPr>
                                                  <a:rPr lang="pt-PT" i="1">
                                                    <a:latin typeface="Cambria Math" panose="02040503050406030204" pitchFamily="18" charset="0"/>
                                                  </a:rPr>
                                                </m:ctrlPr>
                                              </m:dPr>
                                              <m:e>
                                                <m:r>
                                                  <m:rPr>
                                                    <m:sty m:val="p"/>
                                                  </m:rPr>
                                                  <a:rPr lang="pt-PT" i="1">
                                                    <a:latin typeface="Cambria Math" panose="02040503050406030204" pitchFamily="18" charset="0"/>
                                                  </a:rPr>
                                                  <m:t>market</m:t>
                                                </m:r>
                                              </m:e>
                                            </m:d>
                                          </m:sup>
                                        </m:sSubSup>
                                        <m:d>
                                          <m:dPr>
                                            <m:ctrlPr>
                                              <a:rPr lang="pt-PT" i="1">
                                                <a:solidFill>
                                                  <a:prstClr val="black"/>
                                                </a:solidFill>
                                                <a:latin typeface="Cambria Math" panose="02040503050406030204" pitchFamily="18" charset="0"/>
                                              </a:rPr>
                                            </m:ctrlPr>
                                          </m:dPr>
                                          <m:e>
                                            <m:sSub>
                                              <m:sSubPr>
                                                <m:ctrlPr>
                                                  <a:rPr lang="pt-PT" i="1">
                                                    <a:latin typeface="Cambria Math" panose="02040503050406030204" pitchFamily="18" charset="0"/>
                                                    <a:ea typeface="Cambria Math" panose="02040503050406030204" pitchFamily="18" charset="0"/>
                                                  </a:rPr>
                                                </m:ctrlPr>
                                              </m:sSubPr>
                                              <m:e>
                                                <m:r>
                                                  <m:rPr>
                                                    <m:sty m:val="p"/>
                                                  </m:rPr>
                                                  <a:rPr lang="pt-PT" i="1">
                                                    <a:latin typeface="Cambria Math" panose="02040503050406030204" pitchFamily="18" charset="0"/>
                                                  </a:rPr>
                                                  <m:t>Λ</m:t>
                                                </m:r>
                                              </m:e>
                                              <m:sub>
                                                <m:r>
                                                  <a:rPr lang="pt-PT" i="1">
                                                    <a:latin typeface="Cambria Math" panose="02040503050406030204" pitchFamily="18" charset="0"/>
                                                  </a:rPr>
                                                  <m:t>𝑖</m:t>
                                                </m:r>
                                                <m:r>
                                                  <a:rPr lang="pt-PT" i="1">
                                                    <a:latin typeface="Cambria Math" panose="02040503050406030204" pitchFamily="18" charset="0"/>
                                                  </a:rPr>
                                                  <m:t>,</m:t>
                                                </m:r>
                                                <m:r>
                                                  <a:rPr lang="pt-PT" i="1">
                                                    <a:latin typeface="Cambria Math" panose="02040503050406030204" pitchFamily="18" charset="0"/>
                                                  </a:rPr>
                                                  <m:t>𝑗</m:t>
                                                </m:r>
                                              </m:sub>
                                            </m:sSub>
                                          </m:e>
                                        </m:d>
                                        <m:r>
                                          <a:rPr lang="pt-PT" b="1">
                                            <a:latin typeface="Cambria Math" panose="02040503050406030204" pitchFamily="18" charset="0"/>
                                          </a:rPr>
                                          <m:t>,</m:t>
                                        </m:r>
                                        <m:r>
                                          <a:rPr lang="pt-PT" b="0" i="1" smtClean="0">
                                            <a:latin typeface="Cambria Math" panose="02040503050406030204" pitchFamily="18" charset="0"/>
                                          </a:rPr>
                                          <m:t> </m:t>
                                        </m:r>
                                        <m:sSubSup>
                                          <m:sSubSupPr>
                                            <m:ctrlPr>
                                              <a:rPr lang="pt-PT" i="1" smtClean="0">
                                                <a:latin typeface="Cambria Math" panose="02040503050406030204" pitchFamily="18" charset="0"/>
                                              </a:rPr>
                                            </m:ctrlPr>
                                          </m:sSubSupPr>
                                          <m:e>
                                            <m:r>
                                              <a:rPr lang="pt-PT" b="0" i="1">
                                                <a:latin typeface="Cambria Math" panose="02040503050406030204" pitchFamily="18" charset="0"/>
                                              </a:rPr>
                                              <m:t>𝑝</m:t>
                                            </m:r>
                                          </m:e>
                                          <m:sub>
                                            <m:r>
                                              <a:rPr lang="pt-PT" b="0" i="1" smtClean="0">
                                                <a:latin typeface="Cambria Math" panose="02040503050406030204" pitchFamily="18" charset="0"/>
                                              </a:rPr>
                                              <m:t>𝑖</m:t>
                                            </m:r>
                                            <m:r>
                                              <a:rPr lang="pt-PT" b="0" i="1" smtClean="0">
                                                <a:latin typeface="Cambria Math" panose="02040503050406030204" pitchFamily="18" charset="0"/>
                                              </a:rPr>
                                              <m:t>,</m:t>
                                            </m:r>
                                            <m:r>
                                              <a:rPr lang="pt-PT" b="0" i="1">
                                                <a:latin typeface="Cambria Math" panose="02040503050406030204" pitchFamily="18" charset="0"/>
                                              </a:rPr>
                                              <m:t>𝑗</m:t>
                                            </m:r>
                                          </m:sub>
                                          <m:sup>
                                            <m:d>
                                              <m:dPr>
                                                <m:ctrlPr>
                                                  <a:rPr lang="pt-PT" i="1">
                                                    <a:latin typeface="Cambria Math" panose="02040503050406030204" pitchFamily="18" charset="0"/>
                                                  </a:rPr>
                                                </m:ctrlPr>
                                              </m:dPr>
                                              <m:e>
                                                <m:r>
                                                  <m:rPr>
                                                    <m:sty m:val="p"/>
                                                  </m:rPr>
                                                  <a:rPr lang="pt-PT" b="0" i="0">
                                                    <a:latin typeface="Cambria Math" panose="02040503050406030204" pitchFamily="18" charset="0"/>
                                                  </a:rPr>
                                                  <m:t>model</m:t>
                                                </m:r>
                                              </m:e>
                                            </m:d>
                                          </m:sup>
                                        </m:sSubSup>
                                        <m:d>
                                          <m:dPr>
                                            <m:ctrlPr>
                                              <a:rPr lang="pt-PT" i="1">
                                                <a:latin typeface="Cambria Math" panose="02040503050406030204" pitchFamily="18" charset="0"/>
                                              </a:rPr>
                                            </m:ctrlPr>
                                          </m:dPr>
                                          <m:e>
                                            <m:r>
                                              <a:rPr lang="pt-PT" b="0" i="0" smtClean="0">
                                                <a:latin typeface="Cambria Math" panose="02040503050406030204" pitchFamily="18" charset="0"/>
                                              </a:rPr>
                                              <m:t> </m:t>
                                            </m:r>
                                            <m:acc>
                                              <m:accPr>
                                                <m:chr m:val="⃗"/>
                                                <m:ctrlPr>
                                                  <a:rPr lang="pt-PT" i="1">
                                                    <a:latin typeface="Cambria Math" panose="02040503050406030204" pitchFamily="18" charset="0"/>
                                                  </a:rPr>
                                                </m:ctrlPr>
                                              </m:accPr>
                                              <m:e>
                                                <m:r>
                                                  <m:rPr>
                                                    <m:sty m:val="p"/>
                                                  </m:rPr>
                                                  <a:rPr lang="pt-PT" b="0" i="0">
                                                    <a:latin typeface="Cambria Math" panose="02040503050406030204" pitchFamily="18" charset="0"/>
                                                  </a:rPr>
                                                  <m:t>Ω</m:t>
                                                </m:r>
                                              </m:e>
                                            </m:acc>
                                            <m:r>
                                              <a:rPr lang="pt-PT" b="0" i="0">
                                                <a:latin typeface="Cambria Math" panose="02040503050406030204" pitchFamily="18" charset="0"/>
                                              </a:rPr>
                                              <m:t>,</m:t>
                                            </m:r>
                                            <m:sSub>
                                              <m:sSubPr>
                                                <m:ctrlPr>
                                                  <a:rPr lang="pt-PT" i="1">
                                                    <a:latin typeface="Cambria Math" panose="02040503050406030204" pitchFamily="18" charset="0"/>
                                                    <a:ea typeface="Cambria Math" panose="02040503050406030204" pitchFamily="18" charset="0"/>
                                                  </a:rPr>
                                                </m:ctrlPr>
                                              </m:sSubPr>
                                              <m:e>
                                                <m:r>
                                                  <m:rPr>
                                                    <m:sty m:val="p"/>
                                                  </m:rPr>
                                                  <a:rPr lang="pt-PT" b="0" i="0">
                                                    <a:latin typeface="Cambria Math" panose="02040503050406030204" pitchFamily="18" charset="0"/>
                                                  </a:rPr>
                                                  <m:t>Λ</m:t>
                                                </m:r>
                                              </m:e>
                                              <m:sub>
                                                <m:r>
                                                  <a:rPr lang="pt-PT" b="0" i="1">
                                                    <a:latin typeface="Cambria Math" panose="02040503050406030204" pitchFamily="18" charset="0"/>
                                                  </a:rPr>
                                                  <m:t>𝑖</m:t>
                                                </m:r>
                                                <m:r>
                                                  <a:rPr lang="pt-PT" b="0" i="1">
                                                    <a:latin typeface="Cambria Math" panose="02040503050406030204" pitchFamily="18" charset="0"/>
                                                  </a:rPr>
                                                  <m:t>,</m:t>
                                                </m:r>
                                                <m:r>
                                                  <a:rPr lang="pt-PT" b="0" i="1">
                                                    <a:latin typeface="Cambria Math" panose="02040503050406030204" pitchFamily="18" charset="0"/>
                                                  </a:rPr>
                                                  <m:t>𝑗</m:t>
                                                </m:r>
                                              </m:sub>
                                            </m:sSub>
                                          </m:e>
                                        </m:d>
                                      </m:e>
                                    </m:d>
                                  </m:e>
                                </m:nary>
                              </m:e>
                            </m:nary>
                          </m:e>
                        </m:func>
                        <m:r>
                          <a:rPr lang="pt-PT" b="0" i="1" smtClean="0">
                            <a:latin typeface="Cambria Math" panose="02040503050406030204" pitchFamily="18" charset="0"/>
                          </a:rPr>
                          <m:t>= </m:t>
                        </m:r>
                        <m:limLow>
                          <m:limLowPr>
                            <m:ctrlPr>
                              <a:rPr lang="pt-PT" i="1">
                                <a:latin typeface="Cambria Math" panose="02040503050406030204" pitchFamily="18" charset="0"/>
                              </a:rPr>
                            </m:ctrlPr>
                          </m:limLowPr>
                          <m:e>
                            <m:r>
                              <m:rPr>
                                <m:sty m:val="p"/>
                              </m:rPr>
                              <a:rPr lang="pt-PT">
                                <a:latin typeface="Cambria Math" panose="02040503050406030204" pitchFamily="18" charset="0"/>
                              </a:rPr>
                              <m:t>arg</m:t>
                            </m:r>
                            <m:r>
                              <a:rPr lang="pt-PT">
                                <a:latin typeface="Cambria Math" panose="02040503050406030204" pitchFamily="18" charset="0"/>
                              </a:rPr>
                              <m:t> </m:t>
                            </m:r>
                            <m:r>
                              <m:rPr>
                                <m:sty m:val="p"/>
                              </m:rPr>
                              <a:rPr lang="pt-PT">
                                <a:latin typeface="Cambria Math" panose="02040503050406030204" pitchFamily="18" charset="0"/>
                              </a:rPr>
                              <m:t>min</m:t>
                            </m:r>
                          </m:e>
                          <m:lim>
                            <m:acc>
                              <m:accPr>
                                <m:chr m:val="⃗"/>
                                <m:ctrlPr>
                                  <a:rPr lang="pt-PT" i="1">
                                    <a:latin typeface="Cambria Math" panose="02040503050406030204" pitchFamily="18" charset="0"/>
                                  </a:rPr>
                                </m:ctrlPr>
                              </m:accPr>
                              <m:e>
                                <m:r>
                                  <m:rPr>
                                    <m:sty m:val="p"/>
                                  </m:rPr>
                                  <a:rPr lang="pt-PT" i="1">
                                    <a:latin typeface="Cambria Math" panose="02040503050406030204" pitchFamily="18" charset="0"/>
                                  </a:rPr>
                                  <m:t>Ω</m:t>
                                </m:r>
                              </m:e>
                            </m:acc>
                            <m:r>
                              <a:rPr lang="pt-PT" i="1">
                                <a:latin typeface="Cambria Math" panose="02040503050406030204" pitchFamily="18" charset="0"/>
                              </a:rPr>
                              <m:t>∈</m:t>
                            </m:r>
                            <m:r>
                              <m:rPr>
                                <m:sty m:val="p"/>
                              </m:rPr>
                              <a:rPr lang="pt-PT">
                                <a:latin typeface="Cambria Math" panose="02040503050406030204" pitchFamily="18" charset="0"/>
                              </a:rPr>
                              <m:t>Γ</m:t>
                            </m:r>
                          </m:lim>
                        </m:limLow>
                        <m:r>
                          <a:rPr lang="pt-PT" b="0" i="1" smtClean="0">
                            <a:latin typeface="Cambria Math" panose="02040503050406030204" pitchFamily="18" charset="0"/>
                          </a:rPr>
                          <m:t> </m:t>
                        </m:r>
                        <m:r>
                          <a:rPr lang="pt-PT" b="0" i="1" smtClean="0">
                            <a:latin typeface="Cambria Math" panose="02040503050406030204" pitchFamily="18" charset="0"/>
                          </a:rPr>
                          <m:t>𝑔</m:t>
                        </m:r>
                        <m:r>
                          <a:rPr lang="pt-PT" b="0" i="1" smtClean="0">
                            <a:latin typeface="Cambria Math" panose="02040503050406030204" pitchFamily="18" charset="0"/>
                          </a:rPr>
                          <m:t>( </m:t>
                        </m:r>
                        <m:acc>
                          <m:accPr>
                            <m:chr m:val="⃗"/>
                            <m:ctrlPr>
                              <a:rPr lang="pt-PT" i="1">
                                <a:latin typeface="Cambria Math" panose="02040503050406030204" pitchFamily="18" charset="0"/>
                              </a:rPr>
                            </m:ctrlPr>
                          </m:accPr>
                          <m:e>
                            <m:r>
                              <m:rPr>
                                <m:sty m:val="p"/>
                              </m:rPr>
                              <a:rPr lang="pt-PT" i="1">
                                <a:latin typeface="Cambria Math" panose="02040503050406030204" pitchFamily="18" charset="0"/>
                              </a:rPr>
                              <m:t>Ω</m:t>
                            </m:r>
                          </m:e>
                        </m:acc>
                        <m:r>
                          <a:rPr lang="pt-PT" b="0" i="1" smtClean="0">
                            <a:latin typeface="Cambria Math" panose="02040503050406030204" pitchFamily="18" charset="0"/>
                          </a:rPr>
                          <m:t> )</m:t>
                        </m:r>
                      </m:oMath>
                    </m:oMathPara>
                  </a14:m>
                  <a:endParaRPr lang="pt-PT" dirty="0"/>
                </a:p>
              </p:txBody>
            </p:sp>
          </mc:Choice>
          <mc:Fallback xmlns="">
            <p:sp>
              <p:nvSpPr>
                <p:cNvPr id="11" name="CaixaDeTexto 10">
                  <a:extLst>
                    <a:ext uri="{FF2B5EF4-FFF2-40B4-BE49-F238E27FC236}">
                      <a16:creationId xmlns:a16="http://schemas.microsoft.com/office/drawing/2014/main" id="{F37DFBFD-AF87-491C-9A59-B39EA67D8B3E}"/>
                    </a:ext>
                  </a:extLst>
                </p:cNvPr>
                <p:cNvSpPr txBox="1">
                  <a:spLocks noRot="1" noChangeAspect="1" noMove="1" noResize="1" noEditPoints="1" noAdjustHandles="1" noChangeArrowheads="1" noChangeShapeType="1" noTextEdit="1"/>
                </p:cNvSpPr>
                <p:nvPr/>
              </p:nvSpPr>
              <p:spPr>
                <a:xfrm>
                  <a:off x="3168602" y="2636604"/>
                  <a:ext cx="8007398" cy="879856"/>
                </a:xfrm>
                <a:prstGeom prst="rect">
                  <a:avLst/>
                </a:prstGeom>
                <a:blipFill>
                  <a:blip r:embed="rId4"/>
                  <a:stretch>
                    <a:fillRect t="-97143" b="-144286"/>
                  </a:stretch>
                </a:blipFill>
              </p:spPr>
              <p:txBody>
                <a:bodyPr/>
                <a:lstStyle/>
                <a:p>
                  <a:r>
                    <a:rPr lang="en-US">
                      <a:noFill/>
                    </a:rPr>
                    <a:t> </a:t>
                  </a:r>
                </a:p>
              </p:txBody>
            </p:sp>
          </mc:Fallback>
        </mc:AlternateContent>
        <p:sp>
          <p:nvSpPr>
            <p:cNvPr id="12" name="CaixaDeTexto 11">
              <a:extLst>
                <a:ext uri="{FF2B5EF4-FFF2-40B4-BE49-F238E27FC236}">
                  <a16:creationId xmlns:a16="http://schemas.microsoft.com/office/drawing/2014/main" id="{ADFB97E5-6610-54E3-1F19-6B74BEB0ABC6}"/>
                </a:ext>
              </a:extLst>
            </p:cNvPr>
            <p:cNvSpPr txBox="1"/>
            <p:nvPr/>
          </p:nvSpPr>
          <p:spPr>
            <a:xfrm>
              <a:off x="5234784" y="2876477"/>
              <a:ext cx="301686" cy="400110"/>
            </a:xfrm>
            <a:prstGeom prst="rect">
              <a:avLst/>
            </a:prstGeom>
            <a:noFill/>
          </p:spPr>
          <p:txBody>
            <a:bodyPr wrap="none" rtlCol="0">
              <a:spAutoFit/>
            </a:bodyPr>
            <a:lstStyle/>
            <a:p>
              <a:r>
                <a:rPr lang="pt-PT" sz="2000" b="1" dirty="0">
                  <a:latin typeface="Palace Script MT" panose="030303020206070C0B05" pitchFamily="66" charset="0"/>
                </a:rPr>
                <a:t>C</a:t>
              </a:r>
            </a:p>
          </p:txBody>
        </p:sp>
      </p:gr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16650D14-D057-6DD8-4D9F-72EA6BAC588A}"/>
                  </a:ext>
                </a:extLst>
              </p:cNvPr>
              <p:cNvSpPr txBox="1"/>
              <p:nvPr/>
            </p:nvSpPr>
            <p:spPr>
              <a:xfrm>
                <a:off x="1398213" y="1394970"/>
                <a:ext cx="9859172" cy="681853"/>
              </a:xfrm>
              <a:prstGeom prst="rect">
                <a:avLst/>
              </a:prstGeom>
              <a:noFill/>
            </p:spPr>
            <p:txBody>
              <a:bodyPr wrap="square">
                <a:spAutoFit/>
              </a:bodyPr>
              <a:lstStyle/>
              <a:p>
                <a:pPr algn="just"/>
                <a:r>
                  <a:rPr lang="en-US" dirty="0">
                    <a:solidFill>
                      <a:srgbClr val="000000"/>
                    </a:solidFill>
                  </a:rPr>
                  <a:t>Determine the </a:t>
                </a:r>
                <a:r>
                  <a:rPr lang="en-US" b="1" dirty="0">
                    <a:solidFill>
                      <a:srgbClr val="000000"/>
                    </a:solidFill>
                  </a:rPr>
                  <a:t>optimal model parameters </a:t>
                </a:r>
                <a14:m>
                  <m:oMath xmlns:m="http://schemas.openxmlformats.org/officeDocument/2006/math">
                    <m:sSup>
                      <m:sSupPr>
                        <m:ctrlPr>
                          <a:rPr lang="pt-PT" i="1">
                            <a:latin typeface="Cambria Math" panose="02040503050406030204" pitchFamily="18" charset="0"/>
                          </a:rPr>
                        </m:ctrlPr>
                      </m:sSupPr>
                      <m:e>
                        <m:acc>
                          <m:accPr>
                            <m:chr m:val="⃗"/>
                            <m:ctrlPr>
                              <a:rPr lang="pt-PT" i="1">
                                <a:latin typeface="Cambria Math" panose="02040503050406030204" pitchFamily="18" charset="0"/>
                              </a:rPr>
                            </m:ctrlPr>
                          </m:accPr>
                          <m:e>
                            <m:r>
                              <a:rPr lang="pt-PT" b="1" i="0">
                                <a:latin typeface="Cambria Math" panose="02040503050406030204" pitchFamily="18" charset="0"/>
                              </a:rPr>
                              <m:t>𝛀</m:t>
                            </m:r>
                          </m:e>
                        </m:acc>
                      </m:e>
                      <m:sup>
                        <m:r>
                          <a:rPr lang="pt-PT" i="1">
                            <a:latin typeface="Cambria Math" panose="02040503050406030204" pitchFamily="18" charset="0"/>
                          </a:rPr>
                          <m:t>∗</m:t>
                        </m:r>
                      </m:sup>
                    </m:sSup>
                  </m:oMath>
                </a14:m>
                <a:r>
                  <a:rPr lang="en-US" dirty="0">
                    <a:solidFill>
                      <a:srgbClr val="000000"/>
                    </a:solidFill>
                  </a:rPr>
                  <a:t> that </a:t>
                </a:r>
                <a:r>
                  <a:rPr lang="pt-PT" b="1" dirty="0">
                    <a:solidFill>
                      <a:srgbClr val="000000"/>
                    </a:solidFill>
                  </a:rPr>
                  <a:t>minimize a </a:t>
                </a:r>
                <a:r>
                  <a:rPr lang="pt-PT" b="1" dirty="0" err="1">
                    <a:solidFill>
                      <a:srgbClr val="000000"/>
                    </a:solidFill>
                  </a:rPr>
                  <a:t>cost</a:t>
                </a:r>
                <a:r>
                  <a:rPr lang="pt-PT" b="1" dirty="0">
                    <a:solidFill>
                      <a:srgbClr val="000000"/>
                    </a:solidFill>
                  </a:rPr>
                  <a:t> </a:t>
                </a:r>
                <a:r>
                  <a:rPr lang="pt-PT" b="1" dirty="0" err="1">
                    <a:solidFill>
                      <a:srgbClr val="000000"/>
                    </a:solidFill>
                  </a:rPr>
                  <a:t>function</a:t>
                </a:r>
                <a:r>
                  <a:rPr lang="pt-PT" b="1" dirty="0">
                    <a:solidFill>
                      <a:srgbClr val="000000"/>
                    </a:solidFill>
                  </a:rPr>
                  <a:t> </a:t>
                </a:r>
                <a:r>
                  <a:rPr lang="pt-PT" sz="2000" b="1" dirty="0">
                    <a:latin typeface="Palace Script MT" panose="030303020206070C0B05" pitchFamily="66" charset="0"/>
                  </a:rPr>
                  <a:t>C</a:t>
                </a:r>
                <a:r>
                  <a:rPr lang="pt-PT" b="1" dirty="0">
                    <a:latin typeface="Palace Script MT" panose="030303020206070C0B05" pitchFamily="66" charset="0"/>
                  </a:rPr>
                  <a:t> </a:t>
                </a:r>
                <a:r>
                  <a:rPr lang="pt-PT" sz="1800" b="0" i="0" u="none" strike="noStrike" baseline="0" dirty="0">
                    <a:solidFill>
                      <a:srgbClr val="000000"/>
                    </a:solidFill>
                    <a:latin typeface="-apple-system"/>
                  </a:rPr>
                  <a:t>( </a:t>
                </a:r>
                <a:r>
                  <a:rPr lang="pt-PT" dirty="0" err="1">
                    <a:solidFill>
                      <a:srgbClr val="000000"/>
                    </a:solidFill>
                  </a:rPr>
                  <a:t>function</a:t>
                </a:r>
                <a:r>
                  <a:rPr lang="pt-PT" dirty="0">
                    <a:solidFill>
                      <a:srgbClr val="000000"/>
                    </a:solidFill>
                  </a:rPr>
                  <a:t> that </a:t>
                </a:r>
                <a:r>
                  <a:rPr lang="en-US" dirty="0"/>
                  <a:t>quantifies the error between the market prices and the </a:t>
                </a:r>
                <a:r>
                  <a:rPr lang="pt-PT" dirty="0" err="1"/>
                  <a:t>prices</a:t>
                </a:r>
                <a:r>
                  <a:rPr lang="pt-PT" dirty="0"/>
                  <a:t> </a:t>
                </a:r>
                <a:r>
                  <a:rPr lang="pt-PT" dirty="0" err="1"/>
                  <a:t>obtained</a:t>
                </a:r>
                <a:r>
                  <a:rPr lang="pt-PT" dirty="0"/>
                  <a:t> </a:t>
                </a:r>
                <a:r>
                  <a:rPr lang="pt-PT" dirty="0" err="1"/>
                  <a:t>by</a:t>
                </a:r>
                <a:r>
                  <a:rPr lang="pt-PT" dirty="0"/>
                  <a:t> </a:t>
                </a:r>
                <a:r>
                  <a:rPr lang="pt-PT" dirty="0" err="1"/>
                  <a:t>the</a:t>
                </a:r>
                <a:r>
                  <a:rPr lang="pt-PT" dirty="0"/>
                  <a:t> </a:t>
                </a:r>
                <a:r>
                  <a:rPr lang="pt-PT" dirty="0" err="1"/>
                  <a:t>model</a:t>
                </a:r>
                <a:r>
                  <a:rPr lang="pt-PT" dirty="0">
                    <a:solidFill>
                      <a:srgbClr val="000000"/>
                    </a:solidFill>
                  </a:rPr>
                  <a:t>) :</a:t>
                </a:r>
                <a:endParaRPr lang="pt-PT" sz="1800" b="0" i="0" u="none" strike="noStrike" baseline="0" dirty="0">
                  <a:solidFill>
                    <a:srgbClr val="000000"/>
                  </a:solidFill>
                </a:endParaRPr>
              </a:p>
            </p:txBody>
          </p:sp>
        </mc:Choice>
        <mc:Fallback xmlns="">
          <p:sp>
            <p:nvSpPr>
              <p:cNvPr id="13" name="CaixaDeTexto 12">
                <a:extLst>
                  <a:ext uri="{FF2B5EF4-FFF2-40B4-BE49-F238E27FC236}">
                    <a16:creationId xmlns:a16="http://schemas.microsoft.com/office/drawing/2014/main" id="{16650D14-D057-6DD8-4D9F-72EA6BAC588A}"/>
                  </a:ext>
                </a:extLst>
              </p:cNvPr>
              <p:cNvSpPr txBox="1">
                <a:spLocks noRot="1" noChangeAspect="1" noMove="1" noResize="1" noEditPoints="1" noAdjustHandles="1" noChangeArrowheads="1" noChangeShapeType="1" noTextEdit="1"/>
              </p:cNvSpPr>
              <p:nvPr/>
            </p:nvSpPr>
            <p:spPr>
              <a:xfrm>
                <a:off x="1398213" y="1394970"/>
                <a:ext cx="9859172" cy="681853"/>
              </a:xfrm>
              <a:prstGeom prst="rect">
                <a:avLst/>
              </a:prstGeom>
              <a:blipFill>
                <a:blip r:embed="rId5"/>
                <a:stretch>
                  <a:fillRect l="-386" t="-1818" r="-514" b="-12727"/>
                </a:stretch>
              </a:blipFill>
            </p:spPr>
            <p:txBody>
              <a:bodyPr/>
              <a:lstStyle/>
              <a:p>
                <a:r>
                  <a:rPr lang="en-US">
                    <a:noFill/>
                  </a:rPr>
                  <a:t> </a:t>
                </a:r>
              </a:p>
            </p:txBody>
          </p:sp>
        </mc:Fallback>
      </mc:AlternateContent>
      <p:pic>
        <p:nvPicPr>
          <p:cNvPr id="14" name="Gráfico 13" descr="Alvo com preenchimento sólido">
            <a:extLst>
              <a:ext uri="{FF2B5EF4-FFF2-40B4-BE49-F238E27FC236}">
                <a16:creationId xmlns:a16="http://schemas.microsoft.com/office/drawing/2014/main" id="{F76F54B8-AC0F-F450-8A99-E4CB3F54EA0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3813" y="1338379"/>
            <a:ext cx="914400" cy="914400"/>
          </a:xfrm>
          <a:prstGeom prst="rect">
            <a:avLst/>
          </a:prstGeom>
        </p:spPr>
      </p:pic>
      <p:sp>
        <p:nvSpPr>
          <p:cNvPr id="4" name="CaixaDeTexto 3">
            <a:extLst>
              <a:ext uri="{FF2B5EF4-FFF2-40B4-BE49-F238E27FC236}">
                <a16:creationId xmlns:a16="http://schemas.microsoft.com/office/drawing/2014/main" id="{1C168397-7E69-0295-73A0-5FFDDF6600D3}"/>
              </a:ext>
            </a:extLst>
          </p:cNvPr>
          <p:cNvSpPr txBox="1"/>
          <p:nvPr/>
        </p:nvSpPr>
        <p:spPr>
          <a:xfrm>
            <a:off x="216273" y="6356350"/>
            <a:ext cx="2743199" cy="338554"/>
          </a:xfrm>
          <a:prstGeom prst="rect">
            <a:avLst/>
          </a:prstGeom>
          <a:noFill/>
        </p:spPr>
        <p:txBody>
          <a:bodyPr wrap="square" rtlCol="0">
            <a:spAutoFit/>
          </a:bodyPr>
          <a:lstStyle/>
          <a:p>
            <a:r>
              <a:rPr lang="en-US" sz="1600" dirty="0"/>
              <a:t>References  [</a:t>
            </a:r>
            <a:r>
              <a:rPr lang="en-US" sz="1600" dirty="0">
                <a:solidFill>
                  <a:srgbClr val="3D78B5"/>
                </a:solidFill>
              </a:rPr>
              <a:t>31</a:t>
            </a:r>
            <a:r>
              <a:rPr lang="en-US" sz="1600" dirty="0"/>
              <a:t>]</a:t>
            </a:r>
          </a:p>
        </p:txBody>
      </p:sp>
    </p:spTree>
    <p:extLst>
      <p:ext uri="{BB962C8B-B14F-4D97-AF65-F5344CB8AC3E}">
        <p14:creationId xmlns:p14="http://schemas.microsoft.com/office/powerpoint/2010/main" val="4024796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87E677-D025-9149-E489-43FC0B41ED9B}"/>
              </a:ext>
            </a:extLst>
          </p:cNvPr>
          <p:cNvSpPr>
            <a:spLocks noGrp="1"/>
          </p:cNvSpPr>
          <p:nvPr>
            <p:ph type="title"/>
          </p:nvPr>
        </p:nvSpPr>
        <p:spPr>
          <a:xfrm>
            <a:off x="0" y="1"/>
            <a:ext cx="12192000" cy="999460"/>
          </a:xfrm>
          <a:solidFill>
            <a:schemeClr val="bg1">
              <a:lumMod val="95000"/>
            </a:schemeClr>
          </a:solidFill>
        </p:spPr>
        <p:txBody>
          <a:bodyPr/>
          <a:lstStyle/>
          <a:p>
            <a:r>
              <a:rPr lang="pt-PT" sz="3200" b="1" dirty="0">
                <a:solidFill>
                  <a:srgbClr val="1990B0"/>
                </a:solidFill>
                <a:cs typeface="Arial" panose="020B0604020202020204" pitchFamily="34" charset="0"/>
              </a:rPr>
              <a:t>  </a:t>
            </a:r>
            <a:r>
              <a:rPr lang="en-US" sz="2800" b="1" dirty="0">
                <a:solidFill>
                  <a:schemeClr val="tx1">
                    <a:lumMod val="85000"/>
                    <a:lumOff val="15000"/>
                  </a:schemeClr>
                </a:solidFill>
                <a:cs typeface="Arial" panose="020B0604020202020204" pitchFamily="34" charset="0"/>
              </a:rPr>
              <a:t>Calibration problem</a:t>
            </a:r>
            <a:endParaRPr lang="en-US" sz="2800" b="1" dirty="0">
              <a:cs typeface="Arial" panose="020B0604020202020204" pitchFamily="34" charset="0"/>
            </a:endParaRPr>
          </a:p>
        </p:txBody>
      </p:sp>
      <p:sp>
        <p:nvSpPr>
          <p:cNvPr id="3" name="Marcador de Posição do Número do Diapositivo 2">
            <a:extLst>
              <a:ext uri="{FF2B5EF4-FFF2-40B4-BE49-F238E27FC236}">
                <a16:creationId xmlns:a16="http://schemas.microsoft.com/office/drawing/2014/main" id="{4E55505A-0F34-EA7B-60D0-3DBB22588163}"/>
              </a:ext>
            </a:extLst>
          </p:cNvPr>
          <p:cNvSpPr>
            <a:spLocks noGrp="1"/>
          </p:cNvSpPr>
          <p:nvPr>
            <p:ph type="sldNum" sz="quarter" idx="12"/>
          </p:nvPr>
        </p:nvSpPr>
        <p:spPr/>
        <p:txBody>
          <a:bodyPr/>
          <a:lstStyle/>
          <a:p>
            <a:fld id="{9349F829-3AB5-2249-A75E-9CF92A8C3104}" type="slidenum">
              <a:rPr lang="pt-PT" smtClean="0"/>
              <a:t>11</a:t>
            </a:fld>
            <a:endParaRPr lang="pt-PT"/>
          </a:p>
        </p:txBody>
      </p:sp>
      <p:grpSp>
        <p:nvGrpSpPr>
          <p:cNvPr id="9" name="Agrupar 8">
            <a:extLst>
              <a:ext uri="{FF2B5EF4-FFF2-40B4-BE49-F238E27FC236}">
                <a16:creationId xmlns:a16="http://schemas.microsoft.com/office/drawing/2014/main" id="{4B3AECA7-2A77-3DA5-8B4B-349342C51833}"/>
              </a:ext>
            </a:extLst>
          </p:cNvPr>
          <p:cNvGrpSpPr/>
          <p:nvPr/>
        </p:nvGrpSpPr>
        <p:grpSpPr>
          <a:xfrm>
            <a:off x="2092301" y="2439175"/>
            <a:ext cx="8007398" cy="879856"/>
            <a:chOff x="3168602" y="2636604"/>
            <a:chExt cx="8007398" cy="879856"/>
          </a:xfrm>
        </p:grpSpPr>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F37DFBFD-AF87-491C-9A59-B39EA67D8B3E}"/>
                    </a:ext>
                  </a:extLst>
                </p:cNvPr>
                <p:cNvSpPr txBox="1"/>
                <p:nvPr/>
              </p:nvSpPr>
              <p:spPr>
                <a:xfrm>
                  <a:off x="3168602" y="2636604"/>
                  <a:ext cx="8007398" cy="87985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p>
                          <m:sSupPr>
                            <m:ctrlPr>
                              <a:rPr lang="pt-PT" i="1" smtClean="0">
                                <a:latin typeface="Cambria Math" panose="02040503050406030204" pitchFamily="18" charset="0"/>
                              </a:rPr>
                            </m:ctrlPr>
                          </m:sSupPr>
                          <m:e>
                            <m:acc>
                              <m:accPr>
                                <m:chr m:val="⃗"/>
                                <m:ctrlPr>
                                  <a:rPr lang="pt-PT" i="1">
                                    <a:latin typeface="Cambria Math" panose="02040503050406030204" pitchFamily="18" charset="0"/>
                                  </a:rPr>
                                </m:ctrlPr>
                              </m:accPr>
                              <m:e>
                                <m:r>
                                  <m:rPr>
                                    <m:sty m:val="p"/>
                                  </m:rPr>
                                  <a:rPr lang="pt-PT" b="0" i="1">
                                    <a:latin typeface="Cambria Math" panose="02040503050406030204" pitchFamily="18" charset="0"/>
                                  </a:rPr>
                                  <m:t>Ω</m:t>
                                </m:r>
                              </m:e>
                            </m:acc>
                          </m:e>
                          <m:sup>
                            <m:r>
                              <a:rPr lang="pt-PT" b="0" i="1">
                                <a:latin typeface="Cambria Math" panose="02040503050406030204" pitchFamily="18" charset="0"/>
                              </a:rPr>
                              <m:t>∗</m:t>
                            </m:r>
                          </m:sup>
                        </m:sSup>
                        <m:r>
                          <a:rPr lang="pt-PT" b="0" i="1" smtClean="0">
                            <a:latin typeface="Cambria Math" panose="02040503050406030204" pitchFamily="18" charset="0"/>
                          </a:rPr>
                          <m:t>=</m:t>
                        </m:r>
                        <m:func>
                          <m:funcPr>
                            <m:ctrlPr>
                              <a:rPr lang="pt-PT" b="0" i="1" smtClean="0">
                                <a:latin typeface="Cambria Math" panose="02040503050406030204" pitchFamily="18" charset="0"/>
                              </a:rPr>
                            </m:ctrlPr>
                          </m:funcPr>
                          <m:fName>
                            <m:limLow>
                              <m:limLowPr>
                                <m:ctrlPr>
                                  <a:rPr lang="pt-PT" b="0" i="1" smtClean="0">
                                    <a:latin typeface="Cambria Math" panose="02040503050406030204" pitchFamily="18" charset="0"/>
                                  </a:rPr>
                                </m:ctrlPr>
                              </m:limLowPr>
                              <m:e>
                                <m:r>
                                  <m:rPr>
                                    <m:sty m:val="p"/>
                                  </m:rPr>
                                  <a:rPr lang="pt-PT" b="0" i="0" smtClean="0">
                                    <a:latin typeface="Cambria Math" panose="02040503050406030204" pitchFamily="18" charset="0"/>
                                  </a:rPr>
                                  <m:t>arg</m:t>
                                </m:r>
                                <m:r>
                                  <a:rPr lang="pt-PT" b="0" i="0" smtClean="0">
                                    <a:latin typeface="Cambria Math" panose="02040503050406030204" pitchFamily="18" charset="0"/>
                                  </a:rPr>
                                  <m:t> </m:t>
                                </m:r>
                                <m:r>
                                  <m:rPr>
                                    <m:sty m:val="p"/>
                                  </m:rPr>
                                  <a:rPr lang="pt-PT" b="0" i="0" smtClean="0">
                                    <a:latin typeface="Cambria Math" panose="02040503050406030204" pitchFamily="18" charset="0"/>
                                  </a:rPr>
                                  <m:t>min</m:t>
                                </m:r>
                              </m:e>
                              <m:lim>
                                <m:acc>
                                  <m:accPr>
                                    <m:chr m:val="⃗"/>
                                    <m:ctrlPr>
                                      <a:rPr lang="pt-PT" i="1">
                                        <a:latin typeface="Cambria Math" panose="02040503050406030204" pitchFamily="18" charset="0"/>
                                      </a:rPr>
                                    </m:ctrlPr>
                                  </m:accPr>
                                  <m:e>
                                    <m:r>
                                      <m:rPr>
                                        <m:sty m:val="p"/>
                                      </m:rPr>
                                      <a:rPr lang="pt-PT" i="1">
                                        <a:latin typeface="Cambria Math" panose="02040503050406030204" pitchFamily="18" charset="0"/>
                                      </a:rPr>
                                      <m:t>Ω</m:t>
                                    </m:r>
                                  </m:e>
                                </m:acc>
                                <m:r>
                                  <a:rPr lang="pt-PT" b="0" i="1" smtClean="0">
                                    <a:latin typeface="Cambria Math" panose="02040503050406030204" pitchFamily="18" charset="0"/>
                                  </a:rPr>
                                  <m:t>∈</m:t>
                                </m:r>
                                <m:r>
                                  <m:rPr>
                                    <m:sty m:val="p"/>
                                  </m:rPr>
                                  <a:rPr lang="pt-PT" b="0" i="0" smtClean="0">
                                    <a:latin typeface="Cambria Math" panose="02040503050406030204" pitchFamily="18" charset="0"/>
                                  </a:rPr>
                                  <m:t>Γ</m:t>
                                </m:r>
                              </m:lim>
                            </m:limLow>
                          </m:fName>
                          <m:e>
                            <m:nary>
                              <m:naryPr>
                                <m:chr m:val="∑"/>
                                <m:ctrlPr>
                                  <a:rPr lang="pt-PT" i="1">
                                    <a:latin typeface="Cambria Math" panose="02040503050406030204" pitchFamily="18" charset="0"/>
                                  </a:rPr>
                                </m:ctrlPr>
                              </m:naryPr>
                              <m:sub>
                                <m:r>
                                  <m:rPr>
                                    <m:brk m:alnAt="23"/>
                                  </m:rPr>
                                  <a:rPr lang="pt-PT" i="1">
                                    <a:latin typeface="Cambria Math" panose="02040503050406030204" pitchFamily="18" charset="0"/>
                                  </a:rPr>
                                  <m:t>𝑖</m:t>
                                </m:r>
                                <m:r>
                                  <a:rPr lang="pt-PT" i="1">
                                    <a:latin typeface="Cambria Math" panose="02040503050406030204" pitchFamily="18" charset="0"/>
                                  </a:rPr>
                                  <m:t>=</m:t>
                                </m:r>
                                <m:r>
                                  <a:rPr lang="pt-PT" b="0" i="1" smtClean="0">
                                    <a:latin typeface="Cambria Math" panose="02040503050406030204" pitchFamily="18" charset="0"/>
                                  </a:rPr>
                                  <m:t>0</m:t>
                                </m:r>
                              </m:sub>
                              <m:sup>
                                <m:r>
                                  <a:rPr lang="pt-PT" i="1">
                                    <a:latin typeface="Cambria Math" panose="02040503050406030204" pitchFamily="18" charset="0"/>
                                  </a:rPr>
                                  <m:t>𝑛</m:t>
                                </m:r>
                              </m:sup>
                              <m:e>
                                <m:nary>
                                  <m:naryPr>
                                    <m:chr m:val="∑"/>
                                    <m:supHide m:val="on"/>
                                    <m:ctrlPr>
                                      <a:rPr lang="pt-PT" i="1">
                                        <a:latin typeface="Cambria Math" panose="02040503050406030204" pitchFamily="18" charset="0"/>
                                      </a:rPr>
                                    </m:ctrlPr>
                                  </m:naryPr>
                                  <m:sub>
                                    <m:r>
                                      <m:rPr>
                                        <m:brk m:alnAt="7"/>
                                      </m:rPr>
                                      <a:rPr lang="pt-PT" i="1">
                                        <a:latin typeface="Cambria Math" panose="02040503050406030204" pitchFamily="18" charset="0"/>
                                      </a:rPr>
                                      <m:t>𝑗</m:t>
                                    </m:r>
                                    <m:r>
                                      <a:rPr lang="pt-PT" i="1">
                                        <a:latin typeface="Cambria Math" panose="02040503050406030204" pitchFamily="18" charset="0"/>
                                      </a:rPr>
                                      <m:t> </m:t>
                                    </m:r>
                                    <m:r>
                                      <a:rPr lang="pt-PT" i="1">
                                        <a:latin typeface="Cambria Math" panose="02040503050406030204" pitchFamily="18" charset="0"/>
                                        <a:ea typeface="Cambria Math" panose="02040503050406030204" pitchFamily="18" charset="0"/>
                                      </a:rPr>
                                      <m:t>𝜖</m:t>
                                    </m:r>
                                    <m:r>
                                      <a:rPr lang="pt-PT" i="1">
                                        <a:latin typeface="Cambria Math" panose="02040503050406030204" pitchFamily="18" charset="0"/>
                                        <a:ea typeface="Cambria Math" panose="02040503050406030204" pitchFamily="18" charset="0"/>
                                      </a:rPr>
                                      <m:t> </m:t>
                                    </m:r>
                                    <m:r>
                                      <a:rPr lang="pt-PT" i="1">
                                        <a:latin typeface="Cambria Math" panose="02040503050406030204" pitchFamily="18" charset="0"/>
                                        <a:ea typeface="Cambria Math" panose="02040503050406030204" pitchFamily="18" charset="0"/>
                                      </a:rPr>
                                      <m:t>ℱ</m:t>
                                    </m:r>
                                  </m:sub>
                                  <m:sup/>
                                  <m:e>
                                    <m:r>
                                      <a:rPr lang="pt-PT" b="0" i="1" smtClean="0">
                                        <a:latin typeface="Cambria Math" panose="02040503050406030204" pitchFamily="18" charset="0"/>
                                        <a:ea typeface="Cambria Math" panose="02040503050406030204" pitchFamily="18" charset="0"/>
                                      </a:rPr>
                                      <m:t>    </m:t>
                                    </m:r>
                                    <m:d>
                                      <m:dPr>
                                        <m:ctrlPr>
                                          <a:rPr lang="pt-PT" i="1">
                                            <a:latin typeface="Cambria Math" panose="02040503050406030204" pitchFamily="18" charset="0"/>
                                          </a:rPr>
                                        </m:ctrlPr>
                                      </m:dPr>
                                      <m:e>
                                        <m:sSubSup>
                                          <m:sSubSupPr>
                                            <m:ctrlPr>
                                              <a:rPr lang="pt-PT" i="1">
                                                <a:latin typeface="Cambria Math" panose="02040503050406030204" pitchFamily="18" charset="0"/>
                                              </a:rPr>
                                            </m:ctrlPr>
                                          </m:sSubSupPr>
                                          <m:e>
                                            <m:r>
                                              <a:rPr lang="pt-PT" i="1">
                                                <a:latin typeface="Cambria Math" panose="02040503050406030204" pitchFamily="18" charset="0"/>
                                              </a:rPr>
                                              <m:t>𝑝</m:t>
                                            </m:r>
                                          </m:e>
                                          <m:sub>
                                            <m:r>
                                              <a:rPr lang="pt-PT" b="0" i="1" smtClean="0">
                                                <a:latin typeface="Cambria Math" panose="02040503050406030204" pitchFamily="18" charset="0"/>
                                              </a:rPr>
                                              <m:t>𝑖</m:t>
                                            </m:r>
                                            <m:r>
                                              <a:rPr lang="pt-PT" b="0" i="1" smtClean="0">
                                                <a:latin typeface="Cambria Math" panose="02040503050406030204" pitchFamily="18" charset="0"/>
                                              </a:rPr>
                                              <m:t>,</m:t>
                                            </m:r>
                                            <m:r>
                                              <a:rPr lang="pt-PT" i="1">
                                                <a:latin typeface="Cambria Math" panose="02040503050406030204" pitchFamily="18" charset="0"/>
                                              </a:rPr>
                                              <m:t>𝑗</m:t>
                                            </m:r>
                                          </m:sub>
                                          <m:sup>
                                            <m:d>
                                              <m:dPr>
                                                <m:ctrlPr>
                                                  <a:rPr lang="pt-PT" i="1">
                                                    <a:latin typeface="Cambria Math" panose="02040503050406030204" pitchFamily="18" charset="0"/>
                                                  </a:rPr>
                                                </m:ctrlPr>
                                              </m:dPr>
                                              <m:e>
                                                <m:r>
                                                  <m:rPr>
                                                    <m:sty m:val="p"/>
                                                  </m:rPr>
                                                  <a:rPr lang="pt-PT" i="1">
                                                    <a:latin typeface="Cambria Math" panose="02040503050406030204" pitchFamily="18" charset="0"/>
                                                  </a:rPr>
                                                  <m:t>market</m:t>
                                                </m:r>
                                              </m:e>
                                            </m:d>
                                          </m:sup>
                                        </m:sSubSup>
                                        <m:d>
                                          <m:dPr>
                                            <m:ctrlPr>
                                              <a:rPr lang="pt-PT" i="1">
                                                <a:solidFill>
                                                  <a:prstClr val="black"/>
                                                </a:solidFill>
                                                <a:latin typeface="Cambria Math" panose="02040503050406030204" pitchFamily="18" charset="0"/>
                                              </a:rPr>
                                            </m:ctrlPr>
                                          </m:dPr>
                                          <m:e>
                                            <m:sSub>
                                              <m:sSubPr>
                                                <m:ctrlPr>
                                                  <a:rPr lang="pt-PT" i="1">
                                                    <a:latin typeface="Cambria Math" panose="02040503050406030204" pitchFamily="18" charset="0"/>
                                                    <a:ea typeface="Cambria Math" panose="02040503050406030204" pitchFamily="18" charset="0"/>
                                                  </a:rPr>
                                                </m:ctrlPr>
                                              </m:sSubPr>
                                              <m:e>
                                                <m:r>
                                                  <m:rPr>
                                                    <m:sty m:val="p"/>
                                                  </m:rPr>
                                                  <a:rPr lang="pt-PT" i="1">
                                                    <a:latin typeface="Cambria Math" panose="02040503050406030204" pitchFamily="18" charset="0"/>
                                                  </a:rPr>
                                                  <m:t>Λ</m:t>
                                                </m:r>
                                              </m:e>
                                              <m:sub>
                                                <m:r>
                                                  <a:rPr lang="pt-PT" i="1">
                                                    <a:latin typeface="Cambria Math" panose="02040503050406030204" pitchFamily="18" charset="0"/>
                                                  </a:rPr>
                                                  <m:t>𝑖</m:t>
                                                </m:r>
                                                <m:r>
                                                  <a:rPr lang="pt-PT" i="1">
                                                    <a:latin typeface="Cambria Math" panose="02040503050406030204" pitchFamily="18" charset="0"/>
                                                  </a:rPr>
                                                  <m:t>,</m:t>
                                                </m:r>
                                                <m:r>
                                                  <a:rPr lang="pt-PT" i="1">
                                                    <a:latin typeface="Cambria Math" panose="02040503050406030204" pitchFamily="18" charset="0"/>
                                                  </a:rPr>
                                                  <m:t>𝑗</m:t>
                                                </m:r>
                                              </m:sub>
                                            </m:sSub>
                                          </m:e>
                                        </m:d>
                                        <m:r>
                                          <a:rPr lang="pt-PT" b="1">
                                            <a:latin typeface="Cambria Math" panose="02040503050406030204" pitchFamily="18" charset="0"/>
                                          </a:rPr>
                                          <m:t>,</m:t>
                                        </m:r>
                                        <m:r>
                                          <a:rPr lang="pt-PT" b="0" i="1" smtClean="0">
                                            <a:latin typeface="Cambria Math" panose="02040503050406030204" pitchFamily="18" charset="0"/>
                                          </a:rPr>
                                          <m:t> </m:t>
                                        </m:r>
                                        <m:sSubSup>
                                          <m:sSubSupPr>
                                            <m:ctrlPr>
                                              <a:rPr lang="pt-PT" i="1" smtClean="0">
                                                <a:latin typeface="Cambria Math" panose="02040503050406030204" pitchFamily="18" charset="0"/>
                                              </a:rPr>
                                            </m:ctrlPr>
                                          </m:sSubSupPr>
                                          <m:e>
                                            <m:r>
                                              <a:rPr lang="pt-PT" b="0" i="1">
                                                <a:latin typeface="Cambria Math" panose="02040503050406030204" pitchFamily="18" charset="0"/>
                                              </a:rPr>
                                              <m:t>𝑝</m:t>
                                            </m:r>
                                          </m:e>
                                          <m:sub>
                                            <m:r>
                                              <a:rPr lang="pt-PT" b="0" i="1" smtClean="0">
                                                <a:latin typeface="Cambria Math" panose="02040503050406030204" pitchFamily="18" charset="0"/>
                                              </a:rPr>
                                              <m:t>𝑖</m:t>
                                            </m:r>
                                            <m:r>
                                              <a:rPr lang="pt-PT" b="0" i="1" smtClean="0">
                                                <a:latin typeface="Cambria Math" panose="02040503050406030204" pitchFamily="18" charset="0"/>
                                              </a:rPr>
                                              <m:t>,</m:t>
                                            </m:r>
                                            <m:r>
                                              <a:rPr lang="pt-PT" b="0" i="1">
                                                <a:latin typeface="Cambria Math" panose="02040503050406030204" pitchFamily="18" charset="0"/>
                                              </a:rPr>
                                              <m:t>𝑗</m:t>
                                            </m:r>
                                          </m:sub>
                                          <m:sup>
                                            <m:d>
                                              <m:dPr>
                                                <m:ctrlPr>
                                                  <a:rPr lang="pt-PT" i="1">
                                                    <a:latin typeface="Cambria Math" panose="02040503050406030204" pitchFamily="18" charset="0"/>
                                                  </a:rPr>
                                                </m:ctrlPr>
                                              </m:dPr>
                                              <m:e>
                                                <m:r>
                                                  <m:rPr>
                                                    <m:sty m:val="p"/>
                                                  </m:rPr>
                                                  <a:rPr lang="pt-PT" b="0" i="0">
                                                    <a:latin typeface="Cambria Math" panose="02040503050406030204" pitchFamily="18" charset="0"/>
                                                  </a:rPr>
                                                  <m:t>model</m:t>
                                                </m:r>
                                              </m:e>
                                            </m:d>
                                          </m:sup>
                                        </m:sSubSup>
                                        <m:d>
                                          <m:dPr>
                                            <m:ctrlPr>
                                              <a:rPr lang="pt-PT" i="1">
                                                <a:latin typeface="Cambria Math" panose="02040503050406030204" pitchFamily="18" charset="0"/>
                                              </a:rPr>
                                            </m:ctrlPr>
                                          </m:dPr>
                                          <m:e>
                                            <m:r>
                                              <a:rPr lang="pt-PT" b="0" i="0" smtClean="0">
                                                <a:latin typeface="Cambria Math" panose="02040503050406030204" pitchFamily="18" charset="0"/>
                                              </a:rPr>
                                              <m:t> </m:t>
                                            </m:r>
                                            <m:acc>
                                              <m:accPr>
                                                <m:chr m:val="⃗"/>
                                                <m:ctrlPr>
                                                  <a:rPr lang="pt-PT" i="1">
                                                    <a:latin typeface="Cambria Math" panose="02040503050406030204" pitchFamily="18" charset="0"/>
                                                  </a:rPr>
                                                </m:ctrlPr>
                                              </m:accPr>
                                              <m:e>
                                                <m:r>
                                                  <m:rPr>
                                                    <m:sty m:val="p"/>
                                                  </m:rPr>
                                                  <a:rPr lang="pt-PT" b="0" i="0">
                                                    <a:latin typeface="Cambria Math" panose="02040503050406030204" pitchFamily="18" charset="0"/>
                                                  </a:rPr>
                                                  <m:t>Ω</m:t>
                                                </m:r>
                                              </m:e>
                                            </m:acc>
                                            <m:r>
                                              <a:rPr lang="pt-PT" b="0" i="0">
                                                <a:latin typeface="Cambria Math" panose="02040503050406030204" pitchFamily="18" charset="0"/>
                                              </a:rPr>
                                              <m:t>,</m:t>
                                            </m:r>
                                            <m:sSub>
                                              <m:sSubPr>
                                                <m:ctrlPr>
                                                  <a:rPr lang="pt-PT" i="1">
                                                    <a:latin typeface="Cambria Math" panose="02040503050406030204" pitchFamily="18" charset="0"/>
                                                    <a:ea typeface="Cambria Math" panose="02040503050406030204" pitchFamily="18" charset="0"/>
                                                  </a:rPr>
                                                </m:ctrlPr>
                                              </m:sSubPr>
                                              <m:e>
                                                <m:r>
                                                  <m:rPr>
                                                    <m:sty m:val="p"/>
                                                  </m:rPr>
                                                  <a:rPr lang="pt-PT" b="0" i="0">
                                                    <a:latin typeface="Cambria Math" panose="02040503050406030204" pitchFamily="18" charset="0"/>
                                                  </a:rPr>
                                                  <m:t>Λ</m:t>
                                                </m:r>
                                              </m:e>
                                              <m:sub>
                                                <m:r>
                                                  <a:rPr lang="pt-PT" b="0" i="1">
                                                    <a:latin typeface="Cambria Math" panose="02040503050406030204" pitchFamily="18" charset="0"/>
                                                  </a:rPr>
                                                  <m:t>𝑖</m:t>
                                                </m:r>
                                                <m:r>
                                                  <a:rPr lang="pt-PT" b="0" i="1">
                                                    <a:latin typeface="Cambria Math" panose="02040503050406030204" pitchFamily="18" charset="0"/>
                                                  </a:rPr>
                                                  <m:t>,</m:t>
                                                </m:r>
                                                <m:r>
                                                  <a:rPr lang="pt-PT" b="0" i="1">
                                                    <a:latin typeface="Cambria Math" panose="02040503050406030204" pitchFamily="18" charset="0"/>
                                                  </a:rPr>
                                                  <m:t>𝑗</m:t>
                                                </m:r>
                                              </m:sub>
                                            </m:sSub>
                                          </m:e>
                                        </m:d>
                                      </m:e>
                                    </m:d>
                                  </m:e>
                                </m:nary>
                              </m:e>
                            </m:nary>
                          </m:e>
                        </m:func>
                        <m:r>
                          <a:rPr lang="pt-PT" b="0" i="1" smtClean="0">
                            <a:latin typeface="Cambria Math" panose="02040503050406030204" pitchFamily="18" charset="0"/>
                          </a:rPr>
                          <m:t>= </m:t>
                        </m:r>
                        <m:limLow>
                          <m:limLowPr>
                            <m:ctrlPr>
                              <a:rPr lang="pt-PT" i="1">
                                <a:latin typeface="Cambria Math" panose="02040503050406030204" pitchFamily="18" charset="0"/>
                              </a:rPr>
                            </m:ctrlPr>
                          </m:limLowPr>
                          <m:e>
                            <m:r>
                              <m:rPr>
                                <m:sty m:val="p"/>
                              </m:rPr>
                              <a:rPr lang="pt-PT">
                                <a:latin typeface="Cambria Math" panose="02040503050406030204" pitchFamily="18" charset="0"/>
                              </a:rPr>
                              <m:t>arg</m:t>
                            </m:r>
                            <m:r>
                              <a:rPr lang="pt-PT">
                                <a:latin typeface="Cambria Math" panose="02040503050406030204" pitchFamily="18" charset="0"/>
                              </a:rPr>
                              <m:t> </m:t>
                            </m:r>
                            <m:r>
                              <m:rPr>
                                <m:sty m:val="p"/>
                              </m:rPr>
                              <a:rPr lang="pt-PT">
                                <a:latin typeface="Cambria Math" panose="02040503050406030204" pitchFamily="18" charset="0"/>
                              </a:rPr>
                              <m:t>min</m:t>
                            </m:r>
                          </m:e>
                          <m:lim>
                            <m:acc>
                              <m:accPr>
                                <m:chr m:val="⃗"/>
                                <m:ctrlPr>
                                  <a:rPr lang="pt-PT" i="1">
                                    <a:latin typeface="Cambria Math" panose="02040503050406030204" pitchFamily="18" charset="0"/>
                                  </a:rPr>
                                </m:ctrlPr>
                              </m:accPr>
                              <m:e>
                                <m:r>
                                  <m:rPr>
                                    <m:sty m:val="p"/>
                                  </m:rPr>
                                  <a:rPr lang="pt-PT" i="1">
                                    <a:latin typeface="Cambria Math" panose="02040503050406030204" pitchFamily="18" charset="0"/>
                                  </a:rPr>
                                  <m:t>Ω</m:t>
                                </m:r>
                              </m:e>
                            </m:acc>
                            <m:r>
                              <a:rPr lang="pt-PT" i="1">
                                <a:latin typeface="Cambria Math" panose="02040503050406030204" pitchFamily="18" charset="0"/>
                              </a:rPr>
                              <m:t>∈</m:t>
                            </m:r>
                            <m:r>
                              <m:rPr>
                                <m:sty m:val="p"/>
                              </m:rPr>
                              <a:rPr lang="pt-PT">
                                <a:latin typeface="Cambria Math" panose="02040503050406030204" pitchFamily="18" charset="0"/>
                              </a:rPr>
                              <m:t>Γ</m:t>
                            </m:r>
                          </m:lim>
                        </m:limLow>
                        <m:r>
                          <a:rPr lang="pt-PT" b="0" i="1" smtClean="0">
                            <a:latin typeface="Cambria Math" panose="02040503050406030204" pitchFamily="18" charset="0"/>
                          </a:rPr>
                          <m:t> </m:t>
                        </m:r>
                        <m:r>
                          <a:rPr lang="pt-PT" b="0" i="1" smtClean="0">
                            <a:latin typeface="Cambria Math" panose="02040503050406030204" pitchFamily="18" charset="0"/>
                          </a:rPr>
                          <m:t>𝑔</m:t>
                        </m:r>
                        <m:r>
                          <a:rPr lang="pt-PT" b="0" i="1" smtClean="0">
                            <a:latin typeface="Cambria Math" panose="02040503050406030204" pitchFamily="18" charset="0"/>
                          </a:rPr>
                          <m:t>( </m:t>
                        </m:r>
                        <m:acc>
                          <m:accPr>
                            <m:chr m:val="⃗"/>
                            <m:ctrlPr>
                              <a:rPr lang="pt-PT" i="1">
                                <a:latin typeface="Cambria Math" panose="02040503050406030204" pitchFamily="18" charset="0"/>
                              </a:rPr>
                            </m:ctrlPr>
                          </m:accPr>
                          <m:e>
                            <m:r>
                              <m:rPr>
                                <m:sty m:val="p"/>
                              </m:rPr>
                              <a:rPr lang="pt-PT" i="1">
                                <a:latin typeface="Cambria Math" panose="02040503050406030204" pitchFamily="18" charset="0"/>
                              </a:rPr>
                              <m:t>Ω</m:t>
                            </m:r>
                          </m:e>
                        </m:acc>
                        <m:r>
                          <a:rPr lang="pt-PT" b="0" i="1" smtClean="0">
                            <a:latin typeface="Cambria Math" panose="02040503050406030204" pitchFamily="18" charset="0"/>
                          </a:rPr>
                          <m:t> )</m:t>
                        </m:r>
                      </m:oMath>
                    </m:oMathPara>
                  </a14:m>
                  <a:endParaRPr lang="pt-PT" dirty="0"/>
                </a:p>
              </p:txBody>
            </p:sp>
          </mc:Choice>
          <mc:Fallback xmlns="">
            <p:sp>
              <p:nvSpPr>
                <p:cNvPr id="11" name="CaixaDeTexto 10">
                  <a:extLst>
                    <a:ext uri="{FF2B5EF4-FFF2-40B4-BE49-F238E27FC236}">
                      <a16:creationId xmlns:a16="http://schemas.microsoft.com/office/drawing/2014/main" id="{F37DFBFD-AF87-491C-9A59-B39EA67D8B3E}"/>
                    </a:ext>
                  </a:extLst>
                </p:cNvPr>
                <p:cNvSpPr txBox="1">
                  <a:spLocks noRot="1" noChangeAspect="1" noMove="1" noResize="1" noEditPoints="1" noAdjustHandles="1" noChangeArrowheads="1" noChangeShapeType="1" noTextEdit="1"/>
                </p:cNvSpPr>
                <p:nvPr/>
              </p:nvSpPr>
              <p:spPr>
                <a:xfrm>
                  <a:off x="3168602" y="2636604"/>
                  <a:ext cx="8007398" cy="879856"/>
                </a:xfrm>
                <a:prstGeom prst="rect">
                  <a:avLst/>
                </a:prstGeom>
                <a:blipFill>
                  <a:blip r:embed="rId3"/>
                  <a:stretch>
                    <a:fillRect t="-97143" b="-144286"/>
                  </a:stretch>
                </a:blipFill>
              </p:spPr>
              <p:txBody>
                <a:bodyPr/>
                <a:lstStyle/>
                <a:p>
                  <a:r>
                    <a:rPr lang="en-US">
                      <a:noFill/>
                    </a:rPr>
                    <a:t> </a:t>
                  </a:r>
                </a:p>
              </p:txBody>
            </p:sp>
          </mc:Fallback>
        </mc:AlternateContent>
        <p:sp>
          <p:nvSpPr>
            <p:cNvPr id="12" name="CaixaDeTexto 11">
              <a:extLst>
                <a:ext uri="{FF2B5EF4-FFF2-40B4-BE49-F238E27FC236}">
                  <a16:creationId xmlns:a16="http://schemas.microsoft.com/office/drawing/2014/main" id="{ADFB97E5-6610-54E3-1F19-6B74BEB0ABC6}"/>
                </a:ext>
              </a:extLst>
            </p:cNvPr>
            <p:cNvSpPr txBox="1"/>
            <p:nvPr/>
          </p:nvSpPr>
          <p:spPr>
            <a:xfrm>
              <a:off x="5234784" y="2876477"/>
              <a:ext cx="301686" cy="400110"/>
            </a:xfrm>
            <a:prstGeom prst="rect">
              <a:avLst/>
            </a:prstGeom>
            <a:noFill/>
          </p:spPr>
          <p:txBody>
            <a:bodyPr wrap="none" rtlCol="0">
              <a:spAutoFit/>
            </a:bodyPr>
            <a:lstStyle/>
            <a:p>
              <a:r>
                <a:rPr lang="pt-PT" sz="2000" b="1" dirty="0">
                  <a:latin typeface="Palace Script MT" panose="030303020206070C0B05" pitchFamily="66" charset="0"/>
                </a:rPr>
                <a:t>C</a:t>
              </a:r>
            </a:p>
          </p:txBody>
        </p:sp>
      </p:gr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16650D14-D057-6DD8-4D9F-72EA6BAC588A}"/>
                  </a:ext>
                </a:extLst>
              </p:cNvPr>
              <p:cNvSpPr txBox="1"/>
              <p:nvPr/>
            </p:nvSpPr>
            <p:spPr>
              <a:xfrm>
                <a:off x="1398213" y="1394970"/>
                <a:ext cx="9859172" cy="681853"/>
              </a:xfrm>
              <a:prstGeom prst="rect">
                <a:avLst/>
              </a:prstGeom>
              <a:noFill/>
            </p:spPr>
            <p:txBody>
              <a:bodyPr wrap="square">
                <a:spAutoFit/>
              </a:bodyPr>
              <a:lstStyle/>
              <a:p>
                <a:pPr algn="just"/>
                <a:r>
                  <a:rPr lang="en-US" dirty="0">
                    <a:solidFill>
                      <a:srgbClr val="000000"/>
                    </a:solidFill>
                  </a:rPr>
                  <a:t>Determine the </a:t>
                </a:r>
                <a:r>
                  <a:rPr lang="en-US" b="1" dirty="0">
                    <a:solidFill>
                      <a:srgbClr val="000000"/>
                    </a:solidFill>
                  </a:rPr>
                  <a:t>optimal model parameters </a:t>
                </a:r>
                <a14:m>
                  <m:oMath xmlns:m="http://schemas.openxmlformats.org/officeDocument/2006/math">
                    <m:sSup>
                      <m:sSupPr>
                        <m:ctrlPr>
                          <a:rPr lang="pt-PT" i="1">
                            <a:latin typeface="Cambria Math" panose="02040503050406030204" pitchFamily="18" charset="0"/>
                          </a:rPr>
                        </m:ctrlPr>
                      </m:sSupPr>
                      <m:e>
                        <m:acc>
                          <m:accPr>
                            <m:chr m:val="⃗"/>
                            <m:ctrlPr>
                              <a:rPr lang="pt-PT" i="1">
                                <a:latin typeface="Cambria Math" panose="02040503050406030204" pitchFamily="18" charset="0"/>
                              </a:rPr>
                            </m:ctrlPr>
                          </m:accPr>
                          <m:e>
                            <m:r>
                              <a:rPr lang="pt-PT" b="1" i="0">
                                <a:latin typeface="Cambria Math" panose="02040503050406030204" pitchFamily="18" charset="0"/>
                              </a:rPr>
                              <m:t>𝛀</m:t>
                            </m:r>
                          </m:e>
                        </m:acc>
                      </m:e>
                      <m:sup>
                        <m:r>
                          <a:rPr lang="pt-PT" i="1">
                            <a:latin typeface="Cambria Math" panose="02040503050406030204" pitchFamily="18" charset="0"/>
                          </a:rPr>
                          <m:t>∗</m:t>
                        </m:r>
                      </m:sup>
                    </m:sSup>
                  </m:oMath>
                </a14:m>
                <a:r>
                  <a:rPr lang="en-US" dirty="0">
                    <a:solidFill>
                      <a:srgbClr val="000000"/>
                    </a:solidFill>
                  </a:rPr>
                  <a:t> that </a:t>
                </a:r>
                <a:r>
                  <a:rPr lang="pt-PT" b="1" dirty="0">
                    <a:solidFill>
                      <a:srgbClr val="000000"/>
                    </a:solidFill>
                  </a:rPr>
                  <a:t>minimize a </a:t>
                </a:r>
                <a:r>
                  <a:rPr lang="pt-PT" b="1" dirty="0" err="1">
                    <a:solidFill>
                      <a:srgbClr val="000000"/>
                    </a:solidFill>
                  </a:rPr>
                  <a:t>cost</a:t>
                </a:r>
                <a:r>
                  <a:rPr lang="pt-PT" b="1" dirty="0">
                    <a:solidFill>
                      <a:srgbClr val="000000"/>
                    </a:solidFill>
                  </a:rPr>
                  <a:t> </a:t>
                </a:r>
                <a:r>
                  <a:rPr lang="pt-PT" b="1" dirty="0" err="1">
                    <a:solidFill>
                      <a:srgbClr val="000000"/>
                    </a:solidFill>
                  </a:rPr>
                  <a:t>function</a:t>
                </a:r>
                <a:r>
                  <a:rPr lang="pt-PT" b="1" dirty="0">
                    <a:solidFill>
                      <a:srgbClr val="000000"/>
                    </a:solidFill>
                  </a:rPr>
                  <a:t> </a:t>
                </a:r>
                <a:r>
                  <a:rPr lang="pt-PT" sz="2000" b="1" dirty="0">
                    <a:latin typeface="Palace Script MT" panose="030303020206070C0B05" pitchFamily="66" charset="0"/>
                  </a:rPr>
                  <a:t>C</a:t>
                </a:r>
                <a:r>
                  <a:rPr lang="pt-PT" b="1" dirty="0">
                    <a:latin typeface="Palace Script MT" panose="030303020206070C0B05" pitchFamily="66" charset="0"/>
                  </a:rPr>
                  <a:t> </a:t>
                </a:r>
                <a:r>
                  <a:rPr lang="pt-PT" sz="1800" b="0" i="0" u="none" strike="noStrike" baseline="0" dirty="0">
                    <a:solidFill>
                      <a:srgbClr val="000000"/>
                    </a:solidFill>
                    <a:latin typeface="-apple-system"/>
                  </a:rPr>
                  <a:t>( </a:t>
                </a:r>
                <a:r>
                  <a:rPr lang="pt-PT" dirty="0" err="1">
                    <a:solidFill>
                      <a:srgbClr val="000000"/>
                    </a:solidFill>
                  </a:rPr>
                  <a:t>function</a:t>
                </a:r>
                <a:r>
                  <a:rPr lang="pt-PT" dirty="0">
                    <a:solidFill>
                      <a:srgbClr val="000000"/>
                    </a:solidFill>
                  </a:rPr>
                  <a:t> that </a:t>
                </a:r>
                <a:r>
                  <a:rPr lang="en-US" dirty="0"/>
                  <a:t>quantifies the error between the market prices and the </a:t>
                </a:r>
                <a:r>
                  <a:rPr lang="pt-PT" dirty="0" err="1"/>
                  <a:t>prices</a:t>
                </a:r>
                <a:r>
                  <a:rPr lang="pt-PT" dirty="0"/>
                  <a:t> </a:t>
                </a:r>
                <a:r>
                  <a:rPr lang="pt-PT" dirty="0" err="1"/>
                  <a:t>obtained</a:t>
                </a:r>
                <a:r>
                  <a:rPr lang="pt-PT" dirty="0"/>
                  <a:t> </a:t>
                </a:r>
                <a:r>
                  <a:rPr lang="pt-PT" dirty="0" err="1"/>
                  <a:t>by</a:t>
                </a:r>
                <a:r>
                  <a:rPr lang="pt-PT" dirty="0"/>
                  <a:t> </a:t>
                </a:r>
                <a:r>
                  <a:rPr lang="pt-PT" dirty="0" err="1"/>
                  <a:t>the</a:t>
                </a:r>
                <a:r>
                  <a:rPr lang="pt-PT" dirty="0"/>
                  <a:t> </a:t>
                </a:r>
                <a:r>
                  <a:rPr lang="pt-PT" dirty="0" err="1"/>
                  <a:t>model</a:t>
                </a:r>
                <a:r>
                  <a:rPr lang="pt-PT" dirty="0">
                    <a:solidFill>
                      <a:srgbClr val="000000"/>
                    </a:solidFill>
                  </a:rPr>
                  <a:t>) :</a:t>
                </a:r>
                <a:endParaRPr lang="pt-PT" sz="1800" b="0" i="0" u="none" strike="noStrike" baseline="0" dirty="0">
                  <a:solidFill>
                    <a:srgbClr val="000000"/>
                  </a:solidFill>
                </a:endParaRPr>
              </a:p>
            </p:txBody>
          </p:sp>
        </mc:Choice>
        <mc:Fallback xmlns="">
          <p:sp>
            <p:nvSpPr>
              <p:cNvPr id="13" name="CaixaDeTexto 12">
                <a:extLst>
                  <a:ext uri="{FF2B5EF4-FFF2-40B4-BE49-F238E27FC236}">
                    <a16:creationId xmlns:a16="http://schemas.microsoft.com/office/drawing/2014/main" id="{16650D14-D057-6DD8-4D9F-72EA6BAC588A}"/>
                  </a:ext>
                </a:extLst>
              </p:cNvPr>
              <p:cNvSpPr txBox="1">
                <a:spLocks noRot="1" noChangeAspect="1" noMove="1" noResize="1" noEditPoints="1" noAdjustHandles="1" noChangeArrowheads="1" noChangeShapeType="1" noTextEdit="1"/>
              </p:cNvSpPr>
              <p:nvPr/>
            </p:nvSpPr>
            <p:spPr>
              <a:xfrm>
                <a:off x="1398213" y="1394970"/>
                <a:ext cx="9859172" cy="681853"/>
              </a:xfrm>
              <a:prstGeom prst="rect">
                <a:avLst/>
              </a:prstGeom>
              <a:blipFill>
                <a:blip r:embed="rId4"/>
                <a:stretch>
                  <a:fillRect l="-386" t="-1818" r="-514" b="-12727"/>
                </a:stretch>
              </a:blipFill>
            </p:spPr>
            <p:txBody>
              <a:bodyPr/>
              <a:lstStyle/>
              <a:p>
                <a:r>
                  <a:rPr lang="en-US">
                    <a:noFill/>
                  </a:rPr>
                  <a:t> </a:t>
                </a:r>
              </a:p>
            </p:txBody>
          </p:sp>
        </mc:Fallback>
      </mc:AlternateContent>
      <p:pic>
        <p:nvPicPr>
          <p:cNvPr id="14" name="Gráfico 13" descr="Alvo com preenchimento sólido">
            <a:extLst>
              <a:ext uri="{FF2B5EF4-FFF2-40B4-BE49-F238E27FC236}">
                <a16:creationId xmlns:a16="http://schemas.microsoft.com/office/drawing/2014/main" id="{F76F54B8-AC0F-F450-8A99-E4CB3F54EA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3813" y="1338379"/>
            <a:ext cx="914400" cy="914400"/>
          </a:xfrm>
          <a:prstGeom prst="rect">
            <a:avLst/>
          </a:prstGeom>
        </p:spPr>
      </p:pic>
      <p:pic>
        <p:nvPicPr>
          <p:cNvPr id="4" name="Imagem 3" descr="Uma imagem com diagrama, desenho, origami, design&#10;&#10;Descrição gerada automaticamente">
            <a:extLst>
              <a:ext uri="{FF2B5EF4-FFF2-40B4-BE49-F238E27FC236}">
                <a16:creationId xmlns:a16="http://schemas.microsoft.com/office/drawing/2014/main" id="{AA457D95-299F-91C7-ECAE-A4601821AC3C}"/>
              </a:ext>
            </a:extLst>
          </p:cNvPr>
          <p:cNvPicPr>
            <a:picLocks noChangeAspect="1"/>
          </p:cNvPicPr>
          <p:nvPr/>
        </p:nvPicPr>
        <p:blipFill>
          <a:blip r:embed="rId7"/>
          <a:stretch>
            <a:fillRect/>
          </a:stretch>
        </p:blipFill>
        <p:spPr>
          <a:xfrm>
            <a:off x="6739077" y="3319031"/>
            <a:ext cx="4089032" cy="3164957"/>
          </a:xfrm>
          <a:prstGeom prst="rect">
            <a:avLst/>
          </a:prstGeom>
          <a:ln>
            <a:noFill/>
          </a:ln>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1D42D35F-614C-6270-8EB7-97B3DF922ABF}"/>
                  </a:ext>
                </a:extLst>
              </p:cNvPr>
              <p:cNvSpPr txBox="1"/>
              <p:nvPr/>
            </p:nvSpPr>
            <p:spPr>
              <a:xfrm>
                <a:off x="1370318" y="3559829"/>
                <a:ext cx="9859171" cy="3288721"/>
              </a:xfrm>
              <a:prstGeom prst="rect">
                <a:avLst/>
              </a:prstGeom>
              <a:noFill/>
            </p:spPr>
            <p:txBody>
              <a:bodyPr wrap="square" rtlCol="0">
                <a:spAutoFit/>
              </a:bodyPr>
              <a:lstStyle/>
              <a:p>
                <a:pPr marL="285750" indent="-285750">
                  <a:lnSpc>
                    <a:spcPct val="150000"/>
                  </a:lnSpc>
                  <a:buFont typeface="Arial" panose="020B0604020202020204" pitchFamily="34" charset="0"/>
                  <a:buChar char="•"/>
                </a:pPr>
                <a14:m>
                  <m:oMath xmlns:m="http://schemas.openxmlformats.org/officeDocument/2006/math">
                    <m:acc>
                      <m:accPr>
                        <m:chr m:val="⃗"/>
                        <m:ctrlPr>
                          <a:rPr lang="pt-PT" i="1" smtClean="0">
                            <a:latin typeface="Cambria Math" panose="02040503050406030204" pitchFamily="18" charset="0"/>
                          </a:rPr>
                        </m:ctrlPr>
                      </m:accPr>
                      <m:e>
                        <m:r>
                          <m:rPr>
                            <m:sty m:val="p"/>
                          </m:rPr>
                          <a:rPr lang="pt-PT" i="1">
                            <a:latin typeface="Cambria Math" panose="02040503050406030204" pitchFamily="18" charset="0"/>
                          </a:rPr>
                          <m:t>Ω</m:t>
                        </m:r>
                      </m:e>
                    </m:acc>
                  </m:oMath>
                </a14:m>
                <a:r>
                  <a:rPr lang="en-US" dirty="0"/>
                  <a:t> - model parameters in</a:t>
                </a:r>
                <a:r>
                  <a:rPr lang="pt-PT" dirty="0"/>
                  <a:t> a set </a:t>
                </a:r>
                <a14:m>
                  <m:oMath xmlns:m="http://schemas.openxmlformats.org/officeDocument/2006/math">
                    <m:r>
                      <m:rPr>
                        <m:sty m:val="p"/>
                      </m:rPr>
                      <a:rPr lang="pt-PT">
                        <a:latin typeface="Cambria Math" panose="02040503050406030204" pitchFamily="18" charset="0"/>
                      </a:rPr>
                      <m:t>Γ</m:t>
                    </m:r>
                    <m:r>
                      <a:rPr lang="pt-PT" i="1" smtClean="0">
                        <a:latin typeface="Cambria Math" panose="02040503050406030204" pitchFamily="18" charset="0"/>
                        <a:ea typeface="Cambria Math" panose="02040503050406030204" pitchFamily="18" charset="0"/>
                      </a:rPr>
                      <m:t>⊂</m:t>
                    </m:r>
                    <m:sSup>
                      <m:sSupPr>
                        <m:ctrlPr>
                          <a:rPr lang="pt-PT" i="1" smtClean="0">
                            <a:latin typeface="Cambria Math" panose="02040503050406030204" pitchFamily="18" charset="0"/>
                            <a:ea typeface="Cambria Math" panose="02040503050406030204" pitchFamily="18" charset="0"/>
                          </a:rPr>
                        </m:ctrlPr>
                      </m:sSupPr>
                      <m:e>
                        <m:r>
                          <a:rPr lang="pt-PT" i="1" smtClean="0">
                            <a:latin typeface="Cambria Math" panose="02040503050406030204" pitchFamily="18" charset="0"/>
                            <a:ea typeface="Cambria Math" panose="02040503050406030204" pitchFamily="18" charset="0"/>
                          </a:rPr>
                          <m:t>ℝ</m:t>
                        </m:r>
                      </m:e>
                      <m:sup>
                        <m:r>
                          <a:rPr lang="pt-PT" b="0" i="1" smtClean="0">
                            <a:latin typeface="Cambria Math" panose="02040503050406030204" pitchFamily="18" charset="0"/>
                            <a:ea typeface="Cambria Math" panose="02040503050406030204" pitchFamily="18" charset="0"/>
                          </a:rPr>
                          <m:t>𝐷</m:t>
                        </m:r>
                      </m:sup>
                    </m:sSup>
                  </m:oMath>
                </a14:m>
                <a:r>
                  <a:rPr lang="pt-PT" dirty="0"/>
                  <a:t>, for </a:t>
                </a:r>
                <a14:m>
                  <m:oMath xmlns:m="http://schemas.openxmlformats.org/officeDocument/2006/math">
                    <m:r>
                      <a:rPr lang="pt-PT" b="0" i="1" smtClean="0">
                        <a:latin typeface="Cambria Math" panose="02040503050406030204" pitchFamily="18" charset="0"/>
                      </a:rPr>
                      <m:t>𝐷</m:t>
                    </m:r>
                    <m:r>
                      <a:rPr lang="pt-PT" b="0" i="1" smtClean="0">
                        <a:latin typeface="Cambria Math" panose="02040503050406030204" pitchFamily="18" charset="0"/>
                      </a:rPr>
                      <m:t>∈</m:t>
                    </m:r>
                    <m:r>
                      <a:rPr lang="pt-PT" b="0" i="1" smtClean="0">
                        <a:latin typeface="Cambria Math" panose="02040503050406030204" pitchFamily="18" charset="0"/>
                        <a:ea typeface="Cambria Math" panose="02040503050406030204" pitchFamily="18" charset="0"/>
                      </a:rPr>
                      <m:t>ℕ</m:t>
                    </m:r>
                  </m:oMath>
                </a14:m>
                <a:endParaRPr lang="pt-PT" i="1" dirty="0">
                  <a:latin typeface="Cambria Math" panose="02040503050406030204" pitchFamily="18" charset="0"/>
                  <a:ea typeface="Cambria Math" panose="02040503050406030204" pitchFamily="18" charset="0"/>
                </a:endParaRPr>
              </a:p>
              <a:p>
                <a:pPr marL="285750" indent="-285750">
                  <a:lnSpc>
                    <a:spcPct val="150000"/>
                  </a:lnSpc>
                  <a:buFont typeface="Arial" panose="020B0604020202020204" pitchFamily="34" charset="0"/>
                  <a:buChar char="•"/>
                </a:pPr>
                <a14:m>
                  <m:oMath xmlns:m="http://schemas.openxmlformats.org/officeDocument/2006/math">
                    <m:sSub>
                      <m:sSubPr>
                        <m:ctrlPr>
                          <a:rPr lang="pt-PT" i="1" smtClean="0">
                            <a:latin typeface="Cambria Math" panose="02040503050406030204" pitchFamily="18" charset="0"/>
                            <a:ea typeface="Cambria Math" panose="02040503050406030204" pitchFamily="18" charset="0"/>
                          </a:rPr>
                        </m:ctrlPr>
                      </m:sSubPr>
                      <m:e>
                        <m:r>
                          <m:rPr>
                            <m:sty m:val="p"/>
                          </m:rPr>
                          <a:rPr lang="pt-PT" i="1">
                            <a:latin typeface="Cambria Math" panose="02040503050406030204" pitchFamily="18" charset="0"/>
                          </a:rPr>
                          <m:t>Λ</m:t>
                        </m:r>
                      </m:e>
                      <m:sub>
                        <m:r>
                          <a:rPr lang="pt-PT" i="1">
                            <a:latin typeface="Cambria Math" panose="02040503050406030204" pitchFamily="18" charset="0"/>
                          </a:rPr>
                          <m:t>𝑖</m:t>
                        </m:r>
                        <m:r>
                          <a:rPr lang="pt-PT" i="1">
                            <a:latin typeface="Cambria Math" panose="02040503050406030204" pitchFamily="18" charset="0"/>
                          </a:rPr>
                          <m:t>,</m:t>
                        </m:r>
                        <m:r>
                          <a:rPr lang="pt-PT" i="1">
                            <a:latin typeface="Cambria Math" panose="02040503050406030204" pitchFamily="18" charset="0"/>
                          </a:rPr>
                          <m:t>𝑗</m:t>
                        </m:r>
                      </m:sub>
                    </m:sSub>
                    <m:r>
                      <a:rPr lang="pt-PT" b="0" i="1" smtClean="0">
                        <a:latin typeface="Cambria Math" panose="02040503050406030204" pitchFamily="18" charset="0"/>
                      </a:rPr>
                      <m:t>=</m:t>
                    </m:r>
                    <m:d>
                      <m:dPr>
                        <m:ctrlPr>
                          <a:rPr lang="pt-PT" b="0" i="1" smtClean="0">
                            <a:latin typeface="Cambria Math" panose="02040503050406030204" pitchFamily="18" charset="0"/>
                          </a:rPr>
                        </m:ctrlPr>
                      </m:dPr>
                      <m:e>
                        <m:sSub>
                          <m:sSubPr>
                            <m:ctrlPr>
                              <a:rPr lang="pt-PT" b="0" i="1" smtClean="0">
                                <a:latin typeface="Cambria Math" panose="02040503050406030204" pitchFamily="18" charset="0"/>
                              </a:rPr>
                            </m:ctrlPr>
                          </m:sSubPr>
                          <m:e>
                            <m:r>
                              <a:rPr lang="pt-PT" b="0" i="1" smtClean="0">
                                <a:latin typeface="Cambria Math" panose="02040503050406030204" pitchFamily="18" charset="0"/>
                              </a:rPr>
                              <m:t>𝜏</m:t>
                            </m:r>
                          </m:e>
                          <m:sub>
                            <m:r>
                              <a:rPr lang="pt-PT" b="0" i="1" smtClean="0">
                                <a:latin typeface="Cambria Math" panose="02040503050406030204" pitchFamily="18" charset="0"/>
                              </a:rPr>
                              <m:t>𝑖</m:t>
                            </m:r>
                            <m:r>
                              <a:rPr lang="pt-PT" b="0" i="1" smtClean="0">
                                <a:latin typeface="Cambria Math" panose="02040503050406030204" pitchFamily="18" charset="0"/>
                              </a:rPr>
                              <m:t>,</m:t>
                            </m:r>
                            <m:r>
                              <a:rPr lang="pt-PT" b="0" i="1" smtClean="0">
                                <a:latin typeface="Cambria Math" panose="02040503050406030204" pitchFamily="18" charset="0"/>
                              </a:rPr>
                              <m:t>𝑗</m:t>
                            </m:r>
                          </m:sub>
                        </m:sSub>
                        <m:r>
                          <a:rPr lang="pt-PT" b="0" i="1" smtClean="0">
                            <a:latin typeface="Cambria Math" panose="02040503050406030204" pitchFamily="18" charset="0"/>
                          </a:rPr>
                          <m:t>,</m:t>
                        </m:r>
                        <m:sSub>
                          <m:sSubPr>
                            <m:ctrlPr>
                              <a:rPr lang="pt-PT" b="0" i="1" smtClean="0">
                                <a:latin typeface="Cambria Math" panose="02040503050406030204" pitchFamily="18" charset="0"/>
                              </a:rPr>
                            </m:ctrlPr>
                          </m:sSubPr>
                          <m:e>
                            <m:r>
                              <a:rPr lang="pt-PT" b="0" i="1" smtClean="0">
                                <a:latin typeface="Cambria Math" panose="02040503050406030204" pitchFamily="18" charset="0"/>
                              </a:rPr>
                              <m:t>𝑆</m:t>
                            </m:r>
                          </m:e>
                          <m:sub>
                            <m:r>
                              <a:rPr lang="pt-PT" b="0" i="1" smtClean="0">
                                <a:latin typeface="Cambria Math" panose="02040503050406030204" pitchFamily="18" charset="0"/>
                              </a:rPr>
                              <m:t>𝑖</m:t>
                            </m:r>
                          </m:sub>
                        </m:sSub>
                        <m:r>
                          <a:rPr lang="pt-PT" b="0" i="1" smtClean="0">
                            <a:latin typeface="Cambria Math" panose="02040503050406030204" pitchFamily="18" charset="0"/>
                          </a:rPr>
                          <m:t>,</m:t>
                        </m:r>
                        <m:sSub>
                          <m:sSubPr>
                            <m:ctrlPr>
                              <a:rPr lang="pt-PT" b="0" i="1" smtClean="0">
                                <a:latin typeface="Cambria Math" panose="02040503050406030204" pitchFamily="18" charset="0"/>
                              </a:rPr>
                            </m:ctrlPr>
                          </m:sSubPr>
                          <m:e>
                            <m:r>
                              <a:rPr lang="pt-PT" b="0" i="1" smtClean="0">
                                <a:latin typeface="Cambria Math" panose="02040503050406030204" pitchFamily="18" charset="0"/>
                              </a:rPr>
                              <m:t>𝐾</m:t>
                            </m:r>
                          </m:e>
                          <m:sub>
                            <m:r>
                              <a:rPr lang="pt-PT" b="0" i="1" smtClean="0">
                                <a:latin typeface="Cambria Math" panose="02040503050406030204" pitchFamily="18" charset="0"/>
                              </a:rPr>
                              <m:t>𝑗</m:t>
                            </m:r>
                          </m:sub>
                        </m:sSub>
                      </m:e>
                    </m:d>
                  </m:oMath>
                </a14:m>
                <a:r>
                  <a:rPr lang="en-US" dirty="0"/>
                  <a:t> - option properties </a:t>
                </a:r>
              </a:p>
              <a:p>
                <a:pPr marL="285750" indent="-285750">
                  <a:lnSpc>
                    <a:spcPct val="150000"/>
                  </a:lnSpc>
                  <a:buFont typeface="Arial" panose="020B0604020202020204" pitchFamily="34" charset="0"/>
                  <a:buChar char="•"/>
                </a:pPr>
                <a14:m>
                  <m:oMath xmlns:m="http://schemas.openxmlformats.org/officeDocument/2006/math">
                    <m:sSubSup>
                      <m:sSubSupPr>
                        <m:ctrlPr>
                          <a:rPr lang="pt-PT" i="1" smtClean="0">
                            <a:latin typeface="Cambria Math" panose="02040503050406030204" pitchFamily="18" charset="0"/>
                          </a:rPr>
                        </m:ctrlPr>
                      </m:sSubSupPr>
                      <m:e>
                        <m:r>
                          <a:rPr lang="pt-PT" i="1">
                            <a:latin typeface="Cambria Math" panose="02040503050406030204" pitchFamily="18" charset="0"/>
                          </a:rPr>
                          <m:t>𝑝</m:t>
                        </m:r>
                      </m:e>
                      <m:sub>
                        <m:r>
                          <a:rPr lang="pt-PT" b="0" i="1" smtClean="0">
                            <a:latin typeface="Cambria Math" panose="02040503050406030204" pitchFamily="18" charset="0"/>
                          </a:rPr>
                          <m:t>𝑖</m:t>
                        </m:r>
                        <m:r>
                          <a:rPr lang="pt-PT" b="0" i="1" smtClean="0">
                            <a:latin typeface="Cambria Math" panose="02040503050406030204" pitchFamily="18" charset="0"/>
                          </a:rPr>
                          <m:t>,</m:t>
                        </m:r>
                        <m:r>
                          <a:rPr lang="pt-PT" i="1">
                            <a:latin typeface="Cambria Math" panose="02040503050406030204" pitchFamily="18" charset="0"/>
                          </a:rPr>
                          <m:t>𝑗</m:t>
                        </m:r>
                      </m:sub>
                      <m:sup>
                        <m:d>
                          <m:dPr>
                            <m:ctrlPr>
                              <a:rPr lang="pt-PT" i="1">
                                <a:latin typeface="Cambria Math" panose="02040503050406030204" pitchFamily="18" charset="0"/>
                              </a:rPr>
                            </m:ctrlPr>
                          </m:dPr>
                          <m:e>
                            <m:r>
                              <m:rPr>
                                <m:sty m:val="p"/>
                              </m:rPr>
                              <a:rPr lang="pt-PT" i="1">
                                <a:latin typeface="Cambria Math" panose="02040503050406030204" pitchFamily="18" charset="0"/>
                              </a:rPr>
                              <m:t>market</m:t>
                            </m:r>
                          </m:e>
                        </m:d>
                      </m:sup>
                    </m:sSubSup>
                    <m:d>
                      <m:dPr>
                        <m:ctrlPr>
                          <a:rPr lang="pt-PT" i="1">
                            <a:solidFill>
                              <a:prstClr val="black"/>
                            </a:solidFill>
                            <a:latin typeface="Cambria Math" panose="02040503050406030204" pitchFamily="18" charset="0"/>
                          </a:rPr>
                        </m:ctrlPr>
                      </m:dPr>
                      <m:e>
                        <m:sSub>
                          <m:sSubPr>
                            <m:ctrlPr>
                              <a:rPr lang="pt-PT" i="1">
                                <a:latin typeface="Cambria Math" panose="02040503050406030204" pitchFamily="18" charset="0"/>
                                <a:ea typeface="Cambria Math" panose="02040503050406030204" pitchFamily="18" charset="0"/>
                              </a:rPr>
                            </m:ctrlPr>
                          </m:sSubPr>
                          <m:e>
                            <m:r>
                              <m:rPr>
                                <m:sty m:val="p"/>
                              </m:rPr>
                              <a:rPr lang="pt-PT" i="1">
                                <a:latin typeface="Cambria Math" panose="02040503050406030204" pitchFamily="18" charset="0"/>
                              </a:rPr>
                              <m:t>Λ</m:t>
                            </m:r>
                          </m:e>
                          <m:sub>
                            <m:r>
                              <a:rPr lang="pt-PT" i="1">
                                <a:latin typeface="Cambria Math" panose="02040503050406030204" pitchFamily="18" charset="0"/>
                              </a:rPr>
                              <m:t>𝑖</m:t>
                            </m:r>
                            <m:r>
                              <a:rPr lang="pt-PT" i="1">
                                <a:latin typeface="Cambria Math" panose="02040503050406030204" pitchFamily="18" charset="0"/>
                              </a:rPr>
                              <m:t>,</m:t>
                            </m:r>
                            <m:r>
                              <a:rPr lang="pt-PT" i="1">
                                <a:latin typeface="Cambria Math" panose="02040503050406030204" pitchFamily="18" charset="0"/>
                              </a:rPr>
                              <m:t>𝑗</m:t>
                            </m:r>
                          </m:sub>
                        </m:sSub>
                      </m:e>
                    </m:d>
                  </m:oMath>
                </a14:m>
                <a:r>
                  <a:rPr lang="pt-PT" dirty="0"/>
                  <a:t> - </a:t>
                </a:r>
                <a:r>
                  <a:rPr lang="pt-PT" dirty="0" err="1"/>
                  <a:t>market</a:t>
                </a:r>
                <a:r>
                  <a:rPr lang="pt-PT" dirty="0"/>
                  <a:t> </a:t>
                </a:r>
                <a:r>
                  <a:rPr lang="pt-PT" dirty="0" err="1"/>
                  <a:t>prices</a:t>
                </a:r>
                <a:endParaRPr lang="pt-PT" dirty="0"/>
              </a:p>
              <a:p>
                <a:pPr marL="285750" indent="-285750">
                  <a:lnSpc>
                    <a:spcPct val="150000"/>
                  </a:lnSpc>
                  <a:buFont typeface="Arial" panose="020B0604020202020204" pitchFamily="34" charset="0"/>
                  <a:buChar char="•"/>
                </a:pPr>
                <a14:m>
                  <m:oMath xmlns:m="http://schemas.openxmlformats.org/officeDocument/2006/math">
                    <m:sSubSup>
                      <m:sSubSupPr>
                        <m:ctrlPr>
                          <a:rPr lang="pt-PT" i="1" smtClean="0">
                            <a:latin typeface="Cambria Math" panose="02040503050406030204" pitchFamily="18" charset="0"/>
                          </a:rPr>
                        </m:ctrlPr>
                      </m:sSubSupPr>
                      <m:e>
                        <m:r>
                          <a:rPr lang="pt-PT" i="1">
                            <a:latin typeface="Cambria Math" panose="02040503050406030204" pitchFamily="18" charset="0"/>
                          </a:rPr>
                          <m:t>𝑝</m:t>
                        </m:r>
                      </m:e>
                      <m:sub>
                        <m:r>
                          <a:rPr lang="pt-PT" b="0" i="1" smtClean="0">
                            <a:latin typeface="Cambria Math" panose="02040503050406030204" pitchFamily="18" charset="0"/>
                          </a:rPr>
                          <m:t>𝑖</m:t>
                        </m:r>
                        <m:r>
                          <a:rPr lang="pt-PT" b="0" i="1" smtClean="0">
                            <a:latin typeface="Cambria Math" panose="02040503050406030204" pitchFamily="18" charset="0"/>
                          </a:rPr>
                          <m:t>,</m:t>
                        </m:r>
                        <m:r>
                          <a:rPr lang="pt-PT" i="1">
                            <a:latin typeface="Cambria Math" panose="02040503050406030204" pitchFamily="18" charset="0"/>
                          </a:rPr>
                          <m:t>𝑗</m:t>
                        </m:r>
                      </m:sub>
                      <m:sup>
                        <m:d>
                          <m:dPr>
                            <m:ctrlPr>
                              <a:rPr lang="pt-PT" i="1">
                                <a:latin typeface="Cambria Math" panose="02040503050406030204" pitchFamily="18" charset="0"/>
                              </a:rPr>
                            </m:ctrlPr>
                          </m:dPr>
                          <m:e>
                            <m:r>
                              <m:rPr>
                                <m:sty m:val="p"/>
                              </m:rPr>
                              <a:rPr lang="pt-PT">
                                <a:latin typeface="Cambria Math" panose="02040503050406030204" pitchFamily="18" charset="0"/>
                              </a:rPr>
                              <m:t>model</m:t>
                            </m:r>
                          </m:e>
                        </m:d>
                      </m:sup>
                    </m:sSubSup>
                    <m:d>
                      <m:dPr>
                        <m:ctrlPr>
                          <a:rPr lang="pt-PT" i="1">
                            <a:latin typeface="Cambria Math" panose="02040503050406030204" pitchFamily="18" charset="0"/>
                          </a:rPr>
                        </m:ctrlPr>
                      </m:dPr>
                      <m:e>
                        <m:r>
                          <a:rPr lang="pt-PT" b="0" i="1" smtClean="0">
                            <a:latin typeface="Cambria Math" panose="02040503050406030204" pitchFamily="18" charset="0"/>
                          </a:rPr>
                          <m:t> </m:t>
                        </m:r>
                        <m:acc>
                          <m:accPr>
                            <m:chr m:val="⃗"/>
                            <m:ctrlPr>
                              <a:rPr lang="pt-PT" i="1">
                                <a:latin typeface="Cambria Math" panose="02040503050406030204" pitchFamily="18" charset="0"/>
                              </a:rPr>
                            </m:ctrlPr>
                          </m:accPr>
                          <m:e>
                            <m:r>
                              <m:rPr>
                                <m:sty m:val="p"/>
                              </m:rPr>
                              <a:rPr lang="pt-PT" i="1">
                                <a:latin typeface="Cambria Math" panose="02040503050406030204" pitchFamily="18" charset="0"/>
                              </a:rPr>
                              <m:t>Ω</m:t>
                            </m:r>
                          </m:e>
                        </m:acc>
                        <m:r>
                          <a:rPr lang="pt-PT" i="1">
                            <a:latin typeface="Cambria Math" panose="02040503050406030204" pitchFamily="18" charset="0"/>
                          </a:rPr>
                          <m:t>,</m:t>
                        </m:r>
                        <m:sSub>
                          <m:sSubPr>
                            <m:ctrlPr>
                              <a:rPr lang="pt-PT" i="1">
                                <a:latin typeface="Cambria Math" panose="02040503050406030204" pitchFamily="18" charset="0"/>
                                <a:ea typeface="Cambria Math" panose="02040503050406030204" pitchFamily="18" charset="0"/>
                              </a:rPr>
                            </m:ctrlPr>
                          </m:sSubPr>
                          <m:e>
                            <m:r>
                              <m:rPr>
                                <m:sty m:val="p"/>
                              </m:rPr>
                              <a:rPr lang="pt-PT" i="1">
                                <a:latin typeface="Cambria Math" panose="02040503050406030204" pitchFamily="18" charset="0"/>
                              </a:rPr>
                              <m:t>Λ</m:t>
                            </m:r>
                          </m:e>
                          <m:sub>
                            <m:r>
                              <a:rPr lang="pt-PT" i="1">
                                <a:latin typeface="Cambria Math" panose="02040503050406030204" pitchFamily="18" charset="0"/>
                              </a:rPr>
                              <m:t>𝑖</m:t>
                            </m:r>
                            <m:r>
                              <a:rPr lang="pt-PT" i="1">
                                <a:latin typeface="Cambria Math" panose="02040503050406030204" pitchFamily="18" charset="0"/>
                              </a:rPr>
                              <m:t>,</m:t>
                            </m:r>
                            <m:r>
                              <a:rPr lang="pt-PT" i="1">
                                <a:latin typeface="Cambria Math" panose="02040503050406030204" pitchFamily="18" charset="0"/>
                              </a:rPr>
                              <m:t>𝑗</m:t>
                            </m:r>
                          </m:sub>
                        </m:sSub>
                      </m:e>
                    </m:d>
                  </m:oMath>
                </a14:m>
                <a:r>
                  <a:rPr lang="pt-PT" dirty="0"/>
                  <a:t> - </a:t>
                </a:r>
                <a:r>
                  <a:rPr lang="pt-PT" dirty="0" err="1"/>
                  <a:t>model</a:t>
                </a:r>
                <a:r>
                  <a:rPr lang="pt-PT" dirty="0"/>
                  <a:t> </a:t>
                </a:r>
                <a:r>
                  <a:rPr lang="pt-PT" dirty="0" err="1"/>
                  <a:t>prices</a:t>
                </a:r>
                <a:endParaRPr lang="pt-PT" dirty="0"/>
              </a:p>
              <a:p>
                <a:pPr marL="285750" indent="-285750">
                  <a:buFont typeface="Arial" panose="020B0604020202020204" pitchFamily="34" charset="0"/>
                  <a:buChar char="•"/>
                </a:pPr>
                <a:endParaRPr lang="pt-PT" dirty="0"/>
              </a:p>
              <a:p>
                <a:pPr marL="285750" indent="-285750">
                  <a:buFont typeface="Arial" panose="020B0604020202020204" pitchFamily="34" charset="0"/>
                  <a:buChar char="•"/>
                </a:pPr>
                <a:endParaRPr lang="pt-PT"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xmlns="">
          <p:sp>
            <p:nvSpPr>
              <p:cNvPr id="5" name="CaixaDeTexto 4">
                <a:extLst>
                  <a:ext uri="{FF2B5EF4-FFF2-40B4-BE49-F238E27FC236}">
                    <a16:creationId xmlns:a16="http://schemas.microsoft.com/office/drawing/2014/main" id="{1D42D35F-614C-6270-8EB7-97B3DF922ABF}"/>
                  </a:ext>
                </a:extLst>
              </p:cNvPr>
              <p:cNvSpPr txBox="1">
                <a:spLocks noRot="1" noChangeAspect="1" noMove="1" noResize="1" noEditPoints="1" noAdjustHandles="1" noChangeArrowheads="1" noChangeShapeType="1" noTextEdit="1"/>
              </p:cNvSpPr>
              <p:nvPr/>
            </p:nvSpPr>
            <p:spPr>
              <a:xfrm>
                <a:off x="1370318" y="3559829"/>
                <a:ext cx="9859171" cy="3288721"/>
              </a:xfrm>
              <a:prstGeom prst="rect">
                <a:avLst/>
              </a:prstGeom>
              <a:blipFill>
                <a:blip r:embed="rId8"/>
                <a:stretch>
                  <a:fillRect l="-515"/>
                </a:stretch>
              </a:blipFill>
            </p:spPr>
            <p:txBody>
              <a:bodyPr/>
              <a:lstStyle/>
              <a:p>
                <a:r>
                  <a:rPr lang="en-US">
                    <a:noFill/>
                  </a:rPr>
                  <a:t> </a:t>
                </a:r>
              </a:p>
            </p:txBody>
          </p:sp>
        </mc:Fallback>
      </mc:AlternateContent>
      <p:sp>
        <p:nvSpPr>
          <p:cNvPr id="6" name="CaixaDeTexto 5">
            <a:extLst>
              <a:ext uri="{FF2B5EF4-FFF2-40B4-BE49-F238E27FC236}">
                <a16:creationId xmlns:a16="http://schemas.microsoft.com/office/drawing/2014/main" id="{96E35A84-114D-AD23-A670-E0AD6FCD24EF}"/>
              </a:ext>
            </a:extLst>
          </p:cNvPr>
          <p:cNvSpPr txBox="1"/>
          <p:nvPr/>
        </p:nvSpPr>
        <p:spPr>
          <a:xfrm>
            <a:off x="216273" y="6356350"/>
            <a:ext cx="2743199" cy="338554"/>
          </a:xfrm>
          <a:prstGeom prst="rect">
            <a:avLst/>
          </a:prstGeom>
          <a:noFill/>
        </p:spPr>
        <p:txBody>
          <a:bodyPr wrap="square" rtlCol="0">
            <a:spAutoFit/>
          </a:bodyPr>
          <a:lstStyle/>
          <a:p>
            <a:r>
              <a:rPr lang="en-US" sz="1600" dirty="0"/>
              <a:t>References  [</a:t>
            </a:r>
            <a:r>
              <a:rPr lang="en-US" sz="1600" dirty="0">
                <a:solidFill>
                  <a:srgbClr val="3D78B5"/>
                </a:solidFill>
              </a:rPr>
              <a:t>31</a:t>
            </a:r>
            <a:r>
              <a:rPr lang="en-US" sz="1600" dirty="0"/>
              <a:t>]</a:t>
            </a:r>
          </a:p>
        </p:txBody>
      </p:sp>
    </p:spTree>
    <p:extLst>
      <p:ext uri="{BB962C8B-B14F-4D97-AF65-F5344CB8AC3E}">
        <p14:creationId xmlns:p14="http://schemas.microsoft.com/office/powerpoint/2010/main" val="2179924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ângulo 13">
            <a:extLst>
              <a:ext uri="{FF2B5EF4-FFF2-40B4-BE49-F238E27FC236}">
                <a16:creationId xmlns:a16="http://schemas.microsoft.com/office/drawing/2014/main" id="{A326F53A-EEC4-E342-7325-C9A9CEBD0DDD}"/>
              </a:ext>
            </a:extLst>
          </p:cNvPr>
          <p:cNvSpPr/>
          <p:nvPr/>
        </p:nvSpPr>
        <p:spPr>
          <a:xfrm>
            <a:off x="3157160" y="2843498"/>
            <a:ext cx="3608614" cy="3184072"/>
          </a:xfrm>
          <a:prstGeom prst="rect">
            <a:avLst/>
          </a:prstGeom>
          <a:solidFill>
            <a:srgbClr val="FDFDFD"/>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687E677-D025-9149-E489-43FC0B41ED9B}"/>
              </a:ext>
            </a:extLst>
          </p:cNvPr>
          <p:cNvSpPr>
            <a:spLocks noGrp="1"/>
          </p:cNvSpPr>
          <p:nvPr>
            <p:ph type="title"/>
          </p:nvPr>
        </p:nvSpPr>
        <p:spPr>
          <a:xfrm>
            <a:off x="0" y="1"/>
            <a:ext cx="12192000" cy="999460"/>
          </a:xfrm>
          <a:solidFill>
            <a:schemeClr val="bg1">
              <a:lumMod val="95000"/>
            </a:schemeClr>
          </a:solidFill>
        </p:spPr>
        <p:txBody>
          <a:bodyPr/>
          <a:lstStyle/>
          <a:p>
            <a:r>
              <a:rPr lang="pt-PT" sz="3200" b="1" dirty="0">
                <a:solidFill>
                  <a:srgbClr val="1990B0"/>
                </a:solidFill>
                <a:cs typeface="Arial" panose="020B0604020202020204" pitchFamily="34" charset="0"/>
              </a:rPr>
              <a:t>  </a:t>
            </a:r>
            <a:r>
              <a:rPr lang="en-US" sz="2800" dirty="0">
                <a:solidFill>
                  <a:schemeClr val="tx1">
                    <a:lumMod val="85000"/>
                    <a:lumOff val="15000"/>
                  </a:schemeClr>
                </a:solidFill>
                <a:cs typeface="Arial" panose="020B0604020202020204" pitchFamily="34" charset="0"/>
              </a:rPr>
              <a:t>Calibration problem – population-based </a:t>
            </a:r>
            <a:r>
              <a:rPr lang="en-US" sz="2800" b="1" dirty="0">
                <a:solidFill>
                  <a:schemeClr val="tx1">
                    <a:lumMod val="85000"/>
                    <a:lumOff val="15000"/>
                  </a:schemeClr>
                </a:solidFill>
                <a:cs typeface="Arial" panose="020B0604020202020204" pitchFamily="34" charset="0"/>
              </a:rPr>
              <a:t>optimization algorithms</a:t>
            </a:r>
            <a:endParaRPr lang="en-US" sz="2800" b="1" dirty="0">
              <a:cs typeface="Arial" panose="020B0604020202020204" pitchFamily="34" charset="0"/>
            </a:endParaRPr>
          </a:p>
        </p:txBody>
      </p:sp>
      <p:sp>
        <p:nvSpPr>
          <p:cNvPr id="3" name="Marcador de Posição do Número do Diapositivo 2">
            <a:extLst>
              <a:ext uri="{FF2B5EF4-FFF2-40B4-BE49-F238E27FC236}">
                <a16:creationId xmlns:a16="http://schemas.microsoft.com/office/drawing/2014/main" id="{4E55505A-0F34-EA7B-60D0-3DBB22588163}"/>
              </a:ext>
            </a:extLst>
          </p:cNvPr>
          <p:cNvSpPr>
            <a:spLocks noGrp="1"/>
          </p:cNvSpPr>
          <p:nvPr>
            <p:ph type="sldNum" sz="quarter" idx="12"/>
          </p:nvPr>
        </p:nvSpPr>
        <p:spPr/>
        <p:txBody>
          <a:bodyPr/>
          <a:lstStyle/>
          <a:p>
            <a:fld id="{9349F829-3AB5-2249-A75E-9CF92A8C3104}" type="slidenum">
              <a:rPr lang="pt-PT" smtClean="0"/>
              <a:t>12</a:t>
            </a:fld>
            <a:endParaRPr lang="pt-PT"/>
          </a:p>
        </p:txBody>
      </p:sp>
      <p:sp>
        <p:nvSpPr>
          <p:cNvPr id="4" name="CaixaDeTexto 3">
            <a:extLst>
              <a:ext uri="{FF2B5EF4-FFF2-40B4-BE49-F238E27FC236}">
                <a16:creationId xmlns:a16="http://schemas.microsoft.com/office/drawing/2014/main" id="{9C95C0BC-B2B0-3135-D566-C81FE21BD9B7}"/>
              </a:ext>
            </a:extLst>
          </p:cNvPr>
          <p:cNvSpPr txBox="1"/>
          <p:nvPr/>
        </p:nvSpPr>
        <p:spPr>
          <a:xfrm>
            <a:off x="413583" y="1343564"/>
            <a:ext cx="3878110" cy="707886"/>
          </a:xfrm>
          <a:prstGeom prst="rect">
            <a:avLst/>
          </a:prstGeom>
          <a:noFill/>
        </p:spPr>
        <p:txBody>
          <a:bodyPr wrap="square">
            <a:spAutoFit/>
          </a:bodyPr>
          <a:lstStyle/>
          <a:p>
            <a:pPr marL="342900" indent="-342900">
              <a:buFont typeface="Arial" panose="020B0604020202020204" pitchFamily="34" charset="0"/>
              <a:buChar char="•"/>
            </a:pPr>
            <a:r>
              <a:rPr lang="en-US" sz="2000" b="1" dirty="0"/>
              <a:t>Differential Evolution</a:t>
            </a:r>
          </a:p>
          <a:p>
            <a:pPr marL="342900" indent="-342900">
              <a:buFont typeface="Arial" panose="020B0604020202020204" pitchFamily="34" charset="0"/>
              <a:buChar char="•"/>
            </a:pPr>
            <a:r>
              <a:rPr lang="en-US" sz="2000" b="1" dirty="0"/>
              <a:t>Particle Swarm Optimization</a:t>
            </a:r>
          </a:p>
        </p:txBody>
      </p:sp>
      <p:sp>
        <p:nvSpPr>
          <p:cNvPr id="7" name="Oval 6">
            <a:extLst>
              <a:ext uri="{FF2B5EF4-FFF2-40B4-BE49-F238E27FC236}">
                <a16:creationId xmlns:a16="http://schemas.microsoft.com/office/drawing/2014/main" id="{2A364EEF-490D-B46D-67DE-EE126C0DCF34}"/>
              </a:ext>
            </a:extLst>
          </p:cNvPr>
          <p:cNvSpPr>
            <a:spLocks noChangeAspect="1"/>
          </p:cNvSpPr>
          <p:nvPr/>
        </p:nvSpPr>
        <p:spPr>
          <a:xfrm>
            <a:off x="4266984" y="3205419"/>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51D39DB-595C-D727-8B93-2F70F6117124}"/>
              </a:ext>
            </a:extLst>
          </p:cNvPr>
          <p:cNvSpPr>
            <a:spLocks noChangeAspect="1"/>
          </p:cNvSpPr>
          <p:nvPr/>
        </p:nvSpPr>
        <p:spPr>
          <a:xfrm>
            <a:off x="3734055" y="4176864"/>
            <a:ext cx="288000" cy="288000"/>
          </a:xfrm>
          <a:prstGeom prst="ellipse">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B1A17E8-43AA-72EE-C504-7E786BD055FB}"/>
              </a:ext>
            </a:extLst>
          </p:cNvPr>
          <p:cNvSpPr>
            <a:spLocks noChangeAspect="1"/>
          </p:cNvSpPr>
          <p:nvPr/>
        </p:nvSpPr>
        <p:spPr>
          <a:xfrm>
            <a:off x="5204363" y="3483269"/>
            <a:ext cx="288000" cy="288000"/>
          </a:xfrm>
          <a:prstGeom prst="ellipse">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F64AE27-40C9-32FD-A3A9-30160EBFBF03}"/>
              </a:ext>
            </a:extLst>
          </p:cNvPr>
          <p:cNvSpPr>
            <a:spLocks noChangeAspect="1"/>
          </p:cNvSpPr>
          <p:nvPr/>
        </p:nvSpPr>
        <p:spPr>
          <a:xfrm>
            <a:off x="5900881" y="4271878"/>
            <a:ext cx="288000" cy="288000"/>
          </a:xfrm>
          <a:prstGeom prst="ellipse">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003F888-E773-6458-3298-4DEC30268DFA}"/>
              </a:ext>
            </a:extLst>
          </p:cNvPr>
          <p:cNvSpPr>
            <a:spLocks noChangeAspect="1"/>
          </p:cNvSpPr>
          <p:nvPr/>
        </p:nvSpPr>
        <p:spPr>
          <a:xfrm>
            <a:off x="4275198" y="4996553"/>
            <a:ext cx="288000" cy="288000"/>
          </a:xfrm>
          <a:prstGeom prst="ellipse">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588BF45-7D12-22E2-863A-32AA95B74304}"/>
              </a:ext>
            </a:extLst>
          </p:cNvPr>
          <p:cNvSpPr>
            <a:spLocks noChangeAspect="1"/>
          </p:cNvSpPr>
          <p:nvPr/>
        </p:nvSpPr>
        <p:spPr>
          <a:xfrm>
            <a:off x="5408228" y="5357191"/>
            <a:ext cx="288000" cy="288000"/>
          </a:xfrm>
          <a:prstGeom prst="ellipse">
            <a:avLst/>
          </a:prstGeom>
          <a:solidFill>
            <a:srgbClr val="199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1848EB0-CF93-168E-717A-FABB8E864AF8}"/>
              </a:ext>
            </a:extLst>
          </p:cNvPr>
          <p:cNvSpPr>
            <a:spLocks noChangeAspect="1"/>
          </p:cNvSpPr>
          <p:nvPr/>
        </p:nvSpPr>
        <p:spPr>
          <a:xfrm>
            <a:off x="4729627" y="4255719"/>
            <a:ext cx="288000" cy="288000"/>
          </a:xfrm>
          <a:prstGeom prst="ellipse">
            <a:avLst/>
          </a:prstGeom>
          <a:solidFill>
            <a:srgbClr val="4B72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F1D1BBB4-8401-4252-90A4-3CE3DFD6A8BA}"/>
                  </a:ext>
                </a:extLst>
              </p:cNvPr>
              <p:cNvSpPr txBox="1"/>
              <p:nvPr/>
            </p:nvSpPr>
            <p:spPr>
              <a:xfrm>
                <a:off x="6207629" y="2914637"/>
                <a:ext cx="40843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pt-PT" sz="2400" b="0" i="0" smtClean="0">
                          <a:latin typeface="Cambria Math" panose="02040503050406030204" pitchFamily="18" charset="0"/>
                        </a:rPr>
                        <m:t>Γ</m:t>
                      </m:r>
                    </m:oMath>
                  </m:oMathPara>
                </a14:m>
                <a:endParaRPr lang="en-US" sz="2400" dirty="0"/>
              </a:p>
            </p:txBody>
          </p:sp>
        </mc:Choice>
        <mc:Fallback xmlns="">
          <p:sp>
            <p:nvSpPr>
              <p:cNvPr id="16" name="CaixaDeTexto 15">
                <a:extLst>
                  <a:ext uri="{FF2B5EF4-FFF2-40B4-BE49-F238E27FC236}">
                    <a16:creationId xmlns:a16="http://schemas.microsoft.com/office/drawing/2014/main" id="{F1D1BBB4-8401-4252-90A4-3CE3DFD6A8BA}"/>
                  </a:ext>
                </a:extLst>
              </p:cNvPr>
              <p:cNvSpPr txBox="1">
                <a:spLocks noRot="1" noChangeAspect="1" noMove="1" noResize="1" noEditPoints="1" noAdjustHandles="1" noChangeArrowheads="1" noChangeShapeType="1" noTextEdit="1"/>
              </p:cNvSpPr>
              <p:nvPr/>
            </p:nvSpPr>
            <p:spPr>
              <a:xfrm>
                <a:off x="6207629" y="2914637"/>
                <a:ext cx="408432"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C82E5EAE-1F8E-71D4-4BB3-34CCD1A533F9}"/>
                  </a:ext>
                </a:extLst>
              </p:cNvPr>
              <p:cNvSpPr txBox="1"/>
              <p:nvPr/>
            </p:nvSpPr>
            <p:spPr>
              <a:xfrm>
                <a:off x="2838941" y="2433685"/>
                <a:ext cx="4245051" cy="369332"/>
              </a:xfrm>
              <a:prstGeom prst="rect">
                <a:avLst/>
              </a:prstGeom>
              <a:noFill/>
            </p:spPr>
            <p:txBody>
              <a:bodyPr wrap="square" rtlCol="0">
                <a:spAutoFit/>
              </a:bodyPr>
              <a:lstStyle/>
              <a:p>
                <a:r>
                  <a:rPr lang="en-US" dirty="0"/>
                  <a:t>Population of </a:t>
                </a:r>
                <a14:m>
                  <m:oMath xmlns:m="http://schemas.openxmlformats.org/officeDocument/2006/math">
                    <m:r>
                      <a:rPr lang="pt-PT" b="0" i="1" smtClean="0">
                        <a:latin typeface="Cambria Math" panose="02040503050406030204" pitchFamily="18" charset="0"/>
                      </a:rPr>
                      <m:t>𝑁</m:t>
                    </m:r>
                    <m:r>
                      <a:rPr lang="pt-PT" b="0" i="1" smtClean="0">
                        <a:latin typeface="Cambria Math" panose="02040503050406030204" pitchFamily="18" charset="0"/>
                      </a:rPr>
                      <m:t> </m:t>
                    </m:r>
                    <m:r>
                      <a:rPr lang="pt-PT" b="0" i="1" smtClean="0">
                        <a:latin typeface="Cambria Math" panose="02040503050406030204" pitchFamily="18" charset="0"/>
                      </a:rPr>
                      <m:t>𝐷</m:t>
                    </m:r>
                  </m:oMath>
                </a14:m>
                <a:r>
                  <a:rPr lang="en-US" dirty="0"/>
                  <a:t>-dimensional elements</a:t>
                </a:r>
              </a:p>
            </p:txBody>
          </p:sp>
        </mc:Choice>
        <mc:Fallback xmlns="">
          <p:sp>
            <p:nvSpPr>
              <p:cNvPr id="17" name="CaixaDeTexto 16">
                <a:extLst>
                  <a:ext uri="{FF2B5EF4-FFF2-40B4-BE49-F238E27FC236}">
                    <a16:creationId xmlns:a16="http://schemas.microsoft.com/office/drawing/2014/main" id="{C82E5EAE-1F8E-71D4-4BB3-34CCD1A533F9}"/>
                  </a:ext>
                </a:extLst>
              </p:cNvPr>
              <p:cNvSpPr txBox="1">
                <a:spLocks noRot="1" noChangeAspect="1" noMove="1" noResize="1" noEditPoints="1" noAdjustHandles="1" noChangeArrowheads="1" noChangeShapeType="1" noTextEdit="1"/>
              </p:cNvSpPr>
              <p:nvPr/>
            </p:nvSpPr>
            <p:spPr>
              <a:xfrm>
                <a:off x="2838941" y="2433685"/>
                <a:ext cx="4245051" cy="369332"/>
              </a:xfrm>
              <a:prstGeom prst="rect">
                <a:avLst/>
              </a:prstGeom>
              <a:blipFill>
                <a:blip r:embed="rId4"/>
                <a:stretch>
                  <a:fillRect l="-1194" t="-6667" b="-26667"/>
                </a:stretch>
              </a:blipFill>
            </p:spPr>
            <p:txBody>
              <a:bodyPr/>
              <a:lstStyle/>
              <a:p>
                <a:r>
                  <a:rPr lang="en-US">
                    <a:noFill/>
                  </a:rPr>
                  <a:t> </a:t>
                </a:r>
              </a:p>
            </p:txBody>
          </p:sp>
        </mc:Fallback>
      </mc:AlternateContent>
      <p:grpSp>
        <p:nvGrpSpPr>
          <p:cNvPr id="28" name="Agrupar 27">
            <a:extLst>
              <a:ext uri="{FF2B5EF4-FFF2-40B4-BE49-F238E27FC236}">
                <a16:creationId xmlns:a16="http://schemas.microsoft.com/office/drawing/2014/main" id="{EE3EE3E6-2C52-772D-42DB-E47352E5E794}"/>
              </a:ext>
            </a:extLst>
          </p:cNvPr>
          <p:cNvGrpSpPr/>
          <p:nvPr/>
        </p:nvGrpSpPr>
        <p:grpSpPr>
          <a:xfrm>
            <a:off x="8746696" y="4045754"/>
            <a:ext cx="1608259" cy="452247"/>
            <a:chOff x="6347255" y="1548386"/>
            <a:chExt cx="1608259" cy="452247"/>
          </a:xfrm>
        </p:grpSpPr>
        <p:sp>
          <p:nvSpPr>
            <p:cNvPr id="29" name="Retângulo Arredondado 28">
              <a:extLst>
                <a:ext uri="{FF2B5EF4-FFF2-40B4-BE49-F238E27FC236}">
                  <a16:creationId xmlns:a16="http://schemas.microsoft.com/office/drawing/2014/main" id="{16EBCF20-82C9-33B1-AEB1-5781F60F492E}"/>
                </a:ext>
              </a:extLst>
            </p:cNvPr>
            <p:cNvSpPr/>
            <p:nvPr/>
          </p:nvSpPr>
          <p:spPr>
            <a:xfrm>
              <a:off x="6347255" y="1548386"/>
              <a:ext cx="1608259"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tângulo 29">
              <a:extLst>
                <a:ext uri="{FF2B5EF4-FFF2-40B4-BE49-F238E27FC236}">
                  <a16:creationId xmlns:a16="http://schemas.microsoft.com/office/drawing/2014/main" id="{0F23B07C-B334-CEF7-8B98-1ECBEDD8CF8A}"/>
                </a:ext>
              </a:extLst>
            </p:cNvPr>
            <p:cNvSpPr/>
            <p:nvPr/>
          </p:nvSpPr>
          <p:spPr>
            <a:xfrm>
              <a:off x="6492179"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tângulo 30">
              <a:extLst>
                <a:ext uri="{FF2B5EF4-FFF2-40B4-BE49-F238E27FC236}">
                  <a16:creationId xmlns:a16="http://schemas.microsoft.com/office/drawing/2014/main" id="{8CB86E9B-7D9F-4D22-5688-EA2F40143065}"/>
                </a:ext>
              </a:extLst>
            </p:cNvPr>
            <p:cNvSpPr/>
            <p:nvPr/>
          </p:nvSpPr>
          <p:spPr>
            <a:xfrm>
              <a:off x="6914028"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2" name="Oval 31">
            <a:extLst>
              <a:ext uri="{FF2B5EF4-FFF2-40B4-BE49-F238E27FC236}">
                <a16:creationId xmlns:a16="http://schemas.microsoft.com/office/drawing/2014/main" id="{CF1773FA-326C-8A55-10A5-A1229C79BCBC}"/>
              </a:ext>
            </a:extLst>
          </p:cNvPr>
          <p:cNvSpPr>
            <a:spLocks noChangeAspect="1"/>
          </p:cNvSpPr>
          <p:nvPr/>
        </p:nvSpPr>
        <p:spPr>
          <a:xfrm>
            <a:off x="8116510" y="4127878"/>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CaixaDeTexto 32">
                <a:extLst>
                  <a:ext uri="{FF2B5EF4-FFF2-40B4-BE49-F238E27FC236}">
                    <a16:creationId xmlns:a16="http://schemas.microsoft.com/office/drawing/2014/main" id="{72EB69E1-62DD-4058-1944-EA42196F2462}"/>
                  </a:ext>
                </a:extLst>
              </p:cNvPr>
              <p:cNvSpPr txBox="1"/>
              <p:nvPr/>
            </p:nvSpPr>
            <p:spPr>
              <a:xfrm>
                <a:off x="8465798" y="4138879"/>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3" name="CaixaDeTexto 32">
                <a:extLst>
                  <a:ext uri="{FF2B5EF4-FFF2-40B4-BE49-F238E27FC236}">
                    <a16:creationId xmlns:a16="http://schemas.microsoft.com/office/drawing/2014/main" id="{72EB69E1-62DD-4058-1944-EA42196F2462}"/>
                  </a:ext>
                </a:extLst>
              </p:cNvPr>
              <p:cNvSpPr txBox="1">
                <a:spLocks noRot="1" noChangeAspect="1" noMove="1" noResize="1" noEditPoints="1" noAdjustHandles="1" noChangeArrowheads="1" noChangeShapeType="1" noTextEdit="1"/>
              </p:cNvSpPr>
              <p:nvPr/>
            </p:nvSpPr>
            <p:spPr>
              <a:xfrm>
                <a:off x="8465798" y="4138879"/>
                <a:ext cx="219611" cy="276999"/>
              </a:xfrm>
              <a:prstGeom prst="rect">
                <a:avLst/>
              </a:prstGeom>
              <a:blipFill>
                <a:blip r:embed="rId5"/>
                <a:stretch>
                  <a:fillRect l="-11111" r="-16667"/>
                </a:stretch>
              </a:blipFill>
            </p:spPr>
            <p:txBody>
              <a:bodyPr/>
              <a:lstStyle/>
              <a:p>
                <a:r>
                  <a:rPr lang="en-US">
                    <a:noFill/>
                  </a:rPr>
                  <a:t> </a:t>
                </a:r>
              </a:p>
            </p:txBody>
          </p:sp>
        </mc:Fallback>
      </mc:AlternateContent>
      <p:cxnSp>
        <p:nvCxnSpPr>
          <p:cNvPr id="34" name="Conexão reta unidirecional 78">
            <a:extLst>
              <a:ext uri="{FF2B5EF4-FFF2-40B4-BE49-F238E27FC236}">
                <a16:creationId xmlns:a16="http://schemas.microsoft.com/office/drawing/2014/main" id="{C6F36C51-A9BC-3DA2-F847-DFEB19329B6A}"/>
              </a:ext>
            </a:extLst>
          </p:cNvPr>
          <p:cNvCxnSpPr>
            <a:cxnSpLocks noChangeAspect="1"/>
          </p:cNvCxnSpPr>
          <p:nvPr/>
        </p:nvCxnSpPr>
        <p:spPr>
          <a:xfrm>
            <a:off x="8260916" y="4415878"/>
            <a:ext cx="0" cy="52047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2B3D6B34-B836-30DC-738A-761853341767}"/>
                  </a:ext>
                </a:extLst>
              </p:cNvPr>
              <p:cNvSpPr txBox="1"/>
              <p:nvPr/>
            </p:nvSpPr>
            <p:spPr>
              <a:xfrm>
                <a:off x="7410187" y="4936356"/>
                <a:ext cx="1700646" cy="681790"/>
              </a:xfrm>
              <a:prstGeom prst="rect">
                <a:avLst/>
              </a:prstGeom>
              <a:noFill/>
            </p:spPr>
            <p:txBody>
              <a:bodyPr wrap="square">
                <a:spAutoFit/>
              </a:bodyPr>
              <a:lstStyle/>
              <a:p>
                <a:pPr algn="ctr"/>
                <a:r>
                  <a:rPr lang="en-US" dirty="0"/>
                  <a:t>set </a:t>
                </a:r>
                <a14:m>
                  <m:oMath xmlns:m="http://schemas.openxmlformats.org/officeDocument/2006/math">
                    <m:r>
                      <a:rPr lang="pt-PT" b="0" i="1" smtClean="0">
                        <a:latin typeface="Cambria Math" panose="02040503050406030204" pitchFamily="18" charset="0"/>
                      </a:rPr>
                      <m:t>𝑘</m:t>
                    </m:r>
                  </m:oMath>
                </a14:m>
                <a:r>
                  <a:rPr lang="en-US" dirty="0"/>
                  <a:t> of model </a:t>
                </a:r>
              </a:p>
              <a:p>
                <a:pPr algn="ctr"/>
                <a:r>
                  <a:rPr lang="en-US" dirty="0"/>
                  <a:t>parameters, </a:t>
                </a:r>
                <a14:m>
                  <m:oMath xmlns:m="http://schemas.openxmlformats.org/officeDocument/2006/math">
                    <m:sSub>
                      <m:sSubPr>
                        <m:ctrlPr>
                          <a:rPr lang="pt-PT" b="0" i="1" smtClean="0">
                            <a:latin typeface="Cambria Math" panose="02040503050406030204" pitchFamily="18" charset="0"/>
                          </a:rPr>
                        </m:ctrlPr>
                      </m:sSubPr>
                      <m:e>
                        <m:acc>
                          <m:accPr>
                            <m:chr m:val="⃗"/>
                            <m:ctrlPr>
                              <a:rPr lang="pt-PT" i="1" smtClean="0">
                                <a:latin typeface="Cambria Math" panose="02040503050406030204" pitchFamily="18" charset="0"/>
                              </a:rPr>
                            </m:ctrlPr>
                          </m:accPr>
                          <m:e>
                            <m:r>
                              <m:rPr>
                                <m:sty m:val="p"/>
                              </m:rPr>
                              <a:rPr lang="pt-PT" i="1">
                                <a:latin typeface="Cambria Math" panose="02040503050406030204" pitchFamily="18" charset="0"/>
                              </a:rPr>
                              <m:t>Ω</m:t>
                            </m:r>
                          </m:e>
                        </m:acc>
                      </m:e>
                      <m:sub>
                        <m:r>
                          <a:rPr lang="pt-PT" b="0" i="1" smtClean="0">
                            <a:latin typeface="Cambria Math" panose="02040503050406030204" pitchFamily="18" charset="0"/>
                          </a:rPr>
                          <m:t>𝑘</m:t>
                        </m:r>
                      </m:sub>
                    </m:sSub>
                  </m:oMath>
                </a14:m>
                <a:r>
                  <a:rPr lang="en-US" dirty="0"/>
                  <a:t> </a:t>
                </a:r>
              </a:p>
            </p:txBody>
          </p:sp>
        </mc:Choice>
        <mc:Fallback xmlns="">
          <p:sp>
            <p:nvSpPr>
              <p:cNvPr id="35" name="CaixaDeTexto 34">
                <a:extLst>
                  <a:ext uri="{FF2B5EF4-FFF2-40B4-BE49-F238E27FC236}">
                    <a16:creationId xmlns:a16="http://schemas.microsoft.com/office/drawing/2014/main" id="{2B3D6B34-B836-30DC-738A-761853341767}"/>
                  </a:ext>
                </a:extLst>
              </p:cNvPr>
              <p:cNvSpPr txBox="1">
                <a:spLocks noRot="1" noChangeAspect="1" noMove="1" noResize="1" noEditPoints="1" noAdjustHandles="1" noChangeArrowheads="1" noChangeShapeType="1" noTextEdit="1"/>
              </p:cNvSpPr>
              <p:nvPr/>
            </p:nvSpPr>
            <p:spPr>
              <a:xfrm>
                <a:off x="7410187" y="4936356"/>
                <a:ext cx="1700646" cy="681790"/>
              </a:xfrm>
              <a:prstGeom prst="rect">
                <a:avLst/>
              </a:prstGeom>
              <a:blipFill>
                <a:blip r:embed="rId6"/>
                <a:stretch>
                  <a:fillRect l="-2963" t="-3636" r="-2222" b="-1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aixaDeTexto 35">
                <a:extLst>
                  <a:ext uri="{FF2B5EF4-FFF2-40B4-BE49-F238E27FC236}">
                    <a16:creationId xmlns:a16="http://schemas.microsoft.com/office/drawing/2014/main" id="{A24BB34E-ED5B-E389-2F81-15EDF28BF294}"/>
                  </a:ext>
                </a:extLst>
              </p:cNvPr>
              <p:cNvSpPr txBox="1"/>
              <p:nvPr/>
            </p:nvSpPr>
            <p:spPr>
              <a:xfrm>
                <a:off x="8070320" y="3098100"/>
                <a:ext cx="1934200" cy="658514"/>
              </a:xfrm>
              <a:prstGeom prst="rect">
                <a:avLst/>
              </a:prstGeom>
              <a:noFill/>
            </p:spPr>
            <p:txBody>
              <a:bodyPr wrap="square">
                <a:spAutoFit/>
              </a:bodyPr>
              <a:lstStyle/>
              <a:p>
                <a:pPr algn="ctr"/>
                <a:r>
                  <a:rPr lang="en-US" dirty="0"/>
                  <a:t>model </a:t>
                </a:r>
              </a:p>
              <a:p>
                <a:pPr algn="ctr"/>
                <a:r>
                  <a:rPr lang="en-US" dirty="0"/>
                  <a:t>parameter </a:t>
                </a:r>
                <a14:m>
                  <m:oMath xmlns:m="http://schemas.openxmlformats.org/officeDocument/2006/math">
                    <m:r>
                      <a:rPr lang="pt-PT" b="0" i="1" smtClean="0">
                        <a:latin typeface="Cambria Math" panose="02040503050406030204" pitchFamily="18" charset="0"/>
                      </a:rPr>
                      <m:t>𝑙</m:t>
                    </m:r>
                  </m:oMath>
                </a14:m>
                <a:r>
                  <a:rPr lang="en-US" dirty="0"/>
                  <a:t>, </a:t>
                </a:r>
                <a14:m>
                  <m:oMath xmlns:m="http://schemas.openxmlformats.org/officeDocument/2006/math">
                    <m:sSub>
                      <m:sSubPr>
                        <m:ctrlPr>
                          <a:rPr lang="pt-PT" b="0" i="1" smtClean="0">
                            <a:latin typeface="Cambria Math" panose="02040503050406030204" pitchFamily="18" charset="0"/>
                          </a:rPr>
                        </m:ctrlPr>
                      </m:sSubPr>
                      <m:e>
                        <m:r>
                          <m:rPr>
                            <m:sty m:val="p"/>
                          </m:rPr>
                          <a:rPr lang="pt-PT" b="0" i="0" smtClean="0">
                            <a:latin typeface="Cambria Math" panose="02040503050406030204" pitchFamily="18" charset="0"/>
                          </a:rPr>
                          <m:t>Ω</m:t>
                        </m:r>
                      </m:e>
                      <m:sub>
                        <m:r>
                          <a:rPr lang="pt-PT" b="0" i="1" smtClean="0">
                            <a:latin typeface="Cambria Math" panose="02040503050406030204" pitchFamily="18" charset="0"/>
                          </a:rPr>
                          <m:t>𝑘</m:t>
                        </m:r>
                        <m:r>
                          <a:rPr lang="pt-PT" b="0" i="1" smtClean="0">
                            <a:latin typeface="Cambria Math" panose="02040503050406030204" pitchFamily="18" charset="0"/>
                          </a:rPr>
                          <m:t>,</m:t>
                        </m:r>
                        <m:r>
                          <a:rPr lang="pt-PT" b="0" i="1" smtClean="0">
                            <a:latin typeface="Cambria Math" panose="02040503050406030204" pitchFamily="18" charset="0"/>
                          </a:rPr>
                          <m:t>𝑙</m:t>
                        </m:r>
                        <m:r>
                          <a:rPr lang="pt-PT" b="0" i="1" smtClean="0">
                            <a:latin typeface="Cambria Math" panose="02040503050406030204" pitchFamily="18" charset="0"/>
                          </a:rPr>
                          <m:t> </m:t>
                        </m:r>
                      </m:sub>
                    </m:sSub>
                  </m:oMath>
                </a14:m>
                <a:r>
                  <a:rPr lang="en-US" dirty="0"/>
                  <a:t> </a:t>
                </a:r>
              </a:p>
            </p:txBody>
          </p:sp>
        </mc:Choice>
        <mc:Fallback xmlns="">
          <p:sp>
            <p:nvSpPr>
              <p:cNvPr id="36" name="CaixaDeTexto 35">
                <a:extLst>
                  <a:ext uri="{FF2B5EF4-FFF2-40B4-BE49-F238E27FC236}">
                    <a16:creationId xmlns:a16="http://schemas.microsoft.com/office/drawing/2014/main" id="{A24BB34E-ED5B-E389-2F81-15EDF28BF294}"/>
                  </a:ext>
                </a:extLst>
              </p:cNvPr>
              <p:cNvSpPr txBox="1">
                <a:spLocks noRot="1" noChangeAspect="1" noMove="1" noResize="1" noEditPoints="1" noAdjustHandles="1" noChangeArrowheads="1" noChangeShapeType="1" noTextEdit="1"/>
              </p:cNvSpPr>
              <p:nvPr/>
            </p:nvSpPr>
            <p:spPr>
              <a:xfrm>
                <a:off x="8070320" y="3098100"/>
                <a:ext cx="1934200" cy="658514"/>
              </a:xfrm>
              <a:prstGeom prst="rect">
                <a:avLst/>
              </a:prstGeom>
              <a:blipFill>
                <a:blip r:embed="rId7"/>
                <a:stretch>
                  <a:fillRect t="-3774" b="-13208"/>
                </a:stretch>
              </a:blipFill>
            </p:spPr>
            <p:txBody>
              <a:bodyPr/>
              <a:lstStyle/>
              <a:p>
                <a:r>
                  <a:rPr lang="en-US">
                    <a:noFill/>
                  </a:rPr>
                  <a:t> </a:t>
                </a:r>
              </a:p>
            </p:txBody>
          </p:sp>
        </mc:Fallback>
      </mc:AlternateContent>
      <p:cxnSp>
        <p:nvCxnSpPr>
          <p:cNvPr id="37" name="Conexão reta unidirecional 78">
            <a:extLst>
              <a:ext uri="{FF2B5EF4-FFF2-40B4-BE49-F238E27FC236}">
                <a16:creationId xmlns:a16="http://schemas.microsoft.com/office/drawing/2014/main" id="{E8B622C9-B57E-FE89-44D7-A461DD10D729}"/>
              </a:ext>
            </a:extLst>
          </p:cNvPr>
          <p:cNvCxnSpPr>
            <a:cxnSpLocks noChangeAspect="1"/>
            <a:endCxn id="36" idx="2"/>
          </p:cNvCxnSpPr>
          <p:nvPr/>
        </p:nvCxnSpPr>
        <p:spPr>
          <a:xfrm flipV="1">
            <a:off x="9037420" y="3756614"/>
            <a:ext cx="0" cy="3694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tângulo 37">
            <a:extLst>
              <a:ext uri="{FF2B5EF4-FFF2-40B4-BE49-F238E27FC236}">
                <a16:creationId xmlns:a16="http://schemas.microsoft.com/office/drawing/2014/main" id="{1BCF0202-0397-69CA-BEEA-902A9340FE8E}"/>
              </a:ext>
            </a:extLst>
          </p:cNvPr>
          <p:cNvSpPr/>
          <p:nvPr/>
        </p:nvSpPr>
        <p:spPr>
          <a:xfrm>
            <a:off x="9973712" y="4126077"/>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id="{BE48F534-4EF4-60E8-A8FA-0DFCFD65106E}"/>
                  </a:ext>
                </a:extLst>
              </p:cNvPr>
              <p:cNvSpPr txBox="1"/>
              <p:nvPr/>
            </p:nvSpPr>
            <p:spPr>
              <a:xfrm>
                <a:off x="9597622" y="4059338"/>
                <a:ext cx="288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PT"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0" name="CaixaDeTexto 39">
                <a:extLst>
                  <a:ext uri="{FF2B5EF4-FFF2-40B4-BE49-F238E27FC236}">
                    <a16:creationId xmlns:a16="http://schemas.microsoft.com/office/drawing/2014/main" id="{BE48F534-4EF4-60E8-A8FA-0DFCFD65106E}"/>
                  </a:ext>
                </a:extLst>
              </p:cNvPr>
              <p:cNvSpPr txBox="1">
                <a:spLocks noRot="1" noChangeAspect="1" noMove="1" noResize="1" noEditPoints="1" noAdjustHandles="1" noChangeArrowheads="1" noChangeShapeType="1" noTextEdit="1"/>
              </p:cNvSpPr>
              <p:nvPr/>
            </p:nvSpPr>
            <p:spPr>
              <a:xfrm>
                <a:off x="9597622" y="4059338"/>
                <a:ext cx="288000" cy="369332"/>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19695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66FD40AE-DF3F-CD4A-AC5A-D952D24B767C}"/>
              </a:ext>
            </a:extLst>
          </p:cNvPr>
          <p:cNvSpPr/>
          <p:nvPr/>
        </p:nvSpPr>
        <p:spPr>
          <a:xfrm rot="1186032">
            <a:off x="6058553" y="4859367"/>
            <a:ext cx="393183" cy="541185"/>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Oval 21">
            <a:extLst>
              <a:ext uri="{FF2B5EF4-FFF2-40B4-BE49-F238E27FC236}">
                <a16:creationId xmlns:a16="http://schemas.microsoft.com/office/drawing/2014/main" id="{0232C883-C315-C02C-84EC-F915948A4D98}"/>
              </a:ext>
            </a:extLst>
          </p:cNvPr>
          <p:cNvSpPr/>
          <p:nvPr/>
        </p:nvSpPr>
        <p:spPr>
          <a:xfrm rot="1186032">
            <a:off x="5921703" y="4639729"/>
            <a:ext cx="674506" cy="1005588"/>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2" name="Oval 31">
            <a:extLst>
              <a:ext uri="{FF2B5EF4-FFF2-40B4-BE49-F238E27FC236}">
                <a16:creationId xmlns:a16="http://schemas.microsoft.com/office/drawing/2014/main" id="{208C1B2D-3C0C-D0AD-5B45-00A76DBE00E7}"/>
              </a:ext>
            </a:extLst>
          </p:cNvPr>
          <p:cNvSpPr/>
          <p:nvPr/>
        </p:nvSpPr>
        <p:spPr>
          <a:xfrm rot="1186032">
            <a:off x="5775057" y="4435326"/>
            <a:ext cx="1028804" cy="1439361"/>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3" name="Oval 32">
            <a:extLst>
              <a:ext uri="{FF2B5EF4-FFF2-40B4-BE49-F238E27FC236}">
                <a16:creationId xmlns:a16="http://schemas.microsoft.com/office/drawing/2014/main" id="{B670BEA9-D62F-DD94-1886-93D3AFACDABE}"/>
              </a:ext>
            </a:extLst>
          </p:cNvPr>
          <p:cNvSpPr/>
          <p:nvPr/>
        </p:nvSpPr>
        <p:spPr>
          <a:xfrm rot="1186032">
            <a:off x="5538039" y="4225448"/>
            <a:ext cx="1431358" cy="1869135"/>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Oval 33">
            <a:extLst>
              <a:ext uri="{FF2B5EF4-FFF2-40B4-BE49-F238E27FC236}">
                <a16:creationId xmlns:a16="http://schemas.microsoft.com/office/drawing/2014/main" id="{AB13FA76-140F-7E17-2DC6-67BE1FFED932}"/>
              </a:ext>
            </a:extLst>
          </p:cNvPr>
          <p:cNvSpPr/>
          <p:nvPr/>
        </p:nvSpPr>
        <p:spPr>
          <a:xfrm rot="1186032">
            <a:off x="5255185" y="3955806"/>
            <a:ext cx="2015595" cy="2354047"/>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 name="Marcador de Posição do Número do Diapositivo 2">
            <a:extLst>
              <a:ext uri="{FF2B5EF4-FFF2-40B4-BE49-F238E27FC236}">
                <a16:creationId xmlns:a16="http://schemas.microsoft.com/office/drawing/2014/main" id="{4E55505A-0F34-EA7B-60D0-3DBB22588163}"/>
              </a:ext>
            </a:extLst>
          </p:cNvPr>
          <p:cNvSpPr>
            <a:spLocks noGrp="1"/>
          </p:cNvSpPr>
          <p:nvPr>
            <p:ph type="sldNum" sz="quarter" idx="12"/>
          </p:nvPr>
        </p:nvSpPr>
        <p:spPr/>
        <p:txBody>
          <a:bodyPr/>
          <a:lstStyle/>
          <a:p>
            <a:fld id="{9349F829-3AB5-2249-A75E-9CF92A8C3104}" type="slidenum">
              <a:rPr lang="pt-PT" smtClean="0"/>
              <a:t>13</a:t>
            </a:fld>
            <a:endParaRPr lang="pt-PT"/>
          </a:p>
        </p:txBody>
      </p:sp>
      <p:sp>
        <p:nvSpPr>
          <p:cNvPr id="4" name="Oval 3">
            <a:extLst>
              <a:ext uri="{FF2B5EF4-FFF2-40B4-BE49-F238E27FC236}">
                <a16:creationId xmlns:a16="http://schemas.microsoft.com/office/drawing/2014/main" id="{D0E2E082-7218-2367-59C8-E12B6BFF8CE0}"/>
              </a:ext>
            </a:extLst>
          </p:cNvPr>
          <p:cNvSpPr>
            <a:spLocks noChangeAspect="1"/>
          </p:cNvSpPr>
          <p:nvPr/>
        </p:nvSpPr>
        <p:spPr>
          <a:xfrm>
            <a:off x="5424889" y="4147418"/>
            <a:ext cx="288000" cy="288000"/>
          </a:xfrm>
          <a:prstGeom prst="ellipse">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1D1A8DB8-15AB-16FA-21A3-BB7CE2968B58}"/>
              </a:ext>
            </a:extLst>
          </p:cNvPr>
          <p:cNvSpPr>
            <a:spLocks noChangeAspect="1"/>
          </p:cNvSpPr>
          <p:nvPr/>
        </p:nvSpPr>
        <p:spPr>
          <a:xfrm rot="21026927">
            <a:off x="5719198" y="5133169"/>
            <a:ext cx="288000" cy="288000"/>
          </a:xfrm>
          <a:prstGeom prst="ellipse">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9E7D2C36-FE1C-1C95-CB8B-9B69038FEB92}"/>
              </a:ext>
            </a:extLst>
          </p:cNvPr>
          <p:cNvSpPr>
            <a:spLocks noChangeAspect="1"/>
          </p:cNvSpPr>
          <p:nvPr/>
        </p:nvSpPr>
        <p:spPr>
          <a:xfrm>
            <a:off x="6900977" y="5568951"/>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50BC9AC-9B0D-0FBD-EC05-6C5A021FCC4E}"/>
              </a:ext>
            </a:extLst>
          </p:cNvPr>
          <p:cNvSpPr/>
          <p:nvPr/>
        </p:nvSpPr>
        <p:spPr>
          <a:xfrm rot="1186032">
            <a:off x="5011414" y="3626658"/>
            <a:ext cx="2527374" cy="2892182"/>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11">
            <a:extLst>
              <a:ext uri="{FF2B5EF4-FFF2-40B4-BE49-F238E27FC236}">
                <a16:creationId xmlns:a16="http://schemas.microsoft.com/office/drawing/2014/main" id="{DB928A24-EC24-796B-1AD8-10D3921871C9}"/>
              </a:ext>
            </a:extLst>
          </p:cNvPr>
          <p:cNvSpPr/>
          <p:nvPr/>
        </p:nvSpPr>
        <p:spPr>
          <a:xfrm>
            <a:off x="626414" y="1321127"/>
            <a:ext cx="1606123" cy="387211"/>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DA654E11-280C-EFD6-BF03-64F8E0C61714}"/>
              </a:ext>
            </a:extLst>
          </p:cNvPr>
          <p:cNvSpPr>
            <a:spLocks noChangeAspect="1"/>
          </p:cNvSpPr>
          <p:nvPr/>
        </p:nvSpPr>
        <p:spPr>
          <a:xfrm>
            <a:off x="604287" y="2047013"/>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Agrupar 47">
            <a:extLst>
              <a:ext uri="{FF2B5EF4-FFF2-40B4-BE49-F238E27FC236}">
                <a16:creationId xmlns:a16="http://schemas.microsoft.com/office/drawing/2014/main" id="{0F15DE9C-CB0C-9ED0-F87D-17E09ADDE0C4}"/>
              </a:ext>
            </a:extLst>
          </p:cNvPr>
          <p:cNvGrpSpPr/>
          <p:nvPr/>
        </p:nvGrpSpPr>
        <p:grpSpPr>
          <a:xfrm>
            <a:off x="1234474" y="1964889"/>
            <a:ext cx="1003944" cy="452247"/>
            <a:chOff x="6347256" y="1548386"/>
            <a:chExt cx="1003944" cy="452247"/>
          </a:xfrm>
        </p:grpSpPr>
        <p:sp>
          <p:nvSpPr>
            <p:cNvPr id="49" name="Retângulo Arredondado 48">
              <a:extLst>
                <a:ext uri="{FF2B5EF4-FFF2-40B4-BE49-F238E27FC236}">
                  <a16:creationId xmlns:a16="http://schemas.microsoft.com/office/drawing/2014/main" id="{144E5B2D-8B11-A4A1-17B5-A7CEA757CFCC}"/>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tângulo 49">
              <a:extLst>
                <a:ext uri="{FF2B5EF4-FFF2-40B4-BE49-F238E27FC236}">
                  <a16:creationId xmlns:a16="http://schemas.microsoft.com/office/drawing/2014/main" id="{D62EFA39-053E-73C9-CF94-8513CB9C21A0}"/>
                </a:ext>
              </a:extLst>
            </p:cNvPr>
            <p:cNvSpPr/>
            <p:nvPr/>
          </p:nvSpPr>
          <p:spPr>
            <a:xfrm>
              <a:off x="6492179"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tângulo 50">
              <a:extLst>
                <a:ext uri="{FF2B5EF4-FFF2-40B4-BE49-F238E27FC236}">
                  <a16:creationId xmlns:a16="http://schemas.microsoft.com/office/drawing/2014/main" id="{810ABCDA-C97D-C573-C0F9-E4EAFFEBE33B}"/>
                </a:ext>
              </a:extLst>
            </p:cNvPr>
            <p:cNvSpPr/>
            <p:nvPr/>
          </p:nvSpPr>
          <p:spPr>
            <a:xfrm>
              <a:off x="6914028"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52" name="CaixaDeTexto 51">
                <a:extLst>
                  <a:ext uri="{FF2B5EF4-FFF2-40B4-BE49-F238E27FC236}">
                    <a16:creationId xmlns:a16="http://schemas.microsoft.com/office/drawing/2014/main" id="{4D10EF55-3506-C1D1-0D9F-98C911491EA7}"/>
                  </a:ext>
                </a:extLst>
              </p:cNvPr>
              <p:cNvSpPr txBox="1"/>
              <p:nvPr/>
            </p:nvSpPr>
            <p:spPr>
              <a:xfrm>
                <a:off x="953575" y="2058014"/>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2" name="CaixaDeTexto 51">
                <a:extLst>
                  <a:ext uri="{FF2B5EF4-FFF2-40B4-BE49-F238E27FC236}">
                    <a16:creationId xmlns:a16="http://schemas.microsoft.com/office/drawing/2014/main" id="{4D10EF55-3506-C1D1-0D9F-98C911491EA7}"/>
                  </a:ext>
                </a:extLst>
              </p:cNvPr>
              <p:cNvSpPr txBox="1">
                <a:spLocks noRot="1" noChangeAspect="1" noMove="1" noResize="1" noEditPoints="1" noAdjustHandles="1" noChangeArrowheads="1" noChangeShapeType="1" noTextEdit="1"/>
              </p:cNvSpPr>
              <p:nvPr/>
            </p:nvSpPr>
            <p:spPr>
              <a:xfrm>
                <a:off x="953575" y="2058014"/>
                <a:ext cx="219611" cy="276999"/>
              </a:xfrm>
              <a:prstGeom prst="rect">
                <a:avLst/>
              </a:prstGeom>
              <a:blipFill>
                <a:blip r:embed="rId3"/>
                <a:stretch>
                  <a:fillRect l="-10526" r="-10526"/>
                </a:stretch>
              </a:blipFill>
            </p:spPr>
            <p:txBody>
              <a:bodyPr/>
              <a:lstStyle/>
              <a:p>
                <a:r>
                  <a:rPr lang="en-US">
                    <a:noFill/>
                  </a:rPr>
                  <a:t> </a:t>
                </a:r>
              </a:p>
            </p:txBody>
          </p:sp>
        </mc:Fallback>
      </mc:AlternateContent>
      <p:sp>
        <p:nvSpPr>
          <p:cNvPr id="53" name="Oval 52">
            <a:extLst>
              <a:ext uri="{FF2B5EF4-FFF2-40B4-BE49-F238E27FC236}">
                <a16:creationId xmlns:a16="http://schemas.microsoft.com/office/drawing/2014/main" id="{3926E47B-2E96-67C1-10D7-FAB76540326C}"/>
              </a:ext>
            </a:extLst>
          </p:cNvPr>
          <p:cNvSpPr>
            <a:spLocks noChangeAspect="1"/>
          </p:cNvSpPr>
          <p:nvPr/>
        </p:nvSpPr>
        <p:spPr>
          <a:xfrm>
            <a:off x="604287" y="2592701"/>
            <a:ext cx="288000" cy="288000"/>
          </a:xfrm>
          <a:prstGeom prst="ellipse">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Agrupar 53">
            <a:extLst>
              <a:ext uri="{FF2B5EF4-FFF2-40B4-BE49-F238E27FC236}">
                <a16:creationId xmlns:a16="http://schemas.microsoft.com/office/drawing/2014/main" id="{085F60F9-7C66-78FD-7D8E-CDBB9A54097B}"/>
              </a:ext>
            </a:extLst>
          </p:cNvPr>
          <p:cNvGrpSpPr/>
          <p:nvPr/>
        </p:nvGrpSpPr>
        <p:grpSpPr>
          <a:xfrm>
            <a:off x="1234474" y="2510577"/>
            <a:ext cx="1003944" cy="452247"/>
            <a:chOff x="6347256" y="1548386"/>
            <a:chExt cx="1003944" cy="452247"/>
          </a:xfrm>
        </p:grpSpPr>
        <p:sp>
          <p:nvSpPr>
            <p:cNvPr id="55" name="Retângulo Arredondado 54">
              <a:extLst>
                <a:ext uri="{FF2B5EF4-FFF2-40B4-BE49-F238E27FC236}">
                  <a16:creationId xmlns:a16="http://schemas.microsoft.com/office/drawing/2014/main" id="{076D2208-4096-D429-5126-AA3EB6FC4E6E}"/>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tângulo 55">
              <a:extLst>
                <a:ext uri="{FF2B5EF4-FFF2-40B4-BE49-F238E27FC236}">
                  <a16:creationId xmlns:a16="http://schemas.microsoft.com/office/drawing/2014/main" id="{C2042CAF-B93C-AF48-23F1-4A17F2D62C31}"/>
                </a:ext>
              </a:extLst>
            </p:cNvPr>
            <p:cNvSpPr/>
            <p:nvPr/>
          </p:nvSpPr>
          <p:spPr>
            <a:xfrm>
              <a:off x="6492179" y="1628709"/>
              <a:ext cx="291600" cy="291600"/>
            </a:xfrm>
            <a:prstGeom prst="rect">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tângulo 56">
              <a:extLst>
                <a:ext uri="{FF2B5EF4-FFF2-40B4-BE49-F238E27FC236}">
                  <a16:creationId xmlns:a16="http://schemas.microsoft.com/office/drawing/2014/main" id="{83CEB969-0197-4123-4477-FC50460E6248}"/>
                </a:ext>
              </a:extLst>
            </p:cNvPr>
            <p:cNvSpPr/>
            <p:nvPr/>
          </p:nvSpPr>
          <p:spPr>
            <a:xfrm>
              <a:off x="6914028" y="1628709"/>
              <a:ext cx="291600" cy="291600"/>
            </a:xfrm>
            <a:prstGeom prst="rect">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58" name="CaixaDeTexto 57">
                <a:extLst>
                  <a:ext uri="{FF2B5EF4-FFF2-40B4-BE49-F238E27FC236}">
                    <a16:creationId xmlns:a16="http://schemas.microsoft.com/office/drawing/2014/main" id="{10E33D36-2460-561C-84DF-C7D80DBFF066}"/>
                  </a:ext>
                </a:extLst>
              </p:cNvPr>
              <p:cNvSpPr txBox="1"/>
              <p:nvPr/>
            </p:nvSpPr>
            <p:spPr>
              <a:xfrm>
                <a:off x="953575" y="2603702"/>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8" name="CaixaDeTexto 57">
                <a:extLst>
                  <a:ext uri="{FF2B5EF4-FFF2-40B4-BE49-F238E27FC236}">
                    <a16:creationId xmlns:a16="http://schemas.microsoft.com/office/drawing/2014/main" id="{10E33D36-2460-561C-84DF-C7D80DBFF066}"/>
                  </a:ext>
                </a:extLst>
              </p:cNvPr>
              <p:cNvSpPr txBox="1">
                <a:spLocks noRot="1" noChangeAspect="1" noMove="1" noResize="1" noEditPoints="1" noAdjustHandles="1" noChangeArrowheads="1" noChangeShapeType="1" noTextEdit="1"/>
              </p:cNvSpPr>
              <p:nvPr/>
            </p:nvSpPr>
            <p:spPr>
              <a:xfrm>
                <a:off x="953575" y="2603702"/>
                <a:ext cx="219611" cy="276999"/>
              </a:xfrm>
              <a:prstGeom prst="rect">
                <a:avLst/>
              </a:prstGeom>
              <a:blipFill>
                <a:blip r:embed="rId4"/>
                <a:stretch>
                  <a:fillRect l="-10526" r="-10526"/>
                </a:stretch>
              </a:blipFill>
            </p:spPr>
            <p:txBody>
              <a:bodyPr/>
              <a:lstStyle/>
              <a:p>
                <a:r>
                  <a:rPr lang="en-US">
                    <a:noFill/>
                  </a:rPr>
                  <a:t> </a:t>
                </a:r>
              </a:p>
            </p:txBody>
          </p:sp>
        </mc:Fallback>
      </mc:AlternateContent>
      <p:sp>
        <p:nvSpPr>
          <p:cNvPr id="59" name="Oval 58">
            <a:extLst>
              <a:ext uri="{FF2B5EF4-FFF2-40B4-BE49-F238E27FC236}">
                <a16:creationId xmlns:a16="http://schemas.microsoft.com/office/drawing/2014/main" id="{9D338314-0034-E586-6459-F75A614279FF}"/>
              </a:ext>
            </a:extLst>
          </p:cNvPr>
          <p:cNvSpPr>
            <a:spLocks noChangeAspect="1"/>
          </p:cNvSpPr>
          <p:nvPr/>
        </p:nvSpPr>
        <p:spPr>
          <a:xfrm>
            <a:off x="604287" y="3138389"/>
            <a:ext cx="288000" cy="288000"/>
          </a:xfrm>
          <a:prstGeom prst="ellipse">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Agrupar 59">
            <a:extLst>
              <a:ext uri="{FF2B5EF4-FFF2-40B4-BE49-F238E27FC236}">
                <a16:creationId xmlns:a16="http://schemas.microsoft.com/office/drawing/2014/main" id="{8639BFDD-DF3A-4D83-2F5B-4A6299FD3BEF}"/>
              </a:ext>
            </a:extLst>
          </p:cNvPr>
          <p:cNvGrpSpPr/>
          <p:nvPr/>
        </p:nvGrpSpPr>
        <p:grpSpPr>
          <a:xfrm>
            <a:off x="1234474" y="3056265"/>
            <a:ext cx="1003944" cy="452247"/>
            <a:chOff x="6347256" y="1548386"/>
            <a:chExt cx="1003944" cy="452247"/>
          </a:xfrm>
        </p:grpSpPr>
        <p:sp>
          <p:nvSpPr>
            <p:cNvPr id="61" name="Retângulo Arredondado 60">
              <a:extLst>
                <a:ext uri="{FF2B5EF4-FFF2-40B4-BE49-F238E27FC236}">
                  <a16:creationId xmlns:a16="http://schemas.microsoft.com/office/drawing/2014/main" id="{ACD6DEBF-5EF0-8B6C-8453-466847AD4816}"/>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tângulo 61">
              <a:extLst>
                <a:ext uri="{FF2B5EF4-FFF2-40B4-BE49-F238E27FC236}">
                  <a16:creationId xmlns:a16="http://schemas.microsoft.com/office/drawing/2014/main" id="{604CAF1D-D30D-3365-013D-AD089E5175C3}"/>
                </a:ext>
              </a:extLst>
            </p:cNvPr>
            <p:cNvSpPr/>
            <p:nvPr/>
          </p:nvSpPr>
          <p:spPr>
            <a:xfrm>
              <a:off x="6492179" y="1628709"/>
              <a:ext cx="291600" cy="291600"/>
            </a:xfrm>
            <a:prstGeom prst="rect">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tângulo 62">
              <a:extLst>
                <a:ext uri="{FF2B5EF4-FFF2-40B4-BE49-F238E27FC236}">
                  <a16:creationId xmlns:a16="http://schemas.microsoft.com/office/drawing/2014/main" id="{F2EA93E9-6C79-37F0-E182-2FEEE2A012BB}"/>
                </a:ext>
              </a:extLst>
            </p:cNvPr>
            <p:cNvSpPr/>
            <p:nvPr/>
          </p:nvSpPr>
          <p:spPr>
            <a:xfrm>
              <a:off x="6914028" y="1628709"/>
              <a:ext cx="291600" cy="291600"/>
            </a:xfrm>
            <a:prstGeom prst="rect">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64" name="CaixaDeTexto 63">
                <a:extLst>
                  <a:ext uri="{FF2B5EF4-FFF2-40B4-BE49-F238E27FC236}">
                    <a16:creationId xmlns:a16="http://schemas.microsoft.com/office/drawing/2014/main" id="{55D04D63-70B3-D4CB-1621-4734C2CC4FEA}"/>
                  </a:ext>
                </a:extLst>
              </p:cNvPr>
              <p:cNvSpPr txBox="1"/>
              <p:nvPr/>
            </p:nvSpPr>
            <p:spPr>
              <a:xfrm>
                <a:off x="953575" y="3149390"/>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64" name="CaixaDeTexto 63">
                <a:extLst>
                  <a:ext uri="{FF2B5EF4-FFF2-40B4-BE49-F238E27FC236}">
                    <a16:creationId xmlns:a16="http://schemas.microsoft.com/office/drawing/2014/main" id="{55D04D63-70B3-D4CB-1621-4734C2CC4FEA}"/>
                  </a:ext>
                </a:extLst>
              </p:cNvPr>
              <p:cNvSpPr txBox="1">
                <a:spLocks noRot="1" noChangeAspect="1" noMove="1" noResize="1" noEditPoints="1" noAdjustHandles="1" noChangeArrowheads="1" noChangeShapeType="1" noTextEdit="1"/>
              </p:cNvSpPr>
              <p:nvPr/>
            </p:nvSpPr>
            <p:spPr>
              <a:xfrm>
                <a:off x="953575" y="3149390"/>
                <a:ext cx="219611" cy="276999"/>
              </a:xfrm>
              <a:prstGeom prst="rect">
                <a:avLst/>
              </a:prstGeom>
              <a:blipFill>
                <a:blip r:embed="rId5"/>
                <a:stretch>
                  <a:fillRect l="-10526" r="-10526"/>
                </a:stretch>
              </a:blipFill>
            </p:spPr>
            <p:txBody>
              <a:bodyPr/>
              <a:lstStyle/>
              <a:p>
                <a:r>
                  <a:rPr lang="en-US">
                    <a:noFill/>
                  </a:rPr>
                  <a:t> </a:t>
                </a:r>
              </a:p>
            </p:txBody>
          </p:sp>
        </mc:Fallback>
      </mc:AlternateContent>
      <p:sp>
        <p:nvSpPr>
          <p:cNvPr id="65" name="CaixaDeTexto 64">
            <a:extLst>
              <a:ext uri="{FF2B5EF4-FFF2-40B4-BE49-F238E27FC236}">
                <a16:creationId xmlns:a16="http://schemas.microsoft.com/office/drawing/2014/main" id="{3FBE36FA-0A42-B92B-3C90-A65D070EA6D0}"/>
              </a:ext>
            </a:extLst>
          </p:cNvPr>
          <p:cNvSpPr txBox="1"/>
          <p:nvPr/>
        </p:nvSpPr>
        <p:spPr>
          <a:xfrm>
            <a:off x="604287" y="1348510"/>
            <a:ext cx="1660263" cy="369332"/>
          </a:xfrm>
          <a:prstGeom prst="rect">
            <a:avLst/>
          </a:prstGeom>
          <a:noFill/>
        </p:spPr>
        <p:txBody>
          <a:bodyPr wrap="square">
            <a:spAutoFit/>
          </a:bodyPr>
          <a:lstStyle/>
          <a:p>
            <a:pPr algn="ctr"/>
            <a:r>
              <a:rPr lang="en-US" sz="1800" b="1" dirty="0">
                <a:solidFill>
                  <a:schemeClr val="tx1">
                    <a:lumMod val="85000"/>
                    <a:lumOff val="15000"/>
                  </a:schemeClr>
                </a:solidFill>
                <a:cs typeface="Arial" panose="020B0604020202020204" pitchFamily="34" charset="0"/>
              </a:rPr>
              <a:t>initialization</a:t>
            </a:r>
            <a:endParaRPr lang="en-US" b="1" dirty="0"/>
          </a:p>
        </p:txBody>
      </p:sp>
      <p:sp>
        <p:nvSpPr>
          <p:cNvPr id="66" name="CaixaDeTexto 65">
            <a:extLst>
              <a:ext uri="{FF2B5EF4-FFF2-40B4-BE49-F238E27FC236}">
                <a16:creationId xmlns:a16="http://schemas.microsoft.com/office/drawing/2014/main" id="{6EFA38DF-B43C-BB02-C17A-5CB59E02C978}"/>
              </a:ext>
            </a:extLst>
          </p:cNvPr>
          <p:cNvSpPr txBox="1"/>
          <p:nvPr/>
        </p:nvSpPr>
        <p:spPr>
          <a:xfrm>
            <a:off x="2789241" y="1350413"/>
            <a:ext cx="3096677" cy="369332"/>
          </a:xfrm>
          <a:prstGeom prst="rect">
            <a:avLst/>
          </a:prstGeom>
          <a:noFill/>
        </p:spPr>
        <p:txBody>
          <a:bodyPr wrap="square">
            <a:spAutoFit/>
          </a:bodyPr>
          <a:lstStyle/>
          <a:p>
            <a:pPr algn="ctr"/>
            <a:r>
              <a:rPr lang="en-US" sz="1800" b="1" dirty="0">
                <a:solidFill>
                  <a:schemeClr val="tx1">
                    <a:lumMod val="85000"/>
                    <a:lumOff val="15000"/>
                  </a:schemeClr>
                </a:solidFill>
                <a:cs typeface="Arial" panose="020B0604020202020204" pitchFamily="34" charset="0"/>
              </a:rPr>
              <a:t>mutation</a:t>
            </a:r>
            <a:endParaRPr lang="en-US" b="1" dirty="0"/>
          </a:p>
        </p:txBody>
      </p:sp>
      <p:sp>
        <p:nvSpPr>
          <p:cNvPr id="67" name="CaixaDeTexto 66">
            <a:extLst>
              <a:ext uri="{FF2B5EF4-FFF2-40B4-BE49-F238E27FC236}">
                <a16:creationId xmlns:a16="http://schemas.microsoft.com/office/drawing/2014/main" id="{8894CDEF-2D49-2F7D-4B1A-46508F081279}"/>
              </a:ext>
            </a:extLst>
          </p:cNvPr>
          <p:cNvSpPr txBox="1"/>
          <p:nvPr/>
        </p:nvSpPr>
        <p:spPr>
          <a:xfrm>
            <a:off x="3581795" y="1677176"/>
            <a:ext cx="1478706" cy="369332"/>
          </a:xfrm>
          <a:prstGeom prst="rect">
            <a:avLst/>
          </a:prstGeom>
          <a:noFill/>
        </p:spPr>
        <p:txBody>
          <a:bodyPr wrap="square">
            <a:spAutoFit/>
          </a:bodyPr>
          <a:lstStyle/>
          <a:p>
            <a:r>
              <a:rPr lang="en-US" dirty="0">
                <a:solidFill>
                  <a:schemeClr val="tx1">
                    <a:lumMod val="85000"/>
                    <a:lumOff val="15000"/>
                  </a:schemeClr>
                </a:solidFill>
                <a:cs typeface="Arial" panose="020B0604020202020204" pitchFamily="34" charset="0"/>
              </a:rPr>
              <a:t>e</a:t>
            </a:r>
            <a:r>
              <a:rPr lang="en-US" sz="1800" dirty="0">
                <a:solidFill>
                  <a:schemeClr val="tx1">
                    <a:lumMod val="85000"/>
                    <a:lumOff val="15000"/>
                  </a:schemeClr>
                </a:solidFill>
                <a:cs typeface="Arial" panose="020B0604020202020204" pitchFamily="34" charset="0"/>
              </a:rPr>
              <a:t>xample for</a:t>
            </a:r>
            <a:endParaRPr lang="en-US" dirty="0"/>
          </a:p>
        </p:txBody>
      </p:sp>
      <p:sp>
        <p:nvSpPr>
          <p:cNvPr id="68" name="Oval 67">
            <a:extLst>
              <a:ext uri="{FF2B5EF4-FFF2-40B4-BE49-F238E27FC236}">
                <a16:creationId xmlns:a16="http://schemas.microsoft.com/office/drawing/2014/main" id="{9F3F3E38-9A75-AB41-B764-AA569B2B658B}"/>
              </a:ext>
            </a:extLst>
          </p:cNvPr>
          <p:cNvSpPr>
            <a:spLocks noChangeAspect="1"/>
          </p:cNvSpPr>
          <p:nvPr/>
        </p:nvSpPr>
        <p:spPr>
          <a:xfrm>
            <a:off x="4916501" y="1717842"/>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Agrupar 68">
            <a:extLst>
              <a:ext uri="{FF2B5EF4-FFF2-40B4-BE49-F238E27FC236}">
                <a16:creationId xmlns:a16="http://schemas.microsoft.com/office/drawing/2014/main" id="{5ECAB807-93F4-D6C7-2506-C2C1F1417C71}"/>
              </a:ext>
            </a:extLst>
          </p:cNvPr>
          <p:cNvGrpSpPr/>
          <p:nvPr/>
        </p:nvGrpSpPr>
        <p:grpSpPr>
          <a:xfrm>
            <a:off x="2789241" y="2191012"/>
            <a:ext cx="1003944" cy="452247"/>
            <a:chOff x="6347256" y="1548386"/>
            <a:chExt cx="1003944" cy="452247"/>
          </a:xfrm>
        </p:grpSpPr>
        <p:sp>
          <p:nvSpPr>
            <p:cNvPr id="70" name="Retângulo Arredondado 69">
              <a:extLst>
                <a:ext uri="{FF2B5EF4-FFF2-40B4-BE49-F238E27FC236}">
                  <a16:creationId xmlns:a16="http://schemas.microsoft.com/office/drawing/2014/main" id="{725CF1E6-E279-E19D-3400-DB9012F9DB2A}"/>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tângulo 70">
              <a:extLst>
                <a:ext uri="{FF2B5EF4-FFF2-40B4-BE49-F238E27FC236}">
                  <a16:creationId xmlns:a16="http://schemas.microsoft.com/office/drawing/2014/main" id="{A3D8B958-2D57-9F5B-B13F-1E4FF9F33108}"/>
                </a:ext>
              </a:extLst>
            </p:cNvPr>
            <p:cNvSpPr/>
            <p:nvPr/>
          </p:nvSpPr>
          <p:spPr>
            <a:xfrm>
              <a:off x="6492179" y="1628709"/>
              <a:ext cx="291600" cy="291600"/>
            </a:xfrm>
            <a:prstGeom prst="rect">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tângulo 71">
              <a:extLst>
                <a:ext uri="{FF2B5EF4-FFF2-40B4-BE49-F238E27FC236}">
                  <a16:creationId xmlns:a16="http://schemas.microsoft.com/office/drawing/2014/main" id="{F71AFB9F-2160-A35B-CFA8-2451102E9982}"/>
                </a:ext>
              </a:extLst>
            </p:cNvPr>
            <p:cNvSpPr/>
            <p:nvPr/>
          </p:nvSpPr>
          <p:spPr>
            <a:xfrm>
              <a:off x="6914028" y="1628709"/>
              <a:ext cx="291600" cy="291600"/>
            </a:xfrm>
            <a:prstGeom prst="rect">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Agrupar 72">
            <a:extLst>
              <a:ext uri="{FF2B5EF4-FFF2-40B4-BE49-F238E27FC236}">
                <a16:creationId xmlns:a16="http://schemas.microsoft.com/office/drawing/2014/main" id="{EFB0CAD4-F0F9-E65E-8F52-59EE2CBCB15C}"/>
              </a:ext>
            </a:extLst>
          </p:cNvPr>
          <p:cNvGrpSpPr/>
          <p:nvPr/>
        </p:nvGrpSpPr>
        <p:grpSpPr>
          <a:xfrm>
            <a:off x="2789241" y="2736700"/>
            <a:ext cx="1003944" cy="452247"/>
            <a:chOff x="6347256" y="1548386"/>
            <a:chExt cx="1003944" cy="452247"/>
          </a:xfrm>
        </p:grpSpPr>
        <p:sp>
          <p:nvSpPr>
            <p:cNvPr id="74" name="Retângulo Arredondado 73">
              <a:extLst>
                <a:ext uri="{FF2B5EF4-FFF2-40B4-BE49-F238E27FC236}">
                  <a16:creationId xmlns:a16="http://schemas.microsoft.com/office/drawing/2014/main" id="{FD48A3DB-1CB2-CF79-0D0F-6CC6739C192B}"/>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tângulo 74">
              <a:extLst>
                <a:ext uri="{FF2B5EF4-FFF2-40B4-BE49-F238E27FC236}">
                  <a16:creationId xmlns:a16="http://schemas.microsoft.com/office/drawing/2014/main" id="{C5A698A9-A336-670C-92E0-BBE582081C7F}"/>
                </a:ext>
              </a:extLst>
            </p:cNvPr>
            <p:cNvSpPr/>
            <p:nvPr/>
          </p:nvSpPr>
          <p:spPr>
            <a:xfrm>
              <a:off x="6492179" y="1628709"/>
              <a:ext cx="291600" cy="291600"/>
            </a:xfrm>
            <a:prstGeom prst="rect">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tângulo 75">
              <a:extLst>
                <a:ext uri="{FF2B5EF4-FFF2-40B4-BE49-F238E27FC236}">
                  <a16:creationId xmlns:a16="http://schemas.microsoft.com/office/drawing/2014/main" id="{F04E580C-C342-8781-603D-273547C58269}"/>
                </a:ext>
              </a:extLst>
            </p:cNvPr>
            <p:cNvSpPr/>
            <p:nvPr/>
          </p:nvSpPr>
          <p:spPr>
            <a:xfrm>
              <a:off x="6914028" y="1628709"/>
              <a:ext cx="291600" cy="291600"/>
            </a:xfrm>
            <a:prstGeom prst="rect">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7" name="Conexão reta unidirecional 78">
            <a:extLst>
              <a:ext uri="{FF2B5EF4-FFF2-40B4-BE49-F238E27FC236}">
                <a16:creationId xmlns:a16="http://schemas.microsoft.com/office/drawing/2014/main" id="{62638066-391C-B6F6-46D6-0B38FCD1EE64}"/>
              </a:ext>
            </a:extLst>
          </p:cNvPr>
          <p:cNvCxnSpPr>
            <a:cxnSpLocks noChangeAspect="1"/>
            <a:stCxn id="74" idx="3"/>
            <a:endCxn id="79" idx="1"/>
          </p:cNvCxnSpPr>
          <p:nvPr/>
        </p:nvCxnSpPr>
        <p:spPr>
          <a:xfrm>
            <a:off x="3793185" y="2962824"/>
            <a:ext cx="31064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Agrupar 77">
            <a:extLst>
              <a:ext uri="{FF2B5EF4-FFF2-40B4-BE49-F238E27FC236}">
                <a16:creationId xmlns:a16="http://schemas.microsoft.com/office/drawing/2014/main" id="{0360C3AD-FBE0-F533-F607-2D8E4EF8B946}"/>
              </a:ext>
            </a:extLst>
          </p:cNvPr>
          <p:cNvGrpSpPr/>
          <p:nvPr/>
        </p:nvGrpSpPr>
        <p:grpSpPr>
          <a:xfrm>
            <a:off x="4103826" y="2736700"/>
            <a:ext cx="1003944" cy="452247"/>
            <a:chOff x="6347256" y="1548386"/>
            <a:chExt cx="1003944" cy="452247"/>
          </a:xfrm>
        </p:grpSpPr>
        <p:sp>
          <p:nvSpPr>
            <p:cNvPr id="79" name="Retângulo Arredondado 78">
              <a:extLst>
                <a:ext uri="{FF2B5EF4-FFF2-40B4-BE49-F238E27FC236}">
                  <a16:creationId xmlns:a16="http://schemas.microsoft.com/office/drawing/2014/main" id="{855F6F9F-7F0E-53D1-D43C-EAF1DB8AE0CB}"/>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tângulo 79">
              <a:extLst>
                <a:ext uri="{FF2B5EF4-FFF2-40B4-BE49-F238E27FC236}">
                  <a16:creationId xmlns:a16="http://schemas.microsoft.com/office/drawing/2014/main" id="{808080FA-5363-304B-8627-C12D87ED3221}"/>
                </a:ext>
              </a:extLst>
            </p:cNvPr>
            <p:cNvSpPr/>
            <p:nvPr/>
          </p:nvSpPr>
          <p:spPr>
            <a:xfrm>
              <a:off x="6492179" y="1628709"/>
              <a:ext cx="291600" cy="291600"/>
            </a:xfrm>
            <a:prstGeom prst="rect">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tângulo 80">
              <a:extLst>
                <a:ext uri="{FF2B5EF4-FFF2-40B4-BE49-F238E27FC236}">
                  <a16:creationId xmlns:a16="http://schemas.microsoft.com/office/drawing/2014/main" id="{FC558A43-DB6C-ED12-335D-FCF558B466EB}"/>
                </a:ext>
              </a:extLst>
            </p:cNvPr>
            <p:cNvSpPr/>
            <p:nvPr/>
          </p:nvSpPr>
          <p:spPr>
            <a:xfrm>
              <a:off x="6914028" y="1628709"/>
              <a:ext cx="291600" cy="291600"/>
            </a:xfrm>
            <a:prstGeom prst="rect">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82" name="CaixaDeTexto 81">
                <a:extLst>
                  <a:ext uri="{FF2B5EF4-FFF2-40B4-BE49-F238E27FC236}">
                    <a16:creationId xmlns:a16="http://schemas.microsoft.com/office/drawing/2014/main" id="{B5351BF1-BFE5-E49F-2AD9-5585814E3C3A}"/>
                  </a:ext>
                </a:extLst>
              </p:cNvPr>
              <p:cNvSpPr txBox="1"/>
              <p:nvPr/>
            </p:nvSpPr>
            <p:spPr>
              <a:xfrm>
                <a:off x="5170232" y="2796359"/>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82" name="CaixaDeTexto 81">
                <a:extLst>
                  <a:ext uri="{FF2B5EF4-FFF2-40B4-BE49-F238E27FC236}">
                    <a16:creationId xmlns:a16="http://schemas.microsoft.com/office/drawing/2014/main" id="{B5351BF1-BFE5-E49F-2AD9-5585814E3C3A}"/>
                  </a:ext>
                </a:extLst>
              </p:cNvPr>
              <p:cNvSpPr txBox="1">
                <a:spLocks noRot="1" noChangeAspect="1" noMove="1" noResize="1" noEditPoints="1" noAdjustHandles="1" noChangeArrowheads="1" noChangeShapeType="1" noTextEdit="1"/>
              </p:cNvSpPr>
              <p:nvPr/>
            </p:nvSpPr>
            <p:spPr>
              <a:xfrm>
                <a:off x="5170232" y="2796359"/>
                <a:ext cx="219611" cy="276999"/>
              </a:xfrm>
              <a:prstGeom prst="rect">
                <a:avLst/>
              </a:prstGeom>
              <a:blipFill>
                <a:blip r:embed="rId3"/>
                <a:stretch>
                  <a:fillRect l="-16667" r="-11111"/>
                </a:stretch>
              </a:blipFill>
            </p:spPr>
            <p:txBody>
              <a:bodyPr/>
              <a:lstStyle/>
              <a:p>
                <a:r>
                  <a:rPr lang="en-US">
                    <a:noFill/>
                  </a:rPr>
                  <a:t> </a:t>
                </a:r>
              </a:p>
            </p:txBody>
          </p:sp>
        </mc:Fallback>
      </mc:AlternateContent>
      <p:sp>
        <p:nvSpPr>
          <p:cNvPr id="83" name="Oval 82">
            <a:extLst>
              <a:ext uri="{FF2B5EF4-FFF2-40B4-BE49-F238E27FC236}">
                <a16:creationId xmlns:a16="http://schemas.microsoft.com/office/drawing/2014/main" id="{02898BCE-FC22-9C5B-0655-237BBA49D0ED}"/>
              </a:ext>
            </a:extLst>
          </p:cNvPr>
          <p:cNvSpPr>
            <a:spLocks noChangeAspect="1"/>
          </p:cNvSpPr>
          <p:nvPr/>
        </p:nvSpPr>
        <p:spPr>
          <a:xfrm>
            <a:off x="5389843" y="2790858"/>
            <a:ext cx="288000" cy="288000"/>
          </a:xfrm>
          <a:prstGeom prst="ellipse">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CaixaDeTexto 83">
            <a:extLst>
              <a:ext uri="{FF2B5EF4-FFF2-40B4-BE49-F238E27FC236}">
                <a16:creationId xmlns:a16="http://schemas.microsoft.com/office/drawing/2014/main" id="{7A89B56E-3BF9-F90E-4BA8-4FF67B26EC26}"/>
              </a:ext>
            </a:extLst>
          </p:cNvPr>
          <p:cNvSpPr txBox="1"/>
          <p:nvPr/>
        </p:nvSpPr>
        <p:spPr>
          <a:xfrm>
            <a:off x="6193558" y="1355839"/>
            <a:ext cx="2613961" cy="369332"/>
          </a:xfrm>
          <a:prstGeom prst="rect">
            <a:avLst/>
          </a:prstGeom>
          <a:noFill/>
        </p:spPr>
        <p:txBody>
          <a:bodyPr wrap="square">
            <a:spAutoFit/>
          </a:bodyPr>
          <a:lstStyle/>
          <a:p>
            <a:pPr algn="ctr"/>
            <a:r>
              <a:rPr lang="en-US" sz="1800" b="1" dirty="0">
                <a:solidFill>
                  <a:schemeClr val="tx1">
                    <a:lumMod val="85000"/>
                    <a:lumOff val="15000"/>
                  </a:schemeClr>
                </a:solidFill>
                <a:cs typeface="Arial" panose="020B0604020202020204" pitchFamily="34" charset="0"/>
              </a:rPr>
              <a:t>crossover</a:t>
            </a:r>
            <a:endParaRPr lang="en-US" b="1" dirty="0"/>
          </a:p>
        </p:txBody>
      </p:sp>
      <p:sp>
        <p:nvSpPr>
          <p:cNvPr id="85" name="CaixaDeTexto 84">
            <a:extLst>
              <a:ext uri="{FF2B5EF4-FFF2-40B4-BE49-F238E27FC236}">
                <a16:creationId xmlns:a16="http://schemas.microsoft.com/office/drawing/2014/main" id="{203D63C2-7137-62FB-DC12-32BD5D25FB43}"/>
              </a:ext>
            </a:extLst>
          </p:cNvPr>
          <p:cNvSpPr txBox="1"/>
          <p:nvPr/>
        </p:nvSpPr>
        <p:spPr>
          <a:xfrm>
            <a:off x="6738242" y="1673543"/>
            <a:ext cx="1478706" cy="369332"/>
          </a:xfrm>
          <a:prstGeom prst="rect">
            <a:avLst/>
          </a:prstGeom>
          <a:noFill/>
        </p:spPr>
        <p:txBody>
          <a:bodyPr wrap="square">
            <a:spAutoFit/>
          </a:bodyPr>
          <a:lstStyle/>
          <a:p>
            <a:r>
              <a:rPr lang="en-US" dirty="0">
                <a:solidFill>
                  <a:schemeClr val="tx1">
                    <a:lumMod val="85000"/>
                    <a:lumOff val="15000"/>
                  </a:schemeClr>
                </a:solidFill>
                <a:cs typeface="Arial" panose="020B0604020202020204" pitchFamily="34" charset="0"/>
              </a:rPr>
              <a:t>e</a:t>
            </a:r>
            <a:r>
              <a:rPr lang="en-US" sz="1800" dirty="0">
                <a:solidFill>
                  <a:schemeClr val="tx1">
                    <a:lumMod val="85000"/>
                    <a:lumOff val="15000"/>
                  </a:schemeClr>
                </a:solidFill>
                <a:cs typeface="Arial" panose="020B0604020202020204" pitchFamily="34" charset="0"/>
              </a:rPr>
              <a:t>xample for</a:t>
            </a:r>
            <a:endParaRPr lang="en-US" dirty="0"/>
          </a:p>
        </p:txBody>
      </p:sp>
      <p:sp>
        <p:nvSpPr>
          <p:cNvPr id="86" name="Oval 85">
            <a:extLst>
              <a:ext uri="{FF2B5EF4-FFF2-40B4-BE49-F238E27FC236}">
                <a16:creationId xmlns:a16="http://schemas.microsoft.com/office/drawing/2014/main" id="{69DACE55-440A-6F8C-083E-590B5935B07D}"/>
              </a:ext>
            </a:extLst>
          </p:cNvPr>
          <p:cNvSpPr>
            <a:spLocks noChangeAspect="1"/>
          </p:cNvSpPr>
          <p:nvPr/>
        </p:nvSpPr>
        <p:spPr>
          <a:xfrm>
            <a:off x="8072948" y="1714209"/>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Agrupar 86">
            <a:extLst>
              <a:ext uri="{FF2B5EF4-FFF2-40B4-BE49-F238E27FC236}">
                <a16:creationId xmlns:a16="http://schemas.microsoft.com/office/drawing/2014/main" id="{7E5E3A54-BB66-8962-1F81-FDF03B1D126D}"/>
              </a:ext>
            </a:extLst>
          </p:cNvPr>
          <p:cNvGrpSpPr/>
          <p:nvPr/>
        </p:nvGrpSpPr>
        <p:grpSpPr>
          <a:xfrm>
            <a:off x="6217771" y="2396601"/>
            <a:ext cx="1003944" cy="452247"/>
            <a:chOff x="6347256" y="1548386"/>
            <a:chExt cx="1003944" cy="452247"/>
          </a:xfrm>
        </p:grpSpPr>
        <p:sp>
          <p:nvSpPr>
            <p:cNvPr id="88" name="Retângulo Arredondado 87">
              <a:extLst>
                <a:ext uri="{FF2B5EF4-FFF2-40B4-BE49-F238E27FC236}">
                  <a16:creationId xmlns:a16="http://schemas.microsoft.com/office/drawing/2014/main" id="{55DF445B-0EE0-3FCC-40D5-F2CAD64296EA}"/>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tângulo 88">
              <a:extLst>
                <a:ext uri="{FF2B5EF4-FFF2-40B4-BE49-F238E27FC236}">
                  <a16:creationId xmlns:a16="http://schemas.microsoft.com/office/drawing/2014/main" id="{EF3EA8D9-C94A-082E-97E3-570403330A05}"/>
                </a:ext>
              </a:extLst>
            </p:cNvPr>
            <p:cNvSpPr/>
            <p:nvPr/>
          </p:nvSpPr>
          <p:spPr>
            <a:xfrm>
              <a:off x="6492179"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tângulo 89">
              <a:extLst>
                <a:ext uri="{FF2B5EF4-FFF2-40B4-BE49-F238E27FC236}">
                  <a16:creationId xmlns:a16="http://schemas.microsoft.com/office/drawing/2014/main" id="{4731484A-D8E8-86C4-734F-43B10B00E1F8}"/>
                </a:ext>
              </a:extLst>
            </p:cNvPr>
            <p:cNvSpPr/>
            <p:nvPr/>
          </p:nvSpPr>
          <p:spPr>
            <a:xfrm>
              <a:off x="6914028"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1" name="Agrupar 90">
            <a:extLst>
              <a:ext uri="{FF2B5EF4-FFF2-40B4-BE49-F238E27FC236}">
                <a16:creationId xmlns:a16="http://schemas.microsoft.com/office/drawing/2014/main" id="{BF0DBB3C-9CC1-81E8-3238-C18875509695}"/>
              </a:ext>
            </a:extLst>
          </p:cNvPr>
          <p:cNvGrpSpPr/>
          <p:nvPr/>
        </p:nvGrpSpPr>
        <p:grpSpPr>
          <a:xfrm>
            <a:off x="6217771" y="2942216"/>
            <a:ext cx="1003944" cy="452247"/>
            <a:chOff x="6347256" y="1548386"/>
            <a:chExt cx="1003944" cy="452247"/>
          </a:xfrm>
        </p:grpSpPr>
        <p:sp>
          <p:nvSpPr>
            <p:cNvPr id="92" name="Retângulo Arredondado 91">
              <a:extLst>
                <a:ext uri="{FF2B5EF4-FFF2-40B4-BE49-F238E27FC236}">
                  <a16:creationId xmlns:a16="http://schemas.microsoft.com/office/drawing/2014/main" id="{9F28F0BD-F4FA-D9AC-2794-05FCB62A094C}"/>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tângulo 92">
              <a:extLst>
                <a:ext uri="{FF2B5EF4-FFF2-40B4-BE49-F238E27FC236}">
                  <a16:creationId xmlns:a16="http://schemas.microsoft.com/office/drawing/2014/main" id="{C3A127E3-13EF-4267-9B04-91D4FF01F5D7}"/>
                </a:ext>
              </a:extLst>
            </p:cNvPr>
            <p:cNvSpPr/>
            <p:nvPr/>
          </p:nvSpPr>
          <p:spPr>
            <a:xfrm>
              <a:off x="6492179" y="1628709"/>
              <a:ext cx="291600" cy="291600"/>
            </a:xfrm>
            <a:prstGeom prst="rect">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Retângulo 93">
              <a:extLst>
                <a:ext uri="{FF2B5EF4-FFF2-40B4-BE49-F238E27FC236}">
                  <a16:creationId xmlns:a16="http://schemas.microsoft.com/office/drawing/2014/main" id="{08259D5C-D1EE-31DA-0917-E44785F3C3FF}"/>
                </a:ext>
              </a:extLst>
            </p:cNvPr>
            <p:cNvSpPr/>
            <p:nvPr/>
          </p:nvSpPr>
          <p:spPr>
            <a:xfrm>
              <a:off x="6914028" y="1628709"/>
              <a:ext cx="291600" cy="291600"/>
            </a:xfrm>
            <a:prstGeom prst="rect">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95" name="Conexão em Ângulos Retos 94">
            <a:extLst>
              <a:ext uri="{FF2B5EF4-FFF2-40B4-BE49-F238E27FC236}">
                <a16:creationId xmlns:a16="http://schemas.microsoft.com/office/drawing/2014/main" id="{4FC92463-ED13-5E4A-46D2-7D86FA8D586B}"/>
              </a:ext>
            </a:extLst>
          </p:cNvPr>
          <p:cNvCxnSpPr>
            <a:cxnSpLocks/>
            <a:stCxn id="88" idx="3"/>
            <a:endCxn id="92" idx="3"/>
          </p:cNvCxnSpPr>
          <p:nvPr/>
        </p:nvCxnSpPr>
        <p:spPr>
          <a:xfrm>
            <a:off x="7221715" y="2622725"/>
            <a:ext cx="12700" cy="545615"/>
          </a:xfrm>
          <a:prstGeom prst="bentConnector3">
            <a:avLst>
              <a:gd name="adj1" fmla="val 1800000"/>
            </a:avLst>
          </a:prstGeom>
          <a:ln w="12700">
            <a:solidFill>
              <a:schemeClr val="tx1">
                <a:lumMod val="85000"/>
                <a:lumOff val="1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6" name="Conexão reta unidirecional 78">
            <a:extLst>
              <a:ext uri="{FF2B5EF4-FFF2-40B4-BE49-F238E27FC236}">
                <a16:creationId xmlns:a16="http://schemas.microsoft.com/office/drawing/2014/main" id="{26616E85-63E9-EDEB-9DDB-F0A477FE7ADC}"/>
              </a:ext>
            </a:extLst>
          </p:cNvPr>
          <p:cNvCxnSpPr>
            <a:cxnSpLocks/>
          </p:cNvCxnSpPr>
          <p:nvPr/>
        </p:nvCxnSpPr>
        <p:spPr>
          <a:xfrm flipV="1">
            <a:off x="7449206" y="2895532"/>
            <a:ext cx="324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7" name="Agrupar 96">
            <a:extLst>
              <a:ext uri="{FF2B5EF4-FFF2-40B4-BE49-F238E27FC236}">
                <a16:creationId xmlns:a16="http://schemas.microsoft.com/office/drawing/2014/main" id="{1262A56F-B9BA-0C41-5561-0753203BE698}"/>
              </a:ext>
            </a:extLst>
          </p:cNvPr>
          <p:cNvGrpSpPr/>
          <p:nvPr/>
        </p:nvGrpSpPr>
        <p:grpSpPr>
          <a:xfrm>
            <a:off x="7823759" y="2669408"/>
            <a:ext cx="1003944" cy="452247"/>
            <a:chOff x="6347256" y="1548386"/>
            <a:chExt cx="1003944" cy="452247"/>
          </a:xfrm>
        </p:grpSpPr>
        <p:sp>
          <p:nvSpPr>
            <p:cNvPr id="111" name="Retângulo Arredondado 110">
              <a:extLst>
                <a:ext uri="{FF2B5EF4-FFF2-40B4-BE49-F238E27FC236}">
                  <a16:creationId xmlns:a16="http://schemas.microsoft.com/office/drawing/2014/main" id="{CC18F988-4EC6-3883-2B2F-83B78E83345D}"/>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tângulo 111">
              <a:extLst>
                <a:ext uri="{FF2B5EF4-FFF2-40B4-BE49-F238E27FC236}">
                  <a16:creationId xmlns:a16="http://schemas.microsoft.com/office/drawing/2014/main" id="{9FB752DC-85E5-A5C8-8D5D-B9740BB6FC1F}"/>
                </a:ext>
              </a:extLst>
            </p:cNvPr>
            <p:cNvSpPr/>
            <p:nvPr/>
          </p:nvSpPr>
          <p:spPr>
            <a:xfrm>
              <a:off x="6492179"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tângulo 113">
              <a:extLst>
                <a:ext uri="{FF2B5EF4-FFF2-40B4-BE49-F238E27FC236}">
                  <a16:creationId xmlns:a16="http://schemas.microsoft.com/office/drawing/2014/main" id="{91A6D06F-34BB-AE54-06D8-56CD32C03F45}"/>
                </a:ext>
              </a:extLst>
            </p:cNvPr>
            <p:cNvSpPr/>
            <p:nvPr/>
          </p:nvSpPr>
          <p:spPr>
            <a:xfrm>
              <a:off x="6914028" y="1628709"/>
              <a:ext cx="291600" cy="291600"/>
            </a:xfrm>
            <a:prstGeom prst="rect">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5" name="Agrupar 114">
            <a:extLst>
              <a:ext uri="{FF2B5EF4-FFF2-40B4-BE49-F238E27FC236}">
                <a16:creationId xmlns:a16="http://schemas.microsoft.com/office/drawing/2014/main" id="{81F75E6F-7086-0FDE-990F-6317F47B5C70}"/>
              </a:ext>
            </a:extLst>
          </p:cNvPr>
          <p:cNvGrpSpPr/>
          <p:nvPr/>
        </p:nvGrpSpPr>
        <p:grpSpPr>
          <a:xfrm>
            <a:off x="10142288" y="2941070"/>
            <a:ext cx="1003944" cy="452247"/>
            <a:chOff x="6347256" y="1548386"/>
            <a:chExt cx="1003944" cy="452247"/>
          </a:xfrm>
        </p:grpSpPr>
        <p:sp>
          <p:nvSpPr>
            <p:cNvPr id="121" name="Retângulo Arredondado 120">
              <a:extLst>
                <a:ext uri="{FF2B5EF4-FFF2-40B4-BE49-F238E27FC236}">
                  <a16:creationId xmlns:a16="http://schemas.microsoft.com/office/drawing/2014/main" id="{CC23056C-E17D-4E9A-8053-0E4BCA59F1A7}"/>
                </a:ext>
              </a:extLst>
            </p:cNvPr>
            <p:cNvSpPr/>
            <p:nvPr/>
          </p:nvSpPr>
          <p:spPr>
            <a:xfrm>
              <a:off x="6347256" y="1548386"/>
              <a:ext cx="1003944" cy="452247"/>
            </a:xfrm>
            <a:prstGeom prst="roundRect">
              <a:avLst/>
            </a:prstGeom>
            <a:solidFill>
              <a:schemeClr val="bg1">
                <a:lumMod val="95000"/>
              </a:schemeClr>
            </a:solidFill>
            <a:ln w="28575">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etângulo 122">
              <a:extLst>
                <a:ext uri="{FF2B5EF4-FFF2-40B4-BE49-F238E27FC236}">
                  <a16:creationId xmlns:a16="http://schemas.microsoft.com/office/drawing/2014/main" id="{D431FEEC-D339-13EE-5B77-788DF703A956}"/>
                </a:ext>
              </a:extLst>
            </p:cNvPr>
            <p:cNvSpPr/>
            <p:nvPr/>
          </p:nvSpPr>
          <p:spPr>
            <a:xfrm>
              <a:off x="6492179"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Retângulo 123">
              <a:extLst>
                <a:ext uri="{FF2B5EF4-FFF2-40B4-BE49-F238E27FC236}">
                  <a16:creationId xmlns:a16="http://schemas.microsoft.com/office/drawing/2014/main" id="{02503283-B3FC-ABC0-9499-3A0DC3020F85}"/>
                </a:ext>
              </a:extLst>
            </p:cNvPr>
            <p:cNvSpPr/>
            <p:nvPr/>
          </p:nvSpPr>
          <p:spPr>
            <a:xfrm>
              <a:off x="6914028" y="1628709"/>
              <a:ext cx="291600" cy="291600"/>
            </a:xfrm>
            <a:prstGeom prst="rect">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5" name="Agrupar 124">
            <a:extLst>
              <a:ext uri="{FF2B5EF4-FFF2-40B4-BE49-F238E27FC236}">
                <a16:creationId xmlns:a16="http://schemas.microsoft.com/office/drawing/2014/main" id="{5B2E9C05-0694-6A00-A4F0-9AACCBAFCC14}"/>
              </a:ext>
            </a:extLst>
          </p:cNvPr>
          <p:cNvGrpSpPr/>
          <p:nvPr/>
        </p:nvGrpSpPr>
        <p:grpSpPr>
          <a:xfrm>
            <a:off x="10143360" y="2396528"/>
            <a:ext cx="1003944" cy="452247"/>
            <a:chOff x="6347256" y="1548386"/>
            <a:chExt cx="1003944" cy="452247"/>
          </a:xfrm>
        </p:grpSpPr>
        <p:sp>
          <p:nvSpPr>
            <p:cNvPr id="126" name="Retângulo Arredondado 125">
              <a:extLst>
                <a:ext uri="{FF2B5EF4-FFF2-40B4-BE49-F238E27FC236}">
                  <a16:creationId xmlns:a16="http://schemas.microsoft.com/office/drawing/2014/main" id="{201B2F15-9DA4-2137-8763-9027B4A340CD}"/>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tângulo 126">
              <a:extLst>
                <a:ext uri="{FF2B5EF4-FFF2-40B4-BE49-F238E27FC236}">
                  <a16:creationId xmlns:a16="http://schemas.microsoft.com/office/drawing/2014/main" id="{FCFD1E66-D558-6F7F-3D23-267BABF306CF}"/>
                </a:ext>
              </a:extLst>
            </p:cNvPr>
            <p:cNvSpPr/>
            <p:nvPr/>
          </p:nvSpPr>
          <p:spPr>
            <a:xfrm>
              <a:off x="6492179"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Retângulo 127">
              <a:extLst>
                <a:ext uri="{FF2B5EF4-FFF2-40B4-BE49-F238E27FC236}">
                  <a16:creationId xmlns:a16="http://schemas.microsoft.com/office/drawing/2014/main" id="{B7833533-3504-349E-5E5F-F1223CC22D26}"/>
                </a:ext>
              </a:extLst>
            </p:cNvPr>
            <p:cNvSpPr/>
            <p:nvPr/>
          </p:nvSpPr>
          <p:spPr>
            <a:xfrm>
              <a:off x="6914028"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9" name="CaixaDeTexto 128">
            <a:extLst>
              <a:ext uri="{FF2B5EF4-FFF2-40B4-BE49-F238E27FC236}">
                <a16:creationId xmlns:a16="http://schemas.microsoft.com/office/drawing/2014/main" id="{A5F80459-E9F9-5F48-A4DB-D13E0DC72FA8}"/>
              </a:ext>
            </a:extLst>
          </p:cNvPr>
          <p:cNvSpPr txBox="1"/>
          <p:nvPr/>
        </p:nvSpPr>
        <p:spPr>
          <a:xfrm>
            <a:off x="9888827" y="1673543"/>
            <a:ext cx="1478706" cy="369332"/>
          </a:xfrm>
          <a:prstGeom prst="rect">
            <a:avLst/>
          </a:prstGeom>
          <a:noFill/>
        </p:spPr>
        <p:txBody>
          <a:bodyPr wrap="square">
            <a:spAutoFit/>
          </a:bodyPr>
          <a:lstStyle/>
          <a:p>
            <a:r>
              <a:rPr lang="en-US" dirty="0">
                <a:solidFill>
                  <a:schemeClr val="tx1">
                    <a:lumMod val="85000"/>
                    <a:lumOff val="15000"/>
                  </a:schemeClr>
                </a:solidFill>
                <a:cs typeface="Arial" panose="020B0604020202020204" pitchFamily="34" charset="0"/>
              </a:rPr>
              <a:t>e</a:t>
            </a:r>
            <a:r>
              <a:rPr lang="en-US" sz="1800" dirty="0">
                <a:solidFill>
                  <a:schemeClr val="tx1">
                    <a:lumMod val="85000"/>
                    <a:lumOff val="15000"/>
                  </a:schemeClr>
                </a:solidFill>
                <a:cs typeface="Arial" panose="020B0604020202020204" pitchFamily="34" charset="0"/>
              </a:rPr>
              <a:t>xample for</a:t>
            </a:r>
            <a:endParaRPr lang="en-US" dirty="0"/>
          </a:p>
        </p:txBody>
      </p:sp>
      <p:sp>
        <p:nvSpPr>
          <p:cNvPr id="141" name="Oval 140">
            <a:extLst>
              <a:ext uri="{FF2B5EF4-FFF2-40B4-BE49-F238E27FC236}">
                <a16:creationId xmlns:a16="http://schemas.microsoft.com/office/drawing/2014/main" id="{1751CCD9-B430-6998-313C-A13A62123200}"/>
              </a:ext>
            </a:extLst>
          </p:cNvPr>
          <p:cNvSpPr>
            <a:spLocks noChangeAspect="1"/>
          </p:cNvSpPr>
          <p:nvPr/>
        </p:nvSpPr>
        <p:spPr>
          <a:xfrm>
            <a:off x="11223533" y="1714209"/>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3" name="CaixaDeTexto 142">
                <a:extLst>
                  <a:ext uri="{FF2B5EF4-FFF2-40B4-BE49-F238E27FC236}">
                    <a16:creationId xmlns:a16="http://schemas.microsoft.com/office/drawing/2014/main" id="{47DBD543-6D26-8531-5444-18689D83530A}"/>
                  </a:ext>
                </a:extLst>
              </p:cNvPr>
              <p:cNvSpPr txBox="1"/>
              <p:nvPr/>
            </p:nvSpPr>
            <p:spPr>
              <a:xfrm>
                <a:off x="8881892" y="2730099"/>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43" name="CaixaDeTexto 142">
                <a:extLst>
                  <a:ext uri="{FF2B5EF4-FFF2-40B4-BE49-F238E27FC236}">
                    <a16:creationId xmlns:a16="http://schemas.microsoft.com/office/drawing/2014/main" id="{47DBD543-6D26-8531-5444-18689D83530A}"/>
                  </a:ext>
                </a:extLst>
              </p:cNvPr>
              <p:cNvSpPr txBox="1">
                <a:spLocks noRot="1" noChangeAspect="1" noMove="1" noResize="1" noEditPoints="1" noAdjustHandles="1" noChangeArrowheads="1" noChangeShapeType="1" noTextEdit="1"/>
              </p:cNvSpPr>
              <p:nvPr/>
            </p:nvSpPr>
            <p:spPr>
              <a:xfrm>
                <a:off x="8881892" y="2730099"/>
                <a:ext cx="219611" cy="276999"/>
              </a:xfrm>
              <a:prstGeom prst="rect">
                <a:avLst/>
              </a:prstGeom>
              <a:blipFill>
                <a:blip r:embed="rId6"/>
                <a:stretch>
                  <a:fillRect l="-16667" r="-16667"/>
                </a:stretch>
              </a:blipFill>
            </p:spPr>
            <p:txBody>
              <a:bodyPr/>
              <a:lstStyle/>
              <a:p>
                <a:r>
                  <a:rPr lang="en-US">
                    <a:noFill/>
                  </a:rPr>
                  <a:t> </a:t>
                </a:r>
              </a:p>
            </p:txBody>
          </p:sp>
        </mc:Fallback>
      </mc:AlternateContent>
      <p:sp>
        <p:nvSpPr>
          <p:cNvPr id="145" name="Oval 144">
            <a:extLst>
              <a:ext uri="{FF2B5EF4-FFF2-40B4-BE49-F238E27FC236}">
                <a16:creationId xmlns:a16="http://schemas.microsoft.com/office/drawing/2014/main" id="{4F6F6C60-B51A-438F-8148-BF2F0E5FDDB3}"/>
              </a:ext>
            </a:extLst>
          </p:cNvPr>
          <p:cNvSpPr>
            <a:spLocks noChangeAspect="1"/>
          </p:cNvSpPr>
          <p:nvPr/>
        </p:nvSpPr>
        <p:spPr>
          <a:xfrm>
            <a:off x="9101503" y="2724598"/>
            <a:ext cx="288000" cy="288000"/>
          </a:xfrm>
          <a:prstGeom prst="ellipse">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Círculo Incompleto 145">
            <a:extLst>
              <a:ext uri="{FF2B5EF4-FFF2-40B4-BE49-F238E27FC236}">
                <a16:creationId xmlns:a16="http://schemas.microsoft.com/office/drawing/2014/main" id="{9DC3405F-45BB-7856-256A-48D298891BB5}"/>
              </a:ext>
            </a:extLst>
          </p:cNvPr>
          <p:cNvSpPr>
            <a:spLocks/>
          </p:cNvSpPr>
          <p:nvPr/>
        </p:nvSpPr>
        <p:spPr>
          <a:xfrm>
            <a:off x="9101503" y="2724598"/>
            <a:ext cx="288000" cy="288000"/>
          </a:xfrm>
          <a:prstGeom prst="pie">
            <a:avLst>
              <a:gd name="adj1" fmla="val 5400000"/>
              <a:gd name="adj2" fmla="val 16200000"/>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7" name="CaixaDeTexto 146">
            <a:extLst>
              <a:ext uri="{FF2B5EF4-FFF2-40B4-BE49-F238E27FC236}">
                <a16:creationId xmlns:a16="http://schemas.microsoft.com/office/drawing/2014/main" id="{653CAF95-5CC4-D812-F31A-B727C154AC24}"/>
              </a:ext>
            </a:extLst>
          </p:cNvPr>
          <p:cNvSpPr txBox="1"/>
          <p:nvPr/>
        </p:nvSpPr>
        <p:spPr>
          <a:xfrm>
            <a:off x="9344143" y="1355839"/>
            <a:ext cx="2613961" cy="369332"/>
          </a:xfrm>
          <a:prstGeom prst="rect">
            <a:avLst/>
          </a:prstGeom>
          <a:noFill/>
        </p:spPr>
        <p:txBody>
          <a:bodyPr wrap="square">
            <a:spAutoFit/>
          </a:bodyPr>
          <a:lstStyle/>
          <a:p>
            <a:pPr algn="ctr"/>
            <a:r>
              <a:rPr lang="en-US" sz="1800" b="1" dirty="0">
                <a:solidFill>
                  <a:schemeClr val="tx1">
                    <a:lumMod val="85000"/>
                    <a:lumOff val="15000"/>
                  </a:schemeClr>
                </a:solidFill>
                <a:cs typeface="Arial" panose="020B0604020202020204" pitchFamily="34" charset="0"/>
              </a:rPr>
              <a:t>selection</a:t>
            </a:r>
            <a:endParaRPr lang="en-US" b="1" dirty="0"/>
          </a:p>
        </p:txBody>
      </p:sp>
      <p:sp>
        <p:nvSpPr>
          <p:cNvPr id="148" name="Oval 147">
            <a:extLst>
              <a:ext uri="{FF2B5EF4-FFF2-40B4-BE49-F238E27FC236}">
                <a16:creationId xmlns:a16="http://schemas.microsoft.com/office/drawing/2014/main" id="{251F82EF-734F-CF06-408D-A6CCCB32375E}"/>
              </a:ext>
            </a:extLst>
          </p:cNvPr>
          <p:cNvSpPr>
            <a:spLocks noChangeAspect="1"/>
          </p:cNvSpPr>
          <p:nvPr/>
        </p:nvSpPr>
        <p:spPr>
          <a:xfrm>
            <a:off x="604287" y="3684077"/>
            <a:ext cx="288000" cy="288000"/>
          </a:xfrm>
          <a:prstGeom prst="ellipse">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9" name="Agrupar 148">
            <a:extLst>
              <a:ext uri="{FF2B5EF4-FFF2-40B4-BE49-F238E27FC236}">
                <a16:creationId xmlns:a16="http://schemas.microsoft.com/office/drawing/2014/main" id="{F5EDF5BB-26AC-13EA-A84B-E26CC28A1853}"/>
              </a:ext>
            </a:extLst>
          </p:cNvPr>
          <p:cNvGrpSpPr/>
          <p:nvPr/>
        </p:nvGrpSpPr>
        <p:grpSpPr>
          <a:xfrm>
            <a:off x="1234474" y="3601953"/>
            <a:ext cx="1003944" cy="452247"/>
            <a:chOff x="6347256" y="1548386"/>
            <a:chExt cx="1003944" cy="452247"/>
          </a:xfrm>
        </p:grpSpPr>
        <p:sp>
          <p:nvSpPr>
            <p:cNvPr id="150" name="Retângulo Arredondado 149">
              <a:extLst>
                <a:ext uri="{FF2B5EF4-FFF2-40B4-BE49-F238E27FC236}">
                  <a16:creationId xmlns:a16="http://schemas.microsoft.com/office/drawing/2014/main" id="{A4A5DA30-91AE-A352-76E2-E5690AE12396}"/>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tângulo 165">
              <a:extLst>
                <a:ext uri="{FF2B5EF4-FFF2-40B4-BE49-F238E27FC236}">
                  <a16:creationId xmlns:a16="http://schemas.microsoft.com/office/drawing/2014/main" id="{5333A05F-72E8-A714-EE1A-8387ABAE1393}"/>
                </a:ext>
              </a:extLst>
            </p:cNvPr>
            <p:cNvSpPr/>
            <p:nvPr/>
          </p:nvSpPr>
          <p:spPr>
            <a:xfrm>
              <a:off x="6492179" y="1628709"/>
              <a:ext cx="291600" cy="291600"/>
            </a:xfrm>
            <a:prstGeom prst="rect">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tângulo 166">
              <a:extLst>
                <a:ext uri="{FF2B5EF4-FFF2-40B4-BE49-F238E27FC236}">
                  <a16:creationId xmlns:a16="http://schemas.microsoft.com/office/drawing/2014/main" id="{8AEF3081-9E6A-8954-560B-0FE2461BA2C7}"/>
                </a:ext>
              </a:extLst>
            </p:cNvPr>
            <p:cNvSpPr/>
            <p:nvPr/>
          </p:nvSpPr>
          <p:spPr>
            <a:xfrm>
              <a:off x="6914028" y="1628709"/>
              <a:ext cx="291600" cy="291600"/>
            </a:xfrm>
            <a:prstGeom prst="rect">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68" name="CaixaDeTexto 167">
                <a:extLst>
                  <a:ext uri="{FF2B5EF4-FFF2-40B4-BE49-F238E27FC236}">
                    <a16:creationId xmlns:a16="http://schemas.microsoft.com/office/drawing/2014/main" id="{6FB04775-8790-FD96-A561-16C07E5CD640}"/>
                  </a:ext>
                </a:extLst>
              </p:cNvPr>
              <p:cNvSpPr txBox="1"/>
              <p:nvPr/>
            </p:nvSpPr>
            <p:spPr>
              <a:xfrm>
                <a:off x="953575" y="3695078"/>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68" name="CaixaDeTexto 167">
                <a:extLst>
                  <a:ext uri="{FF2B5EF4-FFF2-40B4-BE49-F238E27FC236}">
                    <a16:creationId xmlns:a16="http://schemas.microsoft.com/office/drawing/2014/main" id="{6FB04775-8790-FD96-A561-16C07E5CD640}"/>
                  </a:ext>
                </a:extLst>
              </p:cNvPr>
              <p:cNvSpPr txBox="1">
                <a:spLocks noRot="1" noChangeAspect="1" noMove="1" noResize="1" noEditPoints="1" noAdjustHandles="1" noChangeArrowheads="1" noChangeShapeType="1" noTextEdit="1"/>
              </p:cNvSpPr>
              <p:nvPr/>
            </p:nvSpPr>
            <p:spPr>
              <a:xfrm>
                <a:off x="953575" y="3695078"/>
                <a:ext cx="219611" cy="276999"/>
              </a:xfrm>
              <a:prstGeom prst="rect">
                <a:avLst/>
              </a:prstGeom>
              <a:blipFill>
                <a:blip r:embed="rId7"/>
                <a:stretch>
                  <a:fillRect l="-10526" r="-10526"/>
                </a:stretch>
              </a:blipFill>
            </p:spPr>
            <p:txBody>
              <a:bodyPr/>
              <a:lstStyle/>
              <a:p>
                <a:r>
                  <a:rPr lang="en-US">
                    <a:noFill/>
                  </a:rPr>
                  <a:t> </a:t>
                </a:r>
              </a:p>
            </p:txBody>
          </p:sp>
        </mc:Fallback>
      </mc:AlternateContent>
      <p:grpSp>
        <p:nvGrpSpPr>
          <p:cNvPr id="169" name="Agrupar 168">
            <a:extLst>
              <a:ext uri="{FF2B5EF4-FFF2-40B4-BE49-F238E27FC236}">
                <a16:creationId xmlns:a16="http://schemas.microsoft.com/office/drawing/2014/main" id="{A5BF7334-6B56-C43D-1DE3-1D12FBFDF967}"/>
              </a:ext>
            </a:extLst>
          </p:cNvPr>
          <p:cNvGrpSpPr/>
          <p:nvPr/>
        </p:nvGrpSpPr>
        <p:grpSpPr>
          <a:xfrm>
            <a:off x="2789241" y="3282388"/>
            <a:ext cx="1003944" cy="452247"/>
            <a:chOff x="6347256" y="1548386"/>
            <a:chExt cx="1003944" cy="452247"/>
          </a:xfrm>
        </p:grpSpPr>
        <p:sp>
          <p:nvSpPr>
            <p:cNvPr id="170" name="Retângulo Arredondado 169">
              <a:extLst>
                <a:ext uri="{FF2B5EF4-FFF2-40B4-BE49-F238E27FC236}">
                  <a16:creationId xmlns:a16="http://schemas.microsoft.com/office/drawing/2014/main" id="{36BD867F-0485-A144-9B71-B77F592CD5CB}"/>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tângulo 170">
              <a:extLst>
                <a:ext uri="{FF2B5EF4-FFF2-40B4-BE49-F238E27FC236}">
                  <a16:creationId xmlns:a16="http://schemas.microsoft.com/office/drawing/2014/main" id="{2D730FB2-D93C-AA30-1F7F-B25F3F3A684F}"/>
                </a:ext>
              </a:extLst>
            </p:cNvPr>
            <p:cNvSpPr/>
            <p:nvPr/>
          </p:nvSpPr>
          <p:spPr>
            <a:xfrm>
              <a:off x="6492179" y="1628709"/>
              <a:ext cx="291600" cy="291600"/>
            </a:xfrm>
            <a:prstGeom prst="rect">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Retângulo 171">
              <a:extLst>
                <a:ext uri="{FF2B5EF4-FFF2-40B4-BE49-F238E27FC236}">
                  <a16:creationId xmlns:a16="http://schemas.microsoft.com/office/drawing/2014/main" id="{A5393551-D422-40FE-627F-D5AFA39316C4}"/>
                </a:ext>
              </a:extLst>
            </p:cNvPr>
            <p:cNvSpPr/>
            <p:nvPr/>
          </p:nvSpPr>
          <p:spPr>
            <a:xfrm>
              <a:off x="6914028" y="1628709"/>
              <a:ext cx="291600" cy="291600"/>
            </a:xfrm>
            <a:prstGeom prst="rect">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3" name="Conexão Reta Unidirecional 172">
            <a:extLst>
              <a:ext uri="{FF2B5EF4-FFF2-40B4-BE49-F238E27FC236}">
                <a16:creationId xmlns:a16="http://schemas.microsoft.com/office/drawing/2014/main" id="{3B831F81-ADA6-38FB-534D-261F597487D1}"/>
              </a:ext>
            </a:extLst>
          </p:cNvPr>
          <p:cNvCxnSpPr>
            <a:cxnSpLocks/>
            <a:stCxn id="170" idx="3"/>
          </p:cNvCxnSpPr>
          <p:nvPr/>
        </p:nvCxnSpPr>
        <p:spPr>
          <a:xfrm flipV="1">
            <a:off x="3793185" y="3149390"/>
            <a:ext cx="310641" cy="359122"/>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4" name="Conexão Reta Unidirecional 173">
            <a:extLst>
              <a:ext uri="{FF2B5EF4-FFF2-40B4-BE49-F238E27FC236}">
                <a16:creationId xmlns:a16="http://schemas.microsoft.com/office/drawing/2014/main" id="{519D6505-38ED-B5C1-3904-69B2FEC43E69}"/>
              </a:ext>
            </a:extLst>
          </p:cNvPr>
          <p:cNvCxnSpPr>
            <a:cxnSpLocks/>
          </p:cNvCxnSpPr>
          <p:nvPr/>
        </p:nvCxnSpPr>
        <p:spPr>
          <a:xfrm>
            <a:off x="3800160" y="2429562"/>
            <a:ext cx="310641" cy="359122"/>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5" name="Oval 174">
            <a:extLst>
              <a:ext uri="{FF2B5EF4-FFF2-40B4-BE49-F238E27FC236}">
                <a16:creationId xmlns:a16="http://schemas.microsoft.com/office/drawing/2014/main" id="{994E9E48-9065-6C9B-D50F-3728F55B2253}"/>
              </a:ext>
            </a:extLst>
          </p:cNvPr>
          <p:cNvSpPr>
            <a:spLocks noChangeAspect="1"/>
          </p:cNvSpPr>
          <p:nvPr/>
        </p:nvSpPr>
        <p:spPr>
          <a:xfrm>
            <a:off x="6519310" y="5499006"/>
            <a:ext cx="288000" cy="288000"/>
          </a:xfrm>
          <a:prstGeom prst="ellipse">
            <a:avLst/>
          </a:prstGeom>
          <a:solidFill>
            <a:srgbClr val="895299"/>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8" name="Título 1">
                <a:extLst>
                  <a:ext uri="{FF2B5EF4-FFF2-40B4-BE49-F238E27FC236}">
                    <a16:creationId xmlns:a16="http://schemas.microsoft.com/office/drawing/2014/main" id="{4D296B6C-119F-7BB0-C8A2-86E8063F9465}"/>
                  </a:ext>
                </a:extLst>
              </p:cNvPr>
              <p:cNvSpPr txBox="1">
                <a:spLocks/>
              </p:cNvSpPr>
              <p:nvPr/>
            </p:nvSpPr>
            <p:spPr>
              <a:xfrm>
                <a:off x="0" y="1"/>
                <a:ext cx="12192000" cy="999460"/>
              </a:xfrm>
              <a:prstGeom prst="rect">
                <a:avLst/>
              </a:prstGeom>
              <a:solidFill>
                <a:schemeClr val="bg1">
                  <a:lumMod val="9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sz="3200" b="1" dirty="0">
                    <a:solidFill>
                      <a:srgbClr val="1990B0"/>
                    </a:solidFill>
                    <a:cs typeface="Arial" panose="020B0604020202020204" pitchFamily="34" charset="0"/>
                  </a:rPr>
                  <a:t>  </a:t>
                </a:r>
                <a:r>
                  <a:rPr lang="en-US" sz="2800" dirty="0">
                    <a:solidFill>
                      <a:schemeClr val="tx1">
                        <a:lumMod val="85000"/>
                        <a:lumOff val="15000"/>
                      </a:schemeClr>
                    </a:solidFill>
                    <a:cs typeface="Arial" panose="020B0604020202020204" pitchFamily="34" charset="0"/>
                  </a:rPr>
                  <a:t>Calibration problem – </a:t>
                </a:r>
                <a:r>
                  <a:rPr lang="en-US" sz="2800" b="1" dirty="0">
                    <a:solidFill>
                      <a:schemeClr val="tx1">
                        <a:lumMod val="85000"/>
                        <a:lumOff val="15000"/>
                      </a:schemeClr>
                    </a:solidFill>
                    <a:cs typeface="Arial" panose="020B0604020202020204" pitchFamily="34" charset="0"/>
                  </a:rPr>
                  <a:t>Differential Evolution </a:t>
                </a:r>
                <a:r>
                  <a:rPr lang="en-US" sz="2800" dirty="0">
                    <a:solidFill>
                      <a:schemeClr val="tx1">
                        <a:lumMod val="85000"/>
                        <a:lumOff val="15000"/>
                      </a:schemeClr>
                    </a:solidFill>
                    <a:cs typeface="Arial" panose="020B0604020202020204" pitchFamily="34" charset="0"/>
                  </a:rPr>
                  <a:t>( </a:t>
                </a:r>
                <a14:m>
                  <m:oMath xmlns:m="http://schemas.openxmlformats.org/officeDocument/2006/math">
                    <m:r>
                      <a:rPr lang="pt-PT" sz="2800" b="0" i="1" smtClean="0">
                        <a:latin typeface="Cambria Math" panose="02040503050406030204" pitchFamily="18" charset="0"/>
                      </a:rPr>
                      <m:t>𝑁</m:t>
                    </m:r>
                    <m:r>
                      <a:rPr lang="pt-PT" sz="2800" b="0" i="1" smtClean="0">
                        <a:latin typeface="Cambria Math" panose="02040503050406030204" pitchFamily="18" charset="0"/>
                      </a:rPr>
                      <m:t>=4, </m:t>
                    </m:r>
                    <m:r>
                      <a:rPr lang="pt-PT" sz="2800" b="0" i="1" smtClean="0">
                        <a:latin typeface="Cambria Math" panose="02040503050406030204" pitchFamily="18" charset="0"/>
                      </a:rPr>
                      <m:t>𝐷</m:t>
                    </m:r>
                    <m:r>
                      <a:rPr lang="pt-PT" sz="2800" b="0" i="1" smtClean="0">
                        <a:latin typeface="Cambria Math" panose="02040503050406030204" pitchFamily="18" charset="0"/>
                      </a:rPr>
                      <m:t>=2</m:t>
                    </m:r>
                  </m:oMath>
                </a14:m>
                <a:r>
                  <a:rPr lang="en-US" sz="2800" dirty="0">
                    <a:solidFill>
                      <a:schemeClr val="tx1">
                        <a:lumMod val="85000"/>
                        <a:lumOff val="15000"/>
                      </a:schemeClr>
                    </a:solidFill>
                    <a:cs typeface="Arial" panose="020B0604020202020204" pitchFamily="34" charset="0"/>
                  </a:rPr>
                  <a:t> )</a:t>
                </a:r>
                <a:endParaRPr lang="en-US" sz="2800" b="1" dirty="0">
                  <a:cs typeface="Arial" panose="020B0604020202020204" pitchFamily="34" charset="0"/>
                </a:endParaRPr>
              </a:p>
            </p:txBody>
          </p:sp>
        </mc:Choice>
        <mc:Fallback xmlns="">
          <p:sp>
            <p:nvSpPr>
              <p:cNvPr id="178" name="Título 1">
                <a:extLst>
                  <a:ext uri="{FF2B5EF4-FFF2-40B4-BE49-F238E27FC236}">
                    <a16:creationId xmlns:a16="http://schemas.microsoft.com/office/drawing/2014/main" id="{4D296B6C-119F-7BB0-C8A2-86E8063F9465}"/>
                  </a:ext>
                </a:extLst>
              </p:cNvPr>
              <p:cNvSpPr txBox="1">
                <a:spLocks noRot="1" noChangeAspect="1" noMove="1" noResize="1" noEditPoints="1" noAdjustHandles="1" noChangeArrowheads="1" noChangeShapeType="1" noTextEdit="1"/>
              </p:cNvSpPr>
              <p:nvPr/>
            </p:nvSpPr>
            <p:spPr>
              <a:xfrm>
                <a:off x="0" y="1"/>
                <a:ext cx="12192000" cy="999460"/>
              </a:xfrm>
              <a:prstGeom prst="rect">
                <a:avLst/>
              </a:prstGeom>
              <a:blipFill>
                <a:blip r:embed="rId8"/>
                <a:stretch>
                  <a:fillRect/>
                </a:stretch>
              </a:blipFill>
            </p:spPr>
            <p:txBody>
              <a:bodyPr/>
              <a:lstStyle/>
              <a:p>
                <a:r>
                  <a:rPr lang="en-US">
                    <a:noFill/>
                  </a:rPr>
                  <a:t> </a:t>
                </a:r>
              </a:p>
            </p:txBody>
          </p:sp>
        </mc:Fallback>
      </mc:AlternateContent>
      <p:cxnSp>
        <p:nvCxnSpPr>
          <p:cNvPr id="2" name="Conexão: Ângulo Reto 64">
            <a:extLst>
              <a:ext uri="{FF2B5EF4-FFF2-40B4-BE49-F238E27FC236}">
                <a16:creationId xmlns:a16="http://schemas.microsoft.com/office/drawing/2014/main" id="{67BD930C-FD43-2A93-6265-158730B978E8}"/>
              </a:ext>
            </a:extLst>
          </p:cNvPr>
          <p:cNvCxnSpPr>
            <a:cxnSpLocks/>
          </p:cNvCxnSpPr>
          <p:nvPr/>
        </p:nvCxnSpPr>
        <p:spPr>
          <a:xfrm rot="16200000" flipH="1">
            <a:off x="4862671" y="3522974"/>
            <a:ext cx="2808000" cy="3204000"/>
          </a:xfrm>
          <a:prstGeom prst="bentConnector3">
            <a:avLst>
              <a:gd name="adj1" fmla="val 100391"/>
            </a:avLst>
          </a:prstGeom>
          <a:ln w="12700">
            <a:headEnd type="triangle"/>
            <a:tailEnd type="triangle"/>
          </a:ln>
        </p:spPr>
        <p:style>
          <a:lnRef idx="1">
            <a:schemeClr val="dk1"/>
          </a:lnRef>
          <a:fillRef idx="0">
            <a:schemeClr val="dk1"/>
          </a:fillRef>
          <a:effectRef idx="0">
            <a:schemeClr val="dk1"/>
          </a:effectRef>
          <a:fontRef idx="minor">
            <a:schemeClr val="tx1"/>
          </a:fontRef>
        </p:style>
      </p:cxnSp>
      <p:sp>
        <p:nvSpPr>
          <p:cNvPr id="6" name="CaixaDeTexto 5">
            <a:extLst>
              <a:ext uri="{FF2B5EF4-FFF2-40B4-BE49-F238E27FC236}">
                <a16:creationId xmlns:a16="http://schemas.microsoft.com/office/drawing/2014/main" id="{B4072402-DC5A-7FAA-B4A0-9DBFE391C0D9}"/>
              </a:ext>
            </a:extLst>
          </p:cNvPr>
          <p:cNvSpPr txBox="1"/>
          <p:nvPr/>
        </p:nvSpPr>
        <p:spPr>
          <a:xfrm>
            <a:off x="216273" y="6356350"/>
            <a:ext cx="2743199" cy="338554"/>
          </a:xfrm>
          <a:prstGeom prst="rect">
            <a:avLst/>
          </a:prstGeom>
          <a:noFill/>
        </p:spPr>
        <p:txBody>
          <a:bodyPr wrap="square" rtlCol="0">
            <a:spAutoFit/>
          </a:bodyPr>
          <a:lstStyle/>
          <a:p>
            <a:r>
              <a:rPr lang="en-US" sz="1600" dirty="0"/>
              <a:t>References  [</a:t>
            </a:r>
            <a:r>
              <a:rPr lang="en-US" sz="1600" dirty="0">
                <a:solidFill>
                  <a:srgbClr val="3D78B5"/>
                </a:solidFill>
              </a:rPr>
              <a:t>33, 69</a:t>
            </a:r>
            <a:r>
              <a:rPr lang="en-US" sz="1600" dirty="0"/>
              <a:t>]</a:t>
            </a:r>
          </a:p>
        </p:txBody>
      </p:sp>
    </p:spTree>
    <p:extLst>
      <p:ext uri="{BB962C8B-B14F-4D97-AF65-F5344CB8AC3E}">
        <p14:creationId xmlns:p14="http://schemas.microsoft.com/office/powerpoint/2010/main" val="2409841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8" name="Título 1">
                <a:extLst>
                  <a:ext uri="{FF2B5EF4-FFF2-40B4-BE49-F238E27FC236}">
                    <a16:creationId xmlns:a16="http://schemas.microsoft.com/office/drawing/2014/main" id="{4D296B6C-119F-7BB0-C8A2-86E8063F9465}"/>
                  </a:ext>
                </a:extLst>
              </p:cNvPr>
              <p:cNvSpPr txBox="1">
                <a:spLocks/>
              </p:cNvSpPr>
              <p:nvPr/>
            </p:nvSpPr>
            <p:spPr>
              <a:xfrm>
                <a:off x="0" y="1"/>
                <a:ext cx="12192000" cy="999460"/>
              </a:xfrm>
              <a:prstGeom prst="rect">
                <a:avLst/>
              </a:prstGeom>
              <a:solidFill>
                <a:schemeClr val="bg1">
                  <a:lumMod val="9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sz="3200" b="1" dirty="0">
                    <a:solidFill>
                      <a:srgbClr val="1990B0"/>
                    </a:solidFill>
                    <a:cs typeface="Arial" panose="020B0604020202020204" pitchFamily="34" charset="0"/>
                  </a:rPr>
                  <a:t>  </a:t>
                </a:r>
                <a:r>
                  <a:rPr lang="en-US" sz="2800" dirty="0">
                    <a:solidFill>
                      <a:schemeClr val="tx1">
                        <a:lumMod val="85000"/>
                        <a:lumOff val="15000"/>
                      </a:schemeClr>
                    </a:solidFill>
                    <a:cs typeface="Arial" panose="020B0604020202020204" pitchFamily="34" charset="0"/>
                  </a:rPr>
                  <a:t>Calibration problem – </a:t>
                </a:r>
                <a:r>
                  <a:rPr lang="en-US" sz="2800" b="1" dirty="0">
                    <a:solidFill>
                      <a:schemeClr val="tx1">
                        <a:lumMod val="85000"/>
                        <a:lumOff val="15000"/>
                      </a:schemeClr>
                    </a:solidFill>
                    <a:cs typeface="Arial" panose="020B0604020202020204" pitchFamily="34" charset="0"/>
                  </a:rPr>
                  <a:t>Differential Evolution </a:t>
                </a:r>
                <a:r>
                  <a:rPr lang="en-US" sz="2800" dirty="0">
                    <a:solidFill>
                      <a:schemeClr val="tx1">
                        <a:lumMod val="85000"/>
                        <a:lumOff val="15000"/>
                      </a:schemeClr>
                    </a:solidFill>
                    <a:cs typeface="Arial" panose="020B0604020202020204" pitchFamily="34" charset="0"/>
                  </a:rPr>
                  <a:t>( </a:t>
                </a:r>
                <a14:m>
                  <m:oMath xmlns:m="http://schemas.openxmlformats.org/officeDocument/2006/math">
                    <m:r>
                      <a:rPr lang="pt-PT" sz="2800" b="0" i="1" smtClean="0">
                        <a:latin typeface="Cambria Math" panose="02040503050406030204" pitchFamily="18" charset="0"/>
                      </a:rPr>
                      <m:t>𝑁</m:t>
                    </m:r>
                    <m:r>
                      <a:rPr lang="pt-PT" sz="2800" b="0" i="1" smtClean="0">
                        <a:latin typeface="Cambria Math" panose="02040503050406030204" pitchFamily="18" charset="0"/>
                      </a:rPr>
                      <m:t>=4, </m:t>
                    </m:r>
                    <m:r>
                      <a:rPr lang="pt-PT" sz="2800" b="0" i="1" smtClean="0">
                        <a:latin typeface="Cambria Math" panose="02040503050406030204" pitchFamily="18" charset="0"/>
                      </a:rPr>
                      <m:t>𝐷</m:t>
                    </m:r>
                    <m:r>
                      <a:rPr lang="pt-PT" sz="2800" b="0" i="1" smtClean="0">
                        <a:latin typeface="Cambria Math" panose="02040503050406030204" pitchFamily="18" charset="0"/>
                      </a:rPr>
                      <m:t>=2</m:t>
                    </m:r>
                  </m:oMath>
                </a14:m>
                <a:r>
                  <a:rPr lang="en-US" sz="2800" dirty="0">
                    <a:solidFill>
                      <a:schemeClr val="tx1">
                        <a:lumMod val="85000"/>
                        <a:lumOff val="15000"/>
                      </a:schemeClr>
                    </a:solidFill>
                    <a:cs typeface="Arial" panose="020B0604020202020204" pitchFamily="34" charset="0"/>
                  </a:rPr>
                  <a:t> )</a:t>
                </a:r>
                <a:endParaRPr lang="en-US" sz="2800" b="1" dirty="0">
                  <a:cs typeface="Arial" panose="020B0604020202020204" pitchFamily="34" charset="0"/>
                </a:endParaRPr>
              </a:p>
            </p:txBody>
          </p:sp>
        </mc:Choice>
        <mc:Fallback xmlns="">
          <p:sp>
            <p:nvSpPr>
              <p:cNvPr id="178" name="Título 1">
                <a:extLst>
                  <a:ext uri="{FF2B5EF4-FFF2-40B4-BE49-F238E27FC236}">
                    <a16:creationId xmlns:a16="http://schemas.microsoft.com/office/drawing/2014/main" id="{4D296B6C-119F-7BB0-C8A2-86E8063F9465}"/>
                  </a:ext>
                </a:extLst>
              </p:cNvPr>
              <p:cNvSpPr txBox="1">
                <a:spLocks noRot="1" noChangeAspect="1" noMove="1" noResize="1" noEditPoints="1" noAdjustHandles="1" noChangeArrowheads="1" noChangeShapeType="1" noTextEdit="1"/>
              </p:cNvSpPr>
              <p:nvPr/>
            </p:nvSpPr>
            <p:spPr>
              <a:xfrm>
                <a:off x="0" y="1"/>
                <a:ext cx="12192000" cy="999460"/>
              </a:xfrm>
              <a:prstGeom prst="rect">
                <a:avLst/>
              </a:prstGeom>
              <a:blipFill>
                <a:blip r:embed="rId3"/>
                <a:stretch>
                  <a:fillRect/>
                </a:stretch>
              </a:blipFill>
            </p:spPr>
            <p:txBody>
              <a:bodyPr/>
              <a:lstStyle/>
              <a:p>
                <a:r>
                  <a:rPr lang="en-US">
                    <a:noFill/>
                  </a:rPr>
                  <a:t> </a:t>
                </a:r>
              </a:p>
            </p:txBody>
          </p:sp>
        </mc:Fallback>
      </mc:AlternateContent>
      <p:sp>
        <p:nvSpPr>
          <p:cNvPr id="13" name="Marcador de Posição do Número do Diapositivo 2">
            <a:extLst>
              <a:ext uri="{FF2B5EF4-FFF2-40B4-BE49-F238E27FC236}">
                <a16:creationId xmlns:a16="http://schemas.microsoft.com/office/drawing/2014/main" id="{2FA18095-B144-4E8F-B54A-D8776DEA702E}"/>
              </a:ext>
            </a:extLst>
          </p:cNvPr>
          <p:cNvSpPr>
            <a:spLocks noGrp="1"/>
          </p:cNvSpPr>
          <p:nvPr>
            <p:ph type="sldNum" sz="quarter" idx="12"/>
          </p:nvPr>
        </p:nvSpPr>
        <p:spPr>
          <a:xfrm>
            <a:off x="8610600" y="6356350"/>
            <a:ext cx="2743200" cy="365125"/>
          </a:xfrm>
        </p:spPr>
        <p:txBody>
          <a:bodyPr/>
          <a:lstStyle/>
          <a:p>
            <a:fld id="{9349F829-3AB5-2249-A75E-9CF92A8C3104}" type="slidenum">
              <a:rPr lang="pt-PT" smtClean="0"/>
              <a:t>14</a:t>
            </a:fld>
            <a:endParaRPr lang="pt-PT"/>
          </a:p>
        </p:txBody>
      </p:sp>
      <p:sp>
        <p:nvSpPr>
          <p:cNvPr id="15" name="Oval 14">
            <a:extLst>
              <a:ext uri="{FF2B5EF4-FFF2-40B4-BE49-F238E27FC236}">
                <a16:creationId xmlns:a16="http://schemas.microsoft.com/office/drawing/2014/main" id="{50396132-0364-3733-5C13-788D9961C5CB}"/>
              </a:ext>
            </a:extLst>
          </p:cNvPr>
          <p:cNvSpPr/>
          <p:nvPr/>
        </p:nvSpPr>
        <p:spPr>
          <a:xfrm>
            <a:off x="3522011" y="1321127"/>
            <a:ext cx="1606123" cy="387211"/>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A7656709-D6DC-C981-E15C-7984640DDAF1}"/>
              </a:ext>
            </a:extLst>
          </p:cNvPr>
          <p:cNvSpPr>
            <a:spLocks noChangeAspect="1"/>
          </p:cNvSpPr>
          <p:nvPr/>
        </p:nvSpPr>
        <p:spPr>
          <a:xfrm>
            <a:off x="604287" y="2047013"/>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Agrupar 42">
            <a:extLst>
              <a:ext uri="{FF2B5EF4-FFF2-40B4-BE49-F238E27FC236}">
                <a16:creationId xmlns:a16="http://schemas.microsoft.com/office/drawing/2014/main" id="{CA54227E-E44A-5807-E28B-1F50888AB361}"/>
              </a:ext>
            </a:extLst>
          </p:cNvPr>
          <p:cNvGrpSpPr/>
          <p:nvPr/>
        </p:nvGrpSpPr>
        <p:grpSpPr>
          <a:xfrm>
            <a:off x="1234474" y="1964889"/>
            <a:ext cx="1003944" cy="452247"/>
            <a:chOff x="6347256" y="1548386"/>
            <a:chExt cx="1003944" cy="452247"/>
          </a:xfrm>
        </p:grpSpPr>
        <p:sp>
          <p:nvSpPr>
            <p:cNvPr id="44" name="Retângulo Arredondado 43">
              <a:extLst>
                <a:ext uri="{FF2B5EF4-FFF2-40B4-BE49-F238E27FC236}">
                  <a16:creationId xmlns:a16="http://schemas.microsoft.com/office/drawing/2014/main" id="{9C2AA890-E653-CDB0-24DF-CDF711AB07C2}"/>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tângulo 44">
              <a:extLst>
                <a:ext uri="{FF2B5EF4-FFF2-40B4-BE49-F238E27FC236}">
                  <a16:creationId xmlns:a16="http://schemas.microsoft.com/office/drawing/2014/main" id="{AA06FDD5-35F2-4E3D-82CA-30EE22AFB9B2}"/>
                </a:ext>
              </a:extLst>
            </p:cNvPr>
            <p:cNvSpPr/>
            <p:nvPr/>
          </p:nvSpPr>
          <p:spPr>
            <a:xfrm>
              <a:off x="6492179"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tângulo 45">
              <a:extLst>
                <a:ext uri="{FF2B5EF4-FFF2-40B4-BE49-F238E27FC236}">
                  <a16:creationId xmlns:a16="http://schemas.microsoft.com/office/drawing/2014/main" id="{56F80A96-0A86-7919-325E-DA5E96FA2CA5}"/>
                </a:ext>
              </a:extLst>
            </p:cNvPr>
            <p:cNvSpPr/>
            <p:nvPr/>
          </p:nvSpPr>
          <p:spPr>
            <a:xfrm>
              <a:off x="6914028"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98" name="CaixaDeTexto 97">
                <a:extLst>
                  <a:ext uri="{FF2B5EF4-FFF2-40B4-BE49-F238E27FC236}">
                    <a16:creationId xmlns:a16="http://schemas.microsoft.com/office/drawing/2014/main" id="{7943B6B9-9C60-2F44-A774-B96275F77219}"/>
                  </a:ext>
                </a:extLst>
              </p:cNvPr>
              <p:cNvSpPr txBox="1"/>
              <p:nvPr/>
            </p:nvSpPr>
            <p:spPr>
              <a:xfrm>
                <a:off x="953575" y="2058014"/>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98" name="CaixaDeTexto 97">
                <a:extLst>
                  <a:ext uri="{FF2B5EF4-FFF2-40B4-BE49-F238E27FC236}">
                    <a16:creationId xmlns:a16="http://schemas.microsoft.com/office/drawing/2014/main" id="{7943B6B9-9C60-2F44-A774-B96275F77219}"/>
                  </a:ext>
                </a:extLst>
              </p:cNvPr>
              <p:cNvSpPr txBox="1">
                <a:spLocks noRot="1" noChangeAspect="1" noMove="1" noResize="1" noEditPoints="1" noAdjustHandles="1" noChangeArrowheads="1" noChangeShapeType="1" noTextEdit="1"/>
              </p:cNvSpPr>
              <p:nvPr/>
            </p:nvSpPr>
            <p:spPr>
              <a:xfrm>
                <a:off x="953575" y="2058014"/>
                <a:ext cx="219611" cy="276999"/>
              </a:xfrm>
              <a:prstGeom prst="rect">
                <a:avLst/>
              </a:prstGeom>
              <a:blipFill>
                <a:blip r:embed="rId6"/>
                <a:stretch>
                  <a:fillRect l="-10526" r="-10526"/>
                </a:stretch>
              </a:blipFill>
            </p:spPr>
            <p:txBody>
              <a:bodyPr/>
              <a:lstStyle/>
              <a:p>
                <a:r>
                  <a:rPr lang="en-US">
                    <a:noFill/>
                  </a:rPr>
                  <a:t> </a:t>
                </a:r>
              </a:p>
            </p:txBody>
          </p:sp>
        </mc:Fallback>
      </mc:AlternateContent>
      <p:sp>
        <p:nvSpPr>
          <p:cNvPr id="99" name="Oval 98">
            <a:extLst>
              <a:ext uri="{FF2B5EF4-FFF2-40B4-BE49-F238E27FC236}">
                <a16:creationId xmlns:a16="http://schemas.microsoft.com/office/drawing/2014/main" id="{C0056A93-7275-79AA-A00A-1E4CF5F00544}"/>
              </a:ext>
            </a:extLst>
          </p:cNvPr>
          <p:cNvSpPr>
            <a:spLocks noChangeAspect="1"/>
          </p:cNvSpPr>
          <p:nvPr/>
        </p:nvSpPr>
        <p:spPr>
          <a:xfrm>
            <a:off x="604287" y="2592701"/>
            <a:ext cx="288000" cy="288000"/>
          </a:xfrm>
          <a:prstGeom prst="ellipse">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Agrupar 99">
            <a:extLst>
              <a:ext uri="{FF2B5EF4-FFF2-40B4-BE49-F238E27FC236}">
                <a16:creationId xmlns:a16="http://schemas.microsoft.com/office/drawing/2014/main" id="{1216BBA5-C4CF-8E1F-9A73-13CCA500B3D7}"/>
              </a:ext>
            </a:extLst>
          </p:cNvPr>
          <p:cNvGrpSpPr/>
          <p:nvPr/>
        </p:nvGrpSpPr>
        <p:grpSpPr>
          <a:xfrm>
            <a:off x="1234474" y="2510577"/>
            <a:ext cx="1003944" cy="452247"/>
            <a:chOff x="6347256" y="1548386"/>
            <a:chExt cx="1003944" cy="452247"/>
          </a:xfrm>
        </p:grpSpPr>
        <p:sp>
          <p:nvSpPr>
            <p:cNvPr id="101" name="Retângulo Arredondado 100">
              <a:extLst>
                <a:ext uri="{FF2B5EF4-FFF2-40B4-BE49-F238E27FC236}">
                  <a16:creationId xmlns:a16="http://schemas.microsoft.com/office/drawing/2014/main" id="{3DE8BEC6-803F-84B9-BBCF-157E691CB494}"/>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tângulo 101">
              <a:extLst>
                <a:ext uri="{FF2B5EF4-FFF2-40B4-BE49-F238E27FC236}">
                  <a16:creationId xmlns:a16="http://schemas.microsoft.com/office/drawing/2014/main" id="{28E461B0-E89E-F494-67C4-7CB42874D04D}"/>
                </a:ext>
              </a:extLst>
            </p:cNvPr>
            <p:cNvSpPr/>
            <p:nvPr/>
          </p:nvSpPr>
          <p:spPr>
            <a:xfrm>
              <a:off x="6492179" y="1628709"/>
              <a:ext cx="291600" cy="291600"/>
            </a:xfrm>
            <a:prstGeom prst="rect">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Retângulo 102">
              <a:extLst>
                <a:ext uri="{FF2B5EF4-FFF2-40B4-BE49-F238E27FC236}">
                  <a16:creationId xmlns:a16="http://schemas.microsoft.com/office/drawing/2014/main" id="{6A9D4BB9-C6B2-0B8D-E772-F5DB5100E5F7}"/>
                </a:ext>
              </a:extLst>
            </p:cNvPr>
            <p:cNvSpPr/>
            <p:nvPr/>
          </p:nvSpPr>
          <p:spPr>
            <a:xfrm>
              <a:off x="6914028" y="1628709"/>
              <a:ext cx="291600" cy="291600"/>
            </a:xfrm>
            <a:prstGeom prst="rect">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04" name="CaixaDeTexto 103">
                <a:extLst>
                  <a:ext uri="{FF2B5EF4-FFF2-40B4-BE49-F238E27FC236}">
                    <a16:creationId xmlns:a16="http://schemas.microsoft.com/office/drawing/2014/main" id="{0924F2A4-E329-01CD-9EB5-978CCFFD5BF9}"/>
                  </a:ext>
                </a:extLst>
              </p:cNvPr>
              <p:cNvSpPr txBox="1"/>
              <p:nvPr/>
            </p:nvSpPr>
            <p:spPr>
              <a:xfrm>
                <a:off x="953575" y="2603702"/>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04" name="CaixaDeTexto 103">
                <a:extLst>
                  <a:ext uri="{FF2B5EF4-FFF2-40B4-BE49-F238E27FC236}">
                    <a16:creationId xmlns:a16="http://schemas.microsoft.com/office/drawing/2014/main" id="{0924F2A4-E329-01CD-9EB5-978CCFFD5BF9}"/>
                  </a:ext>
                </a:extLst>
              </p:cNvPr>
              <p:cNvSpPr txBox="1">
                <a:spLocks noRot="1" noChangeAspect="1" noMove="1" noResize="1" noEditPoints="1" noAdjustHandles="1" noChangeArrowheads="1" noChangeShapeType="1" noTextEdit="1"/>
              </p:cNvSpPr>
              <p:nvPr/>
            </p:nvSpPr>
            <p:spPr>
              <a:xfrm>
                <a:off x="953575" y="2603702"/>
                <a:ext cx="219611" cy="276999"/>
              </a:xfrm>
              <a:prstGeom prst="rect">
                <a:avLst/>
              </a:prstGeom>
              <a:blipFill>
                <a:blip r:embed="rId7"/>
                <a:stretch>
                  <a:fillRect l="-10526" r="-10526"/>
                </a:stretch>
              </a:blipFill>
            </p:spPr>
            <p:txBody>
              <a:bodyPr/>
              <a:lstStyle/>
              <a:p>
                <a:r>
                  <a:rPr lang="en-US">
                    <a:noFill/>
                  </a:rPr>
                  <a:t> </a:t>
                </a:r>
              </a:p>
            </p:txBody>
          </p:sp>
        </mc:Fallback>
      </mc:AlternateContent>
      <p:sp>
        <p:nvSpPr>
          <p:cNvPr id="105" name="Oval 104">
            <a:extLst>
              <a:ext uri="{FF2B5EF4-FFF2-40B4-BE49-F238E27FC236}">
                <a16:creationId xmlns:a16="http://schemas.microsoft.com/office/drawing/2014/main" id="{60E53F0E-4027-B41F-C3BE-4BC8D7ED918A}"/>
              </a:ext>
            </a:extLst>
          </p:cNvPr>
          <p:cNvSpPr>
            <a:spLocks noChangeAspect="1"/>
          </p:cNvSpPr>
          <p:nvPr/>
        </p:nvSpPr>
        <p:spPr>
          <a:xfrm>
            <a:off x="604287" y="3138389"/>
            <a:ext cx="288000" cy="288000"/>
          </a:xfrm>
          <a:prstGeom prst="ellipse">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6" name="Agrupar 105">
            <a:extLst>
              <a:ext uri="{FF2B5EF4-FFF2-40B4-BE49-F238E27FC236}">
                <a16:creationId xmlns:a16="http://schemas.microsoft.com/office/drawing/2014/main" id="{3BF2D67D-6A93-BD0A-75CB-125387797E97}"/>
              </a:ext>
            </a:extLst>
          </p:cNvPr>
          <p:cNvGrpSpPr/>
          <p:nvPr/>
        </p:nvGrpSpPr>
        <p:grpSpPr>
          <a:xfrm>
            <a:off x="1234474" y="3056265"/>
            <a:ext cx="1003944" cy="452247"/>
            <a:chOff x="6347256" y="1548386"/>
            <a:chExt cx="1003944" cy="452247"/>
          </a:xfrm>
        </p:grpSpPr>
        <p:sp>
          <p:nvSpPr>
            <p:cNvPr id="107" name="Retângulo Arredondado 106">
              <a:extLst>
                <a:ext uri="{FF2B5EF4-FFF2-40B4-BE49-F238E27FC236}">
                  <a16:creationId xmlns:a16="http://schemas.microsoft.com/office/drawing/2014/main" id="{657C23ED-D05C-6E45-6740-1AE3D14E02BB}"/>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tângulo 107">
              <a:extLst>
                <a:ext uri="{FF2B5EF4-FFF2-40B4-BE49-F238E27FC236}">
                  <a16:creationId xmlns:a16="http://schemas.microsoft.com/office/drawing/2014/main" id="{4F2F569E-21E4-20AC-27A2-5B87CF11D64F}"/>
                </a:ext>
              </a:extLst>
            </p:cNvPr>
            <p:cNvSpPr/>
            <p:nvPr/>
          </p:nvSpPr>
          <p:spPr>
            <a:xfrm>
              <a:off x="6492179" y="1628709"/>
              <a:ext cx="291600" cy="291600"/>
            </a:xfrm>
            <a:prstGeom prst="rect">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Retângulo 108">
              <a:extLst>
                <a:ext uri="{FF2B5EF4-FFF2-40B4-BE49-F238E27FC236}">
                  <a16:creationId xmlns:a16="http://schemas.microsoft.com/office/drawing/2014/main" id="{4F0E707C-C02F-90A6-F185-97B7E72342C6}"/>
                </a:ext>
              </a:extLst>
            </p:cNvPr>
            <p:cNvSpPr/>
            <p:nvPr/>
          </p:nvSpPr>
          <p:spPr>
            <a:xfrm>
              <a:off x="6914028" y="1628709"/>
              <a:ext cx="291600" cy="291600"/>
            </a:xfrm>
            <a:prstGeom prst="rect">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10" name="CaixaDeTexto 109">
                <a:extLst>
                  <a:ext uri="{FF2B5EF4-FFF2-40B4-BE49-F238E27FC236}">
                    <a16:creationId xmlns:a16="http://schemas.microsoft.com/office/drawing/2014/main" id="{D1990C9C-DE9C-A075-C294-8EFBD29107EE}"/>
                  </a:ext>
                </a:extLst>
              </p:cNvPr>
              <p:cNvSpPr txBox="1"/>
              <p:nvPr/>
            </p:nvSpPr>
            <p:spPr>
              <a:xfrm>
                <a:off x="953575" y="3149390"/>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10" name="CaixaDeTexto 109">
                <a:extLst>
                  <a:ext uri="{FF2B5EF4-FFF2-40B4-BE49-F238E27FC236}">
                    <a16:creationId xmlns:a16="http://schemas.microsoft.com/office/drawing/2014/main" id="{D1990C9C-DE9C-A075-C294-8EFBD29107EE}"/>
                  </a:ext>
                </a:extLst>
              </p:cNvPr>
              <p:cNvSpPr txBox="1">
                <a:spLocks noRot="1" noChangeAspect="1" noMove="1" noResize="1" noEditPoints="1" noAdjustHandles="1" noChangeArrowheads="1" noChangeShapeType="1" noTextEdit="1"/>
              </p:cNvSpPr>
              <p:nvPr/>
            </p:nvSpPr>
            <p:spPr>
              <a:xfrm>
                <a:off x="953575" y="3149390"/>
                <a:ext cx="219611" cy="276999"/>
              </a:xfrm>
              <a:prstGeom prst="rect">
                <a:avLst/>
              </a:prstGeom>
              <a:blipFill>
                <a:blip r:embed="rId8"/>
                <a:stretch>
                  <a:fillRect l="-10526" r="-10526"/>
                </a:stretch>
              </a:blipFill>
            </p:spPr>
            <p:txBody>
              <a:bodyPr/>
              <a:lstStyle/>
              <a:p>
                <a:r>
                  <a:rPr lang="en-US">
                    <a:noFill/>
                  </a:rPr>
                  <a:t> </a:t>
                </a:r>
              </a:p>
            </p:txBody>
          </p:sp>
        </mc:Fallback>
      </mc:AlternateContent>
      <p:sp>
        <p:nvSpPr>
          <p:cNvPr id="113" name="CaixaDeTexto 112">
            <a:extLst>
              <a:ext uri="{FF2B5EF4-FFF2-40B4-BE49-F238E27FC236}">
                <a16:creationId xmlns:a16="http://schemas.microsoft.com/office/drawing/2014/main" id="{48D7CADB-B97C-EAE2-0608-861F2B4EB94E}"/>
              </a:ext>
            </a:extLst>
          </p:cNvPr>
          <p:cNvSpPr txBox="1"/>
          <p:nvPr/>
        </p:nvSpPr>
        <p:spPr>
          <a:xfrm>
            <a:off x="604287" y="1348510"/>
            <a:ext cx="1660263" cy="369332"/>
          </a:xfrm>
          <a:prstGeom prst="rect">
            <a:avLst/>
          </a:prstGeom>
          <a:noFill/>
        </p:spPr>
        <p:txBody>
          <a:bodyPr wrap="square">
            <a:spAutoFit/>
          </a:bodyPr>
          <a:lstStyle/>
          <a:p>
            <a:pPr algn="ctr"/>
            <a:r>
              <a:rPr lang="en-US" sz="1800" b="1" dirty="0">
                <a:solidFill>
                  <a:schemeClr val="tx1">
                    <a:lumMod val="85000"/>
                    <a:lumOff val="15000"/>
                  </a:schemeClr>
                </a:solidFill>
                <a:cs typeface="Arial" panose="020B0604020202020204" pitchFamily="34" charset="0"/>
              </a:rPr>
              <a:t>initialization</a:t>
            </a:r>
            <a:endParaRPr lang="en-US" b="1" dirty="0"/>
          </a:p>
        </p:txBody>
      </p:sp>
      <p:sp>
        <p:nvSpPr>
          <p:cNvPr id="116" name="CaixaDeTexto 115">
            <a:extLst>
              <a:ext uri="{FF2B5EF4-FFF2-40B4-BE49-F238E27FC236}">
                <a16:creationId xmlns:a16="http://schemas.microsoft.com/office/drawing/2014/main" id="{F53F8D5B-231F-4111-DB4A-553DB379FC02}"/>
              </a:ext>
            </a:extLst>
          </p:cNvPr>
          <p:cNvSpPr txBox="1"/>
          <p:nvPr/>
        </p:nvSpPr>
        <p:spPr>
          <a:xfrm>
            <a:off x="2789241" y="1350413"/>
            <a:ext cx="3096677" cy="369332"/>
          </a:xfrm>
          <a:prstGeom prst="rect">
            <a:avLst/>
          </a:prstGeom>
          <a:noFill/>
        </p:spPr>
        <p:txBody>
          <a:bodyPr wrap="square">
            <a:spAutoFit/>
          </a:bodyPr>
          <a:lstStyle/>
          <a:p>
            <a:pPr algn="ctr"/>
            <a:r>
              <a:rPr lang="en-US" sz="1800" b="1" dirty="0">
                <a:solidFill>
                  <a:schemeClr val="tx1">
                    <a:lumMod val="85000"/>
                    <a:lumOff val="15000"/>
                  </a:schemeClr>
                </a:solidFill>
                <a:cs typeface="Arial" panose="020B0604020202020204" pitchFamily="34" charset="0"/>
              </a:rPr>
              <a:t>mutation</a:t>
            </a:r>
            <a:endParaRPr lang="en-US" b="1" dirty="0"/>
          </a:p>
        </p:txBody>
      </p:sp>
      <p:sp>
        <p:nvSpPr>
          <p:cNvPr id="117" name="CaixaDeTexto 116">
            <a:extLst>
              <a:ext uri="{FF2B5EF4-FFF2-40B4-BE49-F238E27FC236}">
                <a16:creationId xmlns:a16="http://schemas.microsoft.com/office/drawing/2014/main" id="{A65566CA-7E8A-690D-6913-3850AB439C2E}"/>
              </a:ext>
            </a:extLst>
          </p:cNvPr>
          <p:cNvSpPr txBox="1"/>
          <p:nvPr/>
        </p:nvSpPr>
        <p:spPr>
          <a:xfrm>
            <a:off x="3581795" y="1677176"/>
            <a:ext cx="1478706" cy="369332"/>
          </a:xfrm>
          <a:prstGeom prst="rect">
            <a:avLst/>
          </a:prstGeom>
          <a:noFill/>
        </p:spPr>
        <p:txBody>
          <a:bodyPr wrap="square">
            <a:spAutoFit/>
          </a:bodyPr>
          <a:lstStyle/>
          <a:p>
            <a:r>
              <a:rPr lang="en-US" dirty="0">
                <a:solidFill>
                  <a:schemeClr val="tx1">
                    <a:lumMod val="85000"/>
                    <a:lumOff val="15000"/>
                  </a:schemeClr>
                </a:solidFill>
                <a:cs typeface="Arial" panose="020B0604020202020204" pitchFamily="34" charset="0"/>
              </a:rPr>
              <a:t>e</a:t>
            </a:r>
            <a:r>
              <a:rPr lang="en-US" sz="1800" dirty="0">
                <a:solidFill>
                  <a:schemeClr val="tx1">
                    <a:lumMod val="85000"/>
                    <a:lumOff val="15000"/>
                  </a:schemeClr>
                </a:solidFill>
                <a:cs typeface="Arial" panose="020B0604020202020204" pitchFamily="34" charset="0"/>
              </a:rPr>
              <a:t>xample for</a:t>
            </a:r>
            <a:endParaRPr lang="en-US" dirty="0"/>
          </a:p>
        </p:txBody>
      </p:sp>
      <p:sp>
        <p:nvSpPr>
          <p:cNvPr id="118" name="Oval 117">
            <a:extLst>
              <a:ext uri="{FF2B5EF4-FFF2-40B4-BE49-F238E27FC236}">
                <a16:creationId xmlns:a16="http://schemas.microsoft.com/office/drawing/2014/main" id="{92585638-FE1A-6D12-5C70-030CD7F71754}"/>
              </a:ext>
            </a:extLst>
          </p:cNvPr>
          <p:cNvSpPr>
            <a:spLocks noChangeAspect="1"/>
          </p:cNvSpPr>
          <p:nvPr/>
        </p:nvSpPr>
        <p:spPr>
          <a:xfrm>
            <a:off x="4916501" y="1717842"/>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9" name="Agrupar 118">
            <a:extLst>
              <a:ext uri="{FF2B5EF4-FFF2-40B4-BE49-F238E27FC236}">
                <a16:creationId xmlns:a16="http://schemas.microsoft.com/office/drawing/2014/main" id="{2E8CEECA-228E-0BF5-2CBF-3F9C82F4EC03}"/>
              </a:ext>
            </a:extLst>
          </p:cNvPr>
          <p:cNvGrpSpPr/>
          <p:nvPr/>
        </p:nvGrpSpPr>
        <p:grpSpPr>
          <a:xfrm>
            <a:off x="2789241" y="2191012"/>
            <a:ext cx="1003944" cy="452247"/>
            <a:chOff x="6347256" y="1548386"/>
            <a:chExt cx="1003944" cy="452247"/>
          </a:xfrm>
        </p:grpSpPr>
        <p:sp>
          <p:nvSpPr>
            <p:cNvPr id="120" name="Retângulo Arredondado 119">
              <a:extLst>
                <a:ext uri="{FF2B5EF4-FFF2-40B4-BE49-F238E27FC236}">
                  <a16:creationId xmlns:a16="http://schemas.microsoft.com/office/drawing/2014/main" id="{5CA8B08B-7490-90A9-C9F6-E4AC158664E9}"/>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Retângulo 121">
              <a:extLst>
                <a:ext uri="{FF2B5EF4-FFF2-40B4-BE49-F238E27FC236}">
                  <a16:creationId xmlns:a16="http://schemas.microsoft.com/office/drawing/2014/main" id="{A16F8AD7-3FFA-6A01-4673-E46316C70FEC}"/>
                </a:ext>
              </a:extLst>
            </p:cNvPr>
            <p:cNvSpPr/>
            <p:nvPr/>
          </p:nvSpPr>
          <p:spPr>
            <a:xfrm>
              <a:off x="6492179" y="1628709"/>
              <a:ext cx="291600" cy="291600"/>
            </a:xfrm>
            <a:prstGeom prst="rect">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tângulo 129">
              <a:extLst>
                <a:ext uri="{FF2B5EF4-FFF2-40B4-BE49-F238E27FC236}">
                  <a16:creationId xmlns:a16="http://schemas.microsoft.com/office/drawing/2014/main" id="{0490F855-AF43-5491-BE5B-DDB5776C5D81}"/>
                </a:ext>
              </a:extLst>
            </p:cNvPr>
            <p:cNvSpPr/>
            <p:nvPr/>
          </p:nvSpPr>
          <p:spPr>
            <a:xfrm>
              <a:off x="6914028" y="1628709"/>
              <a:ext cx="291600" cy="291600"/>
            </a:xfrm>
            <a:prstGeom prst="rect">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 name="Agrupar 130">
            <a:extLst>
              <a:ext uri="{FF2B5EF4-FFF2-40B4-BE49-F238E27FC236}">
                <a16:creationId xmlns:a16="http://schemas.microsoft.com/office/drawing/2014/main" id="{90BE711D-0028-BD13-EE0F-CB98E4364D96}"/>
              </a:ext>
            </a:extLst>
          </p:cNvPr>
          <p:cNvGrpSpPr/>
          <p:nvPr/>
        </p:nvGrpSpPr>
        <p:grpSpPr>
          <a:xfrm>
            <a:off x="2789241" y="2736700"/>
            <a:ext cx="1003944" cy="452247"/>
            <a:chOff x="6347256" y="1548386"/>
            <a:chExt cx="1003944" cy="452247"/>
          </a:xfrm>
        </p:grpSpPr>
        <p:sp>
          <p:nvSpPr>
            <p:cNvPr id="132" name="Retângulo Arredondado 131">
              <a:extLst>
                <a:ext uri="{FF2B5EF4-FFF2-40B4-BE49-F238E27FC236}">
                  <a16:creationId xmlns:a16="http://schemas.microsoft.com/office/drawing/2014/main" id="{9A54E669-D20E-5C70-5335-6AE8F8A44AA8}"/>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tângulo 132">
              <a:extLst>
                <a:ext uri="{FF2B5EF4-FFF2-40B4-BE49-F238E27FC236}">
                  <a16:creationId xmlns:a16="http://schemas.microsoft.com/office/drawing/2014/main" id="{7C1B7953-94FD-0DF1-5F8F-B5C3266B1957}"/>
                </a:ext>
              </a:extLst>
            </p:cNvPr>
            <p:cNvSpPr/>
            <p:nvPr/>
          </p:nvSpPr>
          <p:spPr>
            <a:xfrm>
              <a:off x="6492179" y="1628709"/>
              <a:ext cx="291600" cy="291600"/>
            </a:xfrm>
            <a:prstGeom prst="rect">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Retângulo 133">
              <a:extLst>
                <a:ext uri="{FF2B5EF4-FFF2-40B4-BE49-F238E27FC236}">
                  <a16:creationId xmlns:a16="http://schemas.microsoft.com/office/drawing/2014/main" id="{236F06BC-1738-E489-3ADD-EAD3089BC56A}"/>
                </a:ext>
              </a:extLst>
            </p:cNvPr>
            <p:cNvSpPr/>
            <p:nvPr/>
          </p:nvSpPr>
          <p:spPr>
            <a:xfrm>
              <a:off x="6914028" y="1628709"/>
              <a:ext cx="291600" cy="291600"/>
            </a:xfrm>
            <a:prstGeom prst="rect">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5" name="Conexão reta unidirecional 78">
            <a:extLst>
              <a:ext uri="{FF2B5EF4-FFF2-40B4-BE49-F238E27FC236}">
                <a16:creationId xmlns:a16="http://schemas.microsoft.com/office/drawing/2014/main" id="{1FCCED39-F769-673E-22B7-82426D8C7727}"/>
              </a:ext>
            </a:extLst>
          </p:cNvPr>
          <p:cNvCxnSpPr>
            <a:cxnSpLocks noChangeAspect="1"/>
            <a:stCxn id="132" idx="3"/>
            <a:endCxn id="137" idx="1"/>
          </p:cNvCxnSpPr>
          <p:nvPr/>
        </p:nvCxnSpPr>
        <p:spPr>
          <a:xfrm>
            <a:off x="3793185" y="2962824"/>
            <a:ext cx="31064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6" name="Agrupar 135">
            <a:extLst>
              <a:ext uri="{FF2B5EF4-FFF2-40B4-BE49-F238E27FC236}">
                <a16:creationId xmlns:a16="http://schemas.microsoft.com/office/drawing/2014/main" id="{B23EF7B2-595E-80C6-E3B8-57625AC84B0A}"/>
              </a:ext>
            </a:extLst>
          </p:cNvPr>
          <p:cNvGrpSpPr/>
          <p:nvPr/>
        </p:nvGrpSpPr>
        <p:grpSpPr>
          <a:xfrm>
            <a:off x="4103826" y="2736700"/>
            <a:ext cx="1003944" cy="452247"/>
            <a:chOff x="6347256" y="1548386"/>
            <a:chExt cx="1003944" cy="452247"/>
          </a:xfrm>
        </p:grpSpPr>
        <p:sp>
          <p:nvSpPr>
            <p:cNvPr id="137" name="Retângulo Arredondado 136">
              <a:extLst>
                <a:ext uri="{FF2B5EF4-FFF2-40B4-BE49-F238E27FC236}">
                  <a16:creationId xmlns:a16="http://schemas.microsoft.com/office/drawing/2014/main" id="{DC472676-CF32-195C-1746-04D3E4EDEF30}"/>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tângulo 137">
              <a:extLst>
                <a:ext uri="{FF2B5EF4-FFF2-40B4-BE49-F238E27FC236}">
                  <a16:creationId xmlns:a16="http://schemas.microsoft.com/office/drawing/2014/main" id="{FEE053F7-E429-4577-4DD9-80854F93FD90}"/>
                </a:ext>
              </a:extLst>
            </p:cNvPr>
            <p:cNvSpPr/>
            <p:nvPr/>
          </p:nvSpPr>
          <p:spPr>
            <a:xfrm>
              <a:off x="6492179" y="1628709"/>
              <a:ext cx="291600" cy="291600"/>
            </a:xfrm>
            <a:prstGeom prst="rect">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Retângulo 138">
              <a:extLst>
                <a:ext uri="{FF2B5EF4-FFF2-40B4-BE49-F238E27FC236}">
                  <a16:creationId xmlns:a16="http://schemas.microsoft.com/office/drawing/2014/main" id="{87C720B5-C616-7514-F1B6-116BE68C37E4}"/>
                </a:ext>
              </a:extLst>
            </p:cNvPr>
            <p:cNvSpPr/>
            <p:nvPr/>
          </p:nvSpPr>
          <p:spPr>
            <a:xfrm>
              <a:off x="6914028" y="1628709"/>
              <a:ext cx="291600" cy="291600"/>
            </a:xfrm>
            <a:prstGeom prst="rect">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40" name="CaixaDeTexto 139">
                <a:extLst>
                  <a:ext uri="{FF2B5EF4-FFF2-40B4-BE49-F238E27FC236}">
                    <a16:creationId xmlns:a16="http://schemas.microsoft.com/office/drawing/2014/main" id="{1B20C5D8-DA8E-21C0-BB28-055D1901FC4D}"/>
                  </a:ext>
                </a:extLst>
              </p:cNvPr>
              <p:cNvSpPr txBox="1"/>
              <p:nvPr/>
            </p:nvSpPr>
            <p:spPr>
              <a:xfrm>
                <a:off x="5170232" y="2796359"/>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40" name="CaixaDeTexto 139">
                <a:extLst>
                  <a:ext uri="{FF2B5EF4-FFF2-40B4-BE49-F238E27FC236}">
                    <a16:creationId xmlns:a16="http://schemas.microsoft.com/office/drawing/2014/main" id="{1B20C5D8-DA8E-21C0-BB28-055D1901FC4D}"/>
                  </a:ext>
                </a:extLst>
              </p:cNvPr>
              <p:cNvSpPr txBox="1">
                <a:spLocks noRot="1" noChangeAspect="1" noMove="1" noResize="1" noEditPoints="1" noAdjustHandles="1" noChangeArrowheads="1" noChangeShapeType="1" noTextEdit="1"/>
              </p:cNvSpPr>
              <p:nvPr/>
            </p:nvSpPr>
            <p:spPr>
              <a:xfrm>
                <a:off x="5170232" y="2796359"/>
                <a:ext cx="219611" cy="276999"/>
              </a:xfrm>
              <a:prstGeom prst="rect">
                <a:avLst/>
              </a:prstGeom>
              <a:blipFill>
                <a:blip r:embed="rId6"/>
                <a:stretch>
                  <a:fillRect l="-16667" r="-11111"/>
                </a:stretch>
              </a:blipFill>
            </p:spPr>
            <p:txBody>
              <a:bodyPr/>
              <a:lstStyle/>
              <a:p>
                <a:r>
                  <a:rPr lang="en-US">
                    <a:noFill/>
                  </a:rPr>
                  <a:t> </a:t>
                </a:r>
              </a:p>
            </p:txBody>
          </p:sp>
        </mc:Fallback>
      </mc:AlternateContent>
      <p:sp>
        <p:nvSpPr>
          <p:cNvPr id="142" name="Oval 141">
            <a:extLst>
              <a:ext uri="{FF2B5EF4-FFF2-40B4-BE49-F238E27FC236}">
                <a16:creationId xmlns:a16="http://schemas.microsoft.com/office/drawing/2014/main" id="{0A102A97-D618-FC60-E166-199C85397E8F}"/>
              </a:ext>
            </a:extLst>
          </p:cNvPr>
          <p:cNvSpPr>
            <a:spLocks noChangeAspect="1"/>
          </p:cNvSpPr>
          <p:nvPr/>
        </p:nvSpPr>
        <p:spPr>
          <a:xfrm>
            <a:off x="5389843" y="2790858"/>
            <a:ext cx="288000" cy="288000"/>
          </a:xfrm>
          <a:prstGeom prst="ellipse">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CaixaDeTexto 143">
            <a:extLst>
              <a:ext uri="{FF2B5EF4-FFF2-40B4-BE49-F238E27FC236}">
                <a16:creationId xmlns:a16="http://schemas.microsoft.com/office/drawing/2014/main" id="{FDE8208D-91D7-E30C-AF91-04958E0971A6}"/>
              </a:ext>
            </a:extLst>
          </p:cNvPr>
          <p:cNvSpPr txBox="1"/>
          <p:nvPr/>
        </p:nvSpPr>
        <p:spPr>
          <a:xfrm>
            <a:off x="6193558" y="1355839"/>
            <a:ext cx="2613961" cy="369332"/>
          </a:xfrm>
          <a:prstGeom prst="rect">
            <a:avLst/>
          </a:prstGeom>
          <a:noFill/>
        </p:spPr>
        <p:txBody>
          <a:bodyPr wrap="square">
            <a:spAutoFit/>
          </a:bodyPr>
          <a:lstStyle/>
          <a:p>
            <a:pPr algn="ctr"/>
            <a:r>
              <a:rPr lang="en-US" sz="1800" b="1" dirty="0">
                <a:solidFill>
                  <a:schemeClr val="tx1">
                    <a:lumMod val="85000"/>
                    <a:lumOff val="15000"/>
                  </a:schemeClr>
                </a:solidFill>
                <a:cs typeface="Arial" panose="020B0604020202020204" pitchFamily="34" charset="0"/>
              </a:rPr>
              <a:t>crossover</a:t>
            </a:r>
            <a:endParaRPr lang="en-US" b="1" dirty="0"/>
          </a:p>
        </p:txBody>
      </p:sp>
      <p:sp>
        <p:nvSpPr>
          <p:cNvPr id="151" name="CaixaDeTexto 150">
            <a:extLst>
              <a:ext uri="{FF2B5EF4-FFF2-40B4-BE49-F238E27FC236}">
                <a16:creationId xmlns:a16="http://schemas.microsoft.com/office/drawing/2014/main" id="{614180BC-AF5F-01D6-CE33-4431581BB817}"/>
              </a:ext>
            </a:extLst>
          </p:cNvPr>
          <p:cNvSpPr txBox="1"/>
          <p:nvPr/>
        </p:nvSpPr>
        <p:spPr>
          <a:xfrm>
            <a:off x="6738242" y="1673543"/>
            <a:ext cx="1478706" cy="369332"/>
          </a:xfrm>
          <a:prstGeom prst="rect">
            <a:avLst/>
          </a:prstGeom>
          <a:noFill/>
        </p:spPr>
        <p:txBody>
          <a:bodyPr wrap="square">
            <a:spAutoFit/>
          </a:bodyPr>
          <a:lstStyle/>
          <a:p>
            <a:r>
              <a:rPr lang="en-US" dirty="0">
                <a:solidFill>
                  <a:schemeClr val="tx1">
                    <a:lumMod val="85000"/>
                    <a:lumOff val="15000"/>
                  </a:schemeClr>
                </a:solidFill>
                <a:cs typeface="Arial" panose="020B0604020202020204" pitchFamily="34" charset="0"/>
              </a:rPr>
              <a:t>e</a:t>
            </a:r>
            <a:r>
              <a:rPr lang="en-US" sz="1800" dirty="0">
                <a:solidFill>
                  <a:schemeClr val="tx1">
                    <a:lumMod val="85000"/>
                    <a:lumOff val="15000"/>
                  </a:schemeClr>
                </a:solidFill>
                <a:cs typeface="Arial" panose="020B0604020202020204" pitchFamily="34" charset="0"/>
              </a:rPr>
              <a:t>xample for</a:t>
            </a:r>
            <a:endParaRPr lang="en-US" dirty="0"/>
          </a:p>
        </p:txBody>
      </p:sp>
      <p:sp>
        <p:nvSpPr>
          <p:cNvPr id="152" name="Oval 151">
            <a:extLst>
              <a:ext uri="{FF2B5EF4-FFF2-40B4-BE49-F238E27FC236}">
                <a16:creationId xmlns:a16="http://schemas.microsoft.com/office/drawing/2014/main" id="{208147DD-CD2F-B0D9-89F4-E85E511F565D}"/>
              </a:ext>
            </a:extLst>
          </p:cNvPr>
          <p:cNvSpPr>
            <a:spLocks noChangeAspect="1"/>
          </p:cNvSpPr>
          <p:nvPr/>
        </p:nvSpPr>
        <p:spPr>
          <a:xfrm>
            <a:off x="8072948" y="1714209"/>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3" name="Agrupar 152">
            <a:extLst>
              <a:ext uri="{FF2B5EF4-FFF2-40B4-BE49-F238E27FC236}">
                <a16:creationId xmlns:a16="http://schemas.microsoft.com/office/drawing/2014/main" id="{C13CC0A1-2ADB-EAAC-6EC2-6C64288A4A97}"/>
              </a:ext>
            </a:extLst>
          </p:cNvPr>
          <p:cNvGrpSpPr/>
          <p:nvPr/>
        </p:nvGrpSpPr>
        <p:grpSpPr>
          <a:xfrm>
            <a:off x="6217771" y="2396601"/>
            <a:ext cx="1003944" cy="452247"/>
            <a:chOff x="6347256" y="1548386"/>
            <a:chExt cx="1003944" cy="452247"/>
          </a:xfrm>
        </p:grpSpPr>
        <p:sp>
          <p:nvSpPr>
            <p:cNvPr id="154" name="Retângulo Arredondado 153">
              <a:extLst>
                <a:ext uri="{FF2B5EF4-FFF2-40B4-BE49-F238E27FC236}">
                  <a16:creationId xmlns:a16="http://schemas.microsoft.com/office/drawing/2014/main" id="{4C5BC0DB-4BF8-D69A-D605-E9995AFC242B}"/>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Retângulo 154">
              <a:extLst>
                <a:ext uri="{FF2B5EF4-FFF2-40B4-BE49-F238E27FC236}">
                  <a16:creationId xmlns:a16="http://schemas.microsoft.com/office/drawing/2014/main" id="{AF9AF36B-29EC-F9E5-AD56-2D1FB18B2659}"/>
                </a:ext>
              </a:extLst>
            </p:cNvPr>
            <p:cNvSpPr/>
            <p:nvPr/>
          </p:nvSpPr>
          <p:spPr>
            <a:xfrm>
              <a:off x="6492179"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tângulo 155">
              <a:extLst>
                <a:ext uri="{FF2B5EF4-FFF2-40B4-BE49-F238E27FC236}">
                  <a16:creationId xmlns:a16="http://schemas.microsoft.com/office/drawing/2014/main" id="{C8946B6F-2375-12B0-4510-F7D4B7210FC8}"/>
                </a:ext>
              </a:extLst>
            </p:cNvPr>
            <p:cNvSpPr/>
            <p:nvPr/>
          </p:nvSpPr>
          <p:spPr>
            <a:xfrm>
              <a:off x="6914028"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7" name="Agrupar 156">
            <a:extLst>
              <a:ext uri="{FF2B5EF4-FFF2-40B4-BE49-F238E27FC236}">
                <a16:creationId xmlns:a16="http://schemas.microsoft.com/office/drawing/2014/main" id="{0AFF21F7-1929-73CF-0396-A3F95334BFB8}"/>
              </a:ext>
            </a:extLst>
          </p:cNvPr>
          <p:cNvGrpSpPr/>
          <p:nvPr/>
        </p:nvGrpSpPr>
        <p:grpSpPr>
          <a:xfrm>
            <a:off x="6217771" y="2942216"/>
            <a:ext cx="1003944" cy="452247"/>
            <a:chOff x="6347256" y="1548386"/>
            <a:chExt cx="1003944" cy="452247"/>
          </a:xfrm>
        </p:grpSpPr>
        <p:sp>
          <p:nvSpPr>
            <p:cNvPr id="158" name="Retângulo Arredondado 157">
              <a:extLst>
                <a:ext uri="{FF2B5EF4-FFF2-40B4-BE49-F238E27FC236}">
                  <a16:creationId xmlns:a16="http://schemas.microsoft.com/office/drawing/2014/main" id="{C03A5771-BC52-914D-3EF3-8CCF8A43F2CD}"/>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tângulo 158">
              <a:extLst>
                <a:ext uri="{FF2B5EF4-FFF2-40B4-BE49-F238E27FC236}">
                  <a16:creationId xmlns:a16="http://schemas.microsoft.com/office/drawing/2014/main" id="{AA30EE63-4780-A571-12CF-96278367F6A7}"/>
                </a:ext>
              </a:extLst>
            </p:cNvPr>
            <p:cNvSpPr/>
            <p:nvPr/>
          </p:nvSpPr>
          <p:spPr>
            <a:xfrm>
              <a:off x="6492179" y="1628709"/>
              <a:ext cx="291600" cy="291600"/>
            </a:xfrm>
            <a:prstGeom prst="rect">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Retângulo 159">
              <a:extLst>
                <a:ext uri="{FF2B5EF4-FFF2-40B4-BE49-F238E27FC236}">
                  <a16:creationId xmlns:a16="http://schemas.microsoft.com/office/drawing/2014/main" id="{B76AA796-9BB1-EACC-A3C8-04D15D8574F3}"/>
                </a:ext>
              </a:extLst>
            </p:cNvPr>
            <p:cNvSpPr/>
            <p:nvPr/>
          </p:nvSpPr>
          <p:spPr>
            <a:xfrm>
              <a:off x="6914028" y="1628709"/>
              <a:ext cx="291600" cy="291600"/>
            </a:xfrm>
            <a:prstGeom prst="rect">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61" name="Conexão em Ângulos Retos 160">
            <a:extLst>
              <a:ext uri="{FF2B5EF4-FFF2-40B4-BE49-F238E27FC236}">
                <a16:creationId xmlns:a16="http://schemas.microsoft.com/office/drawing/2014/main" id="{F0BD77E2-86A7-1AAB-7121-F8280667779F}"/>
              </a:ext>
            </a:extLst>
          </p:cNvPr>
          <p:cNvCxnSpPr>
            <a:cxnSpLocks/>
            <a:stCxn id="154" idx="3"/>
            <a:endCxn id="158" idx="3"/>
          </p:cNvCxnSpPr>
          <p:nvPr/>
        </p:nvCxnSpPr>
        <p:spPr>
          <a:xfrm>
            <a:off x="7221715" y="2622725"/>
            <a:ext cx="12700" cy="545615"/>
          </a:xfrm>
          <a:prstGeom prst="bentConnector3">
            <a:avLst>
              <a:gd name="adj1" fmla="val 1800000"/>
            </a:avLst>
          </a:prstGeom>
          <a:ln w="12700">
            <a:solidFill>
              <a:schemeClr val="tx1">
                <a:lumMod val="85000"/>
                <a:lumOff val="1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2" name="Conexão reta unidirecional 78">
            <a:extLst>
              <a:ext uri="{FF2B5EF4-FFF2-40B4-BE49-F238E27FC236}">
                <a16:creationId xmlns:a16="http://schemas.microsoft.com/office/drawing/2014/main" id="{05C511DE-2E68-0746-12DA-B14AD2F7CCD6}"/>
              </a:ext>
            </a:extLst>
          </p:cNvPr>
          <p:cNvCxnSpPr>
            <a:cxnSpLocks/>
          </p:cNvCxnSpPr>
          <p:nvPr/>
        </p:nvCxnSpPr>
        <p:spPr>
          <a:xfrm flipV="1">
            <a:off x="7449206" y="2895532"/>
            <a:ext cx="324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3" name="Agrupar 162">
            <a:extLst>
              <a:ext uri="{FF2B5EF4-FFF2-40B4-BE49-F238E27FC236}">
                <a16:creationId xmlns:a16="http://schemas.microsoft.com/office/drawing/2014/main" id="{FFCBF727-CAC5-9BA9-58F8-68D9548AD200}"/>
              </a:ext>
            </a:extLst>
          </p:cNvPr>
          <p:cNvGrpSpPr/>
          <p:nvPr/>
        </p:nvGrpSpPr>
        <p:grpSpPr>
          <a:xfrm>
            <a:off x="7823759" y="2669408"/>
            <a:ext cx="1003944" cy="452247"/>
            <a:chOff x="6347256" y="1548386"/>
            <a:chExt cx="1003944" cy="452247"/>
          </a:xfrm>
        </p:grpSpPr>
        <p:sp>
          <p:nvSpPr>
            <p:cNvPr id="164" name="Retângulo Arredondado 163">
              <a:extLst>
                <a:ext uri="{FF2B5EF4-FFF2-40B4-BE49-F238E27FC236}">
                  <a16:creationId xmlns:a16="http://schemas.microsoft.com/office/drawing/2014/main" id="{5D5181C9-2419-0FFB-E2BF-7330581680EC}"/>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Retângulo 164">
              <a:extLst>
                <a:ext uri="{FF2B5EF4-FFF2-40B4-BE49-F238E27FC236}">
                  <a16:creationId xmlns:a16="http://schemas.microsoft.com/office/drawing/2014/main" id="{B23545CD-05CD-8E08-EAF6-F7BA3DB56796}"/>
                </a:ext>
              </a:extLst>
            </p:cNvPr>
            <p:cNvSpPr/>
            <p:nvPr/>
          </p:nvSpPr>
          <p:spPr>
            <a:xfrm>
              <a:off x="6492179"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tângulo 175">
              <a:extLst>
                <a:ext uri="{FF2B5EF4-FFF2-40B4-BE49-F238E27FC236}">
                  <a16:creationId xmlns:a16="http://schemas.microsoft.com/office/drawing/2014/main" id="{C6010991-8700-FCC3-F262-1B88180F590C}"/>
                </a:ext>
              </a:extLst>
            </p:cNvPr>
            <p:cNvSpPr/>
            <p:nvPr/>
          </p:nvSpPr>
          <p:spPr>
            <a:xfrm>
              <a:off x="6914028" y="1628709"/>
              <a:ext cx="291600" cy="291600"/>
            </a:xfrm>
            <a:prstGeom prst="rect">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7" name="Agrupar 176">
            <a:extLst>
              <a:ext uri="{FF2B5EF4-FFF2-40B4-BE49-F238E27FC236}">
                <a16:creationId xmlns:a16="http://schemas.microsoft.com/office/drawing/2014/main" id="{B06732D7-3E7E-ADFB-FA0E-37D764C7D8D8}"/>
              </a:ext>
            </a:extLst>
          </p:cNvPr>
          <p:cNvGrpSpPr/>
          <p:nvPr/>
        </p:nvGrpSpPr>
        <p:grpSpPr>
          <a:xfrm>
            <a:off x="10142288" y="2941070"/>
            <a:ext cx="1003944" cy="452247"/>
            <a:chOff x="6347256" y="1548386"/>
            <a:chExt cx="1003944" cy="452247"/>
          </a:xfrm>
        </p:grpSpPr>
        <p:sp>
          <p:nvSpPr>
            <p:cNvPr id="179" name="Retângulo Arredondado 178">
              <a:extLst>
                <a:ext uri="{FF2B5EF4-FFF2-40B4-BE49-F238E27FC236}">
                  <a16:creationId xmlns:a16="http://schemas.microsoft.com/office/drawing/2014/main" id="{4A751DD1-C611-F070-D93C-B6B32EBBE5C1}"/>
                </a:ext>
              </a:extLst>
            </p:cNvPr>
            <p:cNvSpPr/>
            <p:nvPr/>
          </p:nvSpPr>
          <p:spPr>
            <a:xfrm>
              <a:off x="6347256" y="1548386"/>
              <a:ext cx="1003944" cy="452247"/>
            </a:xfrm>
            <a:prstGeom prst="roundRect">
              <a:avLst/>
            </a:prstGeom>
            <a:solidFill>
              <a:schemeClr val="bg1">
                <a:lumMod val="95000"/>
              </a:schemeClr>
            </a:solidFill>
            <a:ln w="28575">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0" name="Retângulo 179">
              <a:extLst>
                <a:ext uri="{FF2B5EF4-FFF2-40B4-BE49-F238E27FC236}">
                  <a16:creationId xmlns:a16="http://schemas.microsoft.com/office/drawing/2014/main" id="{431BF54E-F8B1-78D7-C9B4-107860E6C95D}"/>
                </a:ext>
              </a:extLst>
            </p:cNvPr>
            <p:cNvSpPr/>
            <p:nvPr/>
          </p:nvSpPr>
          <p:spPr>
            <a:xfrm>
              <a:off x="6492179"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1" name="Retângulo 180">
              <a:extLst>
                <a:ext uri="{FF2B5EF4-FFF2-40B4-BE49-F238E27FC236}">
                  <a16:creationId xmlns:a16="http://schemas.microsoft.com/office/drawing/2014/main" id="{6EE0E120-5425-DBAE-774F-B68E87B06F18}"/>
                </a:ext>
              </a:extLst>
            </p:cNvPr>
            <p:cNvSpPr/>
            <p:nvPr/>
          </p:nvSpPr>
          <p:spPr>
            <a:xfrm>
              <a:off x="6914028" y="1628709"/>
              <a:ext cx="291600" cy="291600"/>
            </a:xfrm>
            <a:prstGeom prst="rect">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2" name="Agrupar 181">
            <a:extLst>
              <a:ext uri="{FF2B5EF4-FFF2-40B4-BE49-F238E27FC236}">
                <a16:creationId xmlns:a16="http://schemas.microsoft.com/office/drawing/2014/main" id="{12E1B63C-E1E4-7CB4-1BC5-C1CEC50B1048}"/>
              </a:ext>
            </a:extLst>
          </p:cNvPr>
          <p:cNvGrpSpPr/>
          <p:nvPr/>
        </p:nvGrpSpPr>
        <p:grpSpPr>
          <a:xfrm>
            <a:off x="10143360" y="2396528"/>
            <a:ext cx="1003944" cy="452247"/>
            <a:chOff x="6347256" y="1548386"/>
            <a:chExt cx="1003944" cy="452247"/>
          </a:xfrm>
        </p:grpSpPr>
        <p:sp>
          <p:nvSpPr>
            <p:cNvPr id="183" name="Retângulo Arredondado 182">
              <a:extLst>
                <a:ext uri="{FF2B5EF4-FFF2-40B4-BE49-F238E27FC236}">
                  <a16:creationId xmlns:a16="http://schemas.microsoft.com/office/drawing/2014/main" id="{035AF217-AA5D-2C29-F127-47319C5882D8}"/>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 name="Retângulo 183">
              <a:extLst>
                <a:ext uri="{FF2B5EF4-FFF2-40B4-BE49-F238E27FC236}">
                  <a16:creationId xmlns:a16="http://schemas.microsoft.com/office/drawing/2014/main" id="{8DF9AEC2-C552-6041-9E0B-9665F8621979}"/>
                </a:ext>
              </a:extLst>
            </p:cNvPr>
            <p:cNvSpPr/>
            <p:nvPr/>
          </p:nvSpPr>
          <p:spPr>
            <a:xfrm>
              <a:off x="6492179"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5" name="Retângulo 184">
              <a:extLst>
                <a:ext uri="{FF2B5EF4-FFF2-40B4-BE49-F238E27FC236}">
                  <a16:creationId xmlns:a16="http://schemas.microsoft.com/office/drawing/2014/main" id="{2702450D-4A32-F40D-C56D-9FBE13189877}"/>
                </a:ext>
              </a:extLst>
            </p:cNvPr>
            <p:cNvSpPr/>
            <p:nvPr/>
          </p:nvSpPr>
          <p:spPr>
            <a:xfrm>
              <a:off x="6914028"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6" name="CaixaDeTexto 185">
            <a:extLst>
              <a:ext uri="{FF2B5EF4-FFF2-40B4-BE49-F238E27FC236}">
                <a16:creationId xmlns:a16="http://schemas.microsoft.com/office/drawing/2014/main" id="{5FC65BD7-34F9-DDDF-6F65-8E2F1B4680AC}"/>
              </a:ext>
            </a:extLst>
          </p:cNvPr>
          <p:cNvSpPr txBox="1"/>
          <p:nvPr/>
        </p:nvSpPr>
        <p:spPr>
          <a:xfrm>
            <a:off x="9888827" y="1673543"/>
            <a:ext cx="1478706" cy="369332"/>
          </a:xfrm>
          <a:prstGeom prst="rect">
            <a:avLst/>
          </a:prstGeom>
          <a:noFill/>
        </p:spPr>
        <p:txBody>
          <a:bodyPr wrap="square">
            <a:spAutoFit/>
          </a:bodyPr>
          <a:lstStyle/>
          <a:p>
            <a:r>
              <a:rPr lang="en-US" dirty="0">
                <a:solidFill>
                  <a:schemeClr val="tx1">
                    <a:lumMod val="85000"/>
                    <a:lumOff val="15000"/>
                  </a:schemeClr>
                </a:solidFill>
                <a:cs typeface="Arial" panose="020B0604020202020204" pitchFamily="34" charset="0"/>
              </a:rPr>
              <a:t>e</a:t>
            </a:r>
            <a:r>
              <a:rPr lang="en-US" sz="1800" dirty="0">
                <a:solidFill>
                  <a:schemeClr val="tx1">
                    <a:lumMod val="85000"/>
                    <a:lumOff val="15000"/>
                  </a:schemeClr>
                </a:solidFill>
                <a:cs typeface="Arial" panose="020B0604020202020204" pitchFamily="34" charset="0"/>
              </a:rPr>
              <a:t>xample for</a:t>
            </a:r>
            <a:endParaRPr lang="en-US" dirty="0"/>
          </a:p>
        </p:txBody>
      </p:sp>
      <p:sp>
        <p:nvSpPr>
          <p:cNvPr id="187" name="Oval 186">
            <a:extLst>
              <a:ext uri="{FF2B5EF4-FFF2-40B4-BE49-F238E27FC236}">
                <a16:creationId xmlns:a16="http://schemas.microsoft.com/office/drawing/2014/main" id="{0A727C82-C1C5-C353-F1FA-05B75279ACF5}"/>
              </a:ext>
            </a:extLst>
          </p:cNvPr>
          <p:cNvSpPr>
            <a:spLocks noChangeAspect="1"/>
          </p:cNvSpPr>
          <p:nvPr/>
        </p:nvSpPr>
        <p:spPr>
          <a:xfrm>
            <a:off x="11223533" y="1714209"/>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8" name="CaixaDeTexto 187">
                <a:extLst>
                  <a:ext uri="{FF2B5EF4-FFF2-40B4-BE49-F238E27FC236}">
                    <a16:creationId xmlns:a16="http://schemas.microsoft.com/office/drawing/2014/main" id="{B3436F68-C426-A3CF-AB09-01343F25C655}"/>
                  </a:ext>
                </a:extLst>
              </p:cNvPr>
              <p:cNvSpPr txBox="1"/>
              <p:nvPr/>
            </p:nvSpPr>
            <p:spPr>
              <a:xfrm>
                <a:off x="8881892" y="2730099"/>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88" name="CaixaDeTexto 187">
                <a:extLst>
                  <a:ext uri="{FF2B5EF4-FFF2-40B4-BE49-F238E27FC236}">
                    <a16:creationId xmlns:a16="http://schemas.microsoft.com/office/drawing/2014/main" id="{B3436F68-C426-A3CF-AB09-01343F25C655}"/>
                  </a:ext>
                </a:extLst>
              </p:cNvPr>
              <p:cNvSpPr txBox="1">
                <a:spLocks noRot="1" noChangeAspect="1" noMove="1" noResize="1" noEditPoints="1" noAdjustHandles="1" noChangeArrowheads="1" noChangeShapeType="1" noTextEdit="1"/>
              </p:cNvSpPr>
              <p:nvPr/>
            </p:nvSpPr>
            <p:spPr>
              <a:xfrm>
                <a:off x="8881892" y="2730099"/>
                <a:ext cx="219611" cy="276999"/>
              </a:xfrm>
              <a:prstGeom prst="rect">
                <a:avLst/>
              </a:prstGeom>
              <a:blipFill>
                <a:blip r:embed="rId9"/>
                <a:stretch>
                  <a:fillRect l="-16667" r="-16667"/>
                </a:stretch>
              </a:blipFill>
            </p:spPr>
            <p:txBody>
              <a:bodyPr/>
              <a:lstStyle/>
              <a:p>
                <a:r>
                  <a:rPr lang="en-US">
                    <a:noFill/>
                  </a:rPr>
                  <a:t> </a:t>
                </a:r>
              </a:p>
            </p:txBody>
          </p:sp>
        </mc:Fallback>
      </mc:AlternateContent>
      <p:sp>
        <p:nvSpPr>
          <p:cNvPr id="189" name="Oval 188">
            <a:extLst>
              <a:ext uri="{FF2B5EF4-FFF2-40B4-BE49-F238E27FC236}">
                <a16:creationId xmlns:a16="http://schemas.microsoft.com/office/drawing/2014/main" id="{2FD82FEA-421A-97C3-47E7-AEC9A6D64340}"/>
              </a:ext>
            </a:extLst>
          </p:cNvPr>
          <p:cNvSpPr>
            <a:spLocks noChangeAspect="1"/>
          </p:cNvSpPr>
          <p:nvPr/>
        </p:nvSpPr>
        <p:spPr>
          <a:xfrm>
            <a:off x="9101503" y="2724598"/>
            <a:ext cx="288000" cy="288000"/>
          </a:xfrm>
          <a:prstGeom prst="ellipse">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0" name="Círculo Incompleto 189">
            <a:extLst>
              <a:ext uri="{FF2B5EF4-FFF2-40B4-BE49-F238E27FC236}">
                <a16:creationId xmlns:a16="http://schemas.microsoft.com/office/drawing/2014/main" id="{E6FA527A-4431-F3C5-8CA5-AC308E406011}"/>
              </a:ext>
            </a:extLst>
          </p:cNvPr>
          <p:cNvSpPr>
            <a:spLocks/>
          </p:cNvSpPr>
          <p:nvPr/>
        </p:nvSpPr>
        <p:spPr>
          <a:xfrm>
            <a:off x="9101503" y="2724598"/>
            <a:ext cx="288000" cy="288000"/>
          </a:xfrm>
          <a:prstGeom prst="pie">
            <a:avLst>
              <a:gd name="adj1" fmla="val 5400000"/>
              <a:gd name="adj2" fmla="val 16200000"/>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1" name="CaixaDeTexto 190">
            <a:extLst>
              <a:ext uri="{FF2B5EF4-FFF2-40B4-BE49-F238E27FC236}">
                <a16:creationId xmlns:a16="http://schemas.microsoft.com/office/drawing/2014/main" id="{250CCD12-16CC-3C9A-C226-BF598B7FA858}"/>
              </a:ext>
            </a:extLst>
          </p:cNvPr>
          <p:cNvSpPr txBox="1"/>
          <p:nvPr/>
        </p:nvSpPr>
        <p:spPr>
          <a:xfrm>
            <a:off x="9344143" y="1355839"/>
            <a:ext cx="2613961" cy="369332"/>
          </a:xfrm>
          <a:prstGeom prst="rect">
            <a:avLst/>
          </a:prstGeom>
          <a:noFill/>
        </p:spPr>
        <p:txBody>
          <a:bodyPr wrap="square">
            <a:spAutoFit/>
          </a:bodyPr>
          <a:lstStyle/>
          <a:p>
            <a:pPr algn="ctr"/>
            <a:r>
              <a:rPr lang="en-US" sz="1800" b="1" dirty="0">
                <a:solidFill>
                  <a:schemeClr val="tx1">
                    <a:lumMod val="85000"/>
                    <a:lumOff val="15000"/>
                  </a:schemeClr>
                </a:solidFill>
                <a:cs typeface="Arial" panose="020B0604020202020204" pitchFamily="34" charset="0"/>
              </a:rPr>
              <a:t>selection</a:t>
            </a:r>
            <a:endParaRPr lang="en-US" b="1" dirty="0"/>
          </a:p>
        </p:txBody>
      </p:sp>
      <p:sp>
        <p:nvSpPr>
          <p:cNvPr id="192" name="Oval 191">
            <a:extLst>
              <a:ext uri="{FF2B5EF4-FFF2-40B4-BE49-F238E27FC236}">
                <a16:creationId xmlns:a16="http://schemas.microsoft.com/office/drawing/2014/main" id="{061530D3-7B9A-12E5-30B2-B2FF0929B4A6}"/>
              </a:ext>
            </a:extLst>
          </p:cNvPr>
          <p:cNvSpPr>
            <a:spLocks noChangeAspect="1"/>
          </p:cNvSpPr>
          <p:nvPr/>
        </p:nvSpPr>
        <p:spPr>
          <a:xfrm>
            <a:off x="604287" y="3684077"/>
            <a:ext cx="288000" cy="288000"/>
          </a:xfrm>
          <a:prstGeom prst="ellipse">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Agrupar 192">
            <a:extLst>
              <a:ext uri="{FF2B5EF4-FFF2-40B4-BE49-F238E27FC236}">
                <a16:creationId xmlns:a16="http://schemas.microsoft.com/office/drawing/2014/main" id="{70F16379-A6B4-8735-7CE6-D98560EF28B0}"/>
              </a:ext>
            </a:extLst>
          </p:cNvPr>
          <p:cNvGrpSpPr/>
          <p:nvPr/>
        </p:nvGrpSpPr>
        <p:grpSpPr>
          <a:xfrm>
            <a:off x="1234474" y="3601953"/>
            <a:ext cx="1003944" cy="452247"/>
            <a:chOff x="6347256" y="1548386"/>
            <a:chExt cx="1003944" cy="452247"/>
          </a:xfrm>
        </p:grpSpPr>
        <p:sp>
          <p:nvSpPr>
            <p:cNvPr id="194" name="Retângulo Arredondado 193">
              <a:extLst>
                <a:ext uri="{FF2B5EF4-FFF2-40B4-BE49-F238E27FC236}">
                  <a16:creationId xmlns:a16="http://schemas.microsoft.com/office/drawing/2014/main" id="{A5A63499-E8C5-91C2-D48C-1A492B17E62D}"/>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tângulo 194">
              <a:extLst>
                <a:ext uri="{FF2B5EF4-FFF2-40B4-BE49-F238E27FC236}">
                  <a16:creationId xmlns:a16="http://schemas.microsoft.com/office/drawing/2014/main" id="{FDA25FCF-8C2D-11B9-4ACA-ED3E7D5367E5}"/>
                </a:ext>
              </a:extLst>
            </p:cNvPr>
            <p:cNvSpPr/>
            <p:nvPr/>
          </p:nvSpPr>
          <p:spPr>
            <a:xfrm>
              <a:off x="6492179" y="1628709"/>
              <a:ext cx="291600" cy="291600"/>
            </a:xfrm>
            <a:prstGeom prst="rect">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tângulo 195">
              <a:extLst>
                <a:ext uri="{FF2B5EF4-FFF2-40B4-BE49-F238E27FC236}">
                  <a16:creationId xmlns:a16="http://schemas.microsoft.com/office/drawing/2014/main" id="{1307CC44-58A6-AB92-2A47-6B6CB37E5E8D}"/>
                </a:ext>
              </a:extLst>
            </p:cNvPr>
            <p:cNvSpPr/>
            <p:nvPr/>
          </p:nvSpPr>
          <p:spPr>
            <a:xfrm>
              <a:off x="6914028" y="1628709"/>
              <a:ext cx="291600" cy="291600"/>
            </a:xfrm>
            <a:prstGeom prst="rect">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97" name="CaixaDeTexto 196">
                <a:extLst>
                  <a:ext uri="{FF2B5EF4-FFF2-40B4-BE49-F238E27FC236}">
                    <a16:creationId xmlns:a16="http://schemas.microsoft.com/office/drawing/2014/main" id="{E4D7C96F-8679-A9AA-BC1F-A04ED39C3FBB}"/>
                  </a:ext>
                </a:extLst>
              </p:cNvPr>
              <p:cNvSpPr txBox="1"/>
              <p:nvPr/>
            </p:nvSpPr>
            <p:spPr>
              <a:xfrm>
                <a:off x="953575" y="3695078"/>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7" name="CaixaDeTexto 196">
                <a:extLst>
                  <a:ext uri="{FF2B5EF4-FFF2-40B4-BE49-F238E27FC236}">
                    <a16:creationId xmlns:a16="http://schemas.microsoft.com/office/drawing/2014/main" id="{E4D7C96F-8679-A9AA-BC1F-A04ED39C3FBB}"/>
                  </a:ext>
                </a:extLst>
              </p:cNvPr>
              <p:cNvSpPr txBox="1">
                <a:spLocks noRot="1" noChangeAspect="1" noMove="1" noResize="1" noEditPoints="1" noAdjustHandles="1" noChangeArrowheads="1" noChangeShapeType="1" noTextEdit="1"/>
              </p:cNvSpPr>
              <p:nvPr/>
            </p:nvSpPr>
            <p:spPr>
              <a:xfrm>
                <a:off x="953575" y="3695078"/>
                <a:ext cx="219611" cy="276999"/>
              </a:xfrm>
              <a:prstGeom prst="rect">
                <a:avLst/>
              </a:prstGeom>
              <a:blipFill>
                <a:blip r:embed="rId10"/>
                <a:stretch>
                  <a:fillRect l="-10526" r="-10526"/>
                </a:stretch>
              </a:blipFill>
            </p:spPr>
            <p:txBody>
              <a:bodyPr/>
              <a:lstStyle/>
              <a:p>
                <a:r>
                  <a:rPr lang="en-US">
                    <a:noFill/>
                  </a:rPr>
                  <a:t> </a:t>
                </a:r>
              </a:p>
            </p:txBody>
          </p:sp>
        </mc:Fallback>
      </mc:AlternateContent>
      <p:grpSp>
        <p:nvGrpSpPr>
          <p:cNvPr id="198" name="Agrupar 197">
            <a:extLst>
              <a:ext uri="{FF2B5EF4-FFF2-40B4-BE49-F238E27FC236}">
                <a16:creationId xmlns:a16="http://schemas.microsoft.com/office/drawing/2014/main" id="{601D6288-8182-2404-FFA9-CE48179387BD}"/>
              </a:ext>
            </a:extLst>
          </p:cNvPr>
          <p:cNvGrpSpPr/>
          <p:nvPr/>
        </p:nvGrpSpPr>
        <p:grpSpPr>
          <a:xfrm>
            <a:off x="2789241" y="3282388"/>
            <a:ext cx="1003944" cy="452247"/>
            <a:chOff x="6347256" y="1548386"/>
            <a:chExt cx="1003944" cy="452247"/>
          </a:xfrm>
        </p:grpSpPr>
        <p:sp>
          <p:nvSpPr>
            <p:cNvPr id="199" name="Retângulo Arredondado 198">
              <a:extLst>
                <a:ext uri="{FF2B5EF4-FFF2-40B4-BE49-F238E27FC236}">
                  <a16:creationId xmlns:a16="http://schemas.microsoft.com/office/drawing/2014/main" id="{0786F96D-1330-7240-09F0-A74964F9C39A}"/>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tângulo 199">
              <a:extLst>
                <a:ext uri="{FF2B5EF4-FFF2-40B4-BE49-F238E27FC236}">
                  <a16:creationId xmlns:a16="http://schemas.microsoft.com/office/drawing/2014/main" id="{8A1D9FC5-33DF-7680-D10B-C3F3A6951967}"/>
                </a:ext>
              </a:extLst>
            </p:cNvPr>
            <p:cNvSpPr/>
            <p:nvPr/>
          </p:nvSpPr>
          <p:spPr>
            <a:xfrm>
              <a:off x="6492179" y="1628709"/>
              <a:ext cx="291600" cy="291600"/>
            </a:xfrm>
            <a:prstGeom prst="rect">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1" name="Retângulo 200">
              <a:extLst>
                <a:ext uri="{FF2B5EF4-FFF2-40B4-BE49-F238E27FC236}">
                  <a16:creationId xmlns:a16="http://schemas.microsoft.com/office/drawing/2014/main" id="{C8E3804F-15B0-3370-A989-8282F6343789}"/>
                </a:ext>
              </a:extLst>
            </p:cNvPr>
            <p:cNvSpPr/>
            <p:nvPr/>
          </p:nvSpPr>
          <p:spPr>
            <a:xfrm>
              <a:off x="6914028" y="1628709"/>
              <a:ext cx="291600" cy="291600"/>
            </a:xfrm>
            <a:prstGeom prst="rect">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2" name="Conexão Reta Unidirecional 201">
            <a:extLst>
              <a:ext uri="{FF2B5EF4-FFF2-40B4-BE49-F238E27FC236}">
                <a16:creationId xmlns:a16="http://schemas.microsoft.com/office/drawing/2014/main" id="{2DB7EA3B-EC05-C751-6C42-CF7DBF700ECF}"/>
              </a:ext>
            </a:extLst>
          </p:cNvPr>
          <p:cNvCxnSpPr>
            <a:cxnSpLocks/>
            <a:stCxn id="199" idx="3"/>
          </p:cNvCxnSpPr>
          <p:nvPr/>
        </p:nvCxnSpPr>
        <p:spPr>
          <a:xfrm flipV="1">
            <a:off x="3793185" y="3149390"/>
            <a:ext cx="310641" cy="359122"/>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3" name="Conexão Reta Unidirecional 202">
            <a:extLst>
              <a:ext uri="{FF2B5EF4-FFF2-40B4-BE49-F238E27FC236}">
                <a16:creationId xmlns:a16="http://schemas.microsoft.com/office/drawing/2014/main" id="{208F5980-6FA3-57A8-C7CF-D9269F7460A7}"/>
              </a:ext>
            </a:extLst>
          </p:cNvPr>
          <p:cNvCxnSpPr>
            <a:cxnSpLocks/>
          </p:cNvCxnSpPr>
          <p:nvPr/>
        </p:nvCxnSpPr>
        <p:spPr>
          <a:xfrm>
            <a:off x="3800160" y="2429562"/>
            <a:ext cx="310641" cy="359122"/>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 name="Oval 3">
            <a:extLst>
              <a:ext uri="{FF2B5EF4-FFF2-40B4-BE49-F238E27FC236}">
                <a16:creationId xmlns:a16="http://schemas.microsoft.com/office/drawing/2014/main" id="{A7B7D849-9352-A47D-2240-18C1DA92AA64}"/>
              </a:ext>
            </a:extLst>
          </p:cNvPr>
          <p:cNvSpPr/>
          <p:nvPr/>
        </p:nvSpPr>
        <p:spPr>
          <a:xfrm rot="1186032">
            <a:off x="6058553" y="4859367"/>
            <a:ext cx="393183" cy="541185"/>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Oval 4">
            <a:extLst>
              <a:ext uri="{FF2B5EF4-FFF2-40B4-BE49-F238E27FC236}">
                <a16:creationId xmlns:a16="http://schemas.microsoft.com/office/drawing/2014/main" id="{83B957C4-EC69-ECF5-AB39-BA9750F19893}"/>
              </a:ext>
            </a:extLst>
          </p:cNvPr>
          <p:cNvSpPr/>
          <p:nvPr/>
        </p:nvSpPr>
        <p:spPr>
          <a:xfrm rot="1186032">
            <a:off x="5921703" y="4639729"/>
            <a:ext cx="674506" cy="1005588"/>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7" name="Oval 6">
            <a:extLst>
              <a:ext uri="{FF2B5EF4-FFF2-40B4-BE49-F238E27FC236}">
                <a16:creationId xmlns:a16="http://schemas.microsoft.com/office/drawing/2014/main" id="{09A4831F-7A44-D138-521D-366AFD2E418A}"/>
              </a:ext>
            </a:extLst>
          </p:cNvPr>
          <p:cNvSpPr/>
          <p:nvPr/>
        </p:nvSpPr>
        <p:spPr>
          <a:xfrm rot="1186032">
            <a:off x="5775057" y="4435326"/>
            <a:ext cx="1028804" cy="1439361"/>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0" name="Oval 9">
            <a:extLst>
              <a:ext uri="{FF2B5EF4-FFF2-40B4-BE49-F238E27FC236}">
                <a16:creationId xmlns:a16="http://schemas.microsoft.com/office/drawing/2014/main" id="{477EAA56-6C77-FA96-5812-D9CB76FE50DF}"/>
              </a:ext>
            </a:extLst>
          </p:cNvPr>
          <p:cNvSpPr/>
          <p:nvPr/>
        </p:nvSpPr>
        <p:spPr>
          <a:xfrm rot="1186032">
            <a:off x="5538039" y="4225448"/>
            <a:ext cx="1431358" cy="1869135"/>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11">
            <a:extLst>
              <a:ext uri="{FF2B5EF4-FFF2-40B4-BE49-F238E27FC236}">
                <a16:creationId xmlns:a16="http://schemas.microsoft.com/office/drawing/2014/main" id="{7BABC002-B068-E65B-F8A5-FC600DEA6628}"/>
              </a:ext>
            </a:extLst>
          </p:cNvPr>
          <p:cNvSpPr/>
          <p:nvPr/>
        </p:nvSpPr>
        <p:spPr>
          <a:xfrm rot="1186032">
            <a:off x="5255185" y="3955806"/>
            <a:ext cx="2015595" cy="2354047"/>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Oval 20">
            <a:extLst>
              <a:ext uri="{FF2B5EF4-FFF2-40B4-BE49-F238E27FC236}">
                <a16:creationId xmlns:a16="http://schemas.microsoft.com/office/drawing/2014/main" id="{4B9FE89C-22C2-BC23-00D8-7E2682BA6721}"/>
              </a:ext>
            </a:extLst>
          </p:cNvPr>
          <p:cNvSpPr/>
          <p:nvPr/>
        </p:nvSpPr>
        <p:spPr>
          <a:xfrm rot="1186032">
            <a:off x="5011414" y="3626658"/>
            <a:ext cx="2527374" cy="2892182"/>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B8219CD3-8EA5-C5DF-53A6-051EA30366AA}"/>
                  </a:ext>
                </a:extLst>
              </p:cNvPr>
              <p:cNvSpPr txBox="1"/>
              <p:nvPr/>
            </p:nvSpPr>
            <p:spPr>
              <a:xfrm>
                <a:off x="6770738" y="4805203"/>
                <a:ext cx="1300829"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PT" sz="1200" b="0" i="1" smtClean="0">
                          <a:latin typeface="Cambria Math" panose="02040503050406030204" pitchFamily="18" charset="0"/>
                        </a:rPr>
                        <m:t>𝐹</m:t>
                      </m:r>
                      <m:r>
                        <a:rPr lang="pt-PT" sz="1200" b="0" i="1" smtClean="0">
                          <a:latin typeface="Cambria Math" panose="02040503050406030204" pitchFamily="18" charset="0"/>
                        </a:rPr>
                        <m:t>. (           −           )</m:t>
                      </m:r>
                    </m:oMath>
                  </m:oMathPara>
                </a14:m>
                <a:endParaRPr lang="pt-PT" sz="1200" dirty="0"/>
              </a:p>
            </p:txBody>
          </p:sp>
        </mc:Choice>
        <mc:Fallback xmlns="">
          <p:sp>
            <p:nvSpPr>
              <p:cNvPr id="22" name="CaixaDeTexto 21">
                <a:extLst>
                  <a:ext uri="{FF2B5EF4-FFF2-40B4-BE49-F238E27FC236}">
                    <a16:creationId xmlns:a16="http://schemas.microsoft.com/office/drawing/2014/main" id="{B8219CD3-8EA5-C5DF-53A6-051EA30366AA}"/>
                  </a:ext>
                </a:extLst>
              </p:cNvPr>
              <p:cNvSpPr txBox="1">
                <a:spLocks noRot="1" noChangeAspect="1" noMove="1" noResize="1" noEditPoints="1" noAdjustHandles="1" noChangeArrowheads="1" noChangeShapeType="1" noTextEdit="1"/>
              </p:cNvSpPr>
              <p:nvPr/>
            </p:nvSpPr>
            <p:spPr>
              <a:xfrm>
                <a:off x="6770738" y="4805203"/>
                <a:ext cx="1300829" cy="276999"/>
              </a:xfrm>
              <a:prstGeom prst="rect">
                <a:avLst/>
              </a:prstGeom>
              <a:blipFill>
                <a:blip r:embed="rId11"/>
                <a:stretch>
                  <a:fillRect b="-4348"/>
                </a:stretch>
              </a:blipFill>
            </p:spPr>
            <p:txBody>
              <a:bodyPr/>
              <a:lstStyle/>
              <a:p>
                <a:r>
                  <a:rPr lang="en-US">
                    <a:noFill/>
                  </a:rPr>
                  <a:t> </a:t>
                </a:r>
              </a:p>
            </p:txBody>
          </p:sp>
        </mc:Fallback>
      </mc:AlternateContent>
      <p:sp>
        <p:nvSpPr>
          <p:cNvPr id="32" name="Oval 31">
            <a:extLst>
              <a:ext uri="{FF2B5EF4-FFF2-40B4-BE49-F238E27FC236}">
                <a16:creationId xmlns:a16="http://schemas.microsoft.com/office/drawing/2014/main" id="{8035FEBF-957C-3190-96FF-F53E0987D89E}"/>
              </a:ext>
            </a:extLst>
          </p:cNvPr>
          <p:cNvSpPr>
            <a:spLocks noChangeAspect="1"/>
          </p:cNvSpPr>
          <p:nvPr/>
        </p:nvSpPr>
        <p:spPr>
          <a:xfrm>
            <a:off x="6276216" y="4873238"/>
            <a:ext cx="288000" cy="288000"/>
          </a:xfrm>
          <a:prstGeom prst="ellipse">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7DEBA3D-1848-0C4D-EC7D-5E6797A698E9}"/>
              </a:ext>
            </a:extLst>
          </p:cNvPr>
          <p:cNvSpPr>
            <a:spLocks noChangeAspect="1"/>
          </p:cNvSpPr>
          <p:nvPr/>
        </p:nvSpPr>
        <p:spPr>
          <a:xfrm>
            <a:off x="5421955" y="4149879"/>
            <a:ext cx="288000" cy="288000"/>
          </a:xfrm>
          <a:prstGeom prst="ellipse">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9FF3433-F66F-2519-3D39-5C2FAE0A98FE}"/>
              </a:ext>
            </a:extLst>
          </p:cNvPr>
          <p:cNvSpPr>
            <a:spLocks noChangeAspect="1"/>
          </p:cNvSpPr>
          <p:nvPr/>
        </p:nvSpPr>
        <p:spPr>
          <a:xfrm rot="21026927">
            <a:off x="5716264" y="5135630"/>
            <a:ext cx="288000" cy="288000"/>
          </a:xfrm>
          <a:prstGeom prst="ellipse">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Conexão: Ângulo Reto 64">
            <a:extLst>
              <a:ext uri="{FF2B5EF4-FFF2-40B4-BE49-F238E27FC236}">
                <a16:creationId xmlns:a16="http://schemas.microsoft.com/office/drawing/2014/main" id="{BF93EC8B-3455-C4A6-933F-3EEDD91AF346}"/>
              </a:ext>
            </a:extLst>
          </p:cNvPr>
          <p:cNvCxnSpPr>
            <a:cxnSpLocks/>
          </p:cNvCxnSpPr>
          <p:nvPr/>
        </p:nvCxnSpPr>
        <p:spPr>
          <a:xfrm rot="16200000" flipH="1">
            <a:off x="4862671" y="3522974"/>
            <a:ext cx="2808000" cy="3204000"/>
          </a:xfrm>
          <a:prstGeom prst="bentConnector3">
            <a:avLst>
              <a:gd name="adj1" fmla="val 100391"/>
            </a:avLst>
          </a:prstGeom>
          <a:ln w="12700">
            <a:headEnd type="triangle"/>
            <a:tailEnd type="triangle"/>
          </a:ln>
        </p:spPr>
        <p:style>
          <a:lnRef idx="1">
            <a:schemeClr val="dk1"/>
          </a:lnRef>
          <a:fillRef idx="0">
            <a:schemeClr val="dk1"/>
          </a:fillRef>
          <a:effectRef idx="0">
            <a:schemeClr val="dk1"/>
          </a:effectRef>
          <a:fontRef idx="minor">
            <a:schemeClr val="tx1"/>
          </a:fontRef>
        </p:style>
      </p:cxnSp>
      <p:cxnSp>
        <p:nvCxnSpPr>
          <p:cNvPr id="47" name="Conexão reta unidirecional 70">
            <a:extLst>
              <a:ext uri="{FF2B5EF4-FFF2-40B4-BE49-F238E27FC236}">
                <a16:creationId xmlns:a16="http://schemas.microsoft.com/office/drawing/2014/main" id="{213B8957-62BC-8DEC-642A-BD9D98C6AE10}"/>
              </a:ext>
            </a:extLst>
          </p:cNvPr>
          <p:cNvCxnSpPr>
            <a:cxnSpLocks/>
            <a:endCxn id="33" idx="3"/>
          </p:cNvCxnSpPr>
          <p:nvPr/>
        </p:nvCxnSpPr>
        <p:spPr>
          <a:xfrm flipV="1">
            <a:off x="4674442" y="4395702"/>
            <a:ext cx="789690" cy="214488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exão reta unidirecional 71">
            <a:extLst>
              <a:ext uri="{FF2B5EF4-FFF2-40B4-BE49-F238E27FC236}">
                <a16:creationId xmlns:a16="http://schemas.microsoft.com/office/drawing/2014/main" id="{2040E1C7-0504-1DA6-96D5-335C554B9988}"/>
              </a:ext>
            </a:extLst>
          </p:cNvPr>
          <p:cNvCxnSpPr>
            <a:cxnSpLocks/>
            <a:endCxn id="34" idx="3"/>
          </p:cNvCxnSpPr>
          <p:nvPr/>
        </p:nvCxnSpPr>
        <p:spPr>
          <a:xfrm flipV="1">
            <a:off x="4681128" y="5396937"/>
            <a:ext cx="1095620" cy="11302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exão reta unidirecional 72">
            <a:extLst>
              <a:ext uri="{FF2B5EF4-FFF2-40B4-BE49-F238E27FC236}">
                <a16:creationId xmlns:a16="http://schemas.microsoft.com/office/drawing/2014/main" id="{F1D6EC9F-C930-D698-63DF-CAED171AEE8A}"/>
              </a:ext>
            </a:extLst>
          </p:cNvPr>
          <p:cNvCxnSpPr>
            <a:cxnSpLocks/>
            <a:endCxn id="32" idx="3"/>
          </p:cNvCxnSpPr>
          <p:nvPr/>
        </p:nvCxnSpPr>
        <p:spPr>
          <a:xfrm flipV="1">
            <a:off x="4676555" y="5119061"/>
            <a:ext cx="1641838" cy="142152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exão reta unidirecional 73">
            <a:extLst>
              <a:ext uri="{FF2B5EF4-FFF2-40B4-BE49-F238E27FC236}">
                <a16:creationId xmlns:a16="http://schemas.microsoft.com/office/drawing/2014/main" id="{63D5CBE5-C1D6-DDC6-ABB5-440C43BF60E3}"/>
              </a:ext>
            </a:extLst>
          </p:cNvPr>
          <p:cNvCxnSpPr>
            <a:cxnSpLocks/>
            <a:endCxn id="53" idx="2"/>
          </p:cNvCxnSpPr>
          <p:nvPr/>
        </p:nvCxnSpPr>
        <p:spPr>
          <a:xfrm flipV="1">
            <a:off x="4666705" y="5643006"/>
            <a:ext cx="1852605" cy="89757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exão reta unidirecional 78">
            <a:extLst>
              <a:ext uri="{FF2B5EF4-FFF2-40B4-BE49-F238E27FC236}">
                <a16:creationId xmlns:a16="http://schemas.microsoft.com/office/drawing/2014/main" id="{D1EF8775-3FBE-7FD6-FA5A-BBAB0464E6ED}"/>
              </a:ext>
            </a:extLst>
          </p:cNvPr>
          <p:cNvCxnSpPr>
            <a:cxnSpLocks noChangeAspect="1"/>
            <a:stCxn id="34" idx="0"/>
          </p:cNvCxnSpPr>
          <p:nvPr/>
        </p:nvCxnSpPr>
        <p:spPr>
          <a:xfrm flipH="1" flipV="1">
            <a:off x="5602689" y="4420936"/>
            <a:ext cx="233681" cy="71669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exão reta unidirecional 78">
            <a:extLst>
              <a:ext uri="{FF2B5EF4-FFF2-40B4-BE49-F238E27FC236}">
                <a16:creationId xmlns:a16="http://schemas.microsoft.com/office/drawing/2014/main" id="{05C8F98F-FCC3-CF68-E890-3D90DF2379B1}"/>
              </a:ext>
            </a:extLst>
          </p:cNvPr>
          <p:cNvCxnSpPr>
            <a:cxnSpLocks noChangeAspect="1"/>
          </p:cNvCxnSpPr>
          <p:nvPr/>
        </p:nvCxnSpPr>
        <p:spPr>
          <a:xfrm flipH="1" flipV="1">
            <a:off x="6465213" y="5152230"/>
            <a:ext cx="126696" cy="36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C8983D66-BF6E-0C42-523D-D920C8209E2F}"/>
              </a:ext>
            </a:extLst>
          </p:cNvPr>
          <p:cNvSpPr>
            <a:spLocks noChangeAspect="1"/>
          </p:cNvSpPr>
          <p:nvPr/>
        </p:nvSpPr>
        <p:spPr>
          <a:xfrm>
            <a:off x="6519310" y="5499006"/>
            <a:ext cx="288000" cy="288000"/>
          </a:xfrm>
          <a:prstGeom prst="ellipse">
            <a:avLst/>
          </a:prstGeom>
          <a:solidFill>
            <a:srgbClr val="895299"/>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8629B736-6BC7-7EC2-CBD4-0A62AA750BC8}"/>
              </a:ext>
            </a:extLst>
          </p:cNvPr>
          <p:cNvSpPr>
            <a:spLocks noChangeAspect="1"/>
          </p:cNvSpPr>
          <p:nvPr/>
        </p:nvSpPr>
        <p:spPr>
          <a:xfrm>
            <a:off x="7110464" y="4805203"/>
            <a:ext cx="288000" cy="288000"/>
          </a:xfrm>
          <a:prstGeom prst="ellipse">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61C40714-F866-31E5-EC7D-B228F3C8CD18}"/>
              </a:ext>
            </a:extLst>
          </p:cNvPr>
          <p:cNvSpPr>
            <a:spLocks noChangeAspect="1"/>
          </p:cNvSpPr>
          <p:nvPr/>
        </p:nvSpPr>
        <p:spPr>
          <a:xfrm rot="21026927">
            <a:off x="6375311" y="3903540"/>
            <a:ext cx="288000" cy="288000"/>
          </a:xfrm>
          <a:prstGeom prst="ellipse">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6" name="CaixaDeTexto 55">
                <a:extLst>
                  <a:ext uri="{FF2B5EF4-FFF2-40B4-BE49-F238E27FC236}">
                    <a16:creationId xmlns:a16="http://schemas.microsoft.com/office/drawing/2014/main" id="{BC7838EA-329E-53D1-2C5B-B4D074EBADEB}"/>
                  </a:ext>
                </a:extLst>
              </p:cNvPr>
              <p:cNvSpPr txBox="1"/>
              <p:nvPr/>
            </p:nvSpPr>
            <p:spPr>
              <a:xfrm>
                <a:off x="6099000" y="3871737"/>
                <a:ext cx="3313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PT" b="0" i="1" smtClean="0">
                          <a:latin typeface="Cambria Math" panose="02040503050406030204" pitchFamily="18" charset="0"/>
                        </a:rPr>
                        <m:t>−</m:t>
                      </m:r>
                    </m:oMath>
                  </m:oMathPara>
                </a14:m>
                <a:endParaRPr lang="en-US" dirty="0"/>
              </a:p>
            </p:txBody>
          </p:sp>
        </mc:Choice>
        <mc:Fallback xmlns="">
          <p:sp>
            <p:nvSpPr>
              <p:cNvPr id="56" name="CaixaDeTexto 55">
                <a:extLst>
                  <a:ext uri="{FF2B5EF4-FFF2-40B4-BE49-F238E27FC236}">
                    <a16:creationId xmlns:a16="http://schemas.microsoft.com/office/drawing/2014/main" id="{BC7838EA-329E-53D1-2C5B-B4D074EBADEB}"/>
                  </a:ext>
                </a:extLst>
              </p:cNvPr>
              <p:cNvSpPr txBox="1">
                <a:spLocks noRot="1" noChangeAspect="1" noMove="1" noResize="1" noEditPoints="1" noAdjustHandles="1" noChangeArrowheads="1" noChangeShapeType="1" noTextEdit="1"/>
              </p:cNvSpPr>
              <p:nvPr/>
            </p:nvSpPr>
            <p:spPr>
              <a:xfrm>
                <a:off x="6099000" y="3871737"/>
                <a:ext cx="331365" cy="369332"/>
              </a:xfrm>
              <a:prstGeom prst="rect">
                <a:avLst/>
              </a:prstGeom>
              <a:blipFill>
                <a:blip r:embed="rId12"/>
                <a:stretch>
                  <a:fillRect/>
                </a:stretch>
              </a:blipFill>
            </p:spPr>
            <p:txBody>
              <a:bodyPr/>
              <a:lstStyle/>
              <a:p>
                <a:r>
                  <a:rPr lang="en-US">
                    <a:noFill/>
                  </a:rPr>
                  <a:t> </a:t>
                </a:r>
              </a:p>
            </p:txBody>
          </p:sp>
        </mc:Fallback>
      </mc:AlternateContent>
      <p:cxnSp>
        <p:nvCxnSpPr>
          <p:cNvPr id="57" name="Conexão reta unidirecional 81">
            <a:extLst>
              <a:ext uri="{FF2B5EF4-FFF2-40B4-BE49-F238E27FC236}">
                <a16:creationId xmlns:a16="http://schemas.microsoft.com/office/drawing/2014/main" id="{583431C6-DFA0-F2E6-103A-C3E98F5F7803}"/>
              </a:ext>
            </a:extLst>
          </p:cNvPr>
          <p:cNvCxnSpPr>
            <a:cxnSpLocks/>
          </p:cNvCxnSpPr>
          <p:nvPr/>
        </p:nvCxnSpPr>
        <p:spPr>
          <a:xfrm flipV="1">
            <a:off x="5808460" y="4286286"/>
            <a:ext cx="290540" cy="471096"/>
          </a:xfrm>
          <a:prstGeom prst="straightConnector1">
            <a:avLst/>
          </a:prstGeom>
          <a:ln w="6350">
            <a:solidFill>
              <a:schemeClr val="tx1"/>
            </a:solidFill>
            <a:prstDash val="sysDash"/>
            <a:tailEnd type="stealth"/>
          </a:ln>
        </p:spPr>
        <p:style>
          <a:lnRef idx="1">
            <a:schemeClr val="accent1"/>
          </a:lnRef>
          <a:fillRef idx="0">
            <a:schemeClr val="accent1"/>
          </a:fillRef>
          <a:effectRef idx="0">
            <a:schemeClr val="accent1"/>
          </a:effectRef>
          <a:fontRef idx="minor">
            <a:schemeClr val="tx1"/>
          </a:fontRef>
        </p:style>
      </p:cxnSp>
      <p:cxnSp>
        <p:nvCxnSpPr>
          <p:cNvPr id="58" name="Conexão reta unidirecional 85">
            <a:extLst>
              <a:ext uri="{FF2B5EF4-FFF2-40B4-BE49-F238E27FC236}">
                <a16:creationId xmlns:a16="http://schemas.microsoft.com/office/drawing/2014/main" id="{DA8E729E-3D27-9071-3B1C-F4825F25188D}"/>
              </a:ext>
            </a:extLst>
          </p:cNvPr>
          <p:cNvCxnSpPr>
            <a:cxnSpLocks/>
          </p:cNvCxnSpPr>
          <p:nvPr/>
        </p:nvCxnSpPr>
        <p:spPr>
          <a:xfrm flipV="1">
            <a:off x="6682768" y="5172214"/>
            <a:ext cx="245202" cy="155392"/>
          </a:xfrm>
          <a:prstGeom prst="straightConnector1">
            <a:avLst/>
          </a:prstGeom>
          <a:ln w="6350">
            <a:solidFill>
              <a:schemeClr val="tx1"/>
            </a:solidFill>
            <a:prstDash val="sysDash"/>
            <a:tailEnd type="stealth"/>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FFC25B59-06E7-EB2E-779E-FA83CE572E33}"/>
              </a:ext>
            </a:extLst>
          </p:cNvPr>
          <p:cNvSpPr>
            <a:spLocks noChangeAspect="1"/>
          </p:cNvSpPr>
          <p:nvPr/>
        </p:nvSpPr>
        <p:spPr>
          <a:xfrm>
            <a:off x="5870671" y="3912403"/>
            <a:ext cx="288000" cy="288000"/>
          </a:xfrm>
          <a:prstGeom prst="ellipse">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601F1B34-DEE1-07A7-0051-B1C0D03D1C38}"/>
              </a:ext>
            </a:extLst>
          </p:cNvPr>
          <p:cNvSpPr>
            <a:spLocks noChangeAspect="1"/>
          </p:cNvSpPr>
          <p:nvPr/>
        </p:nvSpPr>
        <p:spPr>
          <a:xfrm rot="21026927">
            <a:off x="7616673" y="4799701"/>
            <a:ext cx="288000" cy="288000"/>
          </a:xfrm>
          <a:prstGeom prst="ellipse">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C3C6929D-BC0F-4D39-8C9C-A0C8F06E8581}"/>
              </a:ext>
            </a:extLst>
          </p:cNvPr>
          <p:cNvSpPr>
            <a:spLocks noChangeAspect="1"/>
          </p:cNvSpPr>
          <p:nvPr/>
        </p:nvSpPr>
        <p:spPr>
          <a:xfrm>
            <a:off x="6898043" y="5571412"/>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aixaDeTexto 2">
            <a:extLst>
              <a:ext uri="{FF2B5EF4-FFF2-40B4-BE49-F238E27FC236}">
                <a16:creationId xmlns:a16="http://schemas.microsoft.com/office/drawing/2014/main" id="{A4747248-33EB-FFD1-5A53-615496B08C84}"/>
              </a:ext>
            </a:extLst>
          </p:cNvPr>
          <p:cNvSpPr txBox="1"/>
          <p:nvPr/>
        </p:nvSpPr>
        <p:spPr>
          <a:xfrm>
            <a:off x="216273" y="6356350"/>
            <a:ext cx="2743199" cy="338554"/>
          </a:xfrm>
          <a:prstGeom prst="rect">
            <a:avLst/>
          </a:prstGeom>
          <a:noFill/>
        </p:spPr>
        <p:txBody>
          <a:bodyPr wrap="square" rtlCol="0">
            <a:spAutoFit/>
          </a:bodyPr>
          <a:lstStyle/>
          <a:p>
            <a:r>
              <a:rPr lang="en-US" sz="1600" dirty="0"/>
              <a:t>References  [</a:t>
            </a:r>
            <a:r>
              <a:rPr lang="en-US" sz="1600" dirty="0">
                <a:solidFill>
                  <a:srgbClr val="3D78B5"/>
                </a:solidFill>
              </a:rPr>
              <a:t>33, 69</a:t>
            </a:r>
            <a:r>
              <a:rPr lang="en-US" sz="1600" dirty="0"/>
              <a:t>]</a:t>
            </a:r>
          </a:p>
        </p:txBody>
      </p:sp>
    </p:spTree>
    <p:extLst>
      <p:ext uri="{BB962C8B-B14F-4D97-AF65-F5344CB8AC3E}">
        <p14:creationId xmlns:p14="http://schemas.microsoft.com/office/powerpoint/2010/main" val="3122317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8" name="Título 1">
                <a:extLst>
                  <a:ext uri="{FF2B5EF4-FFF2-40B4-BE49-F238E27FC236}">
                    <a16:creationId xmlns:a16="http://schemas.microsoft.com/office/drawing/2014/main" id="{4D296B6C-119F-7BB0-C8A2-86E8063F9465}"/>
                  </a:ext>
                </a:extLst>
              </p:cNvPr>
              <p:cNvSpPr txBox="1">
                <a:spLocks/>
              </p:cNvSpPr>
              <p:nvPr/>
            </p:nvSpPr>
            <p:spPr>
              <a:xfrm>
                <a:off x="0" y="1"/>
                <a:ext cx="12192000" cy="999460"/>
              </a:xfrm>
              <a:prstGeom prst="rect">
                <a:avLst/>
              </a:prstGeom>
              <a:solidFill>
                <a:schemeClr val="bg1">
                  <a:lumMod val="9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sz="3200" b="1" dirty="0">
                    <a:solidFill>
                      <a:srgbClr val="1990B0"/>
                    </a:solidFill>
                    <a:cs typeface="Arial" panose="020B0604020202020204" pitchFamily="34" charset="0"/>
                  </a:rPr>
                  <a:t>  </a:t>
                </a:r>
                <a:r>
                  <a:rPr lang="en-US" sz="2800" dirty="0">
                    <a:solidFill>
                      <a:schemeClr val="tx1">
                        <a:lumMod val="85000"/>
                        <a:lumOff val="15000"/>
                      </a:schemeClr>
                    </a:solidFill>
                    <a:cs typeface="Arial" panose="020B0604020202020204" pitchFamily="34" charset="0"/>
                  </a:rPr>
                  <a:t>Calibration problem – </a:t>
                </a:r>
                <a:r>
                  <a:rPr lang="en-US" sz="2800" b="1" dirty="0">
                    <a:solidFill>
                      <a:schemeClr val="tx1">
                        <a:lumMod val="85000"/>
                        <a:lumOff val="15000"/>
                      </a:schemeClr>
                    </a:solidFill>
                    <a:cs typeface="Arial" panose="020B0604020202020204" pitchFamily="34" charset="0"/>
                  </a:rPr>
                  <a:t>Differential Evolution </a:t>
                </a:r>
                <a:r>
                  <a:rPr lang="en-US" sz="2800" dirty="0">
                    <a:solidFill>
                      <a:schemeClr val="tx1">
                        <a:lumMod val="85000"/>
                        <a:lumOff val="15000"/>
                      </a:schemeClr>
                    </a:solidFill>
                    <a:cs typeface="Arial" panose="020B0604020202020204" pitchFamily="34" charset="0"/>
                  </a:rPr>
                  <a:t>( </a:t>
                </a:r>
                <a14:m>
                  <m:oMath xmlns:m="http://schemas.openxmlformats.org/officeDocument/2006/math">
                    <m:r>
                      <a:rPr lang="pt-PT" sz="2800" b="0" i="1" smtClean="0">
                        <a:latin typeface="Cambria Math" panose="02040503050406030204" pitchFamily="18" charset="0"/>
                      </a:rPr>
                      <m:t>𝑁</m:t>
                    </m:r>
                    <m:r>
                      <a:rPr lang="pt-PT" sz="2800" b="0" i="1" smtClean="0">
                        <a:latin typeface="Cambria Math" panose="02040503050406030204" pitchFamily="18" charset="0"/>
                      </a:rPr>
                      <m:t>=4, </m:t>
                    </m:r>
                    <m:r>
                      <a:rPr lang="pt-PT" sz="2800" b="0" i="1" smtClean="0">
                        <a:latin typeface="Cambria Math" panose="02040503050406030204" pitchFamily="18" charset="0"/>
                      </a:rPr>
                      <m:t>𝐷</m:t>
                    </m:r>
                    <m:r>
                      <a:rPr lang="pt-PT" sz="2800" b="0" i="1" smtClean="0">
                        <a:latin typeface="Cambria Math" panose="02040503050406030204" pitchFamily="18" charset="0"/>
                      </a:rPr>
                      <m:t>=2</m:t>
                    </m:r>
                  </m:oMath>
                </a14:m>
                <a:r>
                  <a:rPr lang="en-US" sz="2800" dirty="0">
                    <a:solidFill>
                      <a:schemeClr val="tx1">
                        <a:lumMod val="85000"/>
                        <a:lumOff val="15000"/>
                      </a:schemeClr>
                    </a:solidFill>
                    <a:cs typeface="Arial" panose="020B0604020202020204" pitchFamily="34" charset="0"/>
                  </a:rPr>
                  <a:t> )</a:t>
                </a:r>
                <a:endParaRPr lang="en-US" sz="2800" b="1" dirty="0">
                  <a:cs typeface="Arial" panose="020B0604020202020204" pitchFamily="34" charset="0"/>
                </a:endParaRPr>
              </a:p>
            </p:txBody>
          </p:sp>
        </mc:Choice>
        <mc:Fallback xmlns="">
          <p:sp>
            <p:nvSpPr>
              <p:cNvPr id="178" name="Título 1">
                <a:extLst>
                  <a:ext uri="{FF2B5EF4-FFF2-40B4-BE49-F238E27FC236}">
                    <a16:creationId xmlns:a16="http://schemas.microsoft.com/office/drawing/2014/main" id="{4D296B6C-119F-7BB0-C8A2-86E8063F9465}"/>
                  </a:ext>
                </a:extLst>
              </p:cNvPr>
              <p:cNvSpPr txBox="1">
                <a:spLocks noRot="1" noChangeAspect="1" noMove="1" noResize="1" noEditPoints="1" noAdjustHandles="1" noChangeArrowheads="1" noChangeShapeType="1" noTextEdit="1"/>
              </p:cNvSpPr>
              <p:nvPr/>
            </p:nvSpPr>
            <p:spPr>
              <a:xfrm>
                <a:off x="0" y="1"/>
                <a:ext cx="12192000" cy="999460"/>
              </a:xfrm>
              <a:prstGeom prst="rect">
                <a:avLst/>
              </a:prstGeom>
              <a:blipFill>
                <a:blip r:embed="rId3"/>
                <a:stretch>
                  <a:fillRect/>
                </a:stretch>
              </a:blipFill>
            </p:spPr>
            <p:txBody>
              <a:bodyPr/>
              <a:lstStyle/>
              <a:p>
                <a:r>
                  <a:rPr lang="en-US">
                    <a:noFill/>
                  </a:rPr>
                  <a:t> </a:t>
                </a:r>
              </a:p>
            </p:txBody>
          </p:sp>
        </mc:Fallback>
      </mc:AlternateContent>
      <p:sp>
        <p:nvSpPr>
          <p:cNvPr id="211" name="Marcador de Posição do Número do Diapositivo 2">
            <a:extLst>
              <a:ext uri="{FF2B5EF4-FFF2-40B4-BE49-F238E27FC236}">
                <a16:creationId xmlns:a16="http://schemas.microsoft.com/office/drawing/2014/main" id="{11689485-08AF-53F3-9787-FB5C51913D84}"/>
              </a:ext>
            </a:extLst>
          </p:cNvPr>
          <p:cNvSpPr>
            <a:spLocks noGrp="1"/>
          </p:cNvSpPr>
          <p:nvPr>
            <p:ph type="sldNum" sz="quarter" idx="12"/>
          </p:nvPr>
        </p:nvSpPr>
        <p:spPr>
          <a:xfrm>
            <a:off x="8610600" y="6356350"/>
            <a:ext cx="2743200" cy="365125"/>
          </a:xfrm>
        </p:spPr>
        <p:txBody>
          <a:bodyPr/>
          <a:lstStyle/>
          <a:p>
            <a:fld id="{9349F829-3AB5-2249-A75E-9CF92A8C3104}" type="slidenum">
              <a:rPr lang="pt-PT" smtClean="0"/>
              <a:t>15</a:t>
            </a:fld>
            <a:endParaRPr lang="pt-PT"/>
          </a:p>
        </p:txBody>
      </p:sp>
      <p:sp>
        <p:nvSpPr>
          <p:cNvPr id="213" name="Oval 212">
            <a:extLst>
              <a:ext uri="{FF2B5EF4-FFF2-40B4-BE49-F238E27FC236}">
                <a16:creationId xmlns:a16="http://schemas.microsoft.com/office/drawing/2014/main" id="{7E16351D-44F9-F45C-1140-50018DE30E3C}"/>
              </a:ext>
            </a:extLst>
          </p:cNvPr>
          <p:cNvSpPr/>
          <p:nvPr/>
        </p:nvSpPr>
        <p:spPr>
          <a:xfrm>
            <a:off x="6674524" y="1321127"/>
            <a:ext cx="1606123" cy="387211"/>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415093F9-6906-32DB-BC5A-824EF6C6DC39}"/>
              </a:ext>
            </a:extLst>
          </p:cNvPr>
          <p:cNvSpPr>
            <a:spLocks noChangeAspect="1"/>
          </p:cNvSpPr>
          <p:nvPr/>
        </p:nvSpPr>
        <p:spPr>
          <a:xfrm>
            <a:off x="604287" y="2047013"/>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1" name="Agrupar 220">
            <a:extLst>
              <a:ext uri="{FF2B5EF4-FFF2-40B4-BE49-F238E27FC236}">
                <a16:creationId xmlns:a16="http://schemas.microsoft.com/office/drawing/2014/main" id="{A7771222-DB5E-0F88-1A95-FC41E5AFEDD3}"/>
              </a:ext>
            </a:extLst>
          </p:cNvPr>
          <p:cNvGrpSpPr/>
          <p:nvPr/>
        </p:nvGrpSpPr>
        <p:grpSpPr>
          <a:xfrm>
            <a:off x="1234474" y="1964889"/>
            <a:ext cx="1003944" cy="452247"/>
            <a:chOff x="6347256" y="1548386"/>
            <a:chExt cx="1003944" cy="452247"/>
          </a:xfrm>
        </p:grpSpPr>
        <p:sp>
          <p:nvSpPr>
            <p:cNvPr id="222" name="Retângulo Arredondado 221">
              <a:extLst>
                <a:ext uri="{FF2B5EF4-FFF2-40B4-BE49-F238E27FC236}">
                  <a16:creationId xmlns:a16="http://schemas.microsoft.com/office/drawing/2014/main" id="{D5BB5939-E450-0860-F7F2-77B13CCAACE7}"/>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3" name="Retângulo 222">
              <a:extLst>
                <a:ext uri="{FF2B5EF4-FFF2-40B4-BE49-F238E27FC236}">
                  <a16:creationId xmlns:a16="http://schemas.microsoft.com/office/drawing/2014/main" id="{7546D748-2729-D85B-09DD-35D5A715E79D}"/>
                </a:ext>
              </a:extLst>
            </p:cNvPr>
            <p:cNvSpPr/>
            <p:nvPr/>
          </p:nvSpPr>
          <p:spPr>
            <a:xfrm>
              <a:off x="6492179"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tângulo 223">
              <a:extLst>
                <a:ext uri="{FF2B5EF4-FFF2-40B4-BE49-F238E27FC236}">
                  <a16:creationId xmlns:a16="http://schemas.microsoft.com/office/drawing/2014/main" id="{7575062B-6723-D561-C22C-9F2CF0BF2A2A}"/>
                </a:ext>
              </a:extLst>
            </p:cNvPr>
            <p:cNvSpPr/>
            <p:nvPr/>
          </p:nvSpPr>
          <p:spPr>
            <a:xfrm>
              <a:off x="6914028"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25" name="CaixaDeTexto 224">
                <a:extLst>
                  <a:ext uri="{FF2B5EF4-FFF2-40B4-BE49-F238E27FC236}">
                    <a16:creationId xmlns:a16="http://schemas.microsoft.com/office/drawing/2014/main" id="{1F9B3995-50D7-9313-5C73-AA8690744638}"/>
                  </a:ext>
                </a:extLst>
              </p:cNvPr>
              <p:cNvSpPr txBox="1"/>
              <p:nvPr/>
            </p:nvSpPr>
            <p:spPr>
              <a:xfrm>
                <a:off x="953575" y="2058014"/>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25" name="CaixaDeTexto 224">
                <a:extLst>
                  <a:ext uri="{FF2B5EF4-FFF2-40B4-BE49-F238E27FC236}">
                    <a16:creationId xmlns:a16="http://schemas.microsoft.com/office/drawing/2014/main" id="{1F9B3995-50D7-9313-5C73-AA8690744638}"/>
                  </a:ext>
                </a:extLst>
              </p:cNvPr>
              <p:cNvSpPr txBox="1">
                <a:spLocks noRot="1" noChangeAspect="1" noMove="1" noResize="1" noEditPoints="1" noAdjustHandles="1" noChangeArrowheads="1" noChangeShapeType="1" noTextEdit="1"/>
              </p:cNvSpPr>
              <p:nvPr/>
            </p:nvSpPr>
            <p:spPr>
              <a:xfrm>
                <a:off x="953575" y="2058014"/>
                <a:ext cx="219611" cy="276999"/>
              </a:xfrm>
              <a:prstGeom prst="rect">
                <a:avLst/>
              </a:prstGeom>
              <a:blipFill>
                <a:blip r:embed="rId4"/>
                <a:stretch>
                  <a:fillRect l="-10526" r="-10526"/>
                </a:stretch>
              </a:blipFill>
            </p:spPr>
            <p:txBody>
              <a:bodyPr/>
              <a:lstStyle/>
              <a:p>
                <a:r>
                  <a:rPr lang="en-US">
                    <a:noFill/>
                  </a:rPr>
                  <a:t> </a:t>
                </a:r>
              </a:p>
            </p:txBody>
          </p:sp>
        </mc:Fallback>
      </mc:AlternateContent>
      <p:sp>
        <p:nvSpPr>
          <p:cNvPr id="226" name="Oval 225">
            <a:extLst>
              <a:ext uri="{FF2B5EF4-FFF2-40B4-BE49-F238E27FC236}">
                <a16:creationId xmlns:a16="http://schemas.microsoft.com/office/drawing/2014/main" id="{64766189-A160-DD51-EAC9-D577136BD10A}"/>
              </a:ext>
            </a:extLst>
          </p:cNvPr>
          <p:cNvSpPr>
            <a:spLocks noChangeAspect="1"/>
          </p:cNvSpPr>
          <p:nvPr/>
        </p:nvSpPr>
        <p:spPr>
          <a:xfrm>
            <a:off x="604287" y="2592701"/>
            <a:ext cx="288000" cy="288000"/>
          </a:xfrm>
          <a:prstGeom prst="ellipse">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7" name="Agrupar 226">
            <a:extLst>
              <a:ext uri="{FF2B5EF4-FFF2-40B4-BE49-F238E27FC236}">
                <a16:creationId xmlns:a16="http://schemas.microsoft.com/office/drawing/2014/main" id="{ED92C4BD-8434-5560-4B2C-A587ABDFEEBF}"/>
              </a:ext>
            </a:extLst>
          </p:cNvPr>
          <p:cNvGrpSpPr/>
          <p:nvPr/>
        </p:nvGrpSpPr>
        <p:grpSpPr>
          <a:xfrm>
            <a:off x="1234474" y="2510577"/>
            <a:ext cx="1003944" cy="452247"/>
            <a:chOff x="6347256" y="1548386"/>
            <a:chExt cx="1003944" cy="452247"/>
          </a:xfrm>
        </p:grpSpPr>
        <p:sp>
          <p:nvSpPr>
            <p:cNvPr id="228" name="Retângulo Arredondado 227">
              <a:extLst>
                <a:ext uri="{FF2B5EF4-FFF2-40B4-BE49-F238E27FC236}">
                  <a16:creationId xmlns:a16="http://schemas.microsoft.com/office/drawing/2014/main" id="{CF1BBFA1-E219-D176-AF1E-95D557BEFCFB}"/>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9" name="Retângulo 228">
              <a:extLst>
                <a:ext uri="{FF2B5EF4-FFF2-40B4-BE49-F238E27FC236}">
                  <a16:creationId xmlns:a16="http://schemas.microsoft.com/office/drawing/2014/main" id="{3A19720C-F305-8D48-7C7C-07A39BD3103F}"/>
                </a:ext>
              </a:extLst>
            </p:cNvPr>
            <p:cNvSpPr/>
            <p:nvPr/>
          </p:nvSpPr>
          <p:spPr>
            <a:xfrm>
              <a:off x="6492179" y="1628709"/>
              <a:ext cx="291600" cy="291600"/>
            </a:xfrm>
            <a:prstGeom prst="rect">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0" name="Retângulo 229">
              <a:extLst>
                <a:ext uri="{FF2B5EF4-FFF2-40B4-BE49-F238E27FC236}">
                  <a16:creationId xmlns:a16="http://schemas.microsoft.com/office/drawing/2014/main" id="{71447B77-88E4-607B-F24C-D40EB02CB8A0}"/>
                </a:ext>
              </a:extLst>
            </p:cNvPr>
            <p:cNvSpPr/>
            <p:nvPr/>
          </p:nvSpPr>
          <p:spPr>
            <a:xfrm>
              <a:off x="6914028" y="1628709"/>
              <a:ext cx="291600" cy="291600"/>
            </a:xfrm>
            <a:prstGeom prst="rect">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31" name="CaixaDeTexto 230">
                <a:extLst>
                  <a:ext uri="{FF2B5EF4-FFF2-40B4-BE49-F238E27FC236}">
                    <a16:creationId xmlns:a16="http://schemas.microsoft.com/office/drawing/2014/main" id="{C7DBF541-3233-3A99-6665-E67F1D09A70D}"/>
                  </a:ext>
                </a:extLst>
              </p:cNvPr>
              <p:cNvSpPr txBox="1"/>
              <p:nvPr/>
            </p:nvSpPr>
            <p:spPr>
              <a:xfrm>
                <a:off x="953575" y="2603702"/>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31" name="CaixaDeTexto 230">
                <a:extLst>
                  <a:ext uri="{FF2B5EF4-FFF2-40B4-BE49-F238E27FC236}">
                    <a16:creationId xmlns:a16="http://schemas.microsoft.com/office/drawing/2014/main" id="{C7DBF541-3233-3A99-6665-E67F1D09A70D}"/>
                  </a:ext>
                </a:extLst>
              </p:cNvPr>
              <p:cNvSpPr txBox="1">
                <a:spLocks noRot="1" noChangeAspect="1" noMove="1" noResize="1" noEditPoints="1" noAdjustHandles="1" noChangeArrowheads="1" noChangeShapeType="1" noTextEdit="1"/>
              </p:cNvSpPr>
              <p:nvPr/>
            </p:nvSpPr>
            <p:spPr>
              <a:xfrm>
                <a:off x="953575" y="2603702"/>
                <a:ext cx="219611" cy="276999"/>
              </a:xfrm>
              <a:prstGeom prst="rect">
                <a:avLst/>
              </a:prstGeom>
              <a:blipFill>
                <a:blip r:embed="rId5"/>
                <a:stretch>
                  <a:fillRect l="-10526" r="-10526"/>
                </a:stretch>
              </a:blipFill>
            </p:spPr>
            <p:txBody>
              <a:bodyPr/>
              <a:lstStyle/>
              <a:p>
                <a:r>
                  <a:rPr lang="en-US">
                    <a:noFill/>
                  </a:rPr>
                  <a:t> </a:t>
                </a:r>
              </a:p>
            </p:txBody>
          </p:sp>
        </mc:Fallback>
      </mc:AlternateContent>
      <p:sp>
        <p:nvSpPr>
          <p:cNvPr id="232" name="Oval 231">
            <a:extLst>
              <a:ext uri="{FF2B5EF4-FFF2-40B4-BE49-F238E27FC236}">
                <a16:creationId xmlns:a16="http://schemas.microsoft.com/office/drawing/2014/main" id="{4D10DAF2-4D22-93AB-7D75-FECE64C99C9E}"/>
              </a:ext>
            </a:extLst>
          </p:cNvPr>
          <p:cNvSpPr>
            <a:spLocks noChangeAspect="1"/>
          </p:cNvSpPr>
          <p:nvPr/>
        </p:nvSpPr>
        <p:spPr>
          <a:xfrm>
            <a:off x="604287" y="3138389"/>
            <a:ext cx="288000" cy="288000"/>
          </a:xfrm>
          <a:prstGeom prst="ellipse">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3" name="Agrupar 232">
            <a:extLst>
              <a:ext uri="{FF2B5EF4-FFF2-40B4-BE49-F238E27FC236}">
                <a16:creationId xmlns:a16="http://schemas.microsoft.com/office/drawing/2014/main" id="{E5E264B2-66B6-DDFE-B53D-4561DAC33604}"/>
              </a:ext>
            </a:extLst>
          </p:cNvPr>
          <p:cNvGrpSpPr/>
          <p:nvPr/>
        </p:nvGrpSpPr>
        <p:grpSpPr>
          <a:xfrm>
            <a:off x="1234474" y="3056265"/>
            <a:ext cx="1003944" cy="452247"/>
            <a:chOff x="6347256" y="1548386"/>
            <a:chExt cx="1003944" cy="452247"/>
          </a:xfrm>
        </p:grpSpPr>
        <p:sp>
          <p:nvSpPr>
            <p:cNvPr id="234" name="Retângulo Arredondado 233">
              <a:extLst>
                <a:ext uri="{FF2B5EF4-FFF2-40B4-BE49-F238E27FC236}">
                  <a16:creationId xmlns:a16="http://schemas.microsoft.com/office/drawing/2014/main" id="{A4506534-A812-2805-0C8F-6BF4FED520CB}"/>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tângulo 234">
              <a:extLst>
                <a:ext uri="{FF2B5EF4-FFF2-40B4-BE49-F238E27FC236}">
                  <a16:creationId xmlns:a16="http://schemas.microsoft.com/office/drawing/2014/main" id="{8AED3C2C-0BA9-F900-5781-AD046B24D48E}"/>
                </a:ext>
              </a:extLst>
            </p:cNvPr>
            <p:cNvSpPr/>
            <p:nvPr/>
          </p:nvSpPr>
          <p:spPr>
            <a:xfrm>
              <a:off x="6492179" y="1628709"/>
              <a:ext cx="291600" cy="291600"/>
            </a:xfrm>
            <a:prstGeom prst="rect">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6" name="Retângulo 235">
              <a:extLst>
                <a:ext uri="{FF2B5EF4-FFF2-40B4-BE49-F238E27FC236}">
                  <a16:creationId xmlns:a16="http://schemas.microsoft.com/office/drawing/2014/main" id="{5E931F15-183E-14E9-7D95-80204FCC3469}"/>
                </a:ext>
              </a:extLst>
            </p:cNvPr>
            <p:cNvSpPr/>
            <p:nvPr/>
          </p:nvSpPr>
          <p:spPr>
            <a:xfrm>
              <a:off x="6914028" y="1628709"/>
              <a:ext cx="291600" cy="291600"/>
            </a:xfrm>
            <a:prstGeom prst="rect">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37" name="CaixaDeTexto 236">
                <a:extLst>
                  <a:ext uri="{FF2B5EF4-FFF2-40B4-BE49-F238E27FC236}">
                    <a16:creationId xmlns:a16="http://schemas.microsoft.com/office/drawing/2014/main" id="{EBBE5999-AD94-1EA8-FD7A-468580768B9A}"/>
                  </a:ext>
                </a:extLst>
              </p:cNvPr>
              <p:cNvSpPr txBox="1"/>
              <p:nvPr/>
            </p:nvSpPr>
            <p:spPr>
              <a:xfrm>
                <a:off x="953575" y="3149390"/>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37" name="CaixaDeTexto 236">
                <a:extLst>
                  <a:ext uri="{FF2B5EF4-FFF2-40B4-BE49-F238E27FC236}">
                    <a16:creationId xmlns:a16="http://schemas.microsoft.com/office/drawing/2014/main" id="{EBBE5999-AD94-1EA8-FD7A-468580768B9A}"/>
                  </a:ext>
                </a:extLst>
              </p:cNvPr>
              <p:cNvSpPr txBox="1">
                <a:spLocks noRot="1" noChangeAspect="1" noMove="1" noResize="1" noEditPoints="1" noAdjustHandles="1" noChangeArrowheads="1" noChangeShapeType="1" noTextEdit="1"/>
              </p:cNvSpPr>
              <p:nvPr/>
            </p:nvSpPr>
            <p:spPr>
              <a:xfrm>
                <a:off x="953575" y="3149390"/>
                <a:ext cx="219611" cy="276999"/>
              </a:xfrm>
              <a:prstGeom prst="rect">
                <a:avLst/>
              </a:prstGeom>
              <a:blipFill>
                <a:blip r:embed="rId6"/>
                <a:stretch>
                  <a:fillRect l="-10526" r="-10526"/>
                </a:stretch>
              </a:blipFill>
            </p:spPr>
            <p:txBody>
              <a:bodyPr/>
              <a:lstStyle/>
              <a:p>
                <a:r>
                  <a:rPr lang="en-US">
                    <a:noFill/>
                  </a:rPr>
                  <a:t> </a:t>
                </a:r>
              </a:p>
            </p:txBody>
          </p:sp>
        </mc:Fallback>
      </mc:AlternateContent>
      <p:sp>
        <p:nvSpPr>
          <p:cNvPr id="238" name="CaixaDeTexto 237">
            <a:extLst>
              <a:ext uri="{FF2B5EF4-FFF2-40B4-BE49-F238E27FC236}">
                <a16:creationId xmlns:a16="http://schemas.microsoft.com/office/drawing/2014/main" id="{49288111-D78C-1B47-EAB5-8305C6662730}"/>
              </a:ext>
            </a:extLst>
          </p:cNvPr>
          <p:cNvSpPr txBox="1"/>
          <p:nvPr/>
        </p:nvSpPr>
        <p:spPr>
          <a:xfrm>
            <a:off x="604287" y="1348510"/>
            <a:ext cx="1660263" cy="369332"/>
          </a:xfrm>
          <a:prstGeom prst="rect">
            <a:avLst/>
          </a:prstGeom>
          <a:noFill/>
        </p:spPr>
        <p:txBody>
          <a:bodyPr wrap="square">
            <a:spAutoFit/>
          </a:bodyPr>
          <a:lstStyle/>
          <a:p>
            <a:pPr algn="ctr"/>
            <a:r>
              <a:rPr lang="en-US" sz="1800" b="1" dirty="0">
                <a:solidFill>
                  <a:schemeClr val="tx1">
                    <a:lumMod val="85000"/>
                    <a:lumOff val="15000"/>
                  </a:schemeClr>
                </a:solidFill>
                <a:cs typeface="Arial" panose="020B0604020202020204" pitchFamily="34" charset="0"/>
              </a:rPr>
              <a:t>initialization</a:t>
            </a:r>
            <a:endParaRPr lang="en-US" b="1" dirty="0"/>
          </a:p>
        </p:txBody>
      </p:sp>
      <p:sp>
        <p:nvSpPr>
          <p:cNvPr id="239" name="CaixaDeTexto 238">
            <a:extLst>
              <a:ext uri="{FF2B5EF4-FFF2-40B4-BE49-F238E27FC236}">
                <a16:creationId xmlns:a16="http://schemas.microsoft.com/office/drawing/2014/main" id="{CD5B721F-5670-A4BA-0802-AE9AFED997EE}"/>
              </a:ext>
            </a:extLst>
          </p:cNvPr>
          <p:cNvSpPr txBox="1"/>
          <p:nvPr/>
        </p:nvSpPr>
        <p:spPr>
          <a:xfrm>
            <a:off x="2789241" y="1350413"/>
            <a:ext cx="3096677" cy="369332"/>
          </a:xfrm>
          <a:prstGeom prst="rect">
            <a:avLst/>
          </a:prstGeom>
          <a:noFill/>
        </p:spPr>
        <p:txBody>
          <a:bodyPr wrap="square">
            <a:spAutoFit/>
          </a:bodyPr>
          <a:lstStyle/>
          <a:p>
            <a:pPr algn="ctr"/>
            <a:r>
              <a:rPr lang="en-US" sz="1800" b="1" dirty="0">
                <a:solidFill>
                  <a:schemeClr val="tx1">
                    <a:lumMod val="85000"/>
                    <a:lumOff val="15000"/>
                  </a:schemeClr>
                </a:solidFill>
                <a:cs typeface="Arial" panose="020B0604020202020204" pitchFamily="34" charset="0"/>
              </a:rPr>
              <a:t>mutation</a:t>
            </a:r>
            <a:endParaRPr lang="en-US" b="1" dirty="0"/>
          </a:p>
        </p:txBody>
      </p:sp>
      <p:sp>
        <p:nvSpPr>
          <p:cNvPr id="240" name="CaixaDeTexto 239">
            <a:extLst>
              <a:ext uri="{FF2B5EF4-FFF2-40B4-BE49-F238E27FC236}">
                <a16:creationId xmlns:a16="http://schemas.microsoft.com/office/drawing/2014/main" id="{B502FD80-6145-FEA9-249C-C3D8FD61171E}"/>
              </a:ext>
            </a:extLst>
          </p:cNvPr>
          <p:cNvSpPr txBox="1"/>
          <p:nvPr/>
        </p:nvSpPr>
        <p:spPr>
          <a:xfrm>
            <a:off x="3581795" y="1677176"/>
            <a:ext cx="1478706" cy="369332"/>
          </a:xfrm>
          <a:prstGeom prst="rect">
            <a:avLst/>
          </a:prstGeom>
          <a:noFill/>
        </p:spPr>
        <p:txBody>
          <a:bodyPr wrap="square">
            <a:spAutoFit/>
          </a:bodyPr>
          <a:lstStyle/>
          <a:p>
            <a:r>
              <a:rPr lang="en-US" dirty="0">
                <a:solidFill>
                  <a:schemeClr val="tx1">
                    <a:lumMod val="85000"/>
                    <a:lumOff val="15000"/>
                  </a:schemeClr>
                </a:solidFill>
                <a:cs typeface="Arial" panose="020B0604020202020204" pitchFamily="34" charset="0"/>
              </a:rPr>
              <a:t>e</a:t>
            </a:r>
            <a:r>
              <a:rPr lang="en-US" sz="1800" dirty="0">
                <a:solidFill>
                  <a:schemeClr val="tx1">
                    <a:lumMod val="85000"/>
                    <a:lumOff val="15000"/>
                  </a:schemeClr>
                </a:solidFill>
                <a:cs typeface="Arial" panose="020B0604020202020204" pitchFamily="34" charset="0"/>
              </a:rPr>
              <a:t>xample for</a:t>
            </a:r>
            <a:endParaRPr lang="en-US" dirty="0"/>
          </a:p>
        </p:txBody>
      </p:sp>
      <p:sp>
        <p:nvSpPr>
          <p:cNvPr id="241" name="Oval 240">
            <a:extLst>
              <a:ext uri="{FF2B5EF4-FFF2-40B4-BE49-F238E27FC236}">
                <a16:creationId xmlns:a16="http://schemas.microsoft.com/office/drawing/2014/main" id="{4B8B9405-A66E-46AF-A5AE-63A6B9963616}"/>
              </a:ext>
            </a:extLst>
          </p:cNvPr>
          <p:cNvSpPr>
            <a:spLocks noChangeAspect="1"/>
          </p:cNvSpPr>
          <p:nvPr/>
        </p:nvSpPr>
        <p:spPr>
          <a:xfrm>
            <a:off x="4916501" y="1717842"/>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2" name="Agrupar 241">
            <a:extLst>
              <a:ext uri="{FF2B5EF4-FFF2-40B4-BE49-F238E27FC236}">
                <a16:creationId xmlns:a16="http://schemas.microsoft.com/office/drawing/2014/main" id="{2238EBF5-B6D8-66D5-1E3D-F772BE4DCC3E}"/>
              </a:ext>
            </a:extLst>
          </p:cNvPr>
          <p:cNvGrpSpPr/>
          <p:nvPr/>
        </p:nvGrpSpPr>
        <p:grpSpPr>
          <a:xfrm>
            <a:off x="2789241" y="2191012"/>
            <a:ext cx="1003944" cy="452247"/>
            <a:chOff x="6347256" y="1548386"/>
            <a:chExt cx="1003944" cy="452247"/>
          </a:xfrm>
        </p:grpSpPr>
        <p:sp>
          <p:nvSpPr>
            <p:cNvPr id="243" name="Retângulo Arredondado 242">
              <a:extLst>
                <a:ext uri="{FF2B5EF4-FFF2-40B4-BE49-F238E27FC236}">
                  <a16:creationId xmlns:a16="http://schemas.microsoft.com/office/drawing/2014/main" id="{D02996A7-2987-5405-8012-C939657E0048}"/>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4" name="Retângulo 243">
              <a:extLst>
                <a:ext uri="{FF2B5EF4-FFF2-40B4-BE49-F238E27FC236}">
                  <a16:creationId xmlns:a16="http://schemas.microsoft.com/office/drawing/2014/main" id="{4E829A16-9903-7D91-6C9A-C98FDA4843D9}"/>
                </a:ext>
              </a:extLst>
            </p:cNvPr>
            <p:cNvSpPr/>
            <p:nvPr/>
          </p:nvSpPr>
          <p:spPr>
            <a:xfrm>
              <a:off x="6492179" y="1628709"/>
              <a:ext cx="291600" cy="291600"/>
            </a:xfrm>
            <a:prstGeom prst="rect">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5" name="Retângulo 244">
              <a:extLst>
                <a:ext uri="{FF2B5EF4-FFF2-40B4-BE49-F238E27FC236}">
                  <a16:creationId xmlns:a16="http://schemas.microsoft.com/office/drawing/2014/main" id="{0BB303BF-4A4E-6FED-9A0E-38D3C3F18FF2}"/>
                </a:ext>
              </a:extLst>
            </p:cNvPr>
            <p:cNvSpPr/>
            <p:nvPr/>
          </p:nvSpPr>
          <p:spPr>
            <a:xfrm>
              <a:off x="6914028" y="1628709"/>
              <a:ext cx="291600" cy="291600"/>
            </a:xfrm>
            <a:prstGeom prst="rect">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6" name="Agrupar 245">
            <a:extLst>
              <a:ext uri="{FF2B5EF4-FFF2-40B4-BE49-F238E27FC236}">
                <a16:creationId xmlns:a16="http://schemas.microsoft.com/office/drawing/2014/main" id="{D9C0D563-E643-82F3-9ACF-9DF29E0DB547}"/>
              </a:ext>
            </a:extLst>
          </p:cNvPr>
          <p:cNvGrpSpPr/>
          <p:nvPr/>
        </p:nvGrpSpPr>
        <p:grpSpPr>
          <a:xfrm>
            <a:off x="2789241" y="2736700"/>
            <a:ext cx="1003944" cy="452247"/>
            <a:chOff x="6347256" y="1548386"/>
            <a:chExt cx="1003944" cy="452247"/>
          </a:xfrm>
        </p:grpSpPr>
        <p:sp>
          <p:nvSpPr>
            <p:cNvPr id="247" name="Retângulo Arredondado 246">
              <a:extLst>
                <a:ext uri="{FF2B5EF4-FFF2-40B4-BE49-F238E27FC236}">
                  <a16:creationId xmlns:a16="http://schemas.microsoft.com/office/drawing/2014/main" id="{EC77D3E2-D438-A52C-8C2B-FF788B4E77DD}"/>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tângulo 247">
              <a:extLst>
                <a:ext uri="{FF2B5EF4-FFF2-40B4-BE49-F238E27FC236}">
                  <a16:creationId xmlns:a16="http://schemas.microsoft.com/office/drawing/2014/main" id="{F520516F-BBDB-A7C0-0A2B-59CA8D6AB762}"/>
                </a:ext>
              </a:extLst>
            </p:cNvPr>
            <p:cNvSpPr/>
            <p:nvPr/>
          </p:nvSpPr>
          <p:spPr>
            <a:xfrm>
              <a:off x="6492179" y="1628709"/>
              <a:ext cx="291600" cy="291600"/>
            </a:xfrm>
            <a:prstGeom prst="rect">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9" name="Retângulo 248">
              <a:extLst>
                <a:ext uri="{FF2B5EF4-FFF2-40B4-BE49-F238E27FC236}">
                  <a16:creationId xmlns:a16="http://schemas.microsoft.com/office/drawing/2014/main" id="{EC0553A9-1B25-F9D3-B8C9-11D0D0C5ADB7}"/>
                </a:ext>
              </a:extLst>
            </p:cNvPr>
            <p:cNvSpPr/>
            <p:nvPr/>
          </p:nvSpPr>
          <p:spPr>
            <a:xfrm>
              <a:off x="6914028" y="1628709"/>
              <a:ext cx="291600" cy="291600"/>
            </a:xfrm>
            <a:prstGeom prst="rect">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50" name="Conexão reta unidirecional 78">
            <a:extLst>
              <a:ext uri="{FF2B5EF4-FFF2-40B4-BE49-F238E27FC236}">
                <a16:creationId xmlns:a16="http://schemas.microsoft.com/office/drawing/2014/main" id="{FF1B1AFD-220F-1AF0-4963-FDA19DF008BE}"/>
              </a:ext>
            </a:extLst>
          </p:cNvPr>
          <p:cNvCxnSpPr>
            <a:cxnSpLocks noChangeAspect="1"/>
            <a:stCxn id="247" idx="3"/>
            <a:endCxn id="252" idx="1"/>
          </p:cNvCxnSpPr>
          <p:nvPr/>
        </p:nvCxnSpPr>
        <p:spPr>
          <a:xfrm>
            <a:off x="3793185" y="2962824"/>
            <a:ext cx="31064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51" name="Agrupar 250">
            <a:extLst>
              <a:ext uri="{FF2B5EF4-FFF2-40B4-BE49-F238E27FC236}">
                <a16:creationId xmlns:a16="http://schemas.microsoft.com/office/drawing/2014/main" id="{E597C9F8-1B04-F850-9651-7BC7784164ED}"/>
              </a:ext>
            </a:extLst>
          </p:cNvPr>
          <p:cNvGrpSpPr/>
          <p:nvPr/>
        </p:nvGrpSpPr>
        <p:grpSpPr>
          <a:xfrm>
            <a:off x="4103826" y="2736700"/>
            <a:ext cx="1003944" cy="452247"/>
            <a:chOff x="6347256" y="1548386"/>
            <a:chExt cx="1003944" cy="452247"/>
          </a:xfrm>
        </p:grpSpPr>
        <p:sp>
          <p:nvSpPr>
            <p:cNvPr id="252" name="Retângulo Arredondado 251">
              <a:extLst>
                <a:ext uri="{FF2B5EF4-FFF2-40B4-BE49-F238E27FC236}">
                  <a16:creationId xmlns:a16="http://schemas.microsoft.com/office/drawing/2014/main" id="{EE531DF2-7A3F-28B9-CB85-B2D07B8610E8}"/>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Retângulo 252">
              <a:extLst>
                <a:ext uri="{FF2B5EF4-FFF2-40B4-BE49-F238E27FC236}">
                  <a16:creationId xmlns:a16="http://schemas.microsoft.com/office/drawing/2014/main" id="{A535D9E0-4AF1-8B8A-3D04-34C4E69B4A50}"/>
                </a:ext>
              </a:extLst>
            </p:cNvPr>
            <p:cNvSpPr/>
            <p:nvPr/>
          </p:nvSpPr>
          <p:spPr>
            <a:xfrm>
              <a:off x="6492179" y="1628709"/>
              <a:ext cx="291600" cy="291600"/>
            </a:xfrm>
            <a:prstGeom prst="rect">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4" name="Retângulo 253">
              <a:extLst>
                <a:ext uri="{FF2B5EF4-FFF2-40B4-BE49-F238E27FC236}">
                  <a16:creationId xmlns:a16="http://schemas.microsoft.com/office/drawing/2014/main" id="{C8EF8223-5AFA-5846-855D-85AB26A1EE8C}"/>
                </a:ext>
              </a:extLst>
            </p:cNvPr>
            <p:cNvSpPr/>
            <p:nvPr/>
          </p:nvSpPr>
          <p:spPr>
            <a:xfrm>
              <a:off x="6914028" y="1628709"/>
              <a:ext cx="291600" cy="291600"/>
            </a:xfrm>
            <a:prstGeom prst="rect">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55" name="CaixaDeTexto 254">
                <a:extLst>
                  <a:ext uri="{FF2B5EF4-FFF2-40B4-BE49-F238E27FC236}">
                    <a16:creationId xmlns:a16="http://schemas.microsoft.com/office/drawing/2014/main" id="{612F65F0-2B80-FAB5-E245-5042AF3A4DE5}"/>
                  </a:ext>
                </a:extLst>
              </p:cNvPr>
              <p:cNvSpPr txBox="1"/>
              <p:nvPr/>
            </p:nvSpPr>
            <p:spPr>
              <a:xfrm>
                <a:off x="5170232" y="2796359"/>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55" name="CaixaDeTexto 254">
                <a:extLst>
                  <a:ext uri="{FF2B5EF4-FFF2-40B4-BE49-F238E27FC236}">
                    <a16:creationId xmlns:a16="http://schemas.microsoft.com/office/drawing/2014/main" id="{612F65F0-2B80-FAB5-E245-5042AF3A4DE5}"/>
                  </a:ext>
                </a:extLst>
              </p:cNvPr>
              <p:cNvSpPr txBox="1">
                <a:spLocks noRot="1" noChangeAspect="1" noMove="1" noResize="1" noEditPoints="1" noAdjustHandles="1" noChangeArrowheads="1" noChangeShapeType="1" noTextEdit="1"/>
              </p:cNvSpPr>
              <p:nvPr/>
            </p:nvSpPr>
            <p:spPr>
              <a:xfrm>
                <a:off x="5170232" y="2796359"/>
                <a:ext cx="219611" cy="276999"/>
              </a:xfrm>
              <a:prstGeom prst="rect">
                <a:avLst/>
              </a:prstGeom>
              <a:blipFill>
                <a:blip r:embed="rId4"/>
                <a:stretch>
                  <a:fillRect l="-16667" r="-11111"/>
                </a:stretch>
              </a:blipFill>
            </p:spPr>
            <p:txBody>
              <a:bodyPr/>
              <a:lstStyle/>
              <a:p>
                <a:r>
                  <a:rPr lang="en-US">
                    <a:noFill/>
                  </a:rPr>
                  <a:t> </a:t>
                </a:r>
              </a:p>
            </p:txBody>
          </p:sp>
        </mc:Fallback>
      </mc:AlternateContent>
      <p:sp>
        <p:nvSpPr>
          <p:cNvPr id="256" name="Oval 255">
            <a:extLst>
              <a:ext uri="{FF2B5EF4-FFF2-40B4-BE49-F238E27FC236}">
                <a16:creationId xmlns:a16="http://schemas.microsoft.com/office/drawing/2014/main" id="{44881BAC-6435-A87A-FAAA-A91118291608}"/>
              </a:ext>
            </a:extLst>
          </p:cNvPr>
          <p:cNvSpPr>
            <a:spLocks noChangeAspect="1"/>
          </p:cNvSpPr>
          <p:nvPr/>
        </p:nvSpPr>
        <p:spPr>
          <a:xfrm>
            <a:off x="5389843" y="2790858"/>
            <a:ext cx="288000" cy="288000"/>
          </a:xfrm>
          <a:prstGeom prst="ellipse">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7" name="CaixaDeTexto 256">
            <a:extLst>
              <a:ext uri="{FF2B5EF4-FFF2-40B4-BE49-F238E27FC236}">
                <a16:creationId xmlns:a16="http://schemas.microsoft.com/office/drawing/2014/main" id="{B6F7B87A-51AE-D83A-474D-15EF07263270}"/>
              </a:ext>
            </a:extLst>
          </p:cNvPr>
          <p:cNvSpPr txBox="1"/>
          <p:nvPr/>
        </p:nvSpPr>
        <p:spPr>
          <a:xfrm>
            <a:off x="6193558" y="1355839"/>
            <a:ext cx="2613961" cy="369332"/>
          </a:xfrm>
          <a:prstGeom prst="rect">
            <a:avLst/>
          </a:prstGeom>
          <a:noFill/>
        </p:spPr>
        <p:txBody>
          <a:bodyPr wrap="square">
            <a:spAutoFit/>
          </a:bodyPr>
          <a:lstStyle/>
          <a:p>
            <a:pPr algn="ctr"/>
            <a:r>
              <a:rPr lang="en-US" sz="1800" b="1" dirty="0">
                <a:solidFill>
                  <a:schemeClr val="tx1">
                    <a:lumMod val="85000"/>
                    <a:lumOff val="15000"/>
                  </a:schemeClr>
                </a:solidFill>
                <a:cs typeface="Arial" panose="020B0604020202020204" pitchFamily="34" charset="0"/>
              </a:rPr>
              <a:t>crossover</a:t>
            </a:r>
            <a:endParaRPr lang="en-US" b="1" dirty="0"/>
          </a:p>
        </p:txBody>
      </p:sp>
      <p:sp>
        <p:nvSpPr>
          <p:cNvPr id="258" name="CaixaDeTexto 257">
            <a:extLst>
              <a:ext uri="{FF2B5EF4-FFF2-40B4-BE49-F238E27FC236}">
                <a16:creationId xmlns:a16="http://schemas.microsoft.com/office/drawing/2014/main" id="{45CFE938-729E-98FC-0C7C-3BB50A42D42E}"/>
              </a:ext>
            </a:extLst>
          </p:cNvPr>
          <p:cNvSpPr txBox="1"/>
          <p:nvPr/>
        </p:nvSpPr>
        <p:spPr>
          <a:xfrm>
            <a:off x="6738242" y="1673543"/>
            <a:ext cx="1478706" cy="369332"/>
          </a:xfrm>
          <a:prstGeom prst="rect">
            <a:avLst/>
          </a:prstGeom>
          <a:noFill/>
        </p:spPr>
        <p:txBody>
          <a:bodyPr wrap="square">
            <a:spAutoFit/>
          </a:bodyPr>
          <a:lstStyle/>
          <a:p>
            <a:r>
              <a:rPr lang="en-US" dirty="0">
                <a:solidFill>
                  <a:schemeClr val="tx1">
                    <a:lumMod val="85000"/>
                    <a:lumOff val="15000"/>
                  </a:schemeClr>
                </a:solidFill>
                <a:cs typeface="Arial" panose="020B0604020202020204" pitchFamily="34" charset="0"/>
              </a:rPr>
              <a:t>e</a:t>
            </a:r>
            <a:r>
              <a:rPr lang="en-US" sz="1800" dirty="0">
                <a:solidFill>
                  <a:schemeClr val="tx1">
                    <a:lumMod val="85000"/>
                    <a:lumOff val="15000"/>
                  </a:schemeClr>
                </a:solidFill>
                <a:cs typeface="Arial" panose="020B0604020202020204" pitchFamily="34" charset="0"/>
              </a:rPr>
              <a:t>xample for</a:t>
            </a:r>
            <a:endParaRPr lang="en-US" dirty="0"/>
          </a:p>
        </p:txBody>
      </p:sp>
      <p:sp>
        <p:nvSpPr>
          <p:cNvPr id="259" name="Oval 258">
            <a:extLst>
              <a:ext uri="{FF2B5EF4-FFF2-40B4-BE49-F238E27FC236}">
                <a16:creationId xmlns:a16="http://schemas.microsoft.com/office/drawing/2014/main" id="{BFB5620A-313E-35FA-841C-DC659A0B7555}"/>
              </a:ext>
            </a:extLst>
          </p:cNvPr>
          <p:cNvSpPr>
            <a:spLocks noChangeAspect="1"/>
          </p:cNvSpPr>
          <p:nvPr/>
        </p:nvSpPr>
        <p:spPr>
          <a:xfrm>
            <a:off x="8072948" y="1714209"/>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0" name="Agrupar 259">
            <a:extLst>
              <a:ext uri="{FF2B5EF4-FFF2-40B4-BE49-F238E27FC236}">
                <a16:creationId xmlns:a16="http://schemas.microsoft.com/office/drawing/2014/main" id="{E8993F39-821D-A7DA-E109-63AAB1340D2C}"/>
              </a:ext>
            </a:extLst>
          </p:cNvPr>
          <p:cNvGrpSpPr/>
          <p:nvPr/>
        </p:nvGrpSpPr>
        <p:grpSpPr>
          <a:xfrm>
            <a:off x="6217771" y="2396601"/>
            <a:ext cx="1003944" cy="452247"/>
            <a:chOff x="6347256" y="1548386"/>
            <a:chExt cx="1003944" cy="452247"/>
          </a:xfrm>
        </p:grpSpPr>
        <p:sp>
          <p:nvSpPr>
            <p:cNvPr id="261" name="Retângulo Arredondado 260">
              <a:extLst>
                <a:ext uri="{FF2B5EF4-FFF2-40B4-BE49-F238E27FC236}">
                  <a16:creationId xmlns:a16="http://schemas.microsoft.com/office/drawing/2014/main" id="{E71A1217-9AA9-48D1-4E9A-1B6CF1BE6774}"/>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2" name="Retângulo 261">
              <a:extLst>
                <a:ext uri="{FF2B5EF4-FFF2-40B4-BE49-F238E27FC236}">
                  <a16:creationId xmlns:a16="http://schemas.microsoft.com/office/drawing/2014/main" id="{07C12741-3509-5107-D7E0-E6251EDD575D}"/>
                </a:ext>
              </a:extLst>
            </p:cNvPr>
            <p:cNvSpPr/>
            <p:nvPr/>
          </p:nvSpPr>
          <p:spPr>
            <a:xfrm>
              <a:off x="6492179"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3" name="Retângulo 262">
              <a:extLst>
                <a:ext uri="{FF2B5EF4-FFF2-40B4-BE49-F238E27FC236}">
                  <a16:creationId xmlns:a16="http://schemas.microsoft.com/office/drawing/2014/main" id="{9015E738-3715-FB1A-1030-0DBC117906B5}"/>
                </a:ext>
              </a:extLst>
            </p:cNvPr>
            <p:cNvSpPr/>
            <p:nvPr/>
          </p:nvSpPr>
          <p:spPr>
            <a:xfrm>
              <a:off x="6914028"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4" name="Agrupar 263">
            <a:extLst>
              <a:ext uri="{FF2B5EF4-FFF2-40B4-BE49-F238E27FC236}">
                <a16:creationId xmlns:a16="http://schemas.microsoft.com/office/drawing/2014/main" id="{CDB325C4-12C8-86BC-5691-0843F88E157A}"/>
              </a:ext>
            </a:extLst>
          </p:cNvPr>
          <p:cNvGrpSpPr/>
          <p:nvPr/>
        </p:nvGrpSpPr>
        <p:grpSpPr>
          <a:xfrm>
            <a:off x="6217771" y="2942216"/>
            <a:ext cx="1003944" cy="452247"/>
            <a:chOff x="6347256" y="1548386"/>
            <a:chExt cx="1003944" cy="452247"/>
          </a:xfrm>
        </p:grpSpPr>
        <p:sp>
          <p:nvSpPr>
            <p:cNvPr id="265" name="Retângulo Arredondado 264">
              <a:extLst>
                <a:ext uri="{FF2B5EF4-FFF2-40B4-BE49-F238E27FC236}">
                  <a16:creationId xmlns:a16="http://schemas.microsoft.com/office/drawing/2014/main" id="{EFFF1FA8-6A35-9460-944F-E51A2D3C8FD5}"/>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etângulo 265">
              <a:extLst>
                <a:ext uri="{FF2B5EF4-FFF2-40B4-BE49-F238E27FC236}">
                  <a16:creationId xmlns:a16="http://schemas.microsoft.com/office/drawing/2014/main" id="{83CC4DF9-0A55-861D-0D95-71974E21BBE4}"/>
                </a:ext>
              </a:extLst>
            </p:cNvPr>
            <p:cNvSpPr/>
            <p:nvPr/>
          </p:nvSpPr>
          <p:spPr>
            <a:xfrm>
              <a:off x="6492179" y="1628709"/>
              <a:ext cx="291600" cy="291600"/>
            </a:xfrm>
            <a:prstGeom prst="rect">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7" name="Retângulo 266">
              <a:extLst>
                <a:ext uri="{FF2B5EF4-FFF2-40B4-BE49-F238E27FC236}">
                  <a16:creationId xmlns:a16="http://schemas.microsoft.com/office/drawing/2014/main" id="{F70BB295-72A8-6F99-EE03-38B498AC4D95}"/>
                </a:ext>
              </a:extLst>
            </p:cNvPr>
            <p:cNvSpPr/>
            <p:nvPr/>
          </p:nvSpPr>
          <p:spPr>
            <a:xfrm>
              <a:off x="6914028" y="1628709"/>
              <a:ext cx="291600" cy="291600"/>
            </a:xfrm>
            <a:prstGeom prst="rect">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68" name="Conexão em Ângulos Retos 267">
            <a:extLst>
              <a:ext uri="{FF2B5EF4-FFF2-40B4-BE49-F238E27FC236}">
                <a16:creationId xmlns:a16="http://schemas.microsoft.com/office/drawing/2014/main" id="{92F0950C-D7D4-3AA5-57F7-5386203CF087}"/>
              </a:ext>
            </a:extLst>
          </p:cNvPr>
          <p:cNvCxnSpPr>
            <a:cxnSpLocks/>
            <a:stCxn id="261" idx="3"/>
            <a:endCxn id="265" idx="3"/>
          </p:cNvCxnSpPr>
          <p:nvPr/>
        </p:nvCxnSpPr>
        <p:spPr>
          <a:xfrm>
            <a:off x="7221715" y="2622725"/>
            <a:ext cx="12700" cy="545615"/>
          </a:xfrm>
          <a:prstGeom prst="bentConnector3">
            <a:avLst>
              <a:gd name="adj1" fmla="val 1800000"/>
            </a:avLst>
          </a:prstGeom>
          <a:ln w="12700">
            <a:solidFill>
              <a:schemeClr val="tx1">
                <a:lumMod val="85000"/>
                <a:lumOff val="1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69" name="Conexão reta unidirecional 78">
            <a:extLst>
              <a:ext uri="{FF2B5EF4-FFF2-40B4-BE49-F238E27FC236}">
                <a16:creationId xmlns:a16="http://schemas.microsoft.com/office/drawing/2014/main" id="{505AE665-4FE3-AB83-B67E-DA8C80A6B7A6}"/>
              </a:ext>
            </a:extLst>
          </p:cNvPr>
          <p:cNvCxnSpPr>
            <a:cxnSpLocks/>
          </p:cNvCxnSpPr>
          <p:nvPr/>
        </p:nvCxnSpPr>
        <p:spPr>
          <a:xfrm flipV="1">
            <a:off x="7449206" y="2895532"/>
            <a:ext cx="324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70" name="Agrupar 269">
            <a:extLst>
              <a:ext uri="{FF2B5EF4-FFF2-40B4-BE49-F238E27FC236}">
                <a16:creationId xmlns:a16="http://schemas.microsoft.com/office/drawing/2014/main" id="{3F4A6114-3902-D309-B43A-5C528E393E47}"/>
              </a:ext>
            </a:extLst>
          </p:cNvPr>
          <p:cNvGrpSpPr/>
          <p:nvPr/>
        </p:nvGrpSpPr>
        <p:grpSpPr>
          <a:xfrm>
            <a:off x="7823759" y="2669408"/>
            <a:ext cx="1003944" cy="452247"/>
            <a:chOff x="6347256" y="1548386"/>
            <a:chExt cx="1003944" cy="452247"/>
          </a:xfrm>
        </p:grpSpPr>
        <p:sp>
          <p:nvSpPr>
            <p:cNvPr id="271" name="Retângulo Arredondado 270">
              <a:extLst>
                <a:ext uri="{FF2B5EF4-FFF2-40B4-BE49-F238E27FC236}">
                  <a16:creationId xmlns:a16="http://schemas.microsoft.com/office/drawing/2014/main" id="{99A188D1-0A11-D9BE-F957-E63A1B6AA6B8}"/>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Retângulo 271">
              <a:extLst>
                <a:ext uri="{FF2B5EF4-FFF2-40B4-BE49-F238E27FC236}">
                  <a16:creationId xmlns:a16="http://schemas.microsoft.com/office/drawing/2014/main" id="{25489A53-DF83-8C88-4FE5-5FCD709D509F}"/>
                </a:ext>
              </a:extLst>
            </p:cNvPr>
            <p:cNvSpPr/>
            <p:nvPr/>
          </p:nvSpPr>
          <p:spPr>
            <a:xfrm>
              <a:off x="6492179"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3" name="Retângulo 272">
              <a:extLst>
                <a:ext uri="{FF2B5EF4-FFF2-40B4-BE49-F238E27FC236}">
                  <a16:creationId xmlns:a16="http://schemas.microsoft.com/office/drawing/2014/main" id="{F268F3CF-47E3-3604-C187-64BE49A2B49E}"/>
                </a:ext>
              </a:extLst>
            </p:cNvPr>
            <p:cNvSpPr/>
            <p:nvPr/>
          </p:nvSpPr>
          <p:spPr>
            <a:xfrm>
              <a:off x="6914028" y="1628709"/>
              <a:ext cx="291600" cy="291600"/>
            </a:xfrm>
            <a:prstGeom prst="rect">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4" name="Agrupar 273">
            <a:extLst>
              <a:ext uri="{FF2B5EF4-FFF2-40B4-BE49-F238E27FC236}">
                <a16:creationId xmlns:a16="http://schemas.microsoft.com/office/drawing/2014/main" id="{A33DA0B8-A1C9-70B1-AE6C-BB9493A428A7}"/>
              </a:ext>
            </a:extLst>
          </p:cNvPr>
          <p:cNvGrpSpPr/>
          <p:nvPr/>
        </p:nvGrpSpPr>
        <p:grpSpPr>
          <a:xfrm>
            <a:off x="10142288" y="2941070"/>
            <a:ext cx="1003944" cy="452247"/>
            <a:chOff x="6347256" y="1548386"/>
            <a:chExt cx="1003944" cy="452247"/>
          </a:xfrm>
        </p:grpSpPr>
        <p:sp>
          <p:nvSpPr>
            <p:cNvPr id="275" name="Retângulo Arredondado 274">
              <a:extLst>
                <a:ext uri="{FF2B5EF4-FFF2-40B4-BE49-F238E27FC236}">
                  <a16:creationId xmlns:a16="http://schemas.microsoft.com/office/drawing/2014/main" id="{40F73E2E-14D7-209D-88C8-041EDAD23253}"/>
                </a:ext>
              </a:extLst>
            </p:cNvPr>
            <p:cNvSpPr/>
            <p:nvPr/>
          </p:nvSpPr>
          <p:spPr>
            <a:xfrm>
              <a:off x="6347256" y="1548386"/>
              <a:ext cx="1003944" cy="452247"/>
            </a:xfrm>
            <a:prstGeom prst="roundRect">
              <a:avLst/>
            </a:prstGeom>
            <a:solidFill>
              <a:schemeClr val="bg1">
                <a:lumMod val="95000"/>
              </a:schemeClr>
            </a:solidFill>
            <a:ln w="28575">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Retângulo 275">
              <a:extLst>
                <a:ext uri="{FF2B5EF4-FFF2-40B4-BE49-F238E27FC236}">
                  <a16:creationId xmlns:a16="http://schemas.microsoft.com/office/drawing/2014/main" id="{031FA830-5C2E-C053-DEC5-BBE1F63FDAA2}"/>
                </a:ext>
              </a:extLst>
            </p:cNvPr>
            <p:cNvSpPr/>
            <p:nvPr/>
          </p:nvSpPr>
          <p:spPr>
            <a:xfrm>
              <a:off x="6492179"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7" name="Retângulo 276">
              <a:extLst>
                <a:ext uri="{FF2B5EF4-FFF2-40B4-BE49-F238E27FC236}">
                  <a16:creationId xmlns:a16="http://schemas.microsoft.com/office/drawing/2014/main" id="{5FB61F42-8BA9-C509-3E96-0FBE34AA834E}"/>
                </a:ext>
              </a:extLst>
            </p:cNvPr>
            <p:cNvSpPr/>
            <p:nvPr/>
          </p:nvSpPr>
          <p:spPr>
            <a:xfrm>
              <a:off x="6914028" y="1628709"/>
              <a:ext cx="291600" cy="291600"/>
            </a:xfrm>
            <a:prstGeom prst="rect">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8" name="Agrupar 277">
            <a:extLst>
              <a:ext uri="{FF2B5EF4-FFF2-40B4-BE49-F238E27FC236}">
                <a16:creationId xmlns:a16="http://schemas.microsoft.com/office/drawing/2014/main" id="{1DFD2031-7A18-C02D-4B67-7EA5F5D91371}"/>
              </a:ext>
            </a:extLst>
          </p:cNvPr>
          <p:cNvGrpSpPr/>
          <p:nvPr/>
        </p:nvGrpSpPr>
        <p:grpSpPr>
          <a:xfrm>
            <a:off x="10143360" y="2396528"/>
            <a:ext cx="1003944" cy="452247"/>
            <a:chOff x="6347256" y="1548386"/>
            <a:chExt cx="1003944" cy="452247"/>
          </a:xfrm>
        </p:grpSpPr>
        <p:sp>
          <p:nvSpPr>
            <p:cNvPr id="279" name="Retângulo Arredondado 278">
              <a:extLst>
                <a:ext uri="{FF2B5EF4-FFF2-40B4-BE49-F238E27FC236}">
                  <a16:creationId xmlns:a16="http://schemas.microsoft.com/office/drawing/2014/main" id="{D9EB7EEB-3A87-6141-FA11-F7F461C44379}"/>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0" name="Retângulo 279">
              <a:extLst>
                <a:ext uri="{FF2B5EF4-FFF2-40B4-BE49-F238E27FC236}">
                  <a16:creationId xmlns:a16="http://schemas.microsoft.com/office/drawing/2014/main" id="{1FA3307A-FFC5-6751-BFE7-F4D786A2161E}"/>
                </a:ext>
              </a:extLst>
            </p:cNvPr>
            <p:cNvSpPr/>
            <p:nvPr/>
          </p:nvSpPr>
          <p:spPr>
            <a:xfrm>
              <a:off x="6492179"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1" name="Retângulo 280">
              <a:extLst>
                <a:ext uri="{FF2B5EF4-FFF2-40B4-BE49-F238E27FC236}">
                  <a16:creationId xmlns:a16="http://schemas.microsoft.com/office/drawing/2014/main" id="{9F0123EC-AB08-7EDC-66E2-82A8E17FE2C1}"/>
                </a:ext>
              </a:extLst>
            </p:cNvPr>
            <p:cNvSpPr/>
            <p:nvPr/>
          </p:nvSpPr>
          <p:spPr>
            <a:xfrm>
              <a:off x="6914028"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2" name="CaixaDeTexto 281">
            <a:extLst>
              <a:ext uri="{FF2B5EF4-FFF2-40B4-BE49-F238E27FC236}">
                <a16:creationId xmlns:a16="http://schemas.microsoft.com/office/drawing/2014/main" id="{F70F090F-B6CF-71E8-2D96-1E04A5DC5DCC}"/>
              </a:ext>
            </a:extLst>
          </p:cNvPr>
          <p:cNvSpPr txBox="1"/>
          <p:nvPr/>
        </p:nvSpPr>
        <p:spPr>
          <a:xfrm>
            <a:off x="9888827" y="1673543"/>
            <a:ext cx="1478706" cy="369332"/>
          </a:xfrm>
          <a:prstGeom prst="rect">
            <a:avLst/>
          </a:prstGeom>
          <a:noFill/>
        </p:spPr>
        <p:txBody>
          <a:bodyPr wrap="square">
            <a:spAutoFit/>
          </a:bodyPr>
          <a:lstStyle/>
          <a:p>
            <a:r>
              <a:rPr lang="en-US" dirty="0">
                <a:solidFill>
                  <a:schemeClr val="tx1">
                    <a:lumMod val="85000"/>
                    <a:lumOff val="15000"/>
                  </a:schemeClr>
                </a:solidFill>
                <a:cs typeface="Arial" panose="020B0604020202020204" pitchFamily="34" charset="0"/>
              </a:rPr>
              <a:t>e</a:t>
            </a:r>
            <a:r>
              <a:rPr lang="en-US" sz="1800" dirty="0">
                <a:solidFill>
                  <a:schemeClr val="tx1">
                    <a:lumMod val="85000"/>
                    <a:lumOff val="15000"/>
                  </a:schemeClr>
                </a:solidFill>
                <a:cs typeface="Arial" panose="020B0604020202020204" pitchFamily="34" charset="0"/>
              </a:rPr>
              <a:t>xample for</a:t>
            </a:r>
            <a:endParaRPr lang="en-US" dirty="0"/>
          </a:p>
        </p:txBody>
      </p:sp>
      <p:sp>
        <p:nvSpPr>
          <p:cNvPr id="283" name="Oval 282">
            <a:extLst>
              <a:ext uri="{FF2B5EF4-FFF2-40B4-BE49-F238E27FC236}">
                <a16:creationId xmlns:a16="http://schemas.microsoft.com/office/drawing/2014/main" id="{F83E053C-B2B3-3CD2-655C-90D3573F5E5B}"/>
              </a:ext>
            </a:extLst>
          </p:cNvPr>
          <p:cNvSpPr>
            <a:spLocks noChangeAspect="1"/>
          </p:cNvSpPr>
          <p:nvPr/>
        </p:nvSpPr>
        <p:spPr>
          <a:xfrm>
            <a:off x="11223533" y="1714209"/>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4" name="CaixaDeTexto 283">
                <a:extLst>
                  <a:ext uri="{FF2B5EF4-FFF2-40B4-BE49-F238E27FC236}">
                    <a16:creationId xmlns:a16="http://schemas.microsoft.com/office/drawing/2014/main" id="{69DF0F3D-BFB4-1DE8-B69B-CA19AD0FFA76}"/>
                  </a:ext>
                </a:extLst>
              </p:cNvPr>
              <p:cNvSpPr txBox="1"/>
              <p:nvPr/>
            </p:nvSpPr>
            <p:spPr>
              <a:xfrm>
                <a:off x="8881892" y="2730099"/>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84" name="CaixaDeTexto 283">
                <a:extLst>
                  <a:ext uri="{FF2B5EF4-FFF2-40B4-BE49-F238E27FC236}">
                    <a16:creationId xmlns:a16="http://schemas.microsoft.com/office/drawing/2014/main" id="{69DF0F3D-BFB4-1DE8-B69B-CA19AD0FFA76}"/>
                  </a:ext>
                </a:extLst>
              </p:cNvPr>
              <p:cNvSpPr txBox="1">
                <a:spLocks noRot="1" noChangeAspect="1" noMove="1" noResize="1" noEditPoints="1" noAdjustHandles="1" noChangeArrowheads="1" noChangeShapeType="1" noTextEdit="1"/>
              </p:cNvSpPr>
              <p:nvPr/>
            </p:nvSpPr>
            <p:spPr>
              <a:xfrm>
                <a:off x="8881892" y="2730099"/>
                <a:ext cx="219611" cy="276999"/>
              </a:xfrm>
              <a:prstGeom prst="rect">
                <a:avLst/>
              </a:prstGeom>
              <a:blipFill>
                <a:blip r:embed="rId7"/>
                <a:stretch>
                  <a:fillRect l="-16667" r="-16667"/>
                </a:stretch>
              </a:blipFill>
            </p:spPr>
            <p:txBody>
              <a:bodyPr/>
              <a:lstStyle/>
              <a:p>
                <a:r>
                  <a:rPr lang="en-US">
                    <a:noFill/>
                  </a:rPr>
                  <a:t> </a:t>
                </a:r>
              </a:p>
            </p:txBody>
          </p:sp>
        </mc:Fallback>
      </mc:AlternateContent>
      <p:sp>
        <p:nvSpPr>
          <p:cNvPr id="285" name="Oval 284">
            <a:extLst>
              <a:ext uri="{FF2B5EF4-FFF2-40B4-BE49-F238E27FC236}">
                <a16:creationId xmlns:a16="http://schemas.microsoft.com/office/drawing/2014/main" id="{D3A9563A-4AD0-9103-9A8E-ED87CFA6477A}"/>
              </a:ext>
            </a:extLst>
          </p:cNvPr>
          <p:cNvSpPr>
            <a:spLocks noChangeAspect="1"/>
          </p:cNvSpPr>
          <p:nvPr/>
        </p:nvSpPr>
        <p:spPr>
          <a:xfrm>
            <a:off x="9101503" y="2724598"/>
            <a:ext cx="288000" cy="288000"/>
          </a:xfrm>
          <a:prstGeom prst="ellipse">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6" name="Círculo Incompleto 285">
            <a:extLst>
              <a:ext uri="{FF2B5EF4-FFF2-40B4-BE49-F238E27FC236}">
                <a16:creationId xmlns:a16="http://schemas.microsoft.com/office/drawing/2014/main" id="{E49D6ADC-8957-FD4E-F628-6BD293B61E18}"/>
              </a:ext>
            </a:extLst>
          </p:cNvPr>
          <p:cNvSpPr>
            <a:spLocks/>
          </p:cNvSpPr>
          <p:nvPr/>
        </p:nvSpPr>
        <p:spPr>
          <a:xfrm>
            <a:off x="9101503" y="2724598"/>
            <a:ext cx="288000" cy="288000"/>
          </a:xfrm>
          <a:prstGeom prst="pie">
            <a:avLst>
              <a:gd name="adj1" fmla="val 5400000"/>
              <a:gd name="adj2" fmla="val 16200000"/>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7" name="CaixaDeTexto 286">
            <a:extLst>
              <a:ext uri="{FF2B5EF4-FFF2-40B4-BE49-F238E27FC236}">
                <a16:creationId xmlns:a16="http://schemas.microsoft.com/office/drawing/2014/main" id="{41636395-D472-700E-BBE3-32D697B3D370}"/>
              </a:ext>
            </a:extLst>
          </p:cNvPr>
          <p:cNvSpPr txBox="1"/>
          <p:nvPr/>
        </p:nvSpPr>
        <p:spPr>
          <a:xfrm>
            <a:off x="9344143" y="1355839"/>
            <a:ext cx="2613961" cy="369332"/>
          </a:xfrm>
          <a:prstGeom prst="rect">
            <a:avLst/>
          </a:prstGeom>
          <a:noFill/>
        </p:spPr>
        <p:txBody>
          <a:bodyPr wrap="square">
            <a:spAutoFit/>
          </a:bodyPr>
          <a:lstStyle/>
          <a:p>
            <a:pPr algn="ctr"/>
            <a:r>
              <a:rPr lang="en-US" sz="1800" b="1" dirty="0">
                <a:solidFill>
                  <a:schemeClr val="tx1">
                    <a:lumMod val="85000"/>
                    <a:lumOff val="15000"/>
                  </a:schemeClr>
                </a:solidFill>
                <a:cs typeface="Arial" panose="020B0604020202020204" pitchFamily="34" charset="0"/>
              </a:rPr>
              <a:t>selection</a:t>
            </a:r>
            <a:endParaRPr lang="en-US" b="1" dirty="0"/>
          </a:p>
        </p:txBody>
      </p:sp>
      <p:sp>
        <p:nvSpPr>
          <p:cNvPr id="288" name="Oval 287">
            <a:extLst>
              <a:ext uri="{FF2B5EF4-FFF2-40B4-BE49-F238E27FC236}">
                <a16:creationId xmlns:a16="http://schemas.microsoft.com/office/drawing/2014/main" id="{D62E5B42-6A54-38BB-09E9-72011C746E37}"/>
              </a:ext>
            </a:extLst>
          </p:cNvPr>
          <p:cNvSpPr>
            <a:spLocks noChangeAspect="1"/>
          </p:cNvSpPr>
          <p:nvPr/>
        </p:nvSpPr>
        <p:spPr>
          <a:xfrm>
            <a:off x="604287" y="3684077"/>
            <a:ext cx="288000" cy="288000"/>
          </a:xfrm>
          <a:prstGeom prst="ellipse">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9" name="Agrupar 288">
            <a:extLst>
              <a:ext uri="{FF2B5EF4-FFF2-40B4-BE49-F238E27FC236}">
                <a16:creationId xmlns:a16="http://schemas.microsoft.com/office/drawing/2014/main" id="{7756BDF7-6E91-025F-5ED7-7C3696BC260D}"/>
              </a:ext>
            </a:extLst>
          </p:cNvPr>
          <p:cNvGrpSpPr/>
          <p:nvPr/>
        </p:nvGrpSpPr>
        <p:grpSpPr>
          <a:xfrm>
            <a:off x="1234474" y="3601953"/>
            <a:ext cx="1003944" cy="452247"/>
            <a:chOff x="6347256" y="1548386"/>
            <a:chExt cx="1003944" cy="452247"/>
          </a:xfrm>
        </p:grpSpPr>
        <p:sp>
          <p:nvSpPr>
            <p:cNvPr id="290" name="Retângulo Arredondado 289">
              <a:extLst>
                <a:ext uri="{FF2B5EF4-FFF2-40B4-BE49-F238E27FC236}">
                  <a16:creationId xmlns:a16="http://schemas.microsoft.com/office/drawing/2014/main" id="{144AE318-7D2F-0E95-E857-B37674376106}"/>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tângulo 290">
              <a:extLst>
                <a:ext uri="{FF2B5EF4-FFF2-40B4-BE49-F238E27FC236}">
                  <a16:creationId xmlns:a16="http://schemas.microsoft.com/office/drawing/2014/main" id="{9477E1C2-17ED-E60B-432D-2F4650FA5E04}"/>
                </a:ext>
              </a:extLst>
            </p:cNvPr>
            <p:cNvSpPr/>
            <p:nvPr/>
          </p:nvSpPr>
          <p:spPr>
            <a:xfrm>
              <a:off x="6492179" y="1628709"/>
              <a:ext cx="291600" cy="291600"/>
            </a:xfrm>
            <a:prstGeom prst="rect">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2" name="Retângulo 291">
              <a:extLst>
                <a:ext uri="{FF2B5EF4-FFF2-40B4-BE49-F238E27FC236}">
                  <a16:creationId xmlns:a16="http://schemas.microsoft.com/office/drawing/2014/main" id="{CC54995F-45AE-303C-A940-C6C44498BA02}"/>
                </a:ext>
              </a:extLst>
            </p:cNvPr>
            <p:cNvSpPr/>
            <p:nvPr/>
          </p:nvSpPr>
          <p:spPr>
            <a:xfrm>
              <a:off x="6914028" y="1628709"/>
              <a:ext cx="291600" cy="291600"/>
            </a:xfrm>
            <a:prstGeom prst="rect">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93" name="CaixaDeTexto 292">
                <a:extLst>
                  <a:ext uri="{FF2B5EF4-FFF2-40B4-BE49-F238E27FC236}">
                    <a16:creationId xmlns:a16="http://schemas.microsoft.com/office/drawing/2014/main" id="{61FC914D-70DD-6E2F-7B69-D90A3D86D244}"/>
                  </a:ext>
                </a:extLst>
              </p:cNvPr>
              <p:cNvSpPr txBox="1"/>
              <p:nvPr/>
            </p:nvSpPr>
            <p:spPr>
              <a:xfrm>
                <a:off x="953575" y="3695078"/>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93" name="CaixaDeTexto 292">
                <a:extLst>
                  <a:ext uri="{FF2B5EF4-FFF2-40B4-BE49-F238E27FC236}">
                    <a16:creationId xmlns:a16="http://schemas.microsoft.com/office/drawing/2014/main" id="{61FC914D-70DD-6E2F-7B69-D90A3D86D244}"/>
                  </a:ext>
                </a:extLst>
              </p:cNvPr>
              <p:cNvSpPr txBox="1">
                <a:spLocks noRot="1" noChangeAspect="1" noMove="1" noResize="1" noEditPoints="1" noAdjustHandles="1" noChangeArrowheads="1" noChangeShapeType="1" noTextEdit="1"/>
              </p:cNvSpPr>
              <p:nvPr/>
            </p:nvSpPr>
            <p:spPr>
              <a:xfrm>
                <a:off x="953575" y="3695078"/>
                <a:ext cx="219611" cy="276999"/>
              </a:xfrm>
              <a:prstGeom prst="rect">
                <a:avLst/>
              </a:prstGeom>
              <a:blipFill>
                <a:blip r:embed="rId8"/>
                <a:stretch>
                  <a:fillRect l="-10526" r="-10526"/>
                </a:stretch>
              </a:blipFill>
            </p:spPr>
            <p:txBody>
              <a:bodyPr/>
              <a:lstStyle/>
              <a:p>
                <a:r>
                  <a:rPr lang="en-US">
                    <a:noFill/>
                  </a:rPr>
                  <a:t> </a:t>
                </a:r>
              </a:p>
            </p:txBody>
          </p:sp>
        </mc:Fallback>
      </mc:AlternateContent>
      <p:grpSp>
        <p:nvGrpSpPr>
          <p:cNvPr id="294" name="Agrupar 293">
            <a:extLst>
              <a:ext uri="{FF2B5EF4-FFF2-40B4-BE49-F238E27FC236}">
                <a16:creationId xmlns:a16="http://schemas.microsoft.com/office/drawing/2014/main" id="{576929AC-DE2D-6374-3D8E-0119DFEEB7B2}"/>
              </a:ext>
            </a:extLst>
          </p:cNvPr>
          <p:cNvGrpSpPr/>
          <p:nvPr/>
        </p:nvGrpSpPr>
        <p:grpSpPr>
          <a:xfrm>
            <a:off x="2789241" y="3282388"/>
            <a:ext cx="1003944" cy="452247"/>
            <a:chOff x="6347256" y="1548386"/>
            <a:chExt cx="1003944" cy="452247"/>
          </a:xfrm>
        </p:grpSpPr>
        <p:sp>
          <p:nvSpPr>
            <p:cNvPr id="295" name="Retângulo Arredondado 294">
              <a:extLst>
                <a:ext uri="{FF2B5EF4-FFF2-40B4-BE49-F238E27FC236}">
                  <a16:creationId xmlns:a16="http://schemas.microsoft.com/office/drawing/2014/main" id="{30175C20-AF3D-0794-DD00-8BCE30FCDFB7}"/>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Retângulo 295">
              <a:extLst>
                <a:ext uri="{FF2B5EF4-FFF2-40B4-BE49-F238E27FC236}">
                  <a16:creationId xmlns:a16="http://schemas.microsoft.com/office/drawing/2014/main" id="{F7F20A7A-E425-BC8D-A098-97E3458C0587}"/>
                </a:ext>
              </a:extLst>
            </p:cNvPr>
            <p:cNvSpPr/>
            <p:nvPr/>
          </p:nvSpPr>
          <p:spPr>
            <a:xfrm>
              <a:off x="6492179" y="1628709"/>
              <a:ext cx="291600" cy="291600"/>
            </a:xfrm>
            <a:prstGeom prst="rect">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7" name="Retângulo 296">
              <a:extLst>
                <a:ext uri="{FF2B5EF4-FFF2-40B4-BE49-F238E27FC236}">
                  <a16:creationId xmlns:a16="http://schemas.microsoft.com/office/drawing/2014/main" id="{D7BC8ED8-CC7E-3CBC-C15F-7B263B66162A}"/>
                </a:ext>
              </a:extLst>
            </p:cNvPr>
            <p:cNvSpPr/>
            <p:nvPr/>
          </p:nvSpPr>
          <p:spPr>
            <a:xfrm>
              <a:off x="6914028" y="1628709"/>
              <a:ext cx="291600" cy="291600"/>
            </a:xfrm>
            <a:prstGeom prst="rect">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98" name="Conexão Reta Unidirecional 297">
            <a:extLst>
              <a:ext uri="{FF2B5EF4-FFF2-40B4-BE49-F238E27FC236}">
                <a16:creationId xmlns:a16="http://schemas.microsoft.com/office/drawing/2014/main" id="{593EDA95-60DB-0B50-3763-61FE1D393015}"/>
              </a:ext>
            </a:extLst>
          </p:cNvPr>
          <p:cNvCxnSpPr>
            <a:cxnSpLocks/>
            <a:stCxn id="295" idx="3"/>
          </p:cNvCxnSpPr>
          <p:nvPr/>
        </p:nvCxnSpPr>
        <p:spPr>
          <a:xfrm flipV="1">
            <a:off x="3793185" y="3149390"/>
            <a:ext cx="310641" cy="359122"/>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9" name="Conexão Reta Unidirecional 298">
            <a:extLst>
              <a:ext uri="{FF2B5EF4-FFF2-40B4-BE49-F238E27FC236}">
                <a16:creationId xmlns:a16="http://schemas.microsoft.com/office/drawing/2014/main" id="{EA5EADB8-082D-999F-2300-74B0F1504CF6}"/>
              </a:ext>
            </a:extLst>
          </p:cNvPr>
          <p:cNvCxnSpPr>
            <a:cxnSpLocks/>
          </p:cNvCxnSpPr>
          <p:nvPr/>
        </p:nvCxnSpPr>
        <p:spPr>
          <a:xfrm>
            <a:off x="3800160" y="2429562"/>
            <a:ext cx="310641" cy="359122"/>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 name="Oval 2">
            <a:extLst>
              <a:ext uri="{FF2B5EF4-FFF2-40B4-BE49-F238E27FC236}">
                <a16:creationId xmlns:a16="http://schemas.microsoft.com/office/drawing/2014/main" id="{557C14EA-D189-D582-314C-30BB38F3C7A2}"/>
              </a:ext>
            </a:extLst>
          </p:cNvPr>
          <p:cNvSpPr/>
          <p:nvPr/>
        </p:nvSpPr>
        <p:spPr>
          <a:xfrm rot="1186032">
            <a:off x="6058553" y="4859367"/>
            <a:ext cx="393183" cy="541185"/>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 name="Oval 3">
            <a:extLst>
              <a:ext uri="{FF2B5EF4-FFF2-40B4-BE49-F238E27FC236}">
                <a16:creationId xmlns:a16="http://schemas.microsoft.com/office/drawing/2014/main" id="{610BF40C-E28B-AE50-965E-D67B3BA2530C}"/>
              </a:ext>
            </a:extLst>
          </p:cNvPr>
          <p:cNvSpPr/>
          <p:nvPr/>
        </p:nvSpPr>
        <p:spPr>
          <a:xfrm rot="1186032">
            <a:off x="5921703" y="4639729"/>
            <a:ext cx="674506" cy="1005588"/>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Oval 4">
            <a:extLst>
              <a:ext uri="{FF2B5EF4-FFF2-40B4-BE49-F238E27FC236}">
                <a16:creationId xmlns:a16="http://schemas.microsoft.com/office/drawing/2014/main" id="{0423642F-085A-4C2A-ADFB-B1873D5AC4A4}"/>
              </a:ext>
            </a:extLst>
          </p:cNvPr>
          <p:cNvSpPr/>
          <p:nvPr/>
        </p:nvSpPr>
        <p:spPr>
          <a:xfrm rot="1186032">
            <a:off x="5775057" y="4435326"/>
            <a:ext cx="1028804" cy="1439361"/>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Oval 5">
            <a:extLst>
              <a:ext uri="{FF2B5EF4-FFF2-40B4-BE49-F238E27FC236}">
                <a16:creationId xmlns:a16="http://schemas.microsoft.com/office/drawing/2014/main" id="{4FE3CDF0-900A-22A8-3A80-13EE195C6451}"/>
              </a:ext>
            </a:extLst>
          </p:cNvPr>
          <p:cNvSpPr/>
          <p:nvPr/>
        </p:nvSpPr>
        <p:spPr>
          <a:xfrm rot="1186032">
            <a:off x="5538039" y="4225448"/>
            <a:ext cx="1431358" cy="1869135"/>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7" name="Oval 6">
            <a:extLst>
              <a:ext uri="{FF2B5EF4-FFF2-40B4-BE49-F238E27FC236}">
                <a16:creationId xmlns:a16="http://schemas.microsoft.com/office/drawing/2014/main" id="{7E494F02-9D44-1772-8702-58CB901F4280}"/>
              </a:ext>
            </a:extLst>
          </p:cNvPr>
          <p:cNvSpPr/>
          <p:nvPr/>
        </p:nvSpPr>
        <p:spPr>
          <a:xfrm rot="1186032">
            <a:off x="5255185" y="3955806"/>
            <a:ext cx="2015595" cy="2354047"/>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8" name="Oval 7">
            <a:extLst>
              <a:ext uri="{FF2B5EF4-FFF2-40B4-BE49-F238E27FC236}">
                <a16:creationId xmlns:a16="http://schemas.microsoft.com/office/drawing/2014/main" id="{4BCAB3B9-58D4-C2F1-89E0-4AB3E47E7378}"/>
              </a:ext>
            </a:extLst>
          </p:cNvPr>
          <p:cNvSpPr/>
          <p:nvPr/>
        </p:nvSpPr>
        <p:spPr>
          <a:xfrm rot="1186032">
            <a:off x="5011414" y="3626658"/>
            <a:ext cx="2527374" cy="2892182"/>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Oval 8">
            <a:extLst>
              <a:ext uri="{FF2B5EF4-FFF2-40B4-BE49-F238E27FC236}">
                <a16:creationId xmlns:a16="http://schemas.microsoft.com/office/drawing/2014/main" id="{17B199AF-E380-112A-ADC5-32A7095C0E51}"/>
              </a:ext>
            </a:extLst>
          </p:cNvPr>
          <p:cNvSpPr>
            <a:spLocks noChangeAspect="1"/>
          </p:cNvSpPr>
          <p:nvPr/>
        </p:nvSpPr>
        <p:spPr>
          <a:xfrm>
            <a:off x="6276216" y="4873238"/>
            <a:ext cx="288000" cy="288000"/>
          </a:xfrm>
          <a:prstGeom prst="ellipse">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onexão: Ângulo Reto 64">
            <a:extLst>
              <a:ext uri="{FF2B5EF4-FFF2-40B4-BE49-F238E27FC236}">
                <a16:creationId xmlns:a16="http://schemas.microsoft.com/office/drawing/2014/main" id="{F8A6CB9C-AFF6-D1CF-86D7-A78AF6559E66}"/>
              </a:ext>
            </a:extLst>
          </p:cNvPr>
          <p:cNvCxnSpPr>
            <a:cxnSpLocks/>
          </p:cNvCxnSpPr>
          <p:nvPr/>
        </p:nvCxnSpPr>
        <p:spPr>
          <a:xfrm rot="16200000" flipH="1">
            <a:off x="4862671" y="3522974"/>
            <a:ext cx="2808000" cy="3204000"/>
          </a:xfrm>
          <a:prstGeom prst="bentConnector3">
            <a:avLst>
              <a:gd name="adj1" fmla="val 100391"/>
            </a:avLst>
          </a:prstGeom>
          <a:ln w="12700">
            <a:headEnd type="triangle"/>
            <a:tailEnd type="triangle"/>
          </a:ln>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4D8BD95A-1310-E333-1D99-0F468AB31263}"/>
              </a:ext>
            </a:extLst>
          </p:cNvPr>
          <p:cNvSpPr>
            <a:spLocks noChangeAspect="1"/>
          </p:cNvSpPr>
          <p:nvPr/>
        </p:nvSpPr>
        <p:spPr>
          <a:xfrm>
            <a:off x="6898043" y="5571412"/>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Agrupar 11">
            <a:extLst>
              <a:ext uri="{FF2B5EF4-FFF2-40B4-BE49-F238E27FC236}">
                <a16:creationId xmlns:a16="http://schemas.microsoft.com/office/drawing/2014/main" id="{EF43F609-20AC-2BD9-BD15-732AA90A7144}"/>
              </a:ext>
            </a:extLst>
          </p:cNvPr>
          <p:cNvGrpSpPr/>
          <p:nvPr/>
        </p:nvGrpSpPr>
        <p:grpSpPr>
          <a:xfrm>
            <a:off x="6902379" y="4873238"/>
            <a:ext cx="288000" cy="288000"/>
            <a:chOff x="8872276" y="3496955"/>
            <a:chExt cx="288000" cy="288000"/>
          </a:xfrm>
        </p:grpSpPr>
        <p:sp>
          <p:nvSpPr>
            <p:cNvPr id="13" name="Oval 12">
              <a:extLst>
                <a:ext uri="{FF2B5EF4-FFF2-40B4-BE49-F238E27FC236}">
                  <a16:creationId xmlns:a16="http://schemas.microsoft.com/office/drawing/2014/main" id="{9A8DC3F9-CBAA-634F-BB11-708151C12901}"/>
                </a:ext>
              </a:extLst>
            </p:cNvPr>
            <p:cNvSpPr>
              <a:spLocks noChangeAspect="1"/>
            </p:cNvSpPr>
            <p:nvPr/>
          </p:nvSpPr>
          <p:spPr>
            <a:xfrm>
              <a:off x="8872276" y="3496955"/>
              <a:ext cx="288000" cy="288000"/>
            </a:xfrm>
            <a:prstGeom prst="ellipse">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írculo Incompleto 13">
              <a:extLst>
                <a:ext uri="{FF2B5EF4-FFF2-40B4-BE49-F238E27FC236}">
                  <a16:creationId xmlns:a16="http://schemas.microsoft.com/office/drawing/2014/main" id="{231408E3-6276-8C7D-2E49-B774ABAE3046}"/>
                </a:ext>
              </a:extLst>
            </p:cNvPr>
            <p:cNvSpPr>
              <a:spLocks/>
            </p:cNvSpPr>
            <p:nvPr/>
          </p:nvSpPr>
          <p:spPr>
            <a:xfrm>
              <a:off x="8872276" y="3496955"/>
              <a:ext cx="288000" cy="288000"/>
            </a:xfrm>
            <a:prstGeom prst="pie">
              <a:avLst>
                <a:gd name="adj1" fmla="val 5400000"/>
                <a:gd name="adj2" fmla="val 16200000"/>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Oval 14">
            <a:extLst>
              <a:ext uri="{FF2B5EF4-FFF2-40B4-BE49-F238E27FC236}">
                <a16:creationId xmlns:a16="http://schemas.microsoft.com/office/drawing/2014/main" id="{CF0BAC72-A970-70CF-94CB-CA59842B5ED6}"/>
              </a:ext>
            </a:extLst>
          </p:cNvPr>
          <p:cNvSpPr>
            <a:spLocks noChangeAspect="1"/>
          </p:cNvSpPr>
          <p:nvPr/>
        </p:nvSpPr>
        <p:spPr>
          <a:xfrm>
            <a:off x="6276216" y="5579402"/>
            <a:ext cx="288000" cy="288000"/>
          </a:xfrm>
          <a:prstGeom prst="ellipse">
            <a:avLst/>
          </a:prstGeom>
          <a:solidFill>
            <a:schemeClr val="bg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ixaDeTexto 1">
            <a:extLst>
              <a:ext uri="{FF2B5EF4-FFF2-40B4-BE49-F238E27FC236}">
                <a16:creationId xmlns:a16="http://schemas.microsoft.com/office/drawing/2014/main" id="{42791854-767C-26FB-EB73-D21DABA6E90F}"/>
              </a:ext>
            </a:extLst>
          </p:cNvPr>
          <p:cNvSpPr txBox="1"/>
          <p:nvPr/>
        </p:nvSpPr>
        <p:spPr>
          <a:xfrm>
            <a:off x="216273" y="6356350"/>
            <a:ext cx="2743199" cy="338554"/>
          </a:xfrm>
          <a:prstGeom prst="rect">
            <a:avLst/>
          </a:prstGeom>
          <a:noFill/>
        </p:spPr>
        <p:txBody>
          <a:bodyPr wrap="square" rtlCol="0">
            <a:spAutoFit/>
          </a:bodyPr>
          <a:lstStyle/>
          <a:p>
            <a:r>
              <a:rPr lang="en-US" sz="1600" dirty="0"/>
              <a:t>References  [</a:t>
            </a:r>
            <a:r>
              <a:rPr lang="en-US" sz="1600" dirty="0">
                <a:solidFill>
                  <a:srgbClr val="3D78B5"/>
                </a:solidFill>
              </a:rPr>
              <a:t>33, 69</a:t>
            </a:r>
            <a:r>
              <a:rPr lang="en-US" sz="1600" dirty="0"/>
              <a:t>]</a:t>
            </a:r>
          </a:p>
        </p:txBody>
      </p:sp>
      <p:cxnSp>
        <p:nvCxnSpPr>
          <p:cNvPr id="29" name="Conexão Reta Unidirecional 28">
            <a:extLst>
              <a:ext uri="{FF2B5EF4-FFF2-40B4-BE49-F238E27FC236}">
                <a16:creationId xmlns:a16="http://schemas.microsoft.com/office/drawing/2014/main" id="{ACCE46F9-8669-F9E8-6FB4-8DDFA007AE1C}"/>
              </a:ext>
            </a:extLst>
          </p:cNvPr>
          <p:cNvCxnSpPr>
            <a:cxnSpLocks/>
            <a:endCxn id="13" idx="7"/>
          </p:cNvCxnSpPr>
          <p:nvPr/>
        </p:nvCxnSpPr>
        <p:spPr>
          <a:xfrm flipH="1">
            <a:off x="7148202" y="4691270"/>
            <a:ext cx="301004" cy="22414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1776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o Número do Diapositivo 2">
            <a:extLst>
              <a:ext uri="{FF2B5EF4-FFF2-40B4-BE49-F238E27FC236}">
                <a16:creationId xmlns:a16="http://schemas.microsoft.com/office/drawing/2014/main" id="{4E55505A-0F34-EA7B-60D0-3DBB22588163}"/>
              </a:ext>
            </a:extLst>
          </p:cNvPr>
          <p:cNvSpPr>
            <a:spLocks noGrp="1"/>
          </p:cNvSpPr>
          <p:nvPr>
            <p:ph type="sldNum" sz="quarter" idx="12"/>
          </p:nvPr>
        </p:nvSpPr>
        <p:spPr/>
        <p:txBody>
          <a:bodyPr/>
          <a:lstStyle/>
          <a:p>
            <a:fld id="{9349F829-3AB5-2249-A75E-9CF92A8C3104}" type="slidenum">
              <a:rPr lang="pt-PT" smtClean="0"/>
              <a:t>16</a:t>
            </a:fld>
            <a:endParaRPr lang="pt-PT"/>
          </a:p>
        </p:txBody>
      </p:sp>
      <p:sp>
        <p:nvSpPr>
          <p:cNvPr id="12" name="Oval 11">
            <a:extLst>
              <a:ext uri="{FF2B5EF4-FFF2-40B4-BE49-F238E27FC236}">
                <a16:creationId xmlns:a16="http://schemas.microsoft.com/office/drawing/2014/main" id="{DB928A24-EC24-796B-1AD8-10D3921871C9}"/>
              </a:ext>
            </a:extLst>
          </p:cNvPr>
          <p:cNvSpPr/>
          <p:nvPr/>
        </p:nvSpPr>
        <p:spPr>
          <a:xfrm>
            <a:off x="9834412" y="1321127"/>
            <a:ext cx="1606123" cy="387211"/>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EF6261FE-2DB1-BC0D-F90F-C4938AA4A90B}"/>
              </a:ext>
            </a:extLst>
          </p:cNvPr>
          <p:cNvSpPr/>
          <p:nvPr/>
        </p:nvSpPr>
        <p:spPr>
          <a:xfrm rot="1186032">
            <a:off x="6058553" y="4859367"/>
            <a:ext cx="393183" cy="541185"/>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6" name="Oval 45">
            <a:extLst>
              <a:ext uri="{FF2B5EF4-FFF2-40B4-BE49-F238E27FC236}">
                <a16:creationId xmlns:a16="http://schemas.microsoft.com/office/drawing/2014/main" id="{B878449C-6A1E-47EE-F7A2-C5314437CAA4}"/>
              </a:ext>
            </a:extLst>
          </p:cNvPr>
          <p:cNvSpPr/>
          <p:nvPr/>
        </p:nvSpPr>
        <p:spPr>
          <a:xfrm rot="1186032">
            <a:off x="5921703" y="4639729"/>
            <a:ext cx="674506" cy="1005588"/>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7" name="Oval 46">
            <a:extLst>
              <a:ext uri="{FF2B5EF4-FFF2-40B4-BE49-F238E27FC236}">
                <a16:creationId xmlns:a16="http://schemas.microsoft.com/office/drawing/2014/main" id="{E830B1EF-7163-A699-74BA-7F48775C321F}"/>
              </a:ext>
            </a:extLst>
          </p:cNvPr>
          <p:cNvSpPr/>
          <p:nvPr/>
        </p:nvSpPr>
        <p:spPr>
          <a:xfrm rot="1186032">
            <a:off x="5775057" y="4435326"/>
            <a:ext cx="1028804" cy="1439361"/>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8" name="Oval 47">
            <a:extLst>
              <a:ext uri="{FF2B5EF4-FFF2-40B4-BE49-F238E27FC236}">
                <a16:creationId xmlns:a16="http://schemas.microsoft.com/office/drawing/2014/main" id="{D26D99EF-22E0-2DC0-D564-01D6DD145452}"/>
              </a:ext>
            </a:extLst>
          </p:cNvPr>
          <p:cNvSpPr/>
          <p:nvPr/>
        </p:nvSpPr>
        <p:spPr>
          <a:xfrm rot="1186032">
            <a:off x="5538039" y="4225448"/>
            <a:ext cx="1431358" cy="1869135"/>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9" name="Oval 48">
            <a:extLst>
              <a:ext uri="{FF2B5EF4-FFF2-40B4-BE49-F238E27FC236}">
                <a16:creationId xmlns:a16="http://schemas.microsoft.com/office/drawing/2014/main" id="{FFA2DD41-B50A-AC99-38DD-7833B1CE2490}"/>
              </a:ext>
            </a:extLst>
          </p:cNvPr>
          <p:cNvSpPr/>
          <p:nvPr/>
        </p:nvSpPr>
        <p:spPr>
          <a:xfrm rot="1186032">
            <a:off x="5255185" y="3955806"/>
            <a:ext cx="2015595" cy="2354047"/>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0" name="Oval 49">
            <a:extLst>
              <a:ext uri="{FF2B5EF4-FFF2-40B4-BE49-F238E27FC236}">
                <a16:creationId xmlns:a16="http://schemas.microsoft.com/office/drawing/2014/main" id="{B6774DE6-570F-01BF-DF8F-76D72033552C}"/>
              </a:ext>
            </a:extLst>
          </p:cNvPr>
          <p:cNvSpPr/>
          <p:nvPr/>
        </p:nvSpPr>
        <p:spPr>
          <a:xfrm rot="1186032">
            <a:off x="5011414" y="3626658"/>
            <a:ext cx="2527374" cy="2892182"/>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52" name="Conexão: Ângulo Reto 64">
            <a:extLst>
              <a:ext uri="{FF2B5EF4-FFF2-40B4-BE49-F238E27FC236}">
                <a16:creationId xmlns:a16="http://schemas.microsoft.com/office/drawing/2014/main" id="{283352E7-13DF-920F-C18A-78B0F203DFE8}"/>
              </a:ext>
            </a:extLst>
          </p:cNvPr>
          <p:cNvCxnSpPr>
            <a:cxnSpLocks/>
          </p:cNvCxnSpPr>
          <p:nvPr/>
        </p:nvCxnSpPr>
        <p:spPr>
          <a:xfrm rot="16200000" flipH="1">
            <a:off x="4862671" y="3522974"/>
            <a:ext cx="2808000" cy="3204000"/>
          </a:xfrm>
          <a:prstGeom prst="bentConnector3">
            <a:avLst>
              <a:gd name="adj1" fmla="val 100391"/>
            </a:avLst>
          </a:prstGeom>
          <a:ln w="12700">
            <a:headEnd type="triangle"/>
            <a:tailEnd type="triangle"/>
          </a:ln>
        </p:spPr>
        <p:style>
          <a:lnRef idx="1">
            <a:schemeClr val="dk1"/>
          </a:lnRef>
          <a:fillRef idx="0">
            <a:schemeClr val="dk1"/>
          </a:fillRef>
          <a:effectRef idx="0">
            <a:schemeClr val="dk1"/>
          </a:effectRef>
          <a:fontRef idx="minor">
            <a:schemeClr val="tx1"/>
          </a:fontRef>
        </p:style>
      </p:cxnSp>
      <p:sp>
        <p:nvSpPr>
          <p:cNvPr id="73" name="Oval 72">
            <a:extLst>
              <a:ext uri="{FF2B5EF4-FFF2-40B4-BE49-F238E27FC236}">
                <a16:creationId xmlns:a16="http://schemas.microsoft.com/office/drawing/2014/main" id="{0E986D27-EFBB-25B0-F2C8-C741CB23BAB1}"/>
              </a:ext>
            </a:extLst>
          </p:cNvPr>
          <p:cNvSpPr>
            <a:spLocks noChangeAspect="1"/>
          </p:cNvSpPr>
          <p:nvPr/>
        </p:nvSpPr>
        <p:spPr>
          <a:xfrm>
            <a:off x="6898043" y="5571412"/>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Agrupar 78">
            <a:extLst>
              <a:ext uri="{FF2B5EF4-FFF2-40B4-BE49-F238E27FC236}">
                <a16:creationId xmlns:a16="http://schemas.microsoft.com/office/drawing/2014/main" id="{B862D986-B92D-20C8-BA7E-49A8218A8E69}"/>
              </a:ext>
            </a:extLst>
          </p:cNvPr>
          <p:cNvGrpSpPr/>
          <p:nvPr/>
        </p:nvGrpSpPr>
        <p:grpSpPr>
          <a:xfrm>
            <a:off x="6902379" y="4873238"/>
            <a:ext cx="288000" cy="288000"/>
            <a:chOff x="8872276" y="3496955"/>
            <a:chExt cx="288000" cy="288000"/>
          </a:xfrm>
        </p:grpSpPr>
        <p:sp>
          <p:nvSpPr>
            <p:cNvPr id="80" name="Oval 79">
              <a:extLst>
                <a:ext uri="{FF2B5EF4-FFF2-40B4-BE49-F238E27FC236}">
                  <a16:creationId xmlns:a16="http://schemas.microsoft.com/office/drawing/2014/main" id="{94ADE6A0-354F-10CC-B6C6-4C2044F811F7}"/>
                </a:ext>
              </a:extLst>
            </p:cNvPr>
            <p:cNvSpPr>
              <a:spLocks noChangeAspect="1"/>
            </p:cNvSpPr>
            <p:nvPr/>
          </p:nvSpPr>
          <p:spPr>
            <a:xfrm>
              <a:off x="8872276" y="3496955"/>
              <a:ext cx="288000" cy="288000"/>
            </a:xfrm>
            <a:prstGeom prst="ellipse">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Círculo Incompleto 80">
              <a:extLst>
                <a:ext uri="{FF2B5EF4-FFF2-40B4-BE49-F238E27FC236}">
                  <a16:creationId xmlns:a16="http://schemas.microsoft.com/office/drawing/2014/main" id="{3DBC51DB-0D91-BAA7-36CA-EDD7245F7E5F}"/>
                </a:ext>
              </a:extLst>
            </p:cNvPr>
            <p:cNvSpPr>
              <a:spLocks/>
            </p:cNvSpPr>
            <p:nvPr/>
          </p:nvSpPr>
          <p:spPr>
            <a:xfrm>
              <a:off x="8872276" y="3496955"/>
              <a:ext cx="288000" cy="288000"/>
            </a:xfrm>
            <a:prstGeom prst="pie">
              <a:avLst>
                <a:gd name="adj1" fmla="val 5400000"/>
                <a:gd name="adj2" fmla="val 16200000"/>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82" name="Anel 81">
            <a:extLst>
              <a:ext uri="{FF2B5EF4-FFF2-40B4-BE49-F238E27FC236}">
                <a16:creationId xmlns:a16="http://schemas.microsoft.com/office/drawing/2014/main" id="{5450A7E1-F42E-DF8F-C9B7-20B19D368A31}"/>
              </a:ext>
            </a:extLst>
          </p:cNvPr>
          <p:cNvSpPr/>
          <p:nvPr/>
        </p:nvSpPr>
        <p:spPr>
          <a:xfrm>
            <a:off x="6908414" y="4872702"/>
            <a:ext cx="288000" cy="288000"/>
          </a:xfrm>
          <a:prstGeom prst="donut">
            <a:avLst>
              <a:gd name="adj" fmla="val 3745"/>
            </a:avLst>
          </a:prstGeom>
          <a:solidFill>
            <a:srgbClr val="4F9A8F"/>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Oval 82">
            <a:extLst>
              <a:ext uri="{FF2B5EF4-FFF2-40B4-BE49-F238E27FC236}">
                <a16:creationId xmlns:a16="http://schemas.microsoft.com/office/drawing/2014/main" id="{DF870471-7567-4E68-1E73-F37BA05CBD7F}"/>
              </a:ext>
            </a:extLst>
          </p:cNvPr>
          <p:cNvSpPr>
            <a:spLocks noChangeAspect="1"/>
          </p:cNvSpPr>
          <p:nvPr/>
        </p:nvSpPr>
        <p:spPr>
          <a:xfrm>
            <a:off x="604287" y="2047013"/>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Agrupar 83">
            <a:extLst>
              <a:ext uri="{FF2B5EF4-FFF2-40B4-BE49-F238E27FC236}">
                <a16:creationId xmlns:a16="http://schemas.microsoft.com/office/drawing/2014/main" id="{1E3404EB-47F8-A6EC-1720-411EC3A7AD66}"/>
              </a:ext>
            </a:extLst>
          </p:cNvPr>
          <p:cNvGrpSpPr/>
          <p:nvPr/>
        </p:nvGrpSpPr>
        <p:grpSpPr>
          <a:xfrm>
            <a:off x="1234474" y="1964889"/>
            <a:ext cx="1003944" cy="452247"/>
            <a:chOff x="6347256" y="1548386"/>
            <a:chExt cx="1003944" cy="452247"/>
          </a:xfrm>
        </p:grpSpPr>
        <p:sp>
          <p:nvSpPr>
            <p:cNvPr id="85" name="Retângulo Arredondado 84">
              <a:extLst>
                <a:ext uri="{FF2B5EF4-FFF2-40B4-BE49-F238E27FC236}">
                  <a16:creationId xmlns:a16="http://schemas.microsoft.com/office/drawing/2014/main" id="{963112B0-4CED-D65E-1E82-33ADCD82CCE8}"/>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tângulo 85">
              <a:extLst>
                <a:ext uri="{FF2B5EF4-FFF2-40B4-BE49-F238E27FC236}">
                  <a16:creationId xmlns:a16="http://schemas.microsoft.com/office/drawing/2014/main" id="{F14C8D0E-D7E5-8B99-28C4-89F69553EF3E}"/>
                </a:ext>
              </a:extLst>
            </p:cNvPr>
            <p:cNvSpPr/>
            <p:nvPr/>
          </p:nvSpPr>
          <p:spPr>
            <a:xfrm>
              <a:off x="6492179"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tângulo 86">
              <a:extLst>
                <a:ext uri="{FF2B5EF4-FFF2-40B4-BE49-F238E27FC236}">
                  <a16:creationId xmlns:a16="http://schemas.microsoft.com/office/drawing/2014/main" id="{0EE78D72-BA83-B2C1-E286-95BDBEA5F1A8}"/>
                </a:ext>
              </a:extLst>
            </p:cNvPr>
            <p:cNvSpPr/>
            <p:nvPr/>
          </p:nvSpPr>
          <p:spPr>
            <a:xfrm>
              <a:off x="6914028"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88" name="CaixaDeTexto 87">
                <a:extLst>
                  <a:ext uri="{FF2B5EF4-FFF2-40B4-BE49-F238E27FC236}">
                    <a16:creationId xmlns:a16="http://schemas.microsoft.com/office/drawing/2014/main" id="{C118F592-2845-7EE1-D379-E7315BEC895D}"/>
                  </a:ext>
                </a:extLst>
              </p:cNvPr>
              <p:cNvSpPr txBox="1"/>
              <p:nvPr/>
            </p:nvSpPr>
            <p:spPr>
              <a:xfrm>
                <a:off x="953575" y="2058014"/>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88" name="CaixaDeTexto 87">
                <a:extLst>
                  <a:ext uri="{FF2B5EF4-FFF2-40B4-BE49-F238E27FC236}">
                    <a16:creationId xmlns:a16="http://schemas.microsoft.com/office/drawing/2014/main" id="{C118F592-2845-7EE1-D379-E7315BEC895D}"/>
                  </a:ext>
                </a:extLst>
              </p:cNvPr>
              <p:cNvSpPr txBox="1">
                <a:spLocks noRot="1" noChangeAspect="1" noMove="1" noResize="1" noEditPoints="1" noAdjustHandles="1" noChangeArrowheads="1" noChangeShapeType="1" noTextEdit="1"/>
              </p:cNvSpPr>
              <p:nvPr/>
            </p:nvSpPr>
            <p:spPr>
              <a:xfrm>
                <a:off x="953575" y="2058014"/>
                <a:ext cx="219611" cy="276999"/>
              </a:xfrm>
              <a:prstGeom prst="rect">
                <a:avLst/>
              </a:prstGeom>
              <a:blipFill>
                <a:blip r:embed="rId3"/>
                <a:stretch>
                  <a:fillRect l="-10526" r="-10526"/>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5595FE6D-0DDF-95AB-1572-9CDFF315A6F1}"/>
              </a:ext>
            </a:extLst>
          </p:cNvPr>
          <p:cNvSpPr>
            <a:spLocks noChangeAspect="1"/>
          </p:cNvSpPr>
          <p:nvPr/>
        </p:nvSpPr>
        <p:spPr>
          <a:xfrm>
            <a:off x="604287" y="2592701"/>
            <a:ext cx="288000" cy="288000"/>
          </a:xfrm>
          <a:prstGeom prst="ellipse">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0" name="Agrupar 89">
            <a:extLst>
              <a:ext uri="{FF2B5EF4-FFF2-40B4-BE49-F238E27FC236}">
                <a16:creationId xmlns:a16="http://schemas.microsoft.com/office/drawing/2014/main" id="{4B3EC571-3F19-C82A-FB59-3B02E31150B2}"/>
              </a:ext>
            </a:extLst>
          </p:cNvPr>
          <p:cNvGrpSpPr/>
          <p:nvPr/>
        </p:nvGrpSpPr>
        <p:grpSpPr>
          <a:xfrm>
            <a:off x="1234474" y="2510577"/>
            <a:ext cx="1003944" cy="452247"/>
            <a:chOff x="6347256" y="1548386"/>
            <a:chExt cx="1003944" cy="452247"/>
          </a:xfrm>
        </p:grpSpPr>
        <p:sp>
          <p:nvSpPr>
            <p:cNvPr id="91" name="Retângulo Arredondado 90">
              <a:extLst>
                <a:ext uri="{FF2B5EF4-FFF2-40B4-BE49-F238E27FC236}">
                  <a16:creationId xmlns:a16="http://schemas.microsoft.com/office/drawing/2014/main" id="{4A920CD4-D68D-CB78-75EF-7EFDC10B9217}"/>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tângulo 91">
              <a:extLst>
                <a:ext uri="{FF2B5EF4-FFF2-40B4-BE49-F238E27FC236}">
                  <a16:creationId xmlns:a16="http://schemas.microsoft.com/office/drawing/2014/main" id="{387297E6-53B0-AE41-47A4-823A22B93747}"/>
                </a:ext>
              </a:extLst>
            </p:cNvPr>
            <p:cNvSpPr/>
            <p:nvPr/>
          </p:nvSpPr>
          <p:spPr>
            <a:xfrm>
              <a:off x="6492179" y="1628709"/>
              <a:ext cx="291600" cy="291600"/>
            </a:xfrm>
            <a:prstGeom prst="rect">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tângulo 92">
              <a:extLst>
                <a:ext uri="{FF2B5EF4-FFF2-40B4-BE49-F238E27FC236}">
                  <a16:creationId xmlns:a16="http://schemas.microsoft.com/office/drawing/2014/main" id="{AFEC0CBB-3C6A-C448-D41C-68BFBD3645CD}"/>
                </a:ext>
              </a:extLst>
            </p:cNvPr>
            <p:cNvSpPr/>
            <p:nvPr/>
          </p:nvSpPr>
          <p:spPr>
            <a:xfrm>
              <a:off x="6914028" y="1628709"/>
              <a:ext cx="291600" cy="291600"/>
            </a:xfrm>
            <a:prstGeom prst="rect">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94" name="CaixaDeTexto 93">
                <a:extLst>
                  <a:ext uri="{FF2B5EF4-FFF2-40B4-BE49-F238E27FC236}">
                    <a16:creationId xmlns:a16="http://schemas.microsoft.com/office/drawing/2014/main" id="{0583F5CE-8A6C-AAD2-8D6E-568490C44433}"/>
                  </a:ext>
                </a:extLst>
              </p:cNvPr>
              <p:cNvSpPr txBox="1"/>
              <p:nvPr/>
            </p:nvSpPr>
            <p:spPr>
              <a:xfrm>
                <a:off x="953575" y="2603702"/>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94" name="CaixaDeTexto 93">
                <a:extLst>
                  <a:ext uri="{FF2B5EF4-FFF2-40B4-BE49-F238E27FC236}">
                    <a16:creationId xmlns:a16="http://schemas.microsoft.com/office/drawing/2014/main" id="{0583F5CE-8A6C-AAD2-8D6E-568490C44433}"/>
                  </a:ext>
                </a:extLst>
              </p:cNvPr>
              <p:cNvSpPr txBox="1">
                <a:spLocks noRot="1" noChangeAspect="1" noMove="1" noResize="1" noEditPoints="1" noAdjustHandles="1" noChangeArrowheads="1" noChangeShapeType="1" noTextEdit="1"/>
              </p:cNvSpPr>
              <p:nvPr/>
            </p:nvSpPr>
            <p:spPr>
              <a:xfrm>
                <a:off x="953575" y="2603702"/>
                <a:ext cx="219611" cy="276999"/>
              </a:xfrm>
              <a:prstGeom prst="rect">
                <a:avLst/>
              </a:prstGeom>
              <a:blipFill>
                <a:blip r:embed="rId4"/>
                <a:stretch>
                  <a:fillRect l="-10526" r="-10526"/>
                </a:stretch>
              </a:blipFill>
            </p:spPr>
            <p:txBody>
              <a:bodyPr/>
              <a:lstStyle/>
              <a:p>
                <a:r>
                  <a:rPr lang="en-US">
                    <a:noFill/>
                  </a:rPr>
                  <a:t> </a:t>
                </a:r>
              </a:p>
            </p:txBody>
          </p:sp>
        </mc:Fallback>
      </mc:AlternateContent>
      <p:sp>
        <p:nvSpPr>
          <p:cNvPr id="95" name="Oval 94">
            <a:extLst>
              <a:ext uri="{FF2B5EF4-FFF2-40B4-BE49-F238E27FC236}">
                <a16:creationId xmlns:a16="http://schemas.microsoft.com/office/drawing/2014/main" id="{B806859A-FA4E-9FB0-7BFA-25BFD641E8B7}"/>
              </a:ext>
            </a:extLst>
          </p:cNvPr>
          <p:cNvSpPr>
            <a:spLocks noChangeAspect="1"/>
          </p:cNvSpPr>
          <p:nvPr/>
        </p:nvSpPr>
        <p:spPr>
          <a:xfrm>
            <a:off x="604287" y="3138389"/>
            <a:ext cx="288000" cy="288000"/>
          </a:xfrm>
          <a:prstGeom prst="ellipse">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Agrupar 95">
            <a:extLst>
              <a:ext uri="{FF2B5EF4-FFF2-40B4-BE49-F238E27FC236}">
                <a16:creationId xmlns:a16="http://schemas.microsoft.com/office/drawing/2014/main" id="{D1E83887-3F58-1C97-3E8C-3CEBEDD43AD6}"/>
              </a:ext>
            </a:extLst>
          </p:cNvPr>
          <p:cNvGrpSpPr/>
          <p:nvPr/>
        </p:nvGrpSpPr>
        <p:grpSpPr>
          <a:xfrm>
            <a:off x="1234474" y="3056265"/>
            <a:ext cx="1003944" cy="452247"/>
            <a:chOff x="6347256" y="1548386"/>
            <a:chExt cx="1003944" cy="452247"/>
          </a:xfrm>
        </p:grpSpPr>
        <p:sp>
          <p:nvSpPr>
            <p:cNvPr id="97" name="Retângulo Arredondado 96">
              <a:extLst>
                <a:ext uri="{FF2B5EF4-FFF2-40B4-BE49-F238E27FC236}">
                  <a16:creationId xmlns:a16="http://schemas.microsoft.com/office/drawing/2014/main" id="{80785D0C-A7C9-63A2-B163-56466A7CC355}"/>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tângulo 110">
              <a:extLst>
                <a:ext uri="{FF2B5EF4-FFF2-40B4-BE49-F238E27FC236}">
                  <a16:creationId xmlns:a16="http://schemas.microsoft.com/office/drawing/2014/main" id="{6E9EB43B-3868-3BEB-D83C-4FEA8B9C5FFA}"/>
                </a:ext>
              </a:extLst>
            </p:cNvPr>
            <p:cNvSpPr/>
            <p:nvPr/>
          </p:nvSpPr>
          <p:spPr>
            <a:xfrm>
              <a:off x="6492179" y="1628709"/>
              <a:ext cx="291600" cy="291600"/>
            </a:xfrm>
            <a:prstGeom prst="rect">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tângulo 111">
              <a:extLst>
                <a:ext uri="{FF2B5EF4-FFF2-40B4-BE49-F238E27FC236}">
                  <a16:creationId xmlns:a16="http://schemas.microsoft.com/office/drawing/2014/main" id="{FE85FE8D-120F-9CA2-74F9-C087C719BE4A}"/>
                </a:ext>
              </a:extLst>
            </p:cNvPr>
            <p:cNvSpPr/>
            <p:nvPr/>
          </p:nvSpPr>
          <p:spPr>
            <a:xfrm>
              <a:off x="6914028" y="1628709"/>
              <a:ext cx="291600" cy="291600"/>
            </a:xfrm>
            <a:prstGeom prst="rect">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14" name="CaixaDeTexto 113">
                <a:extLst>
                  <a:ext uri="{FF2B5EF4-FFF2-40B4-BE49-F238E27FC236}">
                    <a16:creationId xmlns:a16="http://schemas.microsoft.com/office/drawing/2014/main" id="{5F4BA3E9-425C-1105-8853-9020808D3BC4}"/>
                  </a:ext>
                </a:extLst>
              </p:cNvPr>
              <p:cNvSpPr txBox="1"/>
              <p:nvPr/>
            </p:nvSpPr>
            <p:spPr>
              <a:xfrm>
                <a:off x="953575" y="3149390"/>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14" name="CaixaDeTexto 113">
                <a:extLst>
                  <a:ext uri="{FF2B5EF4-FFF2-40B4-BE49-F238E27FC236}">
                    <a16:creationId xmlns:a16="http://schemas.microsoft.com/office/drawing/2014/main" id="{5F4BA3E9-425C-1105-8853-9020808D3BC4}"/>
                  </a:ext>
                </a:extLst>
              </p:cNvPr>
              <p:cNvSpPr txBox="1">
                <a:spLocks noRot="1" noChangeAspect="1" noMove="1" noResize="1" noEditPoints="1" noAdjustHandles="1" noChangeArrowheads="1" noChangeShapeType="1" noTextEdit="1"/>
              </p:cNvSpPr>
              <p:nvPr/>
            </p:nvSpPr>
            <p:spPr>
              <a:xfrm>
                <a:off x="953575" y="3149390"/>
                <a:ext cx="219611" cy="276999"/>
              </a:xfrm>
              <a:prstGeom prst="rect">
                <a:avLst/>
              </a:prstGeom>
              <a:blipFill>
                <a:blip r:embed="rId5"/>
                <a:stretch>
                  <a:fillRect l="-10526" r="-10526"/>
                </a:stretch>
              </a:blipFill>
            </p:spPr>
            <p:txBody>
              <a:bodyPr/>
              <a:lstStyle/>
              <a:p>
                <a:r>
                  <a:rPr lang="en-US">
                    <a:noFill/>
                  </a:rPr>
                  <a:t> </a:t>
                </a:r>
              </a:p>
            </p:txBody>
          </p:sp>
        </mc:Fallback>
      </mc:AlternateContent>
      <p:sp>
        <p:nvSpPr>
          <p:cNvPr id="115" name="CaixaDeTexto 114">
            <a:extLst>
              <a:ext uri="{FF2B5EF4-FFF2-40B4-BE49-F238E27FC236}">
                <a16:creationId xmlns:a16="http://schemas.microsoft.com/office/drawing/2014/main" id="{8E02CA9B-DA08-E630-820E-42651AF1DA9E}"/>
              </a:ext>
            </a:extLst>
          </p:cNvPr>
          <p:cNvSpPr txBox="1"/>
          <p:nvPr/>
        </p:nvSpPr>
        <p:spPr>
          <a:xfrm>
            <a:off x="604287" y="1348510"/>
            <a:ext cx="1660263" cy="369332"/>
          </a:xfrm>
          <a:prstGeom prst="rect">
            <a:avLst/>
          </a:prstGeom>
          <a:noFill/>
        </p:spPr>
        <p:txBody>
          <a:bodyPr wrap="square">
            <a:spAutoFit/>
          </a:bodyPr>
          <a:lstStyle/>
          <a:p>
            <a:pPr algn="ctr"/>
            <a:r>
              <a:rPr lang="en-US" sz="1800" b="1" dirty="0">
                <a:solidFill>
                  <a:schemeClr val="tx1">
                    <a:lumMod val="85000"/>
                    <a:lumOff val="15000"/>
                  </a:schemeClr>
                </a:solidFill>
                <a:cs typeface="Arial" panose="020B0604020202020204" pitchFamily="34" charset="0"/>
              </a:rPr>
              <a:t>initialization</a:t>
            </a:r>
            <a:endParaRPr lang="en-US" b="1" dirty="0"/>
          </a:p>
        </p:txBody>
      </p:sp>
      <p:sp>
        <p:nvSpPr>
          <p:cNvPr id="121" name="CaixaDeTexto 120">
            <a:extLst>
              <a:ext uri="{FF2B5EF4-FFF2-40B4-BE49-F238E27FC236}">
                <a16:creationId xmlns:a16="http://schemas.microsoft.com/office/drawing/2014/main" id="{0E282DE4-F2F2-4186-120C-471D6F9D0420}"/>
              </a:ext>
            </a:extLst>
          </p:cNvPr>
          <p:cNvSpPr txBox="1"/>
          <p:nvPr/>
        </p:nvSpPr>
        <p:spPr>
          <a:xfrm>
            <a:off x="2789241" y="1350413"/>
            <a:ext cx="3096677" cy="369332"/>
          </a:xfrm>
          <a:prstGeom prst="rect">
            <a:avLst/>
          </a:prstGeom>
          <a:noFill/>
        </p:spPr>
        <p:txBody>
          <a:bodyPr wrap="square">
            <a:spAutoFit/>
          </a:bodyPr>
          <a:lstStyle/>
          <a:p>
            <a:pPr algn="ctr"/>
            <a:r>
              <a:rPr lang="en-US" sz="1800" b="1" dirty="0">
                <a:solidFill>
                  <a:schemeClr val="tx1">
                    <a:lumMod val="85000"/>
                    <a:lumOff val="15000"/>
                  </a:schemeClr>
                </a:solidFill>
                <a:cs typeface="Arial" panose="020B0604020202020204" pitchFamily="34" charset="0"/>
              </a:rPr>
              <a:t>mutation</a:t>
            </a:r>
            <a:endParaRPr lang="en-US" b="1" dirty="0"/>
          </a:p>
        </p:txBody>
      </p:sp>
      <p:sp>
        <p:nvSpPr>
          <p:cNvPr id="123" name="CaixaDeTexto 122">
            <a:extLst>
              <a:ext uri="{FF2B5EF4-FFF2-40B4-BE49-F238E27FC236}">
                <a16:creationId xmlns:a16="http://schemas.microsoft.com/office/drawing/2014/main" id="{04D458C8-B9C8-3B5C-0E60-5AE6727E36CA}"/>
              </a:ext>
            </a:extLst>
          </p:cNvPr>
          <p:cNvSpPr txBox="1"/>
          <p:nvPr/>
        </p:nvSpPr>
        <p:spPr>
          <a:xfrm>
            <a:off x="3581795" y="1677176"/>
            <a:ext cx="1478706" cy="369332"/>
          </a:xfrm>
          <a:prstGeom prst="rect">
            <a:avLst/>
          </a:prstGeom>
          <a:noFill/>
        </p:spPr>
        <p:txBody>
          <a:bodyPr wrap="square">
            <a:spAutoFit/>
          </a:bodyPr>
          <a:lstStyle/>
          <a:p>
            <a:r>
              <a:rPr lang="en-US" dirty="0">
                <a:solidFill>
                  <a:schemeClr val="tx1">
                    <a:lumMod val="85000"/>
                    <a:lumOff val="15000"/>
                  </a:schemeClr>
                </a:solidFill>
                <a:cs typeface="Arial" panose="020B0604020202020204" pitchFamily="34" charset="0"/>
              </a:rPr>
              <a:t>e</a:t>
            </a:r>
            <a:r>
              <a:rPr lang="en-US" sz="1800" dirty="0">
                <a:solidFill>
                  <a:schemeClr val="tx1">
                    <a:lumMod val="85000"/>
                    <a:lumOff val="15000"/>
                  </a:schemeClr>
                </a:solidFill>
                <a:cs typeface="Arial" panose="020B0604020202020204" pitchFamily="34" charset="0"/>
              </a:rPr>
              <a:t>xample for</a:t>
            </a:r>
            <a:endParaRPr lang="en-US" dirty="0"/>
          </a:p>
        </p:txBody>
      </p:sp>
      <p:sp>
        <p:nvSpPr>
          <p:cNvPr id="124" name="Oval 123">
            <a:extLst>
              <a:ext uri="{FF2B5EF4-FFF2-40B4-BE49-F238E27FC236}">
                <a16:creationId xmlns:a16="http://schemas.microsoft.com/office/drawing/2014/main" id="{470BD1A1-5B02-11EE-267B-8B140AF0E0B3}"/>
              </a:ext>
            </a:extLst>
          </p:cNvPr>
          <p:cNvSpPr>
            <a:spLocks noChangeAspect="1"/>
          </p:cNvSpPr>
          <p:nvPr/>
        </p:nvSpPr>
        <p:spPr>
          <a:xfrm>
            <a:off x="4916501" y="1717842"/>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5" name="Agrupar 124">
            <a:extLst>
              <a:ext uri="{FF2B5EF4-FFF2-40B4-BE49-F238E27FC236}">
                <a16:creationId xmlns:a16="http://schemas.microsoft.com/office/drawing/2014/main" id="{B2E759DC-1397-E4D4-C02D-86A108B9DF80}"/>
              </a:ext>
            </a:extLst>
          </p:cNvPr>
          <p:cNvGrpSpPr/>
          <p:nvPr/>
        </p:nvGrpSpPr>
        <p:grpSpPr>
          <a:xfrm>
            <a:off x="2789241" y="2191012"/>
            <a:ext cx="1003944" cy="452247"/>
            <a:chOff x="6347256" y="1548386"/>
            <a:chExt cx="1003944" cy="452247"/>
          </a:xfrm>
        </p:grpSpPr>
        <p:sp>
          <p:nvSpPr>
            <p:cNvPr id="126" name="Retângulo Arredondado 125">
              <a:extLst>
                <a:ext uri="{FF2B5EF4-FFF2-40B4-BE49-F238E27FC236}">
                  <a16:creationId xmlns:a16="http://schemas.microsoft.com/office/drawing/2014/main" id="{0A2D8F3C-BAE5-F454-E7EC-83B425AB2C96}"/>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tângulo 126">
              <a:extLst>
                <a:ext uri="{FF2B5EF4-FFF2-40B4-BE49-F238E27FC236}">
                  <a16:creationId xmlns:a16="http://schemas.microsoft.com/office/drawing/2014/main" id="{F9B87773-9640-F290-AF71-F2D8DA774E59}"/>
                </a:ext>
              </a:extLst>
            </p:cNvPr>
            <p:cNvSpPr/>
            <p:nvPr/>
          </p:nvSpPr>
          <p:spPr>
            <a:xfrm>
              <a:off x="6492179" y="1628709"/>
              <a:ext cx="291600" cy="291600"/>
            </a:xfrm>
            <a:prstGeom prst="rect">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Retângulo 127">
              <a:extLst>
                <a:ext uri="{FF2B5EF4-FFF2-40B4-BE49-F238E27FC236}">
                  <a16:creationId xmlns:a16="http://schemas.microsoft.com/office/drawing/2014/main" id="{D586C3BC-7C56-C049-6B58-3F0779FA0B68}"/>
                </a:ext>
              </a:extLst>
            </p:cNvPr>
            <p:cNvSpPr/>
            <p:nvPr/>
          </p:nvSpPr>
          <p:spPr>
            <a:xfrm>
              <a:off x="6914028" y="1628709"/>
              <a:ext cx="291600" cy="291600"/>
            </a:xfrm>
            <a:prstGeom prst="rect">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Agrupar 128">
            <a:extLst>
              <a:ext uri="{FF2B5EF4-FFF2-40B4-BE49-F238E27FC236}">
                <a16:creationId xmlns:a16="http://schemas.microsoft.com/office/drawing/2014/main" id="{2459DE49-5CD8-5EFB-EDE9-BA4AD2813A3F}"/>
              </a:ext>
            </a:extLst>
          </p:cNvPr>
          <p:cNvGrpSpPr/>
          <p:nvPr/>
        </p:nvGrpSpPr>
        <p:grpSpPr>
          <a:xfrm>
            <a:off x="2789241" y="2736700"/>
            <a:ext cx="1003944" cy="452247"/>
            <a:chOff x="6347256" y="1548386"/>
            <a:chExt cx="1003944" cy="452247"/>
          </a:xfrm>
        </p:grpSpPr>
        <p:sp>
          <p:nvSpPr>
            <p:cNvPr id="141" name="Retângulo Arredondado 140">
              <a:extLst>
                <a:ext uri="{FF2B5EF4-FFF2-40B4-BE49-F238E27FC236}">
                  <a16:creationId xmlns:a16="http://schemas.microsoft.com/office/drawing/2014/main" id="{8E59F25A-51B8-863F-F371-597FDD3432F4}"/>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tângulo 142">
              <a:extLst>
                <a:ext uri="{FF2B5EF4-FFF2-40B4-BE49-F238E27FC236}">
                  <a16:creationId xmlns:a16="http://schemas.microsoft.com/office/drawing/2014/main" id="{9C2ACB3C-DCBB-29E3-83C9-F9F463547BDD}"/>
                </a:ext>
              </a:extLst>
            </p:cNvPr>
            <p:cNvSpPr/>
            <p:nvPr/>
          </p:nvSpPr>
          <p:spPr>
            <a:xfrm>
              <a:off x="6492179" y="1628709"/>
              <a:ext cx="291600" cy="291600"/>
            </a:xfrm>
            <a:prstGeom prst="rect">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Retângulo 144">
              <a:extLst>
                <a:ext uri="{FF2B5EF4-FFF2-40B4-BE49-F238E27FC236}">
                  <a16:creationId xmlns:a16="http://schemas.microsoft.com/office/drawing/2014/main" id="{501EF489-0906-8354-30FC-F76BFB95D434}"/>
                </a:ext>
              </a:extLst>
            </p:cNvPr>
            <p:cNvSpPr/>
            <p:nvPr/>
          </p:nvSpPr>
          <p:spPr>
            <a:xfrm>
              <a:off x="6914028" y="1628709"/>
              <a:ext cx="291600" cy="291600"/>
            </a:xfrm>
            <a:prstGeom prst="rect">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6" name="Conexão reta unidirecional 78">
            <a:extLst>
              <a:ext uri="{FF2B5EF4-FFF2-40B4-BE49-F238E27FC236}">
                <a16:creationId xmlns:a16="http://schemas.microsoft.com/office/drawing/2014/main" id="{0CC830C4-90E0-E007-3C92-C9A938FD9681}"/>
              </a:ext>
            </a:extLst>
          </p:cNvPr>
          <p:cNvCxnSpPr>
            <a:cxnSpLocks noChangeAspect="1"/>
            <a:stCxn id="141" idx="3"/>
            <a:endCxn id="148" idx="1"/>
          </p:cNvCxnSpPr>
          <p:nvPr/>
        </p:nvCxnSpPr>
        <p:spPr>
          <a:xfrm>
            <a:off x="3793185" y="2962824"/>
            <a:ext cx="31064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7" name="Agrupar 146">
            <a:extLst>
              <a:ext uri="{FF2B5EF4-FFF2-40B4-BE49-F238E27FC236}">
                <a16:creationId xmlns:a16="http://schemas.microsoft.com/office/drawing/2014/main" id="{86F98CA1-5F0A-7951-510D-C57041334638}"/>
              </a:ext>
            </a:extLst>
          </p:cNvPr>
          <p:cNvGrpSpPr/>
          <p:nvPr/>
        </p:nvGrpSpPr>
        <p:grpSpPr>
          <a:xfrm>
            <a:off x="4103826" y="2736700"/>
            <a:ext cx="1003944" cy="452247"/>
            <a:chOff x="6347256" y="1548386"/>
            <a:chExt cx="1003944" cy="452247"/>
          </a:xfrm>
        </p:grpSpPr>
        <p:sp>
          <p:nvSpPr>
            <p:cNvPr id="148" name="Retângulo Arredondado 147">
              <a:extLst>
                <a:ext uri="{FF2B5EF4-FFF2-40B4-BE49-F238E27FC236}">
                  <a16:creationId xmlns:a16="http://schemas.microsoft.com/office/drawing/2014/main" id="{E16015FB-8790-B1BB-FB07-A92615FC2E8F}"/>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tângulo 148">
              <a:extLst>
                <a:ext uri="{FF2B5EF4-FFF2-40B4-BE49-F238E27FC236}">
                  <a16:creationId xmlns:a16="http://schemas.microsoft.com/office/drawing/2014/main" id="{427E104F-0419-07F3-73FB-6B305B0ABBE9}"/>
                </a:ext>
              </a:extLst>
            </p:cNvPr>
            <p:cNvSpPr/>
            <p:nvPr/>
          </p:nvSpPr>
          <p:spPr>
            <a:xfrm>
              <a:off x="6492179" y="1628709"/>
              <a:ext cx="291600" cy="291600"/>
            </a:xfrm>
            <a:prstGeom prst="rect">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Retângulo 149">
              <a:extLst>
                <a:ext uri="{FF2B5EF4-FFF2-40B4-BE49-F238E27FC236}">
                  <a16:creationId xmlns:a16="http://schemas.microsoft.com/office/drawing/2014/main" id="{34401D6A-9FEF-D629-271C-01C693D53FAD}"/>
                </a:ext>
              </a:extLst>
            </p:cNvPr>
            <p:cNvSpPr/>
            <p:nvPr/>
          </p:nvSpPr>
          <p:spPr>
            <a:xfrm>
              <a:off x="6914028" y="1628709"/>
              <a:ext cx="291600" cy="291600"/>
            </a:xfrm>
            <a:prstGeom prst="rect">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66" name="CaixaDeTexto 165">
                <a:extLst>
                  <a:ext uri="{FF2B5EF4-FFF2-40B4-BE49-F238E27FC236}">
                    <a16:creationId xmlns:a16="http://schemas.microsoft.com/office/drawing/2014/main" id="{3B658CD3-9157-2547-5A6B-1ED00C405DAC}"/>
                  </a:ext>
                </a:extLst>
              </p:cNvPr>
              <p:cNvSpPr txBox="1"/>
              <p:nvPr/>
            </p:nvSpPr>
            <p:spPr>
              <a:xfrm>
                <a:off x="5170232" y="2796359"/>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66" name="CaixaDeTexto 165">
                <a:extLst>
                  <a:ext uri="{FF2B5EF4-FFF2-40B4-BE49-F238E27FC236}">
                    <a16:creationId xmlns:a16="http://schemas.microsoft.com/office/drawing/2014/main" id="{3B658CD3-9157-2547-5A6B-1ED00C405DAC}"/>
                  </a:ext>
                </a:extLst>
              </p:cNvPr>
              <p:cNvSpPr txBox="1">
                <a:spLocks noRot="1" noChangeAspect="1" noMove="1" noResize="1" noEditPoints="1" noAdjustHandles="1" noChangeArrowheads="1" noChangeShapeType="1" noTextEdit="1"/>
              </p:cNvSpPr>
              <p:nvPr/>
            </p:nvSpPr>
            <p:spPr>
              <a:xfrm>
                <a:off x="5170232" y="2796359"/>
                <a:ext cx="219611" cy="276999"/>
              </a:xfrm>
              <a:prstGeom prst="rect">
                <a:avLst/>
              </a:prstGeom>
              <a:blipFill>
                <a:blip r:embed="rId3"/>
                <a:stretch>
                  <a:fillRect l="-16667" r="-11111"/>
                </a:stretch>
              </a:blipFill>
            </p:spPr>
            <p:txBody>
              <a:bodyPr/>
              <a:lstStyle/>
              <a:p>
                <a:r>
                  <a:rPr lang="en-US">
                    <a:noFill/>
                  </a:rPr>
                  <a:t> </a:t>
                </a:r>
              </a:p>
            </p:txBody>
          </p:sp>
        </mc:Fallback>
      </mc:AlternateContent>
      <p:sp>
        <p:nvSpPr>
          <p:cNvPr id="167" name="Oval 166">
            <a:extLst>
              <a:ext uri="{FF2B5EF4-FFF2-40B4-BE49-F238E27FC236}">
                <a16:creationId xmlns:a16="http://schemas.microsoft.com/office/drawing/2014/main" id="{1B8C026E-8406-6D41-59AC-2051505649BE}"/>
              </a:ext>
            </a:extLst>
          </p:cNvPr>
          <p:cNvSpPr>
            <a:spLocks noChangeAspect="1"/>
          </p:cNvSpPr>
          <p:nvPr/>
        </p:nvSpPr>
        <p:spPr>
          <a:xfrm>
            <a:off x="5389843" y="2790858"/>
            <a:ext cx="288000" cy="288000"/>
          </a:xfrm>
          <a:prstGeom prst="ellipse">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8" name="CaixaDeTexto 167">
            <a:extLst>
              <a:ext uri="{FF2B5EF4-FFF2-40B4-BE49-F238E27FC236}">
                <a16:creationId xmlns:a16="http://schemas.microsoft.com/office/drawing/2014/main" id="{107FD924-5DDB-B381-F426-74ACBB43C018}"/>
              </a:ext>
            </a:extLst>
          </p:cNvPr>
          <p:cNvSpPr txBox="1"/>
          <p:nvPr/>
        </p:nvSpPr>
        <p:spPr>
          <a:xfrm>
            <a:off x="6193558" y="1355839"/>
            <a:ext cx="2613961" cy="369332"/>
          </a:xfrm>
          <a:prstGeom prst="rect">
            <a:avLst/>
          </a:prstGeom>
          <a:noFill/>
        </p:spPr>
        <p:txBody>
          <a:bodyPr wrap="square">
            <a:spAutoFit/>
          </a:bodyPr>
          <a:lstStyle/>
          <a:p>
            <a:pPr algn="ctr"/>
            <a:r>
              <a:rPr lang="en-US" sz="1800" b="1" dirty="0">
                <a:solidFill>
                  <a:schemeClr val="tx1">
                    <a:lumMod val="85000"/>
                    <a:lumOff val="15000"/>
                  </a:schemeClr>
                </a:solidFill>
                <a:cs typeface="Arial" panose="020B0604020202020204" pitchFamily="34" charset="0"/>
              </a:rPr>
              <a:t>crossover</a:t>
            </a:r>
            <a:endParaRPr lang="en-US" b="1" dirty="0"/>
          </a:p>
        </p:txBody>
      </p:sp>
      <p:sp>
        <p:nvSpPr>
          <p:cNvPr id="169" name="CaixaDeTexto 168">
            <a:extLst>
              <a:ext uri="{FF2B5EF4-FFF2-40B4-BE49-F238E27FC236}">
                <a16:creationId xmlns:a16="http://schemas.microsoft.com/office/drawing/2014/main" id="{A7F20C45-E994-6991-9691-BF096A034F63}"/>
              </a:ext>
            </a:extLst>
          </p:cNvPr>
          <p:cNvSpPr txBox="1"/>
          <p:nvPr/>
        </p:nvSpPr>
        <p:spPr>
          <a:xfrm>
            <a:off x="6738242" y="1673543"/>
            <a:ext cx="1478706" cy="369332"/>
          </a:xfrm>
          <a:prstGeom prst="rect">
            <a:avLst/>
          </a:prstGeom>
          <a:noFill/>
        </p:spPr>
        <p:txBody>
          <a:bodyPr wrap="square">
            <a:spAutoFit/>
          </a:bodyPr>
          <a:lstStyle/>
          <a:p>
            <a:r>
              <a:rPr lang="en-US" dirty="0">
                <a:solidFill>
                  <a:schemeClr val="tx1">
                    <a:lumMod val="85000"/>
                    <a:lumOff val="15000"/>
                  </a:schemeClr>
                </a:solidFill>
                <a:cs typeface="Arial" panose="020B0604020202020204" pitchFamily="34" charset="0"/>
              </a:rPr>
              <a:t>e</a:t>
            </a:r>
            <a:r>
              <a:rPr lang="en-US" sz="1800" dirty="0">
                <a:solidFill>
                  <a:schemeClr val="tx1">
                    <a:lumMod val="85000"/>
                    <a:lumOff val="15000"/>
                  </a:schemeClr>
                </a:solidFill>
                <a:cs typeface="Arial" panose="020B0604020202020204" pitchFamily="34" charset="0"/>
              </a:rPr>
              <a:t>xample for</a:t>
            </a:r>
            <a:endParaRPr lang="en-US" dirty="0"/>
          </a:p>
        </p:txBody>
      </p:sp>
      <p:sp>
        <p:nvSpPr>
          <p:cNvPr id="170" name="Oval 169">
            <a:extLst>
              <a:ext uri="{FF2B5EF4-FFF2-40B4-BE49-F238E27FC236}">
                <a16:creationId xmlns:a16="http://schemas.microsoft.com/office/drawing/2014/main" id="{79727258-3D66-AF9D-DA5B-50AA708AC5AC}"/>
              </a:ext>
            </a:extLst>
          </p:cNvPr>
          <p:cNvSpPr>
            <a:spLocks noChangeAspect="1"/>
          </p:cNvSpPr>
          <p:nvPr/>
        </p:nvSpPr>
        <p:spPr>
          <a:xfrm>
            <a:off x="8072948" y="1714209"/>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1" name="Agrupar 170">
            <a:extLst>
              <a:ext uri="{FF2B5EF4-FFF2-40B4-BE49-F238E27FC236}">
                <a16:creationId xmlns:a16="http://schemas.microsoft.com/office/drawing/2014/main" id="{B9EA0AA3-D975-583F-F561-569F5B86524E}"/>
              </a:ext>
            </a:extLst>
          </p:cNvPr>
          <p:cNvGrpSpPr/>
          <p:nvPr/>
        </p:nvGrpSpPr>
        <p:grpSpPr>
          <a:xfrm>
            <a:off x="6217771" y="2396601"/>
            <a:ext cx="1003944" cy="452247"/>
            <a:chOff x="6347256" y="1548386"/>
            <a:chExt cx="1003944" cy="452247"/>
          </a:xfrm>
        </p:grpSpPr>
        <p:sp>
          <p:nvSpPr>
            <p:cNvPr id="172" name="Retângulo Arredondado 171">
              <a:extLst>
                <a:ext uri="{FF2B5EF4-FFF2-40B4-BE49-F238E27FC236}">
                  <a16:creationId xmlns:a16="http://schemas.microsoft.com/office/drawing/2014/main" id="{65007843-8577-E634-ED41-637C85A8F80E}"/>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Retângulo 172">
              <a:extLst>
                <a:ext uri="{FF2B5EF4-FFF2-40B4-BE49-F238E27FC236}">
                  <a16:creationId xmlns:a16="http://schemas.microsoft.com/office/drawing/2014/main" id="{AB2265E1-9BC6-CC0C-5088-64F855C23138}"/>
                </a:ext>
              </a:extLst>
            </p:cNvPr>
            <p:cNvSpPr/>
            <p:nvPr/>
          </p:nvSpPr>
          <p:spPr>
            <a:xfrm>
              <a:off x="6492179"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Retângulo 173">
              <a:extLst>
                <a:ext uri="{FF2B5EF4-FFF2-40B4-BE49-F238E27FC236}">
                  <a16:creationId xmlns:a16="http://schemas.microsoft.com/office/drawing/2014/main" id="{C64BAB65-651F-D145-B41F-5463399E5EAF}"/>
                </a:ext>
              </a:extLst>
            </p:cNvPr>
            <p:cNvSpPr/>
            <p:nvPr/>
          </p:nvSpPr>
          <p:spPr>
            <a:xfrm>
              <a:off x="6914028"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5" name="Agrupar 174">
            <a:extLst>
              <a:ext uri="{FF2B5EF4-FFF2-40B4-BE49-F238E27FC236}">
                <a16:creationId xmlns:a16="http://schemas.microsoft.com/office/drawing/2014/main" id="{A8878341-1F59-E404-8224-6DAA453C8A1E}"/>
              </a:ext>
            </a:extLst>
          </p:cNvPr>
          <p:cNvGrpSpPr/>
          <p:nvPr/>
        </p:nvGrpSpPr>
        <p:grpSpPr>
          <a:xfrm>
            <a:off x="6217771" y="2942216"/>
            <a:ext cx="1003944" cy="452247"/>
            <a:chOff x="6347256" y="1548386"/>
            <a:chExt cx="1003944" cy="452247"/>
          </a:xfrm>
        </p:grpSpPr>
        <p:sp>
          <p:nvSpPr>
            <p:cNvPr id="176" name="Retângulo Arredondado 175">
              <a:extLst>
                <a:ext uri="{FF2B5EF4-FFF2-40B4-BE49-F238E27FC236}">
                  <a16:creationId xmlns:a16="http://schemas.microsoft.com/office/drawing/2014/main" id="{984E428B-70B2-0379-9C29-0AC28C2D2922}"/>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tângulo 176">
              <a:extLst>
                <a:ext uri="{FF2B5EF4-FFF2-40B4-BE49-F238E27FC236}">
                  <a16:creationId xmlns:a16="http://schemas.microsoft.com/office/drawing/2014/main" id="{166C1D9D-C291-6E88-85EA-95222FA5948D}"/>
                </a:ext>
              </a:extLst>
            </p:cNvPr>
            <p:cNvSpPr/>
            <p:nvPr/>
          </p:nvSpPr>
          <p:spPr>
            <a:xfrm>
              <a:off x="6492179" y="1628709"/>
              <a:ext cx="291600" cy="291600"/>
            </a:xfrm>
            <a:prstGeom prst="rect">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Retângulo 177">
              <a:extLst>
                <a:ext uri="{FF2B5EF4-FFF2-40B4-BE49-F238E27FC236}">
                  <a16:creationId xmlns:a16="http://schemas.microsoft.com/office/drawing/2014/main" id="{83A9B225-BF62-A1D5-72E9-1AF0DE1EC07F}"/>
                </a:ext>
              </a:extLst>
            </p:cNvPr>
            <p:cNvSpPr/>
            <p:nvPr/>
          </p:nvSpPr>
          <p:spPr>
            <a:xfrm>
              <a:off x="6914028" y="1628709"/>
              <a:ext cx="291600" cy="291600"/>
            </a:xfrm>
            <a:prstGeom prst="rect">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79" name="Conexão em Ângulos Retos 178">
            <a:extLst>
              <a:ext uri="{FF2B5EF4-FFF2-40B4-BE49-F238E27FC236}">
                <a16:creationId xmlns:a16="http://schemas.microsoft.com/office/drawing/2014/main" id="{9D254F98-F914-30F5-F6D7-7E265EB00EFC}"/>
              </a:ext>
            </a:extLst>
          </p:cNvPr>
          <p:cNvCxnSpPr>
            <a:cxnSpLocks/>
            <a:stCxn id="172" idx="3"/>
            <a:endCxn id="176" idx="3"/>
          </p:cNvCxnSpPr>
          <p:nvPr/>
        </p:nvCxnSpPr>
        <p:spPr>
          <a:xfrm>
            <a:off x="7221715" y="2622725"/>
            <a:ext cx="12700" cy="545615"/>
          </a:xfrm>
          <a:prstGeom prst="bentConnector3">
            <a:avLst>
              <a:gd name="adj1" fmla="val 1800000"/>
            </a:avLst>
          </a:prstGeom>
          <a:ln w="12700">
            <a:solidFill>
              <a:schemeClr val="tx1">
                <a:lumMod val="85000"/>
                <a:lumOff val="1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0" name="Conexão reta unidirecional 78">
            <a:extLst>
              <a:ext uri="{FF2B5EF4-FFF2-40B4-BE49-F238E27FC236}">
                <a16:creationId xmlns:a16="http://schemas.microsoft.com/office/drawing/2014/main" id="{E6D0ED71-DF4E-8B94-5D7C-B49316341FF0}"/>
              </a:ext>
            </a:extLst>
          </p:cNvPr>
          <p:cNvCxnSpPr>
            <a:cxnSpLocks/>
          </p:cNvCxnSpPr>
          <p:nvPr/>
        </p:nvCxnSpPr>
        <p:spPr>
          <a:xfrm flipV="1">
            <a:off x="7449206" y="2895532"/>
            <a:ext cx="324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1" name="Agrupar 180">
            <a:extLst>
              <a:ext uri="{FF2B5EF4-FFF2-40B4-BE49-F238E27FC236}">
                <a16:creationId xmlns:a16="http://schemas.microsoft.com/office/drawing/2014/main" id="{85A6CFFD-3D84-0851-64FF-F354BD52701A}"/>
              </a:ext>
            </a:extLst>
          </p:cNvPr>
          <p:cNvGrpSpPr/>
          <p:nvPr/>
        </p:nvGrpSpPr>
        <p:grpSpPr>
          <a:xfrm>
            <a:off x="7823759" y="2669408"/>
            <a:ext cx="1003944" cy="452247"/>
            <a:chOff x="6347256" y="1548386"/>
            <a:chExt cx="1003944" cy="452247"/>
          </a:xfrm>
        </p:grpSpPr>
        <p:sp>
          <p:nvSpPr>
            <p:cNvPr id="182" name="Retângulo Arredondado 181">
              <a:extLst>
                <a:ext uri="{FF2B5EF4-FFF2-40B4-BE49-F238E27FC236}">
                  <a16:creationId xmlns:a16="http://schemas.microsoft.com/office/drawing/2014/main" id="{C97F0D35-A100-A5D6-B1CE-63FB5474B3F6}"/>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3" name="Retângulo 182">
              <a:extLst>
                <a:ext uri="{FF2B5EF4-FFF2-40B4-BE49-F238E27FC236}">
                  <a16:creationId xmlns:a16="http://schemas.microsoft.com/office/drawing/2014/main" id="{FD2AA29C-EA9C-CB05-4D3B-FA42075EF12D}"/>
                </a:ext>
              </a:extLst>
            </p:cNvPr>
            <p:cNvSpPr/>
            <p:nvPr/>
          </p:nvSpPr>
          <p:spPr>
            <a:xfrm>
              <a:off x="6492179"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 name="Retângulo 183">
              <a:extLst>
                <a:ext uri="{FF2B5EF4-FFF2-40B4-BE49-F238E27FC236}">
                  <a16:creationId xmlns:a16="http://schemas.microsoft.com/office/drawing/2014/main" id="{452426D1-5F8D-2E4A-7721-773F78F8027B}"/>
                </a:ext>
              </a:extLst>
            </p:cNvPr>
            <p:cNvSpPr/>
            <p:nvPr/>
          </p:nvSpPr>
          <p:spPr>
            <a:xfrm>
              <a:off x="6914028" y="1628709"/>
              <a:ext cx="291600" cy="291600"/>
            </a:xfrm>
            <a:prstGeom prst="rect">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5" name="Agrupar 184">
            <a:extLst>
              <a:ext uri="{FF2B5EF4-FFF2-40B4-BE49-F238E27FC236}">
                <a16:creationId xmlns:a16="http://schemas.microsoft.com/office/drawing/2014/main" id="{42B241EB-2019-A307-E315-86A76C4A1A14}"/>
              </a:ext>
            </a:extLst>
          </p:cNvPr>
          <p:cNvGrpSpPr/>
          <p:nvPr/>
        </p:nvGrpSpPr>
        <p:grpSpPr>
          <a:xfrm>
            <a:off x="10142288" y="2941070"/>
            <a:ext cx="1003944" cy="452247"/>
            <a:chOff x="6347256" y="1548386"/>
            <a:chExt cx="1003944" cy="452247"/>
          </a:xfrm>
        </p:grpSpPr>
        <p:sp>
          <p:nvSpPr>
            <p:cNvPr id="186" name="Retângulo Arredondado 185">
              <a:extLst>
                <a:ext uri="{FF2B5EF4-FFF2-40B4-BE49-F238E27FC236}">
                  <a16:creationId xmlns:a16="http://schemas.microsoft.com/office/drawing/2014/main" id="{843CCF7C-DCE9-69E9-3441-0E79F6AB60E2}"/>
                </a:ext>
              </a:extLst>
            </p:cNvPr>
            <p:cNvSpPr/>
            <p:nvPr/>
          </p:nvSpPr>
          <p:spPr>
            <a:xfrm>
              <a:off x="6347256" y="1548386"/>
              <a:ext cx="1003944" cy="452247"/>
            </a:xfrm>
            <a:prstGeom prst="roundRect">
              <a:avLst/>
            </a:prstGeom>
            <a:solidFill>
              <a:schemeClr val="bg1">
                <a:lumMod val="95000"/>
              </a:schemeClr>
            </a:solidFill>
            <a:ln w="28575">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tângulo 186">
              <a:extLst>
                <a:ext uri="{FF2B5EF4-FFF2-40B4-BE49-F238E27FC236}">
                  <a16:creationId xmlns:a16="http://schemas.microsoft.com/office/drawing/2014/main" id="{CECBEC59-A13A-AEA2-E111-A48927261C3B}"/>
                </a:ext>
              </a:extLst>
            </p:cNvPr>
            <p:cNvSpPr/>
            <p:nvPr/>
          </p:nvSpPr>
          <p:spPr>
            <a:xfrm>
              <a:off x="6492179"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Retângulo 187">
              <a:extLst>
                <a:ext uri="{FF2B5EF4-FFF2-40B4-BE49-F238E27FC236}">
                  <a16:creationId xmlns:a16="http://schemas.microsoft.com/office/drawing/2014/main" id="{5925667B-C21F-06F4-5F2D-477E0BFD7186}"/>
                </a:ext>
              </a:extLst>
            </p:cNvPr>
            <p:cNvSpPr/>
            <p:nvPr/>
          </p:nvSpPr>
          <p:spPr>
            <a:xfrm>
              <a:off x="6914028" y="1628709"/>
              <a:ext cx="291600" cy="291600"/>
            </a:xfrm>
            <a:prstGeom prst="rect">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9" name="Agrupar 188">
            <a:extLst>
              <a:ext uri="{FF2B5EF4-FFF2-40B4-BE49-F238E27FC236}">
                <a16:creationId xmlns:a16="http://schemas.microsoft.com/office/drawing/2014/main" id="{DE1E2D2A-6A25-B0D2-EE0C-B915F4CD9E1E}"/>
              </a:ext>
            </a:extLst>
          </p:cNvPr>
          <p:cNvGrpSpPr/>
          <p:nvPr/>
        </p:nvGrpSpPr>
        <p:grpSpPr>
          <a:xfrm>
            <a:off x="10143360" y="2396528"/>
            <a:ext cx="1003944" cy="452247"/>
            <a:chOff x="6347256" y="1548386"/>
            <a:chExt cx="1003944" cy="452247"/>
          </a:xfrm>
        </p:grpSpPr>
        <p:sp>
          <p:nvSpPr>
            <p:cNvPr id="190" name="Retângulo Arredondado 189">
              <a:extLst>
                <a:ext uri="{FF2B5EF4-FFF2-40B4-BE49-F238E27FC236}">
                  <a16:creationId xmlns:a16="http://schemas.microsoft.com/office/drawing/2014/main" id="{D98BCB5F-E1F7-4A95-65A6-0783818672B7}"/>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tângulo 190">
              <a:extLst>
                <a:ext uri="{FF2B5EF4-FFF2-40B4-BE49-F238E27FC236}">
                  <a16:creationId xmlns:a16="http://schemas.microsoft.com/office/drawing/2014/main" id="{67BB1E77-76ED-3125-A5D6-1E0F07B5BE0C}"/>
                </a:ext>
              </a:extLst>
            </p:cNvPr>
            <p:cNvSpPr/>
            <p:nvPr/>
          </p:nvSpPr>
          <p:spPr>
            <a:xfrm>
              <a:off x="6492179"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Retângulo 191">
              <a:extLst>
                <a:ext uri="{FF2B5EF4-FFF2-40B4-BE49-F238E27FC236}">
                  <a16:creationId xmlns:a16="http://schemas.microsoft.com/office/drawing/2014/main" id="{35BABD88-E775-50AF-61F3-36700583C43D}"/>
                </a:ext>
              </a:extLst>
            </p:cNvPr>
            <p:cNvSpPr/>
            <p:nvPr/>
          </p:nvSpPr>
          <p:spPr>
            <a:xfrm>
              <a:off x="6914028"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3" name="CaixaDeTexto 192">
            <a:extLst>
              <a:ext uri="{FF2B5EF4-FFF2-40B4-BE49-F238E27FC236}">
                <a16:creationId xmlns:a16="http://schemas.microsoft.com/office/drawing/2014/main" id="{C5ED2E76-6534-3EC3-6B38-CB6E999A1BE6}"/>
              </a:ext>
            </a:extLst>
          </p:cNvPr>
          <p:cNvSpPr txBox="1"/>
          <p:nvPr/>
        </p:nvSpPr>
        <p:spPr>
          <a:xfrm>
            <a:off x="9888827" y="1673543"/>
            <a:ext cx="1478706" cy="369332"/>
          </a:xfrm>
          <a:prstGeom prst="rect">
            <a:avLst/>
          </a:prstGeom>
          <a:noFill/>
        </p:spPr>
        <p:txBody>
          <a:bodyPr wrap="square">
            <a:spAutoFit/>
          </a:bodyPr>
          <a:lstStyle/>
          <a:p>
            <a:r>
              <a:rPr lang="en-US" dirty="0">
                <a:solidFill>
                  <a:schemeClr val="tx1">
                    <a:lumMod val="85000"/>
                    <a:lumOff val="15000"/>
                  </a:schemeClr>
                </a:solidFill>
                <a:cs typeface="Arial" panose="020B0604020202020204" pitchFamily="34" charset="0"/>
              </a:rPr>
              <a:t>e</a:t>
            </a:r>
            <a:r>
              <a:rPr lang="en-US" sz="1800" dirty="0">
                <a:solidFill>
                  <a:schemeClr val="tx1">
                    <a:lumMod val="85000"/>
                    <a:lumOff val="15000"/>
                  </a:schemeClr>
                </a:solidFill>
                <a:cs typeface="Arial" panose="020B0604020202020204" pitchFamily="34" charset="0"/>
              </a:rPr>
              <a:t>xample for</a:t>
            </a:r>
            <a:endParaRPr lang="en-US" dirty="0"/>
          </a:p>
        </p:txBody>
      </p:sp>
      <p:sp>
        <p:nvSpPr>
          <p:cNvPr id="194" name="Oval 193">
            <a:extLst>
              <a:ext uri="{FF2B5EF4-FFF2-40B4-BE49-F238E27FC236}">
                <a16:creationId xmlns:a16="http://schemas.microsoft.com/office/drawing/2014/main" id="{2FE2DF64-B267-7918-39B3-4D471C7011A4}"/>
              </a:ext>
            </a:extLst>
          </p:cNvPr>
          <p:cNvSpPr>
            <a:spLocks noChangeAspect="1"/>
          </p:cNvSpPr>
          <p:nvPr/>
        </p:nvSpPr>
        <p:spPr>
          <a:xfrm>
            <a:off x="11223533" y="1714209"/>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5" name="CaixaDeTexto 194">
                <a:extLst>
                  <a:ext uri="{FF2B5EF4-FFF2-40B4-BE49-F238E27FC236}">
                    <a16:creationId xmlns:a16="http://schemas.microsoft.com/office/drawing/2014/main" id="{A8EDC58B-770C-F2FC-A265-4303039C9E0D}"/>
                  </a:ext>
                </a:extLst>
              </p:cNvPr>
              <p:cNvSpPr txBox="1"/>
              <p:nvPr/>
            </p:nvSpPr>
            <p:spPr>
              <a:xfrm>
                <a:off x="8881892" y="2730099"/>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5" name="CaixaDeTexto 194">
                <a:extLst>
                  <a:ext uri="{FF2B5EF4-FFF2-40B4-BE49-F238E27FC236}">
                    <a16:creationId xmlns:a16="http://schemas.microsoft.com/office/drawing/2014/main" id="{A8EDC58B-770C-F2FC-A265-4303039C9E0D}"/>
                  </a:ext>
                </a:extLst>
              </p:cNvPr>
              <p:cNvSpPr txBox="1">
                <a:spLocks noRot="1" noChangeAspect="1" noMove="1" noResize="1" noEditPoints="1" noAdjustHandles="1" noChangeArrowheads="1" noChangeShapeType="1" noTextEdit="1"/>
              </p:cNvSpPr>
              <p:nvPr/>
            </p:nvSpPr>
            <p:spPr>
              <a:xfrm>
                <a:off x="8881892" y="2730099"/>
                <a:ext cx="219611" cy="276999"/>
              </a:xfrm>
              <a:prstGeom prst="rect">
                <a:avLst/>
              </a:prstGeom>
              <a:blipFill>
                <a:blip r:embed="rId6"/>
                <a:stretch>
                  <a:fillRect l="-16667" r="-16667"/>
                </a:stretch>
              </a:blipFill>
            </p:spPr>
            <p:txBody>
              <a:bodyPr/>
              <a:lstStyle/>
              <a:p>
                <a:r>
                  <a:rPr lang="en-US">
                    <a:noFill/>
                  </a:rPr>
                  <a:t> </a:t>
                </a:r>
              </a:p>
            </p:txBody>
          </p:sp>
        </mc:Fallback>
      </mc:AlternateContent>
      <p:sp>
        <p:nvSpPr>
          <p:cNvPr id="196" name="Oval 195">
            <a:extLst>
              <a:ext uri="{FF2B5EF4-FFF2-40B4-BE49-F238E27FC236}">
                <a16:creationId xmlns:a16="http://schemas.microsoft.com/office/drawing/2014/main" id="{EC5B0515-2921-B13A-D933-782602DC9B0A}"/>
              </a:ext>
            </a:extLst>
          </p:cNvPr>
          <p:cNvSpPr>
            <a:spLocks noChangeAspect="1"/>
          </p:cNvSpPr>
          <p:nvPr/>
        </p:nvSpPr>
        <p:spPr>
          <a:xfrm>
            <a:off x="9101503" y="2724598"/>
            <a:ext cx="288000" cy="288000"/>
          </a:xfrm>
          <a:prstGeom prst="ellipse">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Círculo Incompleto 196">
            <a:extLst>
              <a:ext uri="{FF2B5EF4-FFF2-40B4-BE49-F238E27FC236}">
                <a16:creationId xmlns:a16="http://schemas.microsoft.com/office/drawing/2014/main" id="{607B9633-4F20-A807-14AC-5D40B39E4F42}"/>
              </a:ext>
            </a:extLst>
          </p:cNvPr>
          <p:cNvSpPr>
            <a:spLocks/>
          </p:cNvSpPr>
          <p:nvPr/>
        </p:nvSpPr>
        <p:spPr>
          <a:xfrm>
            <a:off x="9101503" y="2724598"/>
            <a:ext cx="288000" cy="288000"/>
          </a:xfrm>
          <a:prstGeom prst="pie">
            <a:avLst>
              <a:gd name="adj1" fmla="val 5400000"/>
              <a:gd name="adj2" fmla="val 16200000"/>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8" name="CaixaDeTexto 197">
            <a:extLst>
              <a:ext uri="{FF2B5EF4-FFF2-40B4-BE49-F238E27FC236}">
                <a16:creationId xmlns:a16="http://schemas.microsoft.com/office/drawing/2014/main" id="{B61AEDC3-D3EA-9D26-460F-E90DC0F2AFDD}"/>
              </a:ext>
            </a:extLst>
          </p:cNvPr>
          <p:cNvSpPr txBox="1"/>
          <p:nvPr/>
        </p:nvSpPr>
        <p:spPr>
          <a:xfrm>
            <a:off x="9344143" y="1355839"/>
            <a:ext cx="2613961" cy="369332"/>
          </a:xfrm>
          <a:prstGeom prst="rect">
            <a:avLst/>
          </a:prstGeom>
          <a:noFill/>
        </p:spPr>
        <p:txBody>
          <a:bodyPr wrap="square">
            <a:spAutoFit/>
          </a:bodyPr>
          <a:lstStyle/>
          <a:p>
            <a:pPr algn="ctr"/>
            <a:r>
              <a:rPr lang="en-US" sz="1800" b="1" dirty="0">
                <a:solidFill>
                  <a:schemeClr val="tx1">
                    <a:lumMod val="85000"/>
                    <a:lumOff val="15000"/>
                  </a:schemeClr>
                </a:solidFill>
                <a:cs typeface="Arial" panose="020B0604020202020204" pitchFamily="34" charset="0"/>
              </a:rPr>
              <a:t>selection</a:t>
            </a:r>
            <a:endParaRPr lang="en-US" b="1" dirty="0"/>
          </a:p>
        </p:txBody>
      </p:sp>
      <p:sp>
        <p:nvSpPr>
          <p:cNvPr id="199" name="Oval 198">
            <a:extLst>
              <a:ext uri="{FF2B5EF4-FFF2-40B4-BE49-F238E27FC236}">
                <a16:creationId xmlns:a16="http://schemas.microsoft.com/office/drawing/2014/main" id="{7D36C886-F324-1D8C-B888-58279A1841DA}"/>
              </a:ext>
            </a:extLst>
          </p:cNvPr>
          <p:cNvSpPr>
            <a:spLocks noChangeAspect="1"/>
          </p:cNvSpPr>
          <p:nvPr/>
        </p:nvSpPr>
        <p:spPr>
          <a:xfrm>
            <a:off x="604287" y="3684077"/>
            <a:ext cx="288000" cy="288000"/>
          </a:xfrm>
          <a:prstGeom prst="ellipse">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0" name="Agrupar 199">
            <a:extLst>
              <a:ext uri="{FF2B5EF4-FFF2-40B4-BE49-F238E27FC236}">
                <a16:creationId xmlns:a16="http://schemas.microsoft.com/office/drawing/2014/main" id="{34507CDE-DE76-1D4C-F427-E8912FD4F0FC}"/>
              </a:ext>
            </a:extLst>
          </p:cNvPr>
          <p:cNvGrpSpPr/>
          <p:nvPr/>
        </p:nvGrpSpPr>
        <p:grpSpPr>
          <a:xfrm>
            <a:off x="1234474" y="3601953"/>
            <a:ext cx="1003944" cy="452247"/>
            <a:chOff x="6347256" y="1548386"/>
            <a:chExt cx="1003944" cy="452247"/>
          </a:xfrm>
        </p:grpSpPr>
        <p:sp>
          <p:nvSpPr>
            <p:cNvPr id="201" name="Retângulo Arredondado 200">
              <a:extLst>
                <a:ext uri="{FF2B5EF4-FFF2-40B4-BE49-F238E27FC236}">
                  <a16:creationId xmlns:a16="http://schemas.microsoft.com/office/drawing/2014/main" id="{08C32645-8102-6615-1CDE-C5D93A3E424A}"/>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tângulo 201">
              <a:extLst>
                <a:ext uri="{FF2B5EF4-FFF2-40B4-BE49-F238E27FC236}">
                  <a16:creationId xmlns:a16="http://schemas.microsoft.com/office/drawing/2014/main" id="{9D355B52-2B25-99E4-33AB-A5B65A27C089}"/>
                </a:ext>
              </a:extLst>
            </p:cNvPr>
            <p:cNvSpPr/>
            <p:nvPr/>
          </p:nvSpPr>
          <p:spPr>
            <a:xfrm>
              <a:off x="6492179" y="1628709"/>
              <a:ext cx="291600" cy="291600"/>
            </a:xfrm>
            <a:prstGeom prst="rect">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3" name="Retângulo 202">
              <a:extLst>
                <a:ext uri="{FF2B5EF4-FFF2-40B4-BE49-F238E27FC236}">
                  <a16:creationId xmlns:a16="http://schemas.microsoft.com/office/drawing/2014/main" id="{56957544-F1BC-0520-7BAF-AA15B069E1E6}"/>
                </a:ext>
              </a:extLst>
            </p:cNvPr>
            <p:cNvSpPr/>
            <p:nvPr/>
          </p:nvSpPr>
          <p:spPr>
            <a:xfrm>
              <a:off x="6914028" y="1628709"/>
              <a:ext cx="291600" cy="291600"/>
            </a:xfrm>
            <a:prstGeom prst="rect">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04" name="CaixaDeTexto 203">
                <a:extLst>
                  <a:ext uri="{FF2B5EF4-FFF2-40B4-BE49-F238E27FC236}">
                    <a16:creationId xmlns:a16="http://schemas.microsoft.com/office/drawing/2014/main" id="{490A42AF-4F3D-C391-74D7-45DE9400EE06}"/>
                  </a:ext>
                </a:extLst>
              </p:cNvPr>
              <p:cNvSpPr txBox="1"/>
              <p:nvPr/>
            </p:nvSpPr>
            <p:spPr>
              <a:xfrm>
                <a:off x="953575" y="3695078"/>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4" name="CaixaDeTexto 203">
                <a:extLst>
                  <a:ext uri="{FF2B5EF4-FFF2-40B4-BE49-F238E27FC236}">
                    <a16:creationId xmlns:a16="http://schemas.microsoft.com/office/drawing/2014/main" id="{490A42AF-4F3D-C391-74D7-45DE9400EE06}"/>
                  </a:ext>
                </a:extLst>
              </p:cNvPr>
              <p:cNvSpPr txBox="1">
                <a:spLocks noRot="1" noChangeAspect="1" noMove="1" noResize="1" noEditPoints="1" noAdjustHandles="1" noChangeArrowheads="1" noChangeShapeType="1" noTextEdit="1"/>
              </p:cNvSpPr>
              <p:nvPr/>
            </p:nvSpPr>
            <p:spPr>
              <a:xfrm>
                <a:off x="953575" y="3695078"/>
                <a:ext cx="219611" cy="276999"/>
              </a:xfrm>
              <a:prstGeom prst="rect">
                <a:avLst/>
              </a:prstGeom>
              <a:blipFill>
                <a:blip r:embed="rId7"/>
                <a:stretch>
                  <a:fillRect l="-10526" r="-10526"/>
                </a:stretch>
              </a:blipFill>
            </p:spPr>
            <p:txBody>
              <a:bodyPr/>
              <a:lstStyle/>
              <a:p>
                <a:r>
                  <a:rPr lang="en-US">
                    <a:noFill/>
                  </a:rPr>
                  <a:t> </a:t>
                </a:r>
              </a:p>
            </p:txBody>
          </p:sp>
        </mc:Fallback>
      </mc:AlternateContent>
      <p:grpSp>
        <p:nvGrpSpPr>
          <p:cNvPr id="205" name="Agrupar 204">
            <a:extLst>
              <a:ext uri="{FF2B5EF4-FFF2-40B4-BE49-F238E27FC236}">
                <a16:creationId xmlns:a16="http://schemas.microsoft.com/office/drawing/2014/main" id="{9FCB1153-6812-8522-740C-948A5F4ADD11}"/>
              </a:ext>
            </a:extLst>
          </p:cNvPr>
          <p:cNvGrpSpPr/>
          <p:nvPr/>
        </p:nvGrpSpPr>
        <p:grpSpPr>
          <a:xfrm>
            <a:off x="2789241" y="3282388"/>
            <a:ext cx="1003944" cy="452247"/>
            <a:chOff x="6347256" y="1548386"/>
            <a:chExt cx="1003944" cy="452247"/>
          </a:xfrm>
        </p:grpSpPr>
        <p:sp>
          <p:nvSpPr>
            <p:cNvPr id="206" name="Retângulo Arredondado 205">
              <a:extLst>
                <a:ext uri="{FF2B5EF4-FFF2-40B4-BE49-F238E27FC236}">
                  <a16:creationId xmlns:a16="http://schemas.microsoft.com/office/drawing/2014/main" id="{6CCCA24B-E598-0934-AFE7-ABFC8A52AA7A}"/>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tângulo 206">
              <a:extLst>
                <a:ext uri="{FF2B5EF4-FFF2-40B4-BE49-F238E27FC236}">
                  <a16:creationId xmlns:a16="http://schemas.microsoft.com/office/drawing/2014/main" id="{AAED39E1-4C74-6717-7B9A-3E06F5884607}"/>
                </a:ext>
              </a:extLst>
            </p:cNvPr>
            <p:cNvSpPr/>
            <p:nvPr/>
          </p:nvSpPr>
          <p:spPr>
            <a:xfrm>
              <a:off x="6492179" y="1628709"/>
              <a:ext cx="291600" cy="291600"/>
            </a:xfrm>
            <a:prstGeom prst="rect">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8" name="Retângulo 207">
              <a:extLst>
                <a:ext uri="{FF2B5EF4-FFF2-40B4-BE49-F238E27FC236}">
                  <a16:creationId xmlns:a16="http://schemas.microsoft.com/office/drawing/2014/main" id="{097FEDDE-80D7-22A7-41D5-4AEE739AE402}"/>
                </a:ext>
              </a:extLst>
            </p:cNvPr>
            <p:cNvSpPr/>
            <p:nvPr/>
          </p:nvSpPr>
          <p:spPr>
            <a:xfrm>
              <a:off x="6914028" y="1628709"/>
              <a:ext cx="291600" cy="291600"/>
            </a:xfrm>
            <a:prstGeom prst="rect">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9" name="Conexão Reta Unidirecional 208">
            <a:extLst>
              <a:ext uri="{FF2B5EF4-FFF2-40B4-BE49-F238E27FC236}">
                <a16:creationId xmlns:a16="http://schemas.microsoft.com/office/drawing/2014/main" id="{F5651EC2-C305-E689-596D-C11C0445808F}"/>
              </a:ext>
            </a:extLst>
          </p:cNvPr>
          <p:cNvCxnSpPr>
            <a:cxnSpLocks/>
            <a:stCxn id="206" idx="3"/>
          </p:cNvCxnSpPr>
          <p:nvPr/>
        </p:nvCxnSpPr>
        <p:spPr>
          <a:xfrm flipV="1">
            <a:off x="3793185" y="3149390"/>
            <a:ext cx="310641" cy="359122"/>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0" name="Conexão Reta Unidirecional 209">
            <a:extLst>
              <a:ext uri="{FF2B5EF4-FFF2-40B4-BE49-F238E27FC236}">
                <a16:creationId xmlns:a16="http://schemas.microsoft.com/office/drawing/2014/main" id="{87065DEF-0582-6C4B-CC21-864D7E96519F}"/>
              </a:ext>
            </a:extLst>
          </p:cNvPr>
          <p:cNvCxnSpPr>
            <a:cxnSpLocks/>
          </p:cNvCxnSpPr>
          <p:nvPr/>
        </p:nvCxnSpPr>
        <p:spPr>
          <a:xfrm>
            <a:off x="3800160" y="2429562"/>
            <a:ext cx="310641" cy="359122"/>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13" name="Título 1">
                <a:extLst>
                  <a:ext uri="{FF2B5EF4-FFF2-40B4-BE49-F238E27FC236}">
                    <a16:creationId xmlns:a16="http://schemas.microsoft.com/office/drawing/2014/main" id="{3609B87A-C442-AC94-191B-048357BB198F}"/>
                  </a:ext>
                </a:extLst>
              </p:cNvPr>
              <p:cNvSpPr txBox="1">
                <a:spLocks/>
              </p:cNvSpPr>
              <p:nvPr/>
            </p:nvSpPr>
            <p:spPr>
              <a:xfrm>
                <a:off x="0" y="1"/>
                <a:ext cx="12192000" cy="999460"/>
              </a:xfrm>
              <a:prstGeom prst="rect">
                <a:avLst/>
              </a:prstGeom>
              <a:solidFill>
                <a:schemeClr val="bg1">
                  <a:lumMod val="9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sz="3200" b="1" dirty="0">
                    <a:solidFill>
                      <a:srgbClr val="1990B0"/>
                    </a:solidFill>
                    <a:cs typeface="Arial" panose="020B0604020202020204" pitchFamily="34" charset="0"/>
                  </a:rPr>
                  <a:t>  </a:t>
                </a:r>
                <a:r>
                  <a:rPr lang="en-US" sz="2800" dirty="0">
                    <a:solidFill>
                      <a:schemeClr val="tx1">
                        <a:lumMod val="85000"/>
                        <a:lumOff val="15000"/>
                      </a:schemeClr>
                    </a:solidFill>
                    <a:cs typeface="Arial" panose="020B0604020202020204" pitchFamily="34" charset="0"/>
                  </a:rPr>
                  <a:t>Calibration problem – </a:t>
                </a:r>
                <a:r>
                  <a:rPr lang="en-US" sz="2800" b="1" dirty="0">
                    <a:solidFill>
                      <a:schemeClr val="tx1">
                        <a:lumMod val="85000"/>
                        <a:lumOff val="15000"/>
                      </a:schemeClr>
                    </a:solidFill>
                    <a:cs typeface="Arial" panose="020B0604020202020204" pitchFamily="34" charset="0"/>
                  </a:rPr>
                  <a:t>Differential Evolution </a:t>
                </a:r>
                <a:r>
                  <a:rPr lang="en-US" sz="2800" dirty="0">
                    <a:solidFill>
                      <a:schemeClr val="tx1">
                        <a:lumMod val="85000"/>
                        <a:lumOff val="15000"/>
                      </a:schemeClr>
                    </a:solidFill>
                    <a:cs typeface="Arial" panose="020B0604020202020204" pitchFamily="34" charset="0"/>
                  </a:rPr>
                  <a:t>( </a:t>
                </a:r>
                <a14:m>
                  <m:oMath xmlns:m="http://schemas.openxmlformats.org/officeDocument/2006/math">
                    <m:r>
                      <a:rPr lang="pt-PT" sz="2800" b="0" i="1" smtClean="0">
                        <a:latin typeface="Cambria Math" panose="02040503050406030204" pitchFamily="18" charset="0"/>
                      </a:rPr>
                      <m:t>𝑁</m:t>
                    </m:r>
                    <m:r>
                      <a:rPr lang="pt-PT" sz="2800" b="0" i="1" smtClean="0">
                        <a:latin typeface="Cambria Math" panose="02040503050406030204" pitchFamily="18" charset="0"/>
                      </a:rPr>
                      <m:t>=4, </m:t>
                    </m:r>
                    <m:r>
                      <a:rPr lang="pt-PT" sz="2800" b="0" i="1" smtClean="0">
                        <a:latin typeface="Cambria Math" panose="02040503050406030204" pitchFamily="18" charset="0"/>
                      </a:rPr>
                      <m:t>𝐷</m:t>
                    </m:r>
                    <m:r>
                      <a:rPr lang="pt-PT" sz="2800" b="0" i="1" smtClean="0">
                        <a:latin typeface="Cambria Math" panose="02040503050406030204" pitchFamily="18" charset="0"/>
                      </a:rPr>
                      <m:t>=2</m:t>
                    </m:r>
                  </m:oMath>
                </a14:m>
                <a:r>
                  <a:rPr lang="en-US" sz="2800" dirty="0">
                    <a:solidFill>
                      <a:schemeClr val="tx1">
                        <a:lumMod val="85000"/>
                        <a:lumOff val="15000"/>
                      </a:schemeClr>
                    </a:solidFill>
                    <a:cs typeface="Arial" panose="020B0604020202020204" pitchFamily="34" charset="0"/>
                  </a:rPr>
                  <a:t> )</a:t>
                </a:r>
                <a:endParaRPr lang="en-US" sz="2800" b="1" dirty="0">
                  <a:cs typeface="Arial" panose="020B0604020202020204" pitchFamily="34" charset="0"/>
                </a:endParaRPr>
              </a:p>
            </p:txBody>
          </p:sp>
        </mc:Choice>
        <mc:Fallback xmlns="">
          <p:sp>
            <p:nvSpPr>
              <p:cNvPr id="213" name="Título 1">
                <a:extLst>
                  <a:ext uri="{FF2B5EF4-FFF2-40B4-BE49-F238E27FC236}">
                    <a16:creationId xmlns:a16="http://schemas.microsoft.com/office/drawing/2014/main" id="{3609B87A-C442-AC94-191B-048357BB198F}"/>
                  </a:ext>
                </a:extLst>
              </p:cNvPr>
              <p:cNvSpPr txBox="1">
                <a:spLocks noRot="1" noChangeAspect="1" noMove="1" noResize="1" noEditPoints="1" noAdjustHandles="1" noChangeArrowheads="1" noChangeShapeType="1" noTextEdit="1"/>
              </p:cNvSpPr>
              <p:nvPr/>
            </p:nvSpPr>
            <p:spPr>
              <a:xfrm>
                <a:off x="0" y="1"/>
                <a:ext cx="12192000" cy="999460"/>
              </a:xfrm>
              <a:prstGeom prst="rect">
                <a:avLst/>
              </a:prstGeom>
              <a:blipFill>
                <a:blip r:embed="rId8"/>
                <a:stretch>
                  <a:fillRect/>
                </a:stretch>
              </a:blipFill>
            </p:spPr>
            <p:txBody>
              <a:bodyPr/>
              <a:lstStyle/>
              <a:p>
                <a:r>
                  <a:rPr lang="en-US">
                    <a:noFill/>
                  </a:rPr>
                  <a:t> </a:t>
                </a:r>
              </a:p>
            </p:txBody>
          </p:sp>
        </mc:Fallback>
      </mc:AlternateContent>
      <p:sp>
        <p:nvSpPr>
          <p:cNvPr id="2" name="CaixaDeTexto 1">
            <a:extLst>
              <a:ext uri="{FF2B5EF4-FFF2-40B4-BE49-F238E27FC236}">
                <a16:creationId xmlns:a16="http://schemas.microsoft.com/office/drawing/2014/main" id="{D93538FB-94AE-E852-F3BA-114E9FA68AA8}"/>
              </a:ext>
            </a:extLst>
          </p:cNvPr>
          <p:cNvSpPr txBox="1"/>
          <p:nvPr/>
        </p:nvSpPr>
        <p:spPr>
          <a:xfrm>
            <a:off x="216273" y="6356350"/>
            <a:ext cx="2743199" cy="338554"/>
          </a:xfrm>
          <a:prstGeom prst="rect">
            <a:avLst/>
          </a:prstGeom>
          <a:noFill/>
        </p:spPr>
        <p:txBody>
          <a:bodyPr wrap="square" rtlCol="0">
            <a:spAutoFit/>
          </a:bodyPr>
          <a:lstStyle/>
          <a:p>
            <a:r>
              <a:rPr lang="en-US" sz="1600" dirty="0"/>
              <a:t>References  [</a:t>
            </a:r>
            <a:r>
              <a:rPr lang="en-US" sz="1600" dirty="0">
                <a:solidFill>
                  <a:srgbClr val="3D78B5"/>
                </a:solidFill>
              </a:rPr>
              <a:t>33, 69</a:t>
            </a:r>
            <a:r>
              <a:rPr lang="en-US" sz="1600" dirty="0"/>
              <a:t>]</a:t>
            </a:r>
          </a:p>
        </p:txBody>
      </p:sp>
    </p:spTree>
    <p:extLst>
      <p:ext uri="{BB962C8B-B14F-4D97-AF65-F5344CB8AC3E}">
        <p14:creationId xmlns:p14="http://schemas.microsoft.com/office/powerpoint/2010/main" val="2359730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o Número do Diapositivo 2">
            <a:extLst>
              <a:ext uri="{FF2B5EF4-FFF2-40B4-BE49-F238E27FC236}">
                <a16:creationId xmlns:a16="http://schemas.microsoft.com/office/drawing/2014/main" id="{4E55505A-0F34-EA7B-60D0-3DBB22588163}"/>
              </a:ext>
            </a:extLst>
          </p:cNvPr>
          <p:cNvSpPr>
            <a:spLocks noGrp="1"/>
          </p:cNvSpPr>
          <p:nvPr>
            <p:ph type="sldNum" sz="quarter" idx="12"/>
          </p:nvPr>
        </p:nvSpPr>
        <p:spPr/>
        <p:txBody>
          <a:bodyPr/>
          <a:lstStyle/>
          <a:p>
            <a:fld id="{9349F829-3AB5-2249-A75E-9CF92A8C3104}" type="slidenum">
              <a:rPr lang="pt-PT" smtClean="0"/>
              <a:t>17</a:t>
            </a:fld>
            <a:endParaRPr lang="pt-PT"/>
          </a:p>
        </p:txBody>
      </p:sp>
      <p:sp>
        <p:nvSpPr>
          <p:cNvPr id="12" name="Oval 11">
            <a:extLst>
              <a:ext uri="{FF2B5EF4-FFF2-40B4-BE49-F238E27FC236}">
                <a16:creationId xmlns:a16="http://schemas.microsoft.com/office/drawing/2014/main" id="{DB928A24-EC24-796B-1AD8-10D3921871C9}"/>
              </a:ext>
            </a:extLst>
          </p:cNvPr>
          <p:cNvSpPr/>
          <p:nvPr/>
        </p:nvSpPr>
        <p:spPr>
          <a:xfrm>
            <a:off x="9834412" y="1321127"/>
            <a:ext cx="1606123" cy="387211"/>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EF6261FE-2DB1-BC0D-F90F-C4938AA4A90B}"/>
              </a:ext>
            </a:extLst>
          </p:cNvPr>
          <p:cNvSpPr/>
          <p:nvPr/>
        </p:nvSpPr>
        <p:spPr>
          <a:xfrm rot="1186032">
            <a:off x="6058553" y="4859367"/>
            <a:ext cx="393183" cy="541185"/>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6" name="Oval 45">
            <a:extLst>
              <a:ext uri="{FF2B5EF4-FFF2-40B4-BE49-F238E27FC236}">
                <a16:creationId xmlns:a16="http://schemas.microsoft.com/office/drawing/2014/main" id="{B878449C-6A1E-47EE-F7A2-C5314437CAA4}"/>
              </a:ext>
            </a:extLst>
          </p:cNvPr>
          <p:cNvSpPr/>
          <p:nvPr/>
        </p:nvSpPr>
        <p:spPr>
          <a:xfrm rot="1186032">
            <a:off x="5921703" y="4639729"/>
            <a:ext cx="674506" cy="1005588"/>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7" name="Oval 46">
            <a:extLst>
              <a:ext uri="{FF2B5EF4-FFF2-40B4-BE49-F238E27FC236}">
                <a16:creationId xmlns:a16="http://schemas.microsoft.com/office/drawing/2014/main" id="{E830B1EF-7163-A699-74BA-7F48775C321F}"/>
              </a:ext>
            </a:extLst>
          </p:cNvPr>
          <p:cNvSpPr/>
          <p:nvPr/>
        </p:nvSpPr>
        <p:spPr>
          <a:xfrm rot="1186032">
            <a:off x="5775057" y="4435326"/>
            <a:ext cx="1028804" cy="1439361"/>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8" name="Oval 47">
            <a:extLst>
              <a:ext uri="{FF2B5EF4-FFF2-40B4-BE49-F238E27FC236}">
                <a16:creationId xmlns:a16="http://schemas.microsoft.com/office/drawing/2014/main" id="{D26D99EF-22E0-2DC0-D564-01D6DD145452}"/>
              </a:ext>
            </a:extLst>
          </p:cNvPr>
          <p:cNvSpPr/>
          <p:nvPr/>
        </p:nvSpPr>
        <p:spPr>
          <a:xfrm rot="1186032">
            <a:off x="5538039" y="4225448"/>
            <a:ext cx="1431358" cy="1869135"/>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9" name="Oval 48">
            <a:extLst>
              <a:ext uri="{FF2B5EF4-FFF2-40B4-BE49-F238E27FC236}">
                <a16:creationId xmlns:a16="http://schemas.microsoft.com/office/drawing/2014/main" id="{FFA2DD41-B50A-AC99-38DD-7833B1CE2490}"/>
              </a:ext>
            </a:extLst>
          </p:cNvPr>
          <p:cNvSpPr/>
          <p:nvPr/>
        </p:nvSpPr>
        <p:spPr>
          <a:xfrm rot="1186032">
            <a:off x="5255185" y="3955806"/>
            <a:ext cx="2015595" cy="2354047"/>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0" name="Oval 49">
            <a:extLst>
              <a:ext uri="{FF2B5EF4-FFF2-40B4-BE49-F238E27FC236}">
                <a16:creationId xmlns:a16="http://schemas.microsoft.com/office/drawing/2014/main" id="{B6774DE6-570F-01BF-DF8F-76D72033552C}"/>
              </a:ext>
            </a:extLst>
          </p:cNvPr>
          <p:cNvSpPr/>
          <p:nvPr/>
        </p:nvSpPr>
        <p:spPr>
          <a:xfrm rot="1186032">
            <a:off x="5011414" y="3626658"/>
            <a:ext cx="2527374" cy="2892182"/>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52" name="Conexão: Ângulo Reto 64">
            <a:extLst>
              <a:ext uri="{FF2B5EF4-FFF2-40B4-BE49-F238E27FC236}">
                <a16:creationId xmlns:a16="http://schemas.microsoft.com/office/drawing/2014/main" id="{283352E7-13DF-920F-C18A-78B0F203DFE8}"/>
              </a:ext>
            </a:extLst>
          </p:cNvPr>
          <p:cNvCxnSpPr>
            <a:cxnSpLocks/>
          </p:cNvCxnSpPr>
          <p:nvPr/>
        </p:nvCxnSpPr>
        <p:spPr>
          <a:xfrm rot="16200000" flipH="1">
            <a:off x="4862671" y="3522974"/>
            <a:ext cx="2808000" cy="3204000"/>
          </a:xfrm>
          <a:prstGeom prst="bentConnector3">
            <a:avLst>
              <a:gd name="adj1" fmla="val 100391"/>
            </a:avLst>
          </a:prstGeom>
          <a:ln w="12700">
            <a:headEnd type="triangle"/>
            <a:tailEnd type="triangle"/>
          </a:ln>
        </p:spPr>
        <p:style>
          <a:lnRef idx="1">
            <a:schemeClr val="dk1"/>
          </a:lnRef>
          <a:fillRef idx="0">
            <a:schemeClr val="dk1"/>
          </a:fillRef>
          <a:effectRef idx="0">
            <a:schemeClr val="dk1"/>
          </a:effectRef>
          <a:fontRef idx="minor">
            <a:schemeClr val="tx1"/>
          </a:fontRef>
        </p:style>
      </p:cxnSp>
      <p:sp>
        <p:nvSpPr>
          <p:cNvPr id="73" name="Oval 72">
            <a:extLst>
              <a:ext uri="{FF2B5EF4-FFF2-40B4-BE49-F238E27FC236}">
                <a16:creationId xmlns:a16="http://schemas.microsoft.com/office/drawing/2014/main" id="{0E986D27-EFBB-25B0-F2C8-C741CB23BAB1}"/>
              </a:ext>
            </a:extLst>
          </p:cNvPr>
          <p:cNvSpPr>
            <a:spLocks noChangeAspect="1"/>
          </p:cNvSpPr>
          <p:nvPr/>
        </p:nvSpPr>
        <p:spPr>
          <a:xfrm>
            <a:off x="6756910" y="4385573"/>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DF870471-7567-4E68-1E73-F37BA05CBD7F}"/>
              </a:ext>
            </a:extLst>
          </p:cNvPr>
          <p:cNvSpPr>
            <a:spLocks noChangeAspect="1"/>
          </p:cNvSpPr>
          <p:nvPr/>
        </p:nvSpPr>
        <p:spPr>
          <a:xfrm>
            <a:off x="604287" y="2047013"/>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Agrupar 83">
            <a:extLst>
              <a:ext uri="{FF2B5EF4-FFF2-40B4-BE49-F238E27FC236}">
                <a16:creationId xmlns:a16="http://schemas.microsoft.com/office/drawing/2014/main" id="{1E3404EB-47F8-A6EC-1720-411EC3A7AD66}"/>
              </a:ext>
            </a:extLst>
          </p:cNvPr>
          <p:cNvGrpSpPr/>
          <p:nvPr/>
        </p:nvGrpSpPr>
        <p:grpSpPr>
          <a:xfrm>
            <a:off x="1234474" y="1964889"/>
            <a:ext cx="1003944" cy="452247"/>
            <a:chOff x="6347256" y="1548386"/>
            <a:chExt cx="1003944" cy="452247"/>
          </a:xfrm>
        </p:grpSpPr>
        <p:sp>
          <p:nvSpPr>
            <p:cNvPr id="85" name="Retângulo Arredondado 84">
              <a:extLst>
                <a:ext uri="{FF2B5EF4-FFF2-40B4-BE49-F238E27FC236}">
                  <a16:creationId xmlns:a16="http://schemas.microsoft.com/office/drawing/2014/main" id="{963112B0-4CED-D65E-1E82-33ADCD82CCE8}"/>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tângulo 85">
              <a:extLst>
                <a:ext uri="{FF2B5EF4-FFF2-40B4-BE49-F238E27FC236}">
                  <a16:creationId xmlns:a16="http://schemas.microsoft.com/office/drawing/2014/main" id="{F14C8D0E-D7E5-8B99-28C4-89F69553EF3E}"/>
                </a:ext>
              </a:extLst>
            </p:cNvPr>
            <p:cNvSpPr/>
            <p:nvPr/>
          </p:nvSpPr>
          <p:spPr>
            <a:xfrm>
              <a:off x="6492179"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tângulo 86">
              <a:extLst>
                <a:ext uri="{FF2B5EF4-FFF2-40B4-BE49-F238E27FC236}">
                  <a16:creationId xmlns:a16="http://schemas.microsoft.com/office/drawing/2014/main" id="{0EE78D72-BA83-B2C1-E286-95BDBEA5F1A8}"/>
                </a:ext>
              </a:extLst>
            </p:cNvPr>
            <p:cNvSpPr/>
            <p:nvPr/>
          </p:nvSpPr>
          <p:spPr>
            <a:xfrm>
              <a:off x="6914028"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88" name="CaixaDeTexto 87">
                <a:extLst>
                  <a:ext uri="{FF2B5EF4-FFF2-40B4-BE49-F238E27FC236}">
                    <a16:creationId xmlns:a16="http://schemas.microsoft.com/office/drawing/2014/main" id="{C118F592-2845-7EE1-D379-E7315BEC895D}"/>
                  </a:ext>
                </a:extLst>
              </p:cNvPr>
              <p:cNvSpPr txBox="1"/>
              <p:nvPr/>
            </p:nvSpPr>
            <p:spPr>
              <a:xfrm>
                <a:off x="953575" y="2058014"/>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88" name="CaixaDeTexto 87">
                <a:extLst>
                  <a:ext uri="{FF2B5EF4-FFF2-40B4-BE49-F238E27FC236}">
                    <a16:creationId xmlns:a16="http://schemas.microsoft.com/office/drawing/2014/main" id="{C118F592-2845-7EE1-D379-E7315BEC895D}"/>
                  </a:ext>
                </a:extLst>
              </p:cNvPr>
              <p:cNvSpPr txBox="1">
                <a:spLocks noRot="1" noChangeAspect="1" noMove="1" noResize="1" noEditPoints="1" noAdjustHandles="1" noChangeArrowheads="1" noChangeShapeType="1" noTextEdit="1"/>
              </p:cNvSpPr>
              <p:nvPr/>
            </p:nvSpPr>
            <p:spPr>
              <a:xfrm>
                <a:off x="953575" y="2058014"/>
                <a:ext cx="219611" cy="276999"/>
              </a:xfrm>
              <a:prstGeom prst="rect">
                <a:avLst/>
              </a:prstGeom>
              <a:blipFill>
                <a:blip r:embed="rId3"/>
                <a:stretch>
                  <a:fillRect l="-10526" r="-10526"/>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5595FE6D-0DDF-95AB-1572-9CDFF315A6F1}"/>
              </a:ext>
            </a:extLst>
          </p:cNvPr>
          <p:cNvSpPr>
            <a:spLocks noChangeAspect="1"/>
          </p:cNvSpPr>
          <p:nvPr/>
        </p:nvSpPr>
        <p:spPr>
          <a:xfrm>
            <a:off x="604287" y="2592701"/>
            <a:ext cx="288000" cy="288000"/>
          </a:xfrm>
          <a:prstGeom prst="ellipse">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0" name="Agrupar 89">
            <a:extLst>
              <a:ext uri="{FF2B5EF4-FFF2-40B4-BE49-F238E27FC236}">
                <a16:creationId xmlns:a16="http://schemas.microsoft.com/office/drawing/2014/main" id="{4B3EC571-3F19-C82A-FB59-3B02E31150B2}"/>
              </a:ext>
            </a:extLst>
          </p:cNvPr>
          <p:cNvGrpSpPr/>
          <p:nvPr/>
        </p:nvGrpSpPr>
        <p:grpSpPr>
          <a:xfrm>
            <a:off x="1234474" y="2510577"/>
            <a:ext cx="1003944" cy="452247"/>
            <a:chOff x="6347256" y="1548386"/>
            <a:chExt cx="1003944" cy="452247"/>
          </a:xfrm>
        </p:grpSpPr>
        <p:sp>
          <p:nvSpPr>
            <p:cNvPr id="91" name="Retângulo Arredondado 90">
              <a:extLst>
                <a:ext uri="{FF2B5EF4-FFF2-40B4-BE49-F238E27FC236}">
                  <a16:creationId xmlns:a16="http://schemas.microsoft.com/office/drawing/2014/main" id="{4A920CD4-D68D-CB78-75EF-7EFDC10B9217}"/>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tângulo 91">
              <a:extLst>
                <a:ext uri="{FF2B5EF4-FFF2-40B4-BE49-F238E27FC236}">
                  <a16:creationId xmlns:a16="http://schemas.microsoft.com/office/drawing/2014/main" id="{387297E6-53B0-AE41-47A4-823A22B93747}"/>
                </a:ext>
              </a:extLst>
            </p:cNvPr>
            <p:cNvSpPr/>
            <p:nvPr/>
          </p:nvSpPr>
          <p:spPr>
            <a:xfrm>
              <a:off x="6492179" y="1628709"/>
              <a:ext cx="291600" cy="291600"/>
            </a:xfrm>
            <a:prstGeom prst="rect">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tângulo 92">
              <a:extLst>
                <a:ext uri="{FF2B5EF4-FFF2-40B4-BE49-F238E27FC236}">
                  <a16:creationId xmlns:a16="http://schemas.microsoft.com/office/drawing/2014/main" id="{AFEC0CBB-3C6A-C448-D41C-68BFBD3645CD}"/>
                </a:ext>
              </a:extLst>
            </p:cNvPr>
            <p:cNvSpPr/>
            <p:nvPr/>
          </p:nvSpPr>
          <p:spPr>
            <a:xfrm>
              <a:off x="6914028" y="1628709"/>
              <a:ext cx="291600" cy="291600"/>
            </a:xfrm>
            <a:prstGeom prst="rect">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94" name="CaixaDeTexto 93">
                <a:extLst>
                  <a:ext uri="{FF2B5EF4-FFF2-40B4-BE49-F238E27FC236}">
                    <a16:creationId xmlns:a16="http://schemas.microsoft.com/office/drawing/2014/main" id="{0583F5CE-8A6C-AAD2-8D6E-568490C44433}"/>
                  </a:ext>
                </a:extLst>
              </p:cNvPr>
              <p:cNvSpPr txBox="1"/>
              <p:nvPr/>
            </p:nvSpPr>
            <p:spPr>
              <a:xfrm>
                <a:off x="953575" y="2603702"/>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94" name="CaixaDeTexto 93">
                <a:extLst>
                  <a:ext uri="{FF2B5EF4-FFF2-40B4-BE49-F238E27FC236}">
                    <a16:creationId xmlns:a16="http://schemas.microsoft.com/office/drawing/2014/main" id="{0583F5CE-8A6C-AAD2-8D6E-568490C44433}"/>
                  </a:ext>
                </a:extLst>
              </p:cNvPr>
              <p:cNvSpPr txBox="1">
                <a:spLocks noRot="1" noChangeAspect="1" noMove="1" noResize="1" noEditPoints="1" noAdjustHandles="1" noChangeArrowheads="1" noChangeShapeType="1" noTextEdit="1"/>
              </p:cNvSpPr>
              <p:nvPr/>
            </p:nvSpPr>
            <p:spPr>
              <a:xfrm>
                <a:off x="953575" y="2603702"/>
                <a:ext cx="219611" cy="276999"/>
              </a:xfrm>
              <a:prstGeom prst="rect">
                <a:avLst/>
              </a:prstGeom>
              <a:blipFill>
                <a:blip r:embed="rId4"/>
                <a:stretch>
                  <a:fillRect l="-10526" r="-10526"/>
                </a:stretch>
              </a:blipFill>
            </p:spPr>
            <p:txBody>
              <a:bodyPr/>
              <a:lstStyle/>
              <a:p>
                <a:r>
                  <a:rPr lang="en-US">
                    <a:noFill/>
                  </a:rPr>
                  <a:t> </a:t>
                </a:r>
              </a:p>
            </p:txBody>
          </p:sp>
        </mc:Fallback>
      </mc:AlternateContent>
      <p:sp>
        <p:nvSpPr>
          <p:cNvPr id="95" name="Oval 94">
            <a:extLst>
              <a:ext uri="{FF2B5EF4-FFF2-40B4-BE49-F238E27FC236}">
                <a16:creationId xmlns:a16="http://schemas.microsoft.com/office/drawing/2014/main" id="{B806859A-FA4E-9FB0-7BFA-25BFD641E8B7}"/>
              </a:ext>
            </a:extLst>
          </p:cNvPr>
          <p:cNvSpPr>
            <a:spLocks noChangeAspect="1"/>
          </p:cNvSpPr>
          <p:nvPr/>
        </p:nvSpPr>
        <p:spPr>
          <a:xfrm>
            <a:off x="604287" y="3138389"/>
            <a:ext cx="288000" cy="288000"/>
          </a:xfrm>
          <a:prstGeom prst="ellipse">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Agrupar 95">
            <a:extLst>
              <a:ext uri="{FF2B5EF4-FFF2-40B4-BE49-F238E27FC236}">
                <a16:creationId xmlns:a16="http://schemas.microsoft.com/office/drawing/2014/main" id="{D1E83887-3F58-1C97-3E8C-3CEBEDD43AD6}"/>
              </a:ext>
            </a:extLst>
          </p:cNvPr>
          <p:cNvGrpSpPr/>
          <p:nvPr/>
        </p:nvGrpSpPr>
        <p:grpSpPr>
          <a:xfrm>
            <a:off x="1234474" y="3056265"/>
            <a:ext cx="1003944" cy="452247"/>
            <a:chOff x="6347256" y="1548386"/>
            <a:chExt cx="1003944" cy="452247"/>
          </a:xfrm>
        </p:grpSpPr>
        <p:sp>
          <p:nvSpPr>
            <p:cNvPr id="97" name="Retângulo Arredondado 96">
              <a:extLst>
                <a:ext uri="{FF2B5EF4-FFF2-40B4-BE49-F238E27FC236}">
                  <a16:creationId xmlns:a16="http://schemas.microsoft.com/office/drawing/2014/main" id="{80785D0C-A7C9-63A2-B163-56466A7CC355}"/>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tângulo 110">
              <a:extLst>
                <a:ext uri="{FF2B5EF4-FFF2-40B4-BE49-F238E27FC236}">
                  <a16:creationId xmlns:a16="http://schemas.microsoft.com/office/drawing/2014/main" id="{6E9EB43B-3868-3BEB-D83C-4FEA8B9C5FFA}"/>
                </a:ext>
              </a:extLst>
            </p:cNvPr>
            <p:cNvSpPr/>
            <p:nvPr/>
          </p:nvSpPr>
          <p:spPr>
            <a:xfrm>
              <a:off x="6492179" y="1628709"/>
              <a:ext cx="291600" cy="291600"/>
            </a:xfrm>
            <a:prstGeom prst="rect">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tângulo 111">
              <a:extLst>
                <a:ext uri="{FF2B5EF4-FFF2-40B4-BE49-F238E27FC236}">
                  <a16:creationId xmlns:a16="http://schemas.microsoft.com/office/drawing/2014/main" id="{FE85FE8D-120F-9CA2-74F9-C087C719BE4A}"/>
                </a:ext>
              </a:extLst>
            </p:cNvPr>
            <p:cNvSpPr/>
            <p:nvPr/>
          </p:nvSpPr>
          <p:spPr>
            <a:xfrm>
              <a:off x="6914028" y="1628709"/>
              <a:ext cx="291600" cy="291600"/>
            </a:xfrm>
            <a:prstGeom prst="rect">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14" name="CaixaDeTexto 113">
                <a:extLst>
                  <a:ext uri="{FF2B5EF4-FFF2-40B4-BE49-F238E27FC236}">
                    <a16:creationId xmlns:a16="http://schemas.microsoft.com/office/drawing/2014/main" id="{5F4BA3E9-425C-1105-8853-9020808D3BC4}"/>
                  </a:ext>
                </a:extLst>
              </p:cNvPr>
              <p:cNvSpPr txBox="1"/>
              <p:nvPr/>
            </p:nvSpPr>
            <p:spPr>
              <a:xfrm>
                <a:off x="953575" y="3149390"/>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14" name="CaixaDeTexto 113">
                <a:extLst>
                  <a:ext uri="{FF2B5EF4-FFF2-40B4-BE49-F238E27FC236}">
                    <a16:creationId xmlns:a16="http://schemas.microsoft.com/office/drawing/2014/main" id="{5F4BA3E9-425C-1105-8853-9020808D3BC4}"/>
                  </a:ext>
                </a:extLst>
              </p:cNvPr>
              <p:cNvSpPr txBox="1">
                <a:spLocks noRot="1" noChangeAspect="1" noMove="1" noResize="1" noEditPoints="1" noAdjustHandles="1" noChangeArrowheads="1" noChangeShapeType="1" noTextEdit="1"/>
              </p:cNvSpPr>
              <p:nvPr/>
            </p:nvSpPr>
            <p:spPr>
              <a:xfrm>
                <a:off x="953575" y="3149390"/>
                <a:ext cx="219611" cy="276999"/>
              </a:xfrm>
              <a:prstGeom prst="rect">
                <a:avLst/>
              </a:prstGeom>
              <a:blipFill>
                <a:blip r:embed="rId5"/>
                <a:stretch>
                  <a:fillRect l="-10526" r="-10526"/>
                </a:stretch>
              </a:blipFill>
            </p:spPr>
            <p:txBody>
              <a:bodyPr/>
              <a:lstStyle/>
              <a:p>
                <a:r>
                  <a:rPr lang="en-US">
                    <a:noFill/>
                  </a:rPr>
                  <a:t> </a:t>
                </a:r>
              </a:p>
            </p:txBody>
          </p:sp>
        </mc:Fallback>
      </mc:AlternateContent>
      <p:sp>
        <p:nvSpPr>
          <p:cNvPr id="115" name="CaixaDeTexto 114">
            <a:extLst>
              <a:ext uri="{FF2B5EF4-FFF2-40B4-BE49-F238E27FC236}">
                <a16:creationId xmlns:a16="http://schemas.microsoft.com/office/drawing/2014/main" id="{8E02CA9B-DA08-E630-820E-42651AF1DA9E}"/>
              </a:ext>
            </a:extLst>
          </p:cNvPr>
          <p:cNvSpPr txBox="1"/>
          <p:nvPr/>
        </p:nvSpPr>
        <p:spPr>
          <a:xfrm>
            <a:off x="604287" y="1348510"/>
            <a:ext cx="1660263" cy="369332"/>
          </a:xfrm>
          <a:prstGeom prst="rect">
            <a:avLst/>
          </a:prstGeom>
          <a:noFill/>
        </p:spPr>
        <p:txBody>
          <a:bodyPr wrap="square">
            <a:spAutoFit/>
          </a:bodyPr>
          <a:lstStyle/>
          <a:p>
            <a:pPr algn="ctr"/>
            <a:r>
              <a:rPr lang="en-US" sz="1800" b="1" dirty="0">
                <a:solidFill>
                  <a:schemeClr val="tx1">
                    <a:lumMod val="85000"/>
                    <a:lumOff val="15000"/>
                  </a:schemeClr>
                </a:solidFill>
                <a:cs typeface="Arial" panose="020B0604020202020204" pitchFamily="34" charset="0"/>
              </a:rPr>
              <a:t>initialization</a:t>
            </a:r>
            <a:endParaRPr lang="en-US" b="1" dirty="0"/>
          </a:p>
        </p:txBody>
      </p:sp>
      <p:sp>
        <p:nvSpPr>
          <p:cNvPr id="121" name="CaixaDeTexto 120">
            <a:extLst>
              <a:ext uri="{FF2B5EF4-FFF2-40B4-BE49-F238E27FC236}">
                <a16:creationId xmlns:a16="http://schemas.microsoft.com/office/drawing/2014/main" id="{0E282DE4-F2F2-4186-120C-471D6F9D0420}"/>
              </a:ext>
            </a:extLst>
          </p:cNvPr>
          <p:cNvSpPr txBox="1"/>
          <p:nvPr/>
        </p:nvSpPr>
        <p:spPr>
          <a:xfrm>
            <a:off x="2789241" y="1350413"/>
            <a:ext cx="3096677" cy="369332"/>
          </a:xfrm>
          <a:prstGeom prst="rect">
            <a:avLst/>
          </a:prstGeom>
          <a:noFill/>
        </p:spPr>
        <p:txBody>
          <a:bodyPr wrap="square">
            <a:spAutoFit/>
          </a:bodyPr>
          <a:lstStyle/>
          <a:p>
            <a:pPr algn="ctr"/>
            <a:r>
              <a:rPr lang="en-US" sz="1800" b="1" dirty="0">
                <a:solidFill>
                  <a:schemeClr val="tx1">
                    <a:lumMod val="85000"/>
                    <a:lumOff val="15000"/>
                  </a:schemeClr>
                </a:solidFill>
                <a:cs typeface="Arial" panose="020B0604020202020204" pitchFamily="34" charset="0"/>
              </a:rPr>
              <a:t>mutation</a:t>
            </a:r>
            <a:endParaRPr lang="en-US" b="1" dirty="0"/>
          </a:p>
        </p:txBody>
      </p:sp>
      <p:sp>
        <p:nvSpPr>
          <p:cNvPr id="123" name="CaixaDeTexto 122">
            <a:extLst>
              <a:ext uri="{FF2B5EF4-FFF2-40B4-BE49-F238E27FC236}">
                <a16:creationId xmlns:a16="http://schemas.microsoft.com/office/drawing/2014/main" id="{04D458C8-B9C8-3B5C-0E60-5AE6727E36CA}"/>
              </a:ext>
            </a:extLst>
          </p:cNvPr>
          <p:cNvSpPr txBox="1"/>
          <p:nvPr/>
        </p:nvSpPr>
        <p:spPr>
          <a:xfrm>
            <a:off x="3581795" y="1677176"/>
            <a:ext cx="1478706" cy="369332"/>
          </a:xfrm>
          <a:prstGeom prst="rect">
            <a:avLst/>
          </a:prstGeom>
          <a:noFill/>
        </p:spPr>
        <p:txBody>
          <a:bodyPr wrap="square">
            <a:spAutoFit/>
          </a:bodyPr>
          <a:lstStyle/>
          <a:p>
            <a:r>
              <a:rPr lang="en-US" dirty="0">
                <a:solidFill>
                  <a:schemeClr val="tx1">
                    <a:lumMod val="85000"/>
                    <a:lumOff val="15000"/>
                  </a:schemeClr>
                </a:solidFill>
                <a:cs typeface="Arial" panose="020B0604020202020204" pitchFamily="34" charset="0"/>
              </a:rPr>
              <a:t>e</a:t>
            </a:r>
            <a:r>
              <a:rPr lang="en-US" sz="1800" dirty="0">
                <a:solidFill>
                  <a:schemeClr val="tx1">
                    <a:lumMod val="85000"/>
                    <a:lumOff val="15000"/>
                  </a:schemeClr>
                </a:solidFill>
                <a:cs typeface="Arial" panose="020B0604020202020204" pitchFamily="34" charset="0"/>
              </a:rPr>
              <a:t>xample for</a:t>
            </a:r>
            <a:endParaRPr lang="en-US" dirty="0"/>
          </a:p>
        </p:txBody>
      </p:sp>
      <p:sp>
        <p:nvSpPr>
          <p:cNvPr id="124" name="Oval 123">
            <a:extLst>
              <a:ext uri="{FF2B5EF4-FFF2-40B4-BE49-F238E27FC236}">
                <a16:creationId xmlns:a16="http://schemas.microsoft.com/office/drawing/2014/main" id="{470BD1A1-5B02-11EE-267B-8B140AF0E0B3}"/>
              </a:ext>
            </a:extLst>
          </p:cNvPr>
          <p:cNvSpPr>
            <a:spLocks noChangeAspect="1"/>
          </p:cNvSpPr>
          <p:nvPr/>
        </p:nvSpPr>
        <p:spPr>
          <a:xfrm>
            <a:off x="4916501" y="1717842"/>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5" name="Agrupar 124">
            <a:extLst>
              <a:ext uri="{FF2B5EF4-FFF2-40B4-BE49-F238E27FC236}">
                <a16:creationId xmlns:a16="http://schemas.microsoft.com/office/drawing/2014/main" id="{B2E759DC-1397-E4D4-C02D-86A108B9DF80}"/>
              </a:ext>
            </a:extLst>
          </p:cNvPr>
          <p:cNvGrpSpPr/>
          <p:nvPr/>
        </p:nvGrpSpPr>
        <p:grpSpPr>
          <a:xfrm>
            <a:off x="2789241" y="2191012"/>
            <a:ext cx="1003944" cy="452247"/>
            <a:chOff x="6347256" y="1548386"/>
            <a:chExt cx="1003944" cy="452247"/>
          </a:xfrm>
        </p:grpSpPr>
        <p:sp>
          <p:nvSpPr>
            <p:cNvPr id="126" name="Retângulo Arredondado 125">
              <a:extLst>
                <a:ext uri="{FF2B5EF4-FFF2-40B4-BE49-F238E27FC236}">
                  <a16:creationId xmlns:a16="http://schemas.microsoft.com/office/drawing/2014/main" id="{0A2D8F3C-BAE5-F454-E7EC-83B425AB2C96}"/>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tângulo 126">
              <a:extLst>
                <a:ext uri="{FF2B5EF4-FFF2-40B4-BE49-F238E27FC236}">
                  <a16:creationId xmlns:a16="http://schemas.microsoft.com/office/drawing/2014/main" id="{F9B87773-9640-F290-AF71-F2D8DA774E59}"/>
                </a:ext>
              </a:extLst>
            </p:cNvPr>
            <p:cNvSpPr/>
            <p:nvPr/>
          </p:nvSpPr>
          <p:spPr>
            <a:xfrm>
              <a:off x="6492179" y="1628709"/>
              <a:ext cx="291600" cy="291600"/>
            </a:xfrm>
            <a:prstGeom prst="rect">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Retângulo 127">
              <a:extLst>
                <a:ext uri="{FF2B5EF4-FFF2-40B4-BE49-F238E27FC236}">
                  <a16:creationId xmlns:a16="http://schemas.microsoft.com/office/drawing/2014/main" id="{D586C3BC-7C56-C049-6B58-3F0779FA0B68}"/>
                </a:ext>
              </a:extLst>
            </p:cNvPr>
            <p:cNvSpPr/>
            <p:nvPr/>
          </p:nvSpPr>
          <p:spPr>
            <a:xfrm>
              <a:off x="6914028" y="1628709"/>
              <a:ext cx="291600" cy="291600"/>
            </a:xfrm>
            <a:prstGeom prst="rect">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Agrupar 128">
            <a:extLst>
              <a:ext uri="{FF2B5EF4-FFF2-40B4-BE49-F238E27FC236}">
                <a16:creationId xmlns:a16="http://schemas.microsoft.com/office/drawing/2014/main" id="{2459DE49-5CD8-5EFB-EDE9-BA4AD2813A3F}"/>
              </a:ext>
            </a:extLst>
          </p:cNvPr>
          <p:cNvGrpSpPr/>
          <p:nvPr/>
        </p:nvGrpSpPr>
        <p:grpSpPr>
          <a:xfrm>
            <a:off x="2789241" y="2736700"/>
            <a:ext cx="1003944" cy="452247"/>
            <a:chOff x="6347256" y="1548386"/>
            <a:chExt cx="1003944" cy="452247"/>
          </a:xfrm>
        </p:grpSpPr>
        <p:sp>
          <p:nvSpPr>
            <p:cNvPr id="141" name="Retângulo Arredondado 140">
              <a:extLst>
                <a:ext uri="{FF2B5EF4-FFF2-40B4-BE49-F238E27FC236}">
                  <a16:creationId xmlns:a16="http://schemas.microsoft.com/office/drawing/2014/main" id="{8E59F25A-51B8-863F-F371-597FDD3432F4}"/>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tângulo 142">
              <a:extLst>
                <a:ext uri="{FF2B5EF4-FFF2-40B4-BE49-F238E27FC236}">
                  <a16:creationId xmlns:a16="http://schemas.microsoft.com/office/drawing/2014/main" id="{9C2ACB3C-DCBB-29E3-83C9-F9F463547BDD}"/>
                </a:ext>
              </a:extLst>
            </p:cNvPr>
            <p:cNvSpPr/>
            <p:nvPr/>
          </p:nvSpPr>
          <p:spPr>
            <a:xfrm>
              <a:off x="6492179" y="1628709"/>
              <a:ext cx="291600" cy="291600"/>
            </a:xfrm>
            <a:prstGeom prst="rect">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Retângulo 144">
              <a:extLst>
                <a:ext uri="{FF2B5EF4-FFF2-40B4-BE49-F238E27FC236}">
                  <a16:creationId xmlns:a16="http://schemas.microsoft.com/office/drawing/2014/main" id="{501EF489-0906-8354-30FC-F76BFB95D434}"/>
                </a:ext>
              </a:extLst>
            </p:cNvPr>
            <p:cNvSpPr/>
            <p:nvPr/>
          </p:nvSpPr>
          <p:spPr>
            <a:xfrm>
              <a:off x="6914028" y="1628709"/>
              <a:ext cx="291600" cy="291600"/>
            </a:xfrm>
            <a:prstGeom prst="rect">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6" name="Conexão reta unidirecional 78">
            <a:extLst>
              <a:ext uri="{FF2B5EF4-FFF2-40B4-BE49-F238E27FC236}">
                <a16:creationId xmlns:a16="http://schemas.microsoft.com/office/drawing/2014/main" id="{0CC830C4-90E0-E007-3C92-C9A938FD9681}"/>
              </a:ext>
            </a:extLst>
          </p:cNvPr>
          <p:cNvCxnSpPr>
            <a:cxnSpLocks noChangeAspect="1"/>
            <a:stCxn id="141" idx="3"/>
            <a:endCxn id="148" idx="1"/>
          </p:cNvCxnSpPr>
          <p:nvPr/>
        </p:nvCxnSpPr>
        <p:spPr>
          <a:xfrm>
            <a:off x="3793185" y="2962824"/>
            <a:ext cx="31064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7" name="Agrupar 146">
            <a:extLst>
              <a:ext uri="{FF2B5EF4-FFF2-40B4-BE49-F238E27FC236}">
                <a16:creationId xmlns:a16="http://schemas.microsoft.com/office/drawing/2014/main" id="{86F98CA1-5F0A-7951-510D-C57041334638}"/>
              </a:ext>
            </a:extLst>
          </p:cNvPr>
          <p:cNvGrpSpPr/>
          <p:nvPr/>
        </p:nvGrpSpPr>
        <p:grpSpPr>
          <a:xfrm>
            <a:off x="4103826" y="2736700"/>
            <a:ext cx="1003944" cy="452247"/>
            <a:chOff x="6347256" y="1548386"/>
            <a:chExt cx="1003944" cy="452247"/>
          </a:xfrm>
        </p:grpSpPr>
        <p:sp>
          <p:nvSpPr>
            <p:cNvPr id="148" name="Retângulo Arredondado 147">
              <a:extLst>
                <a:ext uri="{FF2B5EF4-FFF2-40B4-BE49-F238E27FC236}">
                  <a16:creationId xmlns:a16="http://schemas.microsoft.com/office/drawing/2014/main" id="{E16015FB-8790-B1BB-FB07-A92615FC2E8F}"/>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tângulo 148">
              <a:extLst>
                <a:ext uri="{FF2B5EF4-FFF2-40B4-BE49-F238E27FC236}">
                  <a16:creationId xmlns:a16="http://schemas.microsoft.com/office/drawing/2014/main" id="{427E104F-0419-07F3-73FB-6B305B0ABBE9}"/>
                </a:ext>
              </a:extLst>
            </p:cNvPr>
            <p:cNvSpPr/>
            <p:nvPr/>
          </p:nvSpPr>
          <p:spPr>
            <a:xfrm>
              <a:off x="6492179" y="1628709"/>
              <a:ext cx="291600" cy="291600"/>
            </a:xfrm>
            <a:prstGeom prst="rect">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Retângulo 149">
              <a:extLst>
                <a:ext uri="{FF2B5EF4-FFF2-40B4-BE49-F238E27FC236}">
                  <a16:creationId xmlns:a16="http://schemas.microsoft.com/office/drawing/2014/main" id="{34401D6A-9FEF-D629-271C-01C693D53FAD}"/>
                </a:ext>
              </a:extLst>
            </p:cNvPr>
            <p:cNvSpPr/>
            <p:nvPr/>
          </p:nvSpPr>
          <p:spPr>
            <a:xfrm>
              <a:off x="6914028" y="1628709"/>
              <a:ext cx="291600" cy="291600"/>
            </a:xfrm>
            <a:prstGeom prst="rect">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66" name="CaixaDeTexto 165">
                <a:extLst>
                  <a:ext uri="{FF2B5EF4-FFF2-40B4-BE49-F238E27FC236}">
                    <a16:creationId xmlns:a16="http://schemas.microsoft.com/office/drawing/2014/main" id="{3B658CD3-9157-2547-5A6B-1ED00C405DAC}"/>
                  </a:ext>
                </a:extLst>
              </p:cNvPr>
              <p:cNvSpPr txBox="1"/>
              <p:nvPr/>
            </p:nvSpPr>
            <p:spPr>
              <a:xfrm>
                <a:off x="5170232" y="2796359"/>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66" name="CaixaDeTexto 165">
                <a:extLst>
                  <a:ext uri="{FF2B5EF4-FFF2-40B4-BE49-F238E27FC236}">
                    <a16:creationId xmlns:a16="http://schemas.microsoft.com/office/drawing/2014/main" id="{3B658CD3-9157-2547-5A6B-1ED00C405DAC}"/>
                  </a:ext>
                </a:extLst>
              </p:cNvPr>
              <p:cNvSpPr txBox="1">
                <a:spLocks noRot="1" noChangeAspect="1" noMove="1" noResize="1" noEditPoints="1" noAdjustHandles="1" noChangeArrowheads="1" noChangeShapeType="1" noTextEdit="1"/>
              </p:cNvSpPr>
              <p:nvPr/>
            </p:nvSpPr>
            <p:spPr>
              <a:xfrm>
                <a:off x="5170232" y="2796359"/>
                <a:ext cx="219611" cy="276999"/>
              </a:xfrm>
              <a:prstGeom prst="rect">
                <a:avLst/>
              </a:prstGeom>
              <a:blipFill>
                <a:blip r:embed="rId3"/>
                <a:stretch>
                  <a:fillRect l="-16667" r="-11111"/>
                </a:stretch>
              </a:blipFill>
            </p:spPr>
            <p:txBody>
              <a:bodyPr/>
              <a:lstStyle/>
              <a:p>
                <a:r>
                  <a:rPr lang="en-US">
                    <a:noFill/>
                  </a:rPr>
                  <a:t> </a:t>
                </a:r>
              </a:p>
            </p:txBody>
          </p:sp>
        </mc:Fallback>
      </mc:AlternateContent>
      <p:sp>
        <p:nvSpPr>
          <p:cNvPr id="167" name="Oval 166">
            <a:extLst>
              <a:ext uri="{FF2B5EF4-FFF2-40B4-BE49-F238E27FC236}">
                <a16:creationId xmlns:a16="http://schemas.microsoft.com/office/drawing/2014/main" id="{1B8C026E-8406-6D41-59AC-2051505649BE}"/>
              </a:ext>
            </a:extLst>
          </p:cNvPr>
          <p:cNvSpPr>
            <a:spLocks noChangeAspect="1"/>
          </p:cNvSpPr>
          <p:nvPr/>
        </p:nvSpPr>
        <p:spPr>
          <a:xfrm>
            <a:off x="5389843" y="2790858"/>
            <a:ext cx="288000" cy="288000"/>
          </a:xfrm>
          <a:prstGeom prst="ellipse">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8" name="CaixaDeTexto 167">
            <a:extLst>
              <a:ext uri="{FF2B5EF4-FFF2-40B4-BE49-F238E27FC236}">
                <a16:creationId xmlns:a16="http://schemas.microsoft.com/office/drawing/2014/main" id="{107FD924-5DDB-B381-F426-74ACBB43C018}"/>
              </a:ext>
            </a:extLst>
          </p:cNvPr>
          <p:cNvSpPr txBox="1"/>
          <p:nvPr/>
        </p:nvSpPr>
        <p:spPr>
          <a:xfrm>
            <a:off x="6193558" y="1355839"/>
            <a:ext cx="2613961" cy="369332"/>
          </a:xfrm>
          <a:prstGeom prst="rect">
            <a:avLst/>
          </a:prstGeom>
          <a:noFill/>
        </p:spPr>
        <p:txBody>
          <a:bodyPr wrap="square">
            <a:spAutoFit/>
          </a:bodyPr>
          <a:lstStyle/>
          <a:p>
            <a:pPr algn="ctr"/>
            <a:r>
              <a:rPr lang="en-US" sz="1800" b="1" dirty="0">
                <a:solidFill>
                  <a:schemeClr val="tx1">
                    <a:lumMod val="85000"/>
                    <a:lumOff val="15000"/>
                  </a:schemeClr>
                </a:solidFill>
                <a:cs typeface="Arial" panose="020B0604020202020204" pitchFamily="34" charset="0"/>
              </a:rPr>
              <a:t>crossover</a:t>
            </a:r>
            <a:endParaRPr lang="en-US" b="1" dirty="0"/>
          </a:p>
        </p:txBody>
      </p:sp>
      <p:sp>
        <p:nvSpPr>
          <p:cNvPr id="169" name="CaixaDeTexto 168">
            <a:extLst>
              <a:ext uri="{FF2B5EF4-FFF2-40B4-BE49-F238E27FC236}">
                <a16:creationId xmlns:a16="http://schemas.microsoft.com/office/drawing/2014/main" id="{A7F20C45-E994-6991-9691-BF096A034F63}"/>
              </a:ext>
            </a:extLst>
          </p:cNvPr>
          <p:cNvSpPr txBox="1"/>
          <p:nvPr/>
        </p:nvSpPr>
        <p:spPr>
          <a:xfrm>
            <a:off x="6738242" y="1673543"/>
            <a:ext cx="1478706" cy="369332"/>
          </a:xfrm>
          <a:prstGeom prst="rect">
            <a:avLst/>
          </a:prstGeom>
          <a:noFill/>
        </p:spPr>
        <p:txBody>
          <a:bodyPr wrap="square">
            <a:spAutoFit/>
          </a:bodyPr>
          <a:lstStyle/>
          <a:p>
            <a:r>
              <a:rPr lang="en-US" dirty="0">
                <a:solidFill>
                  <a:schemeClr val="tx1">
                    <a:lumMod val="85000"/>
                    <a:lumOff val="15000"/>
                  </a:schemeClr>
                </a:solidFill>
                <a:cs typeface="Arial" panose="020B0604020202020204" pitchFamily="34" charset="0"/>
              </a:rPr>
              <a:t>e</a:t>
            </a:r>
            <a:r>
              <a:rPr lang="en-US" sz="1800" dirty="0">
                <a:solidFill>
                  <a:schemeClr val="tx1">
                    <a:lumMod val="85000"/>
                    <a:lumOff val="15000"/>
                  </a:schemeClr>
                </a:solidFill>
                <a:cs typeface="Arial" panose="020B0604020202020204" pitchFamily="34" charset="0"/>
              </a:rPr>
              <a:t>xample for</a:t>
            </a:r>
            <a:endParaRPr lang="en-US" dirty="0"/>
          </a:p>
        </p:txBody>
      </p:sp>
      <p:sp>
        <p:nvSpPr>
          <p:cNvPr id="170" name="Oval 169">
            <a:extLst>
              <a:ext uri="{FF2B5EF4-FFF2-40B4-BE49-F238E27FC236}">
                <a16:creationId xmlns:a16="http://schemas.microsoft.com/office/drawing/2014/main" id="{79727258-3D66-AF9D-DA5B-50AA708AC5AC}"/>
              </a:ext>
            </a:extLst>
          </p:cNvPr>
          <p:cNvSpPr>
            <a:spLocks noChangeAspect="1"/>
          </p:cNvSpPr>
          <p:nvPr/>
        </p:nvSpPr>
        <p:spPr>
          <a:xfrm>
            <a:off x="8072948" y="1714209"/>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1" name="Agrupar 170">
            <a:extLst>
              <a:ext uri="{FF2B5EF4-FFF2-40B4-BE49-F238E27FC236}">
                <a16:creationId xmlns:a16="http://schemas.microsoft.com/office/drawing/2014/main" id="{B9EA0AA3-D975-583F-F561-569F5B86524E}"/>
              </a:ext>
            </a:extLst>
          </p:cNvPr>
          <p:cNvGrpSpPr/>
          <p:nvPr/>
        </p:nvGrpSpPr>
        <p:grpSpPr>
          <a:xfrm>
            <a:off x="6217771" y="2396601"/>
            <a:ext cx="1003944" cy="452247"/>
            <a:chOff x="6347256" y="1548386"/>
            <a:chExt cx="1003944" cy="452247"/>
          </a:xfrm>
        </p:grpSpPr>
        <p:sp>
          <p:nvSpPr>
            <p:cNvPr id="172" name="Retângulo Arredondado 171">
              <a:extLst>
                <a:ext uri="{FF2B5EF4-FFF2-40B4-BE49-F238E27FC236}">
                  <a16:creationId xmlns:a16="http://schemas.microsoft.com/office/drawing/2014/main" id="{65007843-8577-E634-ED41-637C85A8F80E}"/>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Retângulo 172">
              <a:extLst>
                <a:ext uri="{FF2B5EF4-FFF2-40B4-BE49-F238E27FC236}">
                  <a16:creationId xmlns:a16="http://schemas.microsoft.com/office/drawing/2014/main" id="{AB2265E1-9BC6-CC0C-5088-64F855C23138}"/>
                </a:ext>
              </a:extLst>
            </p:cNvPr>
            <p:cNvSpPr/>
            <p:nvPr/>
          </p:nvSpPr>
          <p:spPr>
            <a:xfrm>
              <a:off x="6492179"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Retângulo 173">
              <a:extLst>
                <a:ext uri="{FF2B5EF4-FFF2-40B4-BE49-F238E27FC236}">
                  <a16:creationId xmlns:a16="http://schemas.microsoft.com/office/drawing/2014/main" id="{C64BAB65-651F-D145-B41F-5463399E5EAF}"/>
                </a:ext>
              </a:extLst>
            </p:cNvPr>
            <p:cNvSpPr/>
            <p:nvPr/>
          </p:nvSpPr>
          <p:spPr>
            <a:xfrm>
              <a:off x="6914028"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5" name="Agrupar 174">
            <a:extLst>
              <a:ext uri="{FF2B5EF4-FFF2-40B4-BE49-F238E27FC236}">
                <a16:creationId xmlns:a16="http://schemas.microsoft.com/office/drawing/2014/main" id="{A8878341-1F59-E404-8224-6DAA453C8A1E}"/>
              </a:ext>
            </a:extLst>
          </p:cNvPr>
          <p:cNvGrpSpPr/>
          <p:nvPr/>
        </p:nvGrpSpPr>
        <p:grpSpPr>
          <a:xfrm>
            <a:off x="6217771" y="2942216"/>
            <a:ext cx="1003944" cy="452247"/>
            <a:chOff x="6347256" y="1548386"/>
            <a:chExt cx="1003944" cy="452247"/>
          </a:xfrm>
        </p:grpSpPr>
        <p:sp>
          <p:nvSpPr>
            <p:cNvPr id="176" name="Retângulo Arredondado 175">
              <a:extLst>
                <a:ext uri="{FF2B5EF4-FFF2-40B4-BE49-F238E27FC236}">
                  <a16:creationId xmlns:a16="http://schemas.microsoft.com/office/drawing/2014/main" id="{984E428B-70B2-0379-9C29-0AC28C2D2922}"/>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tângulo 176">
              <a:extLst>
                <a:ext uri="{FF2B5EF4-FFF2-40B4-BE49-F238E27FC236}">
                  <a16:creationId xmlns:a16="http://schemas.microsoft.com/office/drawing/2014/main" id="{166C1D9D-C291-6E88-85EA-95222FA5948D}"/>
                </a:ext>
              </a:extLst>
            </p:cNvPr>
            <p:cNvSpPr/>
            <p:nvPr/>
          </p:nvSpPr>
          <p:spPr>
            <a:xfrm>
              <a:off x="6492179" y="1628709"/>
              <a:ext cx="291600" cy="291600"/>
            </a:xfrm>
            <a:prstGeom prst="rect">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Retângulo 177">
              <a:extLst>
                <a:ext uri="{FF2B5EF4-FFF2-40B4-BE49-F238E27FC236}">
                  <a16:creationId xmlns:a16="http://schemas.microsoft.com/office/drawing/2014/main" id="{83A9B225-BF62-A1D5-72E9-1AF0DE1EC07F}"/>
                </a:ext>
              </a:extLst>
            </p:cNvPr>
            <p:cNvSpPr/>
            <p:nvPr/>
          </p:nvSpPr>
          <p:spPr>
            <a:xfrm>
              <a:off x="6914028" y="1628709"/>
              <a:ext cx="291600" cy="291600"/>
            </a:xfrm>
            <a:prstGeom prst="rect">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79" name="Conexão em Ângulos Retos 178">
            <a:extLst>
              <a:ext uri="{FF2B5EF4-FFF2-40B4-BE49-F238E27FC236}">
                <a16:creationId xmlns:a16="http://schemas.microsoft.com/office/drawing/2014/main" id="{9D254F98-F914-30F5-F6D7-7E265EB00EFC}"/>
              </a:ext>
            </a:extLst>
          </p:cNvPr>
          <p:cNvCxnSpPr>
            <a:cxnSpLocks/>
            <a:stCxn id="172" idx="3"/>
            <a:endCxn id="176" idx="3"/>
          </p:cNvCxnSpPr>
          <p:nvPr/>
        </p:nvCxnSpPr>
        <p:spPr>
          <a:xfrm>
            <a:off x="7221715" y="2622725"/>
            <a:ext cx="12700" cy="545615"/>
          </a:xfrm>
          <a:prstGeom prst="bentConnector3">
            <a:avLst>
              <a:gd name="adj1" fmla="val 1800000"/>
            </a:avLst>
          </a:prstGeom>
          <a:ln w="12700">
            <a:solidFill>
              <a:schemeClr val="tx1">
                <a:lumMod val="85000"/>
                <a:lumOff val="1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0" name="Conexão reta unidirecional 78">
            <a:extLst>
              <a:ext uri="{FF2B5EF4-FFF2-40B4-BE49-F238E27FC236}">
                <a16:creationId xmlns:a16="http://schemas.microsoft.com/office/drawing/2014/main" id="{E6D0ED71-DF4E-8B94-5D7C-B49316341FF0}"/>
              </a:ext>
            </a:extLst>
          </p:cNvPr>
          <p:cNvCxnSpPr>
            <a:cxnSpLocks/>
          </p:cNvCxnSpPr>
          <p:nvPr/>
        </p:nvCxnSpPr>
        <p:spPr>
          <a:xfrm flipV="1">
            <a:off x="7449206" y="2895532"/>
            <a:ext cx="324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1" name="Agrupar 180">
            <a:extLst>
              <a:ext uri="{FF2B5EF4-FFF2-40B4-BE49-F238E27FC236}">
                <a16:creationId xmlns:a16="http://schemas.microsoft.com/office/drawing/2014/main" id="{85A6CFFD-3D84-0851-64FF-F354BD52701A}"/>
              </a:ext>
            </a:extLst>
          </p:cNvPr>
          <p:cNvGrpSpPr/>
          <p:nvPr/>
        </p:nvGrpSpPr>
        <p:grpSpPr>
          <a:xfrm>
            <a:off x="7823759" y="2669408"/>
            <a:ext cx="1003944" cy="452247"/>
            <a:chOff x="6347256" y="1548386"/>
            <a:chExt cx="1003944" cy="452247"/>
          </a:xfrm>
        </p:grpSpPr>
        <p:sp>
          <p:nvSpPr>
            <p:cNvPr id="182" name="Retângulo Arredondado 181">
              <a:extLst>
                <a:ext uri="{FF2B5EF4-FFF2-40B4-BE49-F238E27FC236}">
                  <a16:creationId xmlns:a16="http://schemas.microsoft.com/office/drawing/2014/main" id="{C97F0D35-A100-A5D6-B1CE-63FB5474B3F6}"/>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3" name="Retângulo 182">
              <a:extLst>
                <a:ext uri="{FF2B5EF4-FFF2-40B4-BE49-F238E27FC236}">
                  <a16:creationId xmlns:a16="http://schemas.microsoft.com/office/drawing/2014/main" id="{FD2AA29C-EA9C-CB05-4D3B-FA42075EF12D}"/>
                </a:ext>
              </a:extLst>
            </p:cNvPr>
            <p:cNvSpPr/>
            <p:nvPr/>
          </p:nvSpPr>
          <p:spPr>
            <a:xfrm>
              <a:off x="6492179"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 name="Retângulo 183">
              <a:extLst>
                <a:ext uri="{FF2B5EF4-FFF2-40B4-BE49-F238E27FC236}">
                  <a16:creationId xmlns:a16="http://schemas.microsoft.com/office/drawing/2014/main" id="{452426D1-5F8D-2E4A-7721-773F78F8027B}"/>
                </a:ext>
              </a:extLst>
            </p:cNvPr>
            <p:cNvSpPr/>
            <p:nvPr/>
          </p:nvSpPr>
          <p:spPr>
            <a:xfrm>
              <a:off x="6914028" y="1628709"/>
              <a:ext cx="291600" cy="291600"/>
            </a:xfrm>
            <a:prstGeom prst="rect">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5" name="Agrupar 184">
            <a:extLst>
              <a:ext uri="{FF2B5EF4-FFF2-40B4-BE49-F238E27FC236}">
                <a16:creationId xmlns:a16="http://schemas.microsoft.com/office/drawing/2014/main" id="{42B241EB-2019-A307-E315-86A76C4A1A14}"/>
              </a:ext>
            </a:extLst>
          </p:cNvPr>
          <p:cNvGrpSpPr/>
          <p:nvPr/>
        </p:nvGrpSpPr>
        <p:grpSpPr>
          <a:xfrm>
            <a:off x="10142288" y="2941070"/>
            <a:ext cx="1003944" cy="452247"/>
            <a:chOff x="6347256" y="1548386"/>
            <a:chExt cx="1003944" cy="452247"/>
          </a:xfrm>
        </p:grpSpPr>
        <p:sp>
          <p:nvSpPr>
            <p:cNvPr id="186" name="Retângulo Arredondado 185">
              <a:extLst>
                <a:ext uri="{FF2B5EF4-FFF2-40B4-BE49-F238E27FC236}">
                  <a16:creationId xmlns:a16="http://schemas.microsoft.com/office/drawing/2014/main" id="{843CCF7C-DCE9-69E9-3441-0E79F6AB60E2}"/>
                </a:ext>
              </a:extLst>
            </p:cNvPr>
            <p:cNvSpPr/>
            <p:nvPr/>
          </p:nvSpPr>
          <p:spPr>
            <a:xfrm>
              <a:off x="6347256" y="1548386"/>
              <a:ext cx="1003944" cy="452247"/>
            </a:xfrm>
            <a:prstGeom prst="roundRect">
              <a:avLst/>
            </a:prstGeom>
            <a:solidFill>
              <a:schemeClr val="bg1">
                <a:lumMod val="95000"/>
              </a:schemeClr>
            </a:solidFill>
            <a:ln w="28575">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tângulo 186">
              <a:extLst>
                <a:ext uri="{FF2B5EF4-FFF2-40B4-BE49-F238E27FC236}">
                  <a16:creationId xmlns:a16="http://schemas.microsoft.com/office/drawing/2014/main" id="{CECBEC59-A13A-AEA2-E111-A48927261C3B}"/>
                </a:ext>
              </a:extLst>
            </p:cNvPr>
            <p:cNvSpPr/>
            <p:nvPr/>
          </p:nvSpPr>
          <p:spPr>
            <a:xfrm>
              <a:off x="6492179"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Retângulo 187">
              <a:extLst>
                <a:ext uri="{FF2B5EF4-FFF2-40B4-BE49-F238E27FC236}">
                  <a16:creationId xmlns:a16="http://schemas.microsoft.com/office/drawing/2014/main" id="{5925667B-C21F-06F4-5F2D-477E0BFD7186}"/>
                </a:ext>
              </a:extLst>
            </p:cNvPr>
            <p:cNvSpPr/>
            <p:nvPr/>
          </p:nvSpPr>
          <p:spPr>
            <a:xfrm>
              <a:off x="6914028" y="1628709"/>
              <a:ext cx="291600" cy="291600"/>
            </a:xfrm>
            <a:prstGeom prst="rect">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9" name="Agrupar 188">
            <a:extLst>
              <a:ext uri="{FF2B5EF4-FFF2-40B4-BE49-F238E27FC236}">
                <a16:creationId xmlns:a16="http://schemas.microsoft.com/office/drawing/2014/main" id="{DE1E2D2A-6A25-B0D2-EE0C-B915F4CD9E1E}"/>
              </a:ext>
            </a:extLst>
          </p:cNvPr>
          <p:cNvGrpSpPr/>
          <p:nvPr/>
        </p:nvGrpSpPr>
        <p:grpSpPr>
          <a:xfrm>
            <a:off x="10143360" y="2396528"/>
            <a:ext cx="1003944" cy="452247"/>
            <a:chOff x="6347256" y="1548386"/>
            <a:chExt cx="1003944" cy="452247"/>
          </a:xfrm>
        </p:grpSpPr>
        <p:sp>
          <p:nvSpPr>
            <p:cNvPr id="190" name="Retângulo Arredondado 189">
              <a:extLst>
                <a:ext uri="{FF2B5EF4-FFF2-40B4-BE49-F238E27FC236}">
                  <a16:creationId xmlns:a16="http://schemas.microsoft.com/office/drawing/2014/main" id="{D98BCB5F-E1F7-4A95-65A6-0783818672B7}"/>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tângulo 190">
              <a:extLst>
                <a:ext uri="{FF2B5EF4-FFF2-40B4-BE49-F238E27FC236}">
                  <a16:creationId xmlns:a16="http://schemas.microsoft.com/office/drawing/2014/main" id="{67BB1E77-76ED-3125-A5D6-1E0F07B5BE0C}"/>
                </a:ext>
              </a:extLst>
            </p:cNvPr>
            <p:cNvSpPr/>
            <p:nvPr/>
          </p:nvSpPr>
          <p:spPr>
            <a:xfrm>
              <a:off x="6492179"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Retângulo 191">
              <a:extLst>
                <a:ext uri="{FF2B5EF4-FFF2-40B4-BE49-F238E27FC236}">
                  <a16:creationId xmlns:a16="http://schemas.microsoft.com/office/drawing/2014/main" id="{35BABD88-E775-50AF-61F3-36700583C43D}"/>
                </a:ext>
              </a:extLst>
            </p:cNvPr>
            <p:cNvSpPr/>
            <p:nvPr/>
          </p:nvSpPr>
          <p:spPr>
            <a:xfrm>
              <a:off x="6914028"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3" name="CaixaDeTexto 192">
            <a:extLst>
              <a:ext uri="{FF2B5EF4-FFF2-40B4-BE49-F238E27FC236}">
                <a16:creationId xmlns:a16="http://schemas.microsoft.com/office/drawing/2014/main" id="{C5ED2E76-6534-3EC3-6B38-CB6E999A1BE6}"/>
              </a:ext>
            </a:extLst>
          </p:cNvPr>
          <p:cNvSpPr txBox="1"/>
          <p:nvPr/>
        </p:nvSpPr>
        <p:spPr>
          <a:xfrm>
            <a:off x="9888827" y="1673543"/>
            <a:ext cx="1478706" cy="369332"/>
          </a:xfrm>
          <a:prstGeom prst="rect">
            <a:avLst/>
          </a:prstGeom>
          <a:noFill/>
        </p:spPr>
        <p:txBody>
          <a:bodyPr wrap="square">
            <a:spAutoFit/>
          </a:bodyPr>
          <a:lstStyle/>
          <a:p>
            <a:r>
              <a:rPr lang="en-US" dirty="0">
                <a:solidFill>
                  <a:schemeClr val="tx1">
                    <a:lumMod val="85000"/>
                    <a:lumOff val="15000"/>
                  </a:schemeClr>
                </a:solidFill>
                <a:cs typeface="Arial" panose="020B0604020202020204" pitchFamily="34" charset="0"/>
              </a:rPr>
              <a:t>e</a:t>
            </a:r>
            <a:r>
              <a:rPr lang="en-US" sz="1800" dirty="0">
                <a:solidFill>
                  <a:schemeClr val="tx1">
                    <a:lumMod val="85000"/>
                    <a:lumOff val="15000"/>
                  </a:schemeClr>
                </a:solidFill>
                <a:cs typeface="Arial" panose="020B0604020202020204" pitchFamily="34" charset="0"/>
              </a:rPr>
              <a:t>xample for</a:t>
            </a:r>
            <a:endParaRPr lang="en-US" dirty="0"/>
          </a:p>
        </p:txBody>
      </p:sp>
      <p:sp>
        <p:nvSpPr>
          <p:cNvPr id="194" name="Oval 193">
            <a:extLst>
              <a:ext uri="{FF2B5EF4-FFF2-40B4-BE49-F238E27FC236}">
                <a16:creationId xmlns:a16="http://schemas.microsoft.com/office/drawing/2014/main" id="{2FE2DF64-B267-7918-39B3-4D471C7011A4}"/>
              </a:ext>
            </a:extLst>
          </p:cNvPr>
          <p:cNvSpPr>
            <a:spLocks noChangeAspect="1"/>
          </p:cNvSpPr>
          <p:nvPr/>
        </p:nvSpPr>
        <p:spPr>
          <a:xfrm>
            <a:off x="11223533" y="1714209"/>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5" name="CaixaDeTexto 194">
                <a:extLst>
                  <a:ext uri="{FF2B5EF4-FFF2-40B4-BE49-F238E27FC236}">
                    <a16:creationId xmlns:a16="http://schemas.microsoft.com/office/drawing/2014/main" id="{A8EDC58B-770C-F2FC-A265-4303039C9E0D}"/>
                  </a:ext>
                </a:extLst>
              </p:cNvPr>
              <p:cNvSpPr txBox="1"/>
              <p:nvPr/>
            </p:nvSpPr>
            <p:spPr>
              <a:xfrm>
                <a:off x="8881892" y="2730099"/>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5" name="CaixaDeTexto 194">
                <a:extLst>
                  <a:ext uri="{FF2B5EF4-FFF2-40B4-BE49-F238E27FC236}">
                    <a16:creationId xmlns:a16="http://schemas.microsoft.com/office/drawing/2014/main" id="{A8EDC58B-770C-F2FC-A265-4303039C9E0D}"/>
                  </a:ext>
                </a:extLst>
              </p:cNvPr>
              <p:cNvSpPr txBox="1">
                <a:spLocks noRot="1" noChangeAspect="1" noMove="1" noResize="1" noEditPoints="1" noAdjustHandles="1" noChangeArrowheads="1" noChangeShapeType="1" noTextEdit="1"/>
              </p:cNvSpPr>
              <p:nvPr/>
            </p:nvSpPr>
            <p:spPr>
              <a:xfrm>
                <a:off x="8881892" y="2730099"/>
                <a:ext cx="219611" cy="276999"/>
              </a:xfrm>
              <a:prstGeom prst="rect">
                <a:avLst/>
              </a:prstGeom>
              <a:blipFill>
                <a:blip r:embed="rId6"/>
                <a:stretch>
                  <a:fillRect l="-16667" r="-16667"/>
                </a:stretch>
              </a:blipFill>
            </p:spPr>
            <p:txBody>
              <a:bodyPr/>
              <a:lstStyle/>
              <a:p>
                <a:r>
                  <a:rPr lang="en-US">
                    <a:noFill/>
                  </a:rPr>
                  <a:t> </a:t>
                </a:r>
              </a:p>
            </p:txBody>
          </p:sp>
        </mc:Fallback>
      </mc:AlternateContent>
      <p:sp>
        <p:nvSpPr>
          <p:cNvPr id="196" name="Oval 195">
            <a:extLst>
              <a:ext uri="{FF2B5EF4-FFF2-40B4-BE49-F238E27FC236}">
                <a16:creationId xmlns:a16="http://schemas.microsoft.com/office/drawing/2014/main" id="{EC5B0515-2921-B13A-D933-782602DC9B0A}"/>
              </a:ext>
            </a:extLst>
          </p:cNvPr>
          <p:cNvSpPr>
            <a:spLocks noChangeAspect="1"/>
          </p:cNvSpPr>
          <p:nvPr/>
        </p:nvSpPr>
        <p:spPr>
          <a:xfrm>
            <a:off x="9101503" y="2724598"/>
            <a:ext cx="288000" cy="288000"/>
          </a:xfrm>
          <a:prstGeom prst="ellipse">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Círculo Incompleto 196">
            <a:extLst>
              <a:ext uri="{FF2B5EF4-FFF2-40B4-BE49-F238E27FC236}">
                <a16:creationId xmlns:a16="http://schemas.microsoft.com/office/drawing/2014/main" id="{607B9633-4F20-A807-14AC-5D40B39E4F42}"/>
              </a:ext>
            </a:extLst>
          </p:cNvPr>
          <p:cNvSpPr>
            <a:spLocks/>
          </p:cNvSpPr>
          <p:nvPr/>
        </p:nvSpPr>
        <p:spPr>
          <a:xfrm>
            <a:off x="9101503" y="2724598"/>
            <a:ext cx="288000" cy="288000"/>
          </a:xfrm>
          <a:prstGeom prst="pie">
            <a:avLst>
              <a:gd name="adj1" fmla="val 5400000"/>
              <a:gd name="adj2" fmla="val 16200000"/>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8" name="CaixaDeTexto 197">
            <a:extLst>
              <a:ext uri="{FF2B5EF4-FFF2-40B4-BE49-F238E27FC236}">
                <a16:creationId xmlns:a16="http://schemas.microsoft.com/office/drawing/2014/main" id="{B61AEDC3-D3EA-9D26-460F-E90DC0F2AFDD}"/>
              </a:ext>
            </a:extLst>
          </p:cNvPr>
          <p:cNvSpPr txBox="1"/>
          <p:nvPr/>
        </p:nvSpPr>
        <p:spPr>
          <a:xfrm>
            <a:off x="9344143" y="1355839"/>
            <a:ext cx="2613961" cy="369332"/>
          </a:xfrm>
          <a:prstGeom prst="rect">
            <a:avLst/>
          </a:prstGeom>
          <a:noFill/>
        </p:spPr>
        <p:txBody>
          <a:bodyPr wrap="square">
            <a:spAutoFit/>
          </a:bodyPr>
          <a:lstStyle/>
          <a:p>
            <a:pPr algn="ctr"/>
            <a:r>
              <a:rPr lang="en-US" sz="1800" b="1" dirty="0">
                <a:solidFill>
                  <a:schemeClr val="tx1">
                    <a:lumMod val="85000"/>
                    <a:lumOff val="15000"/>
                  </a:schemeClr>
                </a:solidFill>
                <a:cs typeface="Arial" panose="020B0604020202020204" pitchFamily="34" charset="0"/>
              </a:rPr>
              <a:t>selection</a:t>
            </a:r>
            <a:endParaRPr lang="en-US" b="1" dirty="0"/>
          </a:p>
        </p:txBody>
      </p:sp>
      <p:sp>
        <p:nvSpPr>
          <p:cNvPr id="199" name="Oval 198">
            <a:extLst>
              <a:ext uri="{FF2B5EF4-FFF2-40B4-BE49-F238E27FC236}">
                <a16:creationId xmlns:a16="http://schemas.microsoft.com/office/drawing/2014/main" id="{7D36C886-F324-1D8C-B888-58279A1841DA}"/>
              </a:ext>
            </a:extLst>
          </p:cNvPr>
          <p:cNvSpPr>
            <a:spLocks noChangeAspect="1"/>
          </p:cNvSpPr>
          <p:nvPr/>
        </p:nvSpPr>
        <p:spPr>
          <a:xfrm>
            <a:off x="604287" y="3684077"/>
            <a:ext cx="288000" cy="288000"/>
          </a:xfrm>
          <a:prstGeom prst="ellipse">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0" name="Agrupar 199">
            <a:extLst>
              <a:ext uri="{FF2B5EF4-FFF2-40B4-BE49-F238E27FC236}">
                <a16:creationId xmlns:a16="http://schemas.microsoft.com/office/drawing/2014/main" id="{34507CDE-DE76-1D4C-F427-E8912FD4F0FC}"/>
              </a:ext>
            </a:extLst>
          </p:cNvPr>
          <p:cNvGrpSpPr/>
          <p:nvPr/>
        </p:nvGrpSpPr>
        <p:grpSpPr>
          <a:xfrm>
            <a:off x="1234474" y="3601953"/>
            <a:ext cx="1003944" cy="452247"/>
            <a:chOff x="6347256" y="1548386"/>
            <a:chExt cx="1003944" cy="452247"/>
          </a:xfrm>
        </p:grpSpPr>
        <p:sp>
          <p:nvSpPr>
            <p:cNvPr id="201" name="Retângulo Arredondado 200">
              <a:extLst>
                <a:ext uri="{FF2B5EF4-FFF2-40B4-BE49-F238E27FC236}">
                  <a16:creationId xmlns:a16="http://schemas.microsoft.com/office/drawing/2014/main" id="{08C32645-8102-6615-1CDE-C5D93A3E424A}"/>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tângulo 201">
              <a:extLst>
                <a:ext uri="{FF2B5EF4-FFF2-40B4-BE49-F238E27FC236}">
                  <a16:creationId xmlns:a16="http://schemas.microsoft.com/office/drawing/2014/main" id="{9D355B52-2B25-99E4-33AB-A5B65A27C089}"/>
                </a:ext>
              </a:extLst>
            </p:cNvPr>
            <p:cNvSpPr/>
            <p:nvPr/>
          </p:nvSpPr>
          <p:spPr>
            <a:xfrm>
              <a:off x="6492179" y="1628709"/>
              <a:ext cx="291600" cy="291600"/>
            </a:xfrm>
            <a:prstGeom prst="rect">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3" name="Retângulo 202">
              <a:extLst>
                <a:ext uri="{FF2B5EF4-FFF2-40B4-BE49-F238E27FC236}">
                  <a16:creationId xmlns:a16="http://schemas.microsoft.com/office/drawing/2014/main" id="{56957544-F1BC-0520-7BAF-AA15B069E1E6}"/>
                </a:ext>
              </a:extLst>
            </p:cNvPr>
            <p:cNvSpPr/>
            <p:nvPr/>
          </p:nvSpPr>
          <p:spPr>
            <a:xfrm>
              <a:off x="6914028" y="1628709"/>
              <a:ext cx="291600" cy="291600"/>
            </a:xfrm>
            <a:prstGeom prst="rect">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04" name="CaixaDeTexto 203">
                <a:extLst>
                  <a:ext uri="{FF2B5EF4-FFF2-40B4-BE49-F238E27FC236}">
                    <a16:creationId xmlns:a16="http://schemas.microsoft.com/office/drawing/2014/main" id="{490A42AF-4F3D-C391-74D7-45DE9400EE06}"/>
                  </a:ext>
                </a:extLst>
              </p:cNvPr>
              <p:cNvSpPr txBox="1"/>
              <p:nvPr/>
            </p:nvSpPr>
            <p:spPr>
              <a:xfrm>
                <a:off x="953575" y="3695078"/>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4" name="CaixaDeTexto 203">
                <a:extLst>
                  <a:ext uri="{FF2B5EF4-FFF2-40B4-BE49-F238E27FC236}">
                    <a16:creationId xmlns:a16="http://schemas.microsoft.com/office/drawing/2014/main" id="{490A42AF-4F3D-C391-74D7-45DE9400EE06}"/>
                  </a:ext>
                </a:extLst>
              </p:cNvPr>
              <p:cNvSpPr txBox="1">
                <a:spLocks noRot="1" noChangeAspect="1" noMove="1" noResize="1" noEditPoints="1" noAdjustHandles="1" noChangeArrowheads="1" noChangeShapeType="1" noTextEdit="1"/>
              </p:cNvSpPr>
              <p:nvPr/>
            </p:nvSpPr>
            <p:spPr>
              <a:xfrm>
                <a:off x="953575" y="3695078"/>
                <a:ext cx="219611" cy="276999"/>
              </a:xfrm>
              <a:prstGeom prst="rect">
                <a:avLst/>
              </a:prstGeom>
              <a:blipFill>
                <a:blip r:embed="rId7"/>
                <a:stretch>
                  <a:fillRect l="-10526" r="-10526"/>
                </a:stretch>
              </a:blipFill>
            </p:spPr>
            <p:txBody>
              <a:bodyPr/>
              <a:lstStyle/>
              <a:p>
                <a:r>
                  <a:rPr lang="en-US">
                    <a:noFill/>
                  </a:rPr>
                  <a:t> </a:t>
                </a:r>
              </a:p>
            </p:txBody>
          </p:sp>
        </mc:Fallback>
      </mc:AlternateContent>
      <p:grpSp>
        <p:nvGrpSpPr>
          <p:cNvPr id="205" name="Agrupar 204">
            <a:extLst>
              <a:ext uri="{FF2B5EF4-FFF2-40B4-BE49-F238E27FC236}">
                <a16:creationId xmlns:a16="http://schemas.microsoft.com/office/drawing/2014/main" id="{9FCB1153-6812-8522-740C-948A5F4ADD11}"/>
              </a:ext>
            </a:extLst>
          </p:cNvPr>
          <p:cNvGrpSpPr/>
          <p:nvPr/>
        </p:nvGrpSpPr>
        <p:grpSpPr>
          <a:xfrm>
            <a:off x="2789241" y="3282388"/>
            <a:ext cx="1003944" cy="452247"/>
            <a:chOff x="6347256" y="1548386"/>
            <a:chExt cx="1003944" cy="452247"/>
          </a:xfrm>
        </p:grpSpPr>
        <p:sp>
          <p:nvSpPr>
            <p:cNvPr id="206" name="Retângulo Arredondado 205">
              <a:extLst>
                <a:ext uri="{FF2B5EF4-FFF2-40B4-BE49-F238E27FC236}">
                  <a16:creationId xmlns:a16="http://schemas.microsoft.com/office/drawing/2014/main" id="{6CCCA24B-E598-0934-AFE7-ABFC8A52AA7A}"/>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tângulo 206">
              <a:extLst>
                <a:ext uri="{FF2B5EF4-FFF2-40B4-BE49-F238E27FC236}">
                  <a16:creationId xmlns:a16="http://schemas.microsoft.com/office/drawing/2014/main" id="{AAED39E1-4C74-6717-7B9A-3E06F5884607}"/>
                </a:ext>
              </a:extLst>
            </p:cNvPr>
            <p:cNvSpPr/>
            <p:nvPr/>
          </p:nvSpPr>
          <p:spPr>
            <a:xfrm>
              <a:off x="6492179" y="1628709"/>
              <a:ext cx="291600" cy="291600"/>
            </a:xfrm>
            <a:prstGeom prst="rect">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8" name="Retângulo 207">
              <a:extLst>
                <a:ext uri="{FF2B5EF4-FFF2-40B4-BE49-F238E27FC236}">
                  <a16:creationId xmlns:a16="http://schemas.microsoft.com/office/drawing/2014/main" id="{097FEDDE-80D7-22A7-41D5-4AEE739AE402}"/>
                </a:ext>
              </a:extLst>
            </p:cNvPr>
            <p:cNvSpPr/>
            <p:nvPr/>
          </p:nvSpPr>
          <p:spPr>
            <a:xfrm>
              <a:off x="6914028" y="1628709"/>
              <a:ext cx="291600" cy="291600"/>
            </a:xfrm>
            <a:prstGeom prst="rect">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9" name="Conexão Reta Unidirecional 208">
            <a:extLst>
              <a:ext uri="{FF2B5EF4-FFF2-40B4-BE49-F238E27FC236}">
                <a16:creationId xmlns:a16="http://schemas.microsoft.com/office/drawing/2014/main" id="{F5651EC2-C305-E689-596D-C11C0445808F}"/>
              </a:ext>
            </a:extLst>
          </p:cNvPr>
          <p:cNvCxnSpPr>
            <a:cxnSpLocks/>
            <a:stCxn id="206" idx="3"/>
          </p:cNvCxnSpPr>
          <p:nvPr/>
        </p:nvCxnSpPr>
        <p:spPr>
          <a:xfrm flipV="1">
            <a:off x="3793185" y="3149390"/>
            <a:ext cx="310641" cy="359122"/>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0" name="Conexão Reta Unidirecional 209">
            <a:extLst>
              <a:ext uri="{FF2B5EF4-FFF2-40B4-BE49-F238E27FC236}">
                <a16:creationId xmlns:a16="http://schemas.microsoft.com/office/drawing/2014/main" id="{87065DEF-0582-6C4B-CC21-864D7E96519F}"/>
              </a:ext>
            </a:extLst>
          </p:cNvPr>
          <p:cNvCxnSpPr>
            <a:cxnSpLocks/>
          </p:cNvCxnSpPr>
          <p:nvPr/>
        </p:nvCxnSpPr>
        <p:spPr>
          <a:xfrm>
            <a:off x="3800160" y="2429562"/>
            <a:ext cx="310641" cy="359122"/>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13" name="Título 1">
                <a:extLst>
                  <a:ext uri="{FF2B5EF4-FFF2-40B4-BE49-F238E27FC236}">
                    <a16:creationId xmlns:a16="http://schemas.microsoft.com/office/drawing/2014/main" id="{3609B87A-C442-AC94-191B-048357BB198F}"/>
                  </a:ext>
                </a:extLst>
              </p:cNvPr>
              <p:cNvSpPr txBox="1">
                <a:spLocks/>
              </p:cNvSpPr>
              <p:nvPr/>
            </p:nvSpPr>
            <p:spPr>
              <a:xfrm>
                <a:off x="0" y="1"/>
                <a:ext cx="12192000" cy="999460"/>
              </a:xfrm>
              <a:prstGeom prst="rect">
                <a:avLst/>
              </a:prstGeom>
              <a:solidFill>
                <a:schemeClr val="bg1">
                  <a:lumMod val="9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sz="3200" b="1" dirty="0">
                    <a:solidFill>
                      <a:srgbClr val="1990B0"/>
                    </a:solidFill>
                    <a:cs typeface="Arial" panose="020B0604020202020204" pitchFamily="34" charset="0"/>
                  </a:rPr>
                  <a:t>  </a:t>
                </a:r>
                <a:r>
                  <a:rPr lang="en-US" sz="2800" dirty="0">
                    <a:solidFill>
                      <a:schemeClr val="tx1">
                        <a:lumMod val="85000"/>
                        <a:lumOff val="15000"/>
                      </a:schemeClr>
                    </a:solidFill>
                    <a:cs typeface="Arial" panose="020B0604020202020204" pitchFamily="34" charset="0"/>
                  </a:rPr>
                  <a:t>Calibration problem – </a:t>
                </a:r>
                <a:r>
                  <a:rPr lang="en-US" sz="2800" b="1" dirty="0">
                    <a:solidFill>
                      <a:schemeClr val="tx1">
                        <a:lumMod val="85000"/>
                        <a:lumOff val="15000"/>
                      </a:schemeClr>
                    </a:solidFill>
                    <a:cs typeface="Arial" panose="020B0604020202020204" pitchFamily="34" charset="0"/>
                  </a:rPr>
                  <a:t>Differential Evolution </a:t>
                </a:r>
                <a:r>
                  <a:rPr lang="en-US" sz="2800" dirty="0">
                    <a:solidFill>
                      <a:schemeClr val="tx1">
                        <a:lumMod val="85000"/>
                        <a:lumOff val="15000"/>
                      </a:schemeClr>
                    </a:solidFill>
                    <a:cs typeface="Arial" panose="020B0604020202020204" pitchFamily="34" charset="0"/>
                  </a:rPr>
                  <a:t>( </a:t>
                </a:r>
                <a14:m>
                  <m:oMath xmlns:m="http://schemas.openxmlformats.org/officeDocument/2006/math">
                    <m:r>
                      <a:rPr lang="pt-PT" sz="2800" b="0" i="1" smtClean="0">
                        <a:latin typeface="Cambria Math" panose="02040503050406030204" pitchFamily="18" charset="0"/>
                      </a:rPr>
                      <m:t>𝑁</m:t>
                    </m:r>
                    <m:r>
                      <a:rPr lang="pt-PT" sz="2800" b="0" i="1" smtClean="0">
                        <a:latin typeface="Cambria Math" panose="02040503050406030204" pitchFamily="18" charset="0"/>
                      </a:rPr>
                      <m:t>=4, </m:t>
                    </m:r>
                    <m:r>
                      <a:rPr lang="pt-PT" sz="2800" b="0" i="1" smtClean="0">
                        <a:latin typeface="Cambria Math" panose="02040503050406030204" pitchFamily="18" charset="0"/>
                      </a:rPr>
                      <m:t>𝐷</m:t>
                    </m:r>
                    <m:r>
                      <a:rPr lang="pt-PT" sz="2800" b="0" i="1" smtClean="0">
                        <a:latin typeface="Cambria Math" panose="02040503050406030204" pitchFamily="18" charset="0"/>
                      </a:rPr>
                      <m:t>=2</m:t>
                    </m:r>
                  </m:oMath>
                </a14:m>
                <a:r>
                  <a:rPr lang="en-US" sz="2800" dirty="0">
                    <a:solidFill>
                      <a:schemeClr val="tx1">
                        <a:lumMod val="85000"/>
                        <a:lumOff val="15000"/>
                      </a:schemeClr>
                    </a:solidFill>
                    <a:cs typeface="Arial" panose="020B0604020202020204" pitchFamily="34" charset="0"/>
                  </a:rPr>
                  <a:t> )</a:t>
                </a:r>
                <a:endParaRPr lang="en-US" sz="2800" b="1" dirty="0">
                  <a:cs typeface="Arial" panose="020B0604020202020204" pitchFamily="34" charset="0"/>
                </a:endParaRPr>
              </a:p>
            </p:txBody>
          </p:sp>
        </mc:Choice>
        <mc:Fallback xmlns="">
          <p:sp>
            <p:nvSpPr>
              <p:cNvPr id="213" name="Título 1">
                <a:extLst>
                  <a:ext uri="{FF2B5EF4-FFF2-40B4-BE49-F238E27FC236}">
                    <a16:creationId xmlns:a16="http://schemas.microsoft.com/office/drawing/2014/main" id="{3609B87A-C442-AC94-191B-048357BB198F}"/>
                  </a:ext>
                </a:extLst>
              </p:cNvPr>
              <p:cNvSpPr txBox="1">
                <a:spLocks noRot="1" noChangeAspect="1" noMove="1" noResize="1" noEditPoints="1" noAdjustHandles="1" noChangeArrowheads="1" noChangeShapeType="1" noTextEdit="1"/>
              </p:cNvSpPr>
              <p:nvPr/>
            </p:nvSpPr>
            <p:spPr>
              <a:xfrm>
                <a:off x="0" y="1"/>
                <a:ext cx="12192000" cy="999460"/>
              </a:xfrm>
              <a:prstGeom prst="rect">
                <a:avLst/>
              </a:prstGeom>
              <a:blipFill>
                <a:blip r:embed="rId3"/>
                <a:stretch>
                  <a:fillRect/>
                </a:stretch>
              </a:blipFill>
            </p:spPr>
            <p:txBody>
              <a:bodyPr/>
              <a:lstStyle/>
              <a:p>
                <a:r>
                  <a:rPr lang="en-US">
                    <a:noFill/>
                  </a:rPr>
                  <a:t> </a:t>
                </a:r>
              </a:p>
            </p:txBody>
          </p:sp>
        </mc:Fallback>
      </mc:AlternateContent>
      <p:sp>
        <p:nvSpPr>
          <p:cNvPr id="2" name="Retângulo Arredondado 1">
            <a:extLst>
              <a:ext uri="{FF2B5EF4-FFF2-40B4-BE49-F238E27FC236}">
                <a16:creationId xmlns:a16="http://schemas.microsoft.com/office/drawing/2014/main" id="{2CD36D63-7572-671A-5181-BC81207854DA}"/>
              </a:ext>
            </a:extLst>
          </p:cNvPr>
          <p:cNvSpPr/>
          <p:nvPr/>
        </p:nvSpPr>
        <p:spPr>
          <a:xfrm>
            <a:off x="8886599" y="4258981"/>
            <a:ext cx="2629641" cy="957507"/>
          </a:xfrm>
          <a:prstGeom prst="round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Holds </a:t>
            </a:r>
            <a:r>
              <a:rPr lang="en-US" b="1" dirty="0">
                <a:solidFill>
                  <a:srgbClr val="B7520C"/>
                </a:solidFill>
              </a:rPr>
              <a:t>no-convergence</a:t>
            </a:r>
            <a:r>
              <a:rPr lang="en-US" dirty="0">
                <a:solidFill>
                  <a:schemeClr val="tx1"/>
                </a:solidFill>
              </a:rPr>
              <a:t> in probability</a:t>
            </a:r>
          </a:p>
        </p:txBody>
      </p:sp>
      <p:sp>
        <p:nvSpPr>
          <p:cNvPr id="5" name="Oval 4">
            <a:extLst>
              <a:ext uri="{FF2B5EF4-FFF2-40B4-BE49-F238E27FC236}">
                <a16:creationId xmlns:a16="http://schemas.microsoft.com/office/drawing/2014/main" id="{DD67DAF0-5531-140A-330B-4C9D34900D09}"/>
              </a:ext>
            </a:extLst>
          </p:cNvPr>
          <p:cNvSpPr>
            <a:spLocks noChangeAspect="1"/>
          </p:cNvSpPr>
          <p:nvPr/>
        </p:nvSpPr>
        <p:spPr>
          <a:xfrm rot="21026927">
            <a:off x="6647867" y="4305730"/>
            <a:ext cx="288000" cy="288000"/>
          </a:xfrm>
          <a:prstGeom prst="ellipse">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E6A3B953-6B6F-BCA6-D561-A42C582EC3E2}"/>
              </a:ext>
            </a:extLst>
          </p:cNvPr>
          <p:cNvSpPr>
            <a:spLocks noChangeAspect="1"/>
          </p:cNvSpPr>
          <p:nvPr/>
        </p:nvSpPr>
        <p:spPr>
          <a:xfrm>
            <a:off x="6706058" y="4452935"/>
            <a:ext cx="288000" cy="288000"/>
          </a:xfrm>
          <a:prstGeom prst="ellipse">
            <a:avLst/>
          </a:prstGeom>
          <a:solidFill>
            <a:srgbClr val="895299"/>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B3E531C9-27E4-A178-0006-287B3DA32005}"/>
              </a:ext>
            </a:extLst>
          </p:cNvPr>
          <p:cNvSpPr>
            <a:spLocks noChangeAspect="1"/>
          </p:cNvSpPr>
          <p:nvPr/>
        </p:nvSpPr>
        <p:spPr>
          <a:xfrm>
            <a:off x="6608830" y="4405504"/>
            <a:ext cx="288000" cy="288000"/>
          </a:xfrm>
          <a:prstGeom prst="ellipse">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aixaDeTexto 6">
            <a:extLst>
              <a:ext uri="{FF2B5EF4-FFF2-40B4-BE49-F238E27FC236}">
                <a16:creationId xmlns:a16="http://schemas.microsoft.com/office/drawing/2014/main" id="{F6354CF0-D721-0954-1554-DD6CF65AC2C7}"/>
              </a:ext>
            </a:extLst>
          </p:cNvPr>
          <p:cNvSpPr txBox="1"/>
          <p:nvPr/>
        </p:nvSpPr>
        <p:spPr>
          <a:xfrm>
            <a:off x="216273" y="6356350"/>
            <a:ext cx="2743199" cy="338554"/>
          </a:xfrm>
          <a:prstGeom prst="rect">
            <a:avLst/>
          </a:prstGeom>
          <a:noFill/>
        </p:spPr>
        <p:txBody>
          <a:bodyPr wrap="square" rtlCol="0">
            <a:spAutoFit/>
          </a:bodyPr>
          <a:lstStyle/>
          <a:p>
            <a:r>
              <a:rPr lang="en-US" sz="1600" dirty="0"/>
              <a:t>References  [</a:t>
            </a:r>
            <a:r>
              <a:rPr lang="en-US" sz="1600" dirty="0">
                <a:solidFill>
                  <a:srgbClr val="3D78B5"/>
                </a:solidFill>
              </a:rPr>
              <a:t>33, 69</a:t>
            </a:r>
            <a:r>
              <a:rPr lang="en-US" sz="1600" dirty="0"/>
              <a:t>]</a:t>
            </a:r>
          </a:p>
        </p:txBody>
      </p:sp>
    </p:spTree>
    <p:extLst>
      <p:ext uri="{BB962C8B-B14F-4D97-AF65-F5344CB8AC3E}">
        <p14:creationId xmlns:p14="http://schemas.microsoft.com/office/powerpoint/2010/main" val="41238634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o Número do Diapositivo 2">
            <a:extLst>
              <a:ext uri="{FF2B5EF4-FFF2-40B4-BE49-F238E27FC236}">
                <a16:creationId xmlns:a16="http://schemas.microsoft.com/office/drawing/2014/main" id="{4E55505A-0F34-EA7B-60D0-3DBB22588163}"/>
              </a:ext>
            </a:extLst>
          </p:cNvPr>
          <p:cNvSpPr>
            <a:spLocks noGrp="1"/>
          </p:cNvSpPr>
          <p:nvPr>
            <p:ph type="sldNum" sz="quarter" idx="12"/>
          </p:nvPr>
        </p:nvSpPr>
        <p:spPr/>
        <p:txBody>
          <a:bodyPr/>
          <a:lstStyle/>
          <a:p>
            <a:fld id="{9349F829-3AB5-2249-A75E-9CF92A8C3104}" type="slidenum">
              <a:rPr lang="pt-PT" smtClean="0"/>
              <a:t>18</a:t>
            </a:fld>
            <a:endParaRPr lang="pt-PT"/>
          </a:p>
        </p:txBody>
      </p:sp>
      <p:sp>
        <p:nvSpPr>
          <p:cNvPr id="47" name="Oval 46">
            <a:extLst>
              <a:ext uri="{FF2B5EF4-FFF2-40B4-BE49-F238E27FC236}">
                <a16:creationId xmlns:a16="http://schemas.microsoft.com/office/drawing/2014/main" id="{DA654E11-280C-EFD6-BF03-64F8E0C61714}"/>
              </a:ext>
            </a:extLst>
          </p:cNvPr>
          <p:cNvSpPr>
            <a:spLocks noChangeAspect="1"/>
          </p:cNvSpPr>
          <p:nvPr/>
        </p:nvSpPr>
        <p:spPr>
          <a:xfrm>
            <a:off x="604287" y="2047013"/>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Agrupar 47">
            <a:extLst>
              <a:ext uri="{FF2B5EF4-FFF2-40B4-BE49-F238E27FC236}">
                <a16:creationId xmlns:a16="http://schemas.microsoft.com/office/drawing/2014/main" id="{0F15DE9C-CB0C-9ED0-F87D-17E09ADDE0C4}"/>
              </a:ext>
            </a:extLst>
          </p:cNvPr>
          <p:cNvGrpSpPr/>
          <p:nvPr/>
        </p:nvGrpSpPr>
        <p:grpSpPr>
          <a:xfrm>
            <a:off x="1234474" y="1964889"/>
            <a:ext cx="1003944" cy="452247"/>
            <a:chOff x="6347256" y="1548386"/>
            <a:chExt cx="1003944" cy="452247"/>
          </a:xfrm>
        </p:grpSpPr>
        <p:sp>
          <p:nvSpPr>
            <p:cNvPr id="49" name="Retângulo Arredondado 48">
              <a:extLst>
                <a:ext uri="{FF2B5EF4-FFF2-40B4-BE49-F238E27FC236}">
                  <a16:creationId xmlns:a16="http://schemas.microsoft.com/office/drawing/2014/main" id="{144E5B2D-8B11-A4A1-17B5-A7CEA757CFCC}"/>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tângulo 49">
              <a:extLst>
                <a:ext uri="{FF2B5EF4-FFF2-40B4-BE49-F238E27FC236}">
                  <a16:creationId xmlns:a16="http://schemas.microsoft.com/office/drawing/2014/main" id="{D62EFA39-053E-73C9-CF94-8513CB9C21A0}"/>
                </a:ext>
              </a:extLst>
            </p:cNvPr>
            <p:cNvSpPr/>
            <p:nvPr/>
          </p:nvSpPr>
          <p:spPr>
            <a:xfrm>
              <a:off x="6492179"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tângulo 50">
              <a:extLst>
                <a:ext uri="{FF2B5EF4-FFF2-40B4-BE49-F238E27FC236}">
                  <a16:creationId xmlns:a16="http://schemas.microsoft.com/office/drawing/2014/main" id="{810ABCDA-C97D-C573-C0F9-E4EAFFEBE33B}"/>
                </a:ext>
              </a:extLst>
            </p:cNvPr>
            <p:cNvSpPr/>
            <p:nvPr/>
          </p:nvSpPr>
          <p:spPr>
            <a:xfrm>
              <a:off x="6914028"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52" name="CaixaDeTexto 51">
                <a:extLst>
                  <a:ext uri="{FF2B5EF4-FFF2-40B4-BE49-F238E27FC236}">
                    <a16:creationId xmlns:a16="http://schemas.microsoft.com/office/drawing/2014/main" id="{4D10EF55-3506-C1D1-0D9F-98C911491EA7}"/>
                  </a:ext>
                </a:extLst>
              </p:cNvPr>
              <p:cNvSpPr txBox="1"/>
              <p:nvPr/>
            </p:nvSpPr>
            <p:spPr>
              <a:xfrm>
                <a:off x="953575" y="2058014"/>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2" name="CaixaDeTexto 51">
                <a:extLst>
                  <a:ext uri="{FF2B5EF4-FFF2-40B4-BE49-F238E27FC236}">
                    <a16:creationId xmlns:a16="http://schemas.microsoft.com/office/drawing/2014/main" id="{4D10EF55-3506-C1D1-0D9F-98C911491EA7}"/>
                  </a:ext>
                </a:extLst>
              </p:cNvPr>
              <p:cNvSpPr txBox="1">
                <a:spLocks noRot="1" noChangeAspect="1" noMove="1" noResize="1" noEditPoints="1" noAdjustHandles="1" noChangeArrowheads="1" noChangeShapeType="1" noTextEdit="1"/>
              </p:cNvSpPr>
              <p:nvPr/>
            </p:nvSpPr>
            <p:spPr>
              <a:xfrm>
                <a:off x="953575" y="2058014"/>
                <a:ext cx="219611" cy="276999"/>
              </a:xfrm>
              <a:prstGeom prst="rect">
                <a:avLst/>
              </a:prstGeom>
              <a:blipFill>
                <a:blip r:embed="rId3"/>
                <a:stretch>
                  <a:fillRect l="-10526" r="-10526"/>
                </a:stretch>
              </a:blipFill>
            </p:spPr>
            <p:txBody>
              <a:bodyPr/>
              <a:lstStyle/>
              <a:p>
                <a:r>
                  <a:rPr lang="en-US">
                    <a:noFill/>
                  </a:rPr>
                  <a:t> </a:t>
                </a:r>
              </a:p>
            </p:txBody>
          </p:sp>
        </mc:Fallback>
      </mc:AlternateContent>
      <p:sp>
        <p:nvSpPr>
          <p:cNvPr id="53" name="Oval 52">
            <a:extLst>
              <a:ext uri="{FF2B5EF4-FFF2-40B4-BE49-F238E27FC236}">
                <a16:creationId xmlns:a16="http://schemas.microsoft.com/office/drawing/2014/main" id="{3926E47B-2E96-67C1-10D7-FAB76540326C}"/>
              </a:ext>
            </a:extLst>
          </p:cNvPr>
          <p:cNvSpPr>
            <a:spLocks noChangeAspect="1"/>
          </p:cNvSpPr>
          <p:nvPr/>
        </p:nvSpPr>
        <p:spPr>
          <a:xfrm>
            <a:off x="604287" y="2592701"/>
            <a:ext cx="288000" cy="288000"/>
          </a:xfrm>
          <a:prstGeom prst="ellipse">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Agrupar 53">
            <a:extLst>
              <a:ext uri="{FF2B5EF4-FFF2-40B4-BE49-F238E27FC236}">
                <a16:creationId xmlns:a16="http://schemas.microsoft.com/office/drawing/2014/main" id="{085F60F9-7C66-78FD-7D8E-CDBB9A54097B}"/>
              </a:ext>
            </a:extLst>
          </p:cNvPr>
          <p:cNvGrpSpPr/>
          <p:nvPr/>
        </p:nvGrpSpPr>
        <p:grpSpPr>
          <a:xfrm>
            <a:off x="1234474" y="2510577"/>
            <a:ext cx="1003944" cy="452247"/>
            <a:chOff x="6347256" y="1548386"/>
            <a:chExt cx="1003944" cy="452247"/>
          </a:xfrm>
        </p:grpSpPr>
        <p:sp>
          <p:nvSpPr>
            <p:cNvPr id="55" name="Retângulo Arredondado 54">
              <a:extLst>
                <a:ext uri="{FF2B5EF4-FFF2-40B4-BE49-F238E27FC236}">
                  <a16:creationId xmlns:a16="http://schemas.microsoft.com/office/drawing/2014/main" id="{076D2208-4096-D429-5126-AA3EB6FC4E6E}"/>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tângulo 55">
              <a:extLst>
                <a:ext uri="{FF2B5EF4-FFF2-40B4-BE49-F238E27FC236}">
                  <a16:creationId xmlns:a16="http://schemas.microsoft.com/office/drawing/2014/main" id="{C2042CAF-B93C-AF48-23F1-4A17F2D62C31}"/>
                </a:ext>
              </a:extLst>
            </p:cNvPr>
            <p:cNvSpPr/>
            <p:nvPr/>
          </p:nvSpPr>
          <p:spPr>
            <a:xfrm>
              <a:off x="6492179" y="1628709"/>
              <a:ext cx="291600" cy="291600"/>
            </a:xfrm>
            <a:prstGeom prst="rect">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tângulo 56">
              <a:extLst>
                <a:ext uri="{FF2B5EF4-FFF2-40B4-BE49-F238E27FC236}">
                  <a16:creationId xmlns:a16="http://schemas.microsoft.com/office/drawing/2014/main" id="{83CEB969-0197-4123-4477-FC50460E6248}"/>
                </a:ext>
              </a:extLst>
            </p:cNvPr>
            <p:cNvSpPr/>
            <p:nvPr/>
          </p:nvSpPr>
          <p:spPr>
            <a:xfrm>
              <a:off x="6914028" y="1628709"/>
              <a:ext cx="291600" cy="291600"/>
            </a:xfrm>
            <a:prstGeom prst="rect">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58" name="CaixaDeTexto 57">
                <a:extLst>
                  <a:ext uri="{FF2B5EF4-FFF2-40B4-BE49-F238E27FC236}">
                    <a16:creationId xmlns:a16="http://schemas.microsoft.com/office/drawing/2014/main" id="{10E33D36-2460-561C-84DF-C7D80DBFF066}"/>
                  </a:ext>
                </a:extLst>
              </p:cNvPr>
              <p:cNvSpPr txBox="1"/>
              <p:nvPr/>
            </p:nvSpPr>
            <p:spPr>
              <a:xfrm>
                <a:off x="953575" y="2603702"/>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8" name="CaixaDeTexto 57">
                <a:extLst>
                  <a:ext uri="{FF2B5EF4-FFF2-40B4-BE49-F238E27FC236}">
                    <a16:creationId xmlns:a16="http://schemas.microsoft.com/office/drawing/2014/main" id="{10E33D36-2460-561C-84DF-C7D80DBFF066}"/>
                  </a:ext>
                </a:extLst>
              </p:cNvPr>
              <p:cNvSpPr txBox="1">
                <a:spLocks noRot="1" noChangeAspect="1" noMove="1" noResize="1" noEditPoints="1" noAdjustHandles="1" noChangeArrowheads="1" noChangeShapeType="1" noTextEdit="1"/>
              </p:cNvSpPr>
              <p:nvPr/>
            </p:nvSpPr>
            <p:spPr>
              <a:xfrm>
                <a:off x="953575" y="2603702"/>
                <a:ext cx="219611" cy="276999"/>
              </a:xfrm>
              <a:prstGeom prst="rect">
                <a:avLst/>
              </a:prstGeom>
              <a:blipFill>
                <a:blip r:embed="rId4"/>
                <a:stretch>
                  <a:fillRect l="-10526" r="-10526"/>
                </a:stretch>
              </a:blipFill>
            </p:spPr>
            <p:txBody>
              <a:bodyPr/>
              <a:lstStyle/>
              <a:p>
                <a:r>
                  <a:rPr lang="en-US">
                    <a:noFill/>
                  </a:rPr>
                  <a:t> </a:t>
                </a:r>
              </a:p>
            </p:txBody>
          </p:sp>
        </mc:Fallback>
      </mc:AlternateContent>
      <p:sp>
        <p:nvSpPr>
          <p:cNvPr id="59" name="Oval 58">
            <a:extLst>
              <a:ext uri="{FF2B5EF4-FFF2-40B4-BE49-F238E27FC236}">
                <a16:creationId xmlns:a16="http://schemas.microsoft.com/office/drawing/2014/main" id="{9D338314-0034-E586-6459-F75A614279FF}"/>
              </a:ext>
            </a:extLst>
          </p:cNvPr>
          <p:cNvSpPr>
            <a:spLocks noChangeAspect="1"/>
          </p:cNvSpPr>
          <p:nvPr/>
        </p:nvSpPr>
        <p:spPr>
          <a:xfrm>
            <a:off x="604287" y="3138389"/>
            <a:ext cx="288000" cy="288000"/>
          </a:xfrm>
          <a:prstGeom prst="ellipse">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Agrupar 59">
            <a:extLst>
              <a:ext uri="{FF2B5EF4-FFF2-40B4-BE49-F238E27FC236}">
                <a16:creationId xmlns:a16="http://schemas.microsoft.com/office/drawing/2014/main" id="{8639BFDD-DF3A-4D83-2F5B-4A6299FD3BEF}"/>
              </a:ext>
            </a:extLst>
          </p:cNvPr>
          <p:cNvGrpSpPr/>
          <p:nvPr/>
        </p:nvGrpSpPr>
        <p:grpSpPr>
          <a:xfrm>
            <a:off x="1234474" y="3056265"/>
            <a:ext cx="1003944" cy="452247"/>
            <a:chOff x="6347256" y="1548386"/>
            <a:chExt cx="1003944" cy="452247"/>
          </a:xfrm>
        </p:grpSpPr>
        <p:sp>
          <p:nvSpPr>
            <p:cNvPr id="61" name="Retângulo Arredondado 60">
              <a:extLst>
                <a:ext uri="{FF2B5EF4-FFF2-40B4-BE49-F238E27FC236}">
                  <a16:creationId xmlns:a16="http://schemas.microsoft.com/office/drawing/2014/main" id="{ACD6DEBF-5EF0-8B6C-8453-466847AD4816}"/>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tângulo 61">
              <a:extLst>
                <a:ext uri="{FF2B5EF4-FFF2-40B4-BE49-F238E27FC236}">
                  <a16:creationId xmlns:a16="http://schemas.microsoft.com/office/drawing/2014/main" id="{604CAF1D-D30D-3365-013D-AD089E5175C3}"/>
                </a:ext>
              </a:extLst>
            </p:cNvPr>
            <p:cNvSpPr/>
            <p:nvPr/>
          </p:nvSpPr>
          <p:spPr>
            <a:xfrm>
              <a:off x="6492179" y="1628709"/>
              <a:ext cx="291600" cy="291600"/>
            </a:xfrm>
            <a:prstGeom prst="rect">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tângulo 62">
              <a:extLst>
                <a:ext uri="{FF2B5EF4-FFF2-40B4-BE49-F238E27FC236}">
                  <a16:creationId xmlns:a16="http://schemas.microsoft.com/office/drawing/2014/main" id="{F2EA93E9-6C79-37F0-E182-2FEEE2A012BB}"/>
                </a:ext>
              </a:extLst>
            </p:cNvPr>
            <p:cNvSpPr/>
            <p:nvPr/>
          </p:nvSpPr>
          <p:spPr>
            <a:xfrm>
              <a:off x="6914028" y="1628709"/>
              <a:ext cx="291600" cy="291600"/>
            </a:xfrm>
            <a:prstGeom prst="rect">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64" name="CaixaDeTexto 63">
                <a:extLst>
                  <a:ext uri="{FF2B5EF4-FFF2-40B4-BE49-F238E27FC236}">
                    <a16:creationId xmlns:a16="http://schemas.microsoft.com/office/drawing/2014/main" id="{55D04D63-70B3-D4CB-1621-4734C2CC4FEA}"/>
                  </a:ext>
                </a:extLst>
              </p:cNvPr>
              <p:cNvSpPr txBox="1"/>
              <p:nvPr/>
            </p:nvSpPr>
            <p:spPr>
              <a:xfrm>
                <a:off x="953575" y="3149390"/>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64" name="CaixaDeTexto 63">
                <a:extLst>
                  <a:ext uri="{FF2B5EF4-FFF2-40B4-BE49-F238E27FC236}">
                    <a16:creationId xmlns:a16="http://schemas.microsoft.com/office/drawing/2014/main" id="{55D04D63-70B3-D4CB-1621-4734C2CC4FEA}"/>
                  </a:ext>
                </a:extLst>
              </p:cNvPr>
              <p:cNvSpPr txBox="1">
                <a:spLocks noRot="1" noChangeAspect="1" noMove="1" noResize="1" noEditPoints="1" noAdjustHandles="1" noChangeArrowheads="1" noChangeShapeType="1" noTextEdit="1"/>
              </p:cNvSpPr>
              <p:nvPr/>
            </p:nvSpPr>
            <p:spPr>
              <a:xfrm>
                <a:off x="953575" y="3149390"/>
                <a:ext cx="219611" cy="276999"/>
              </a:xfrm>
              <a:prstGeom prst="rect">
                <a:avLst/>
              </a:prstGeom>
              <a:blipFill>
                <a:blip r:embed="rId5"/>
                <a:stretch>
                  <a:fillRect l="-10526" r="-10526"/>
                </a:stretch>
              </a:blipFill>
            </p:spPr>
            <p:txBody>
              <a:bodyPr/>
              <a:lstStyle/>
              <a:p>
                <a:r>
                  <a:rPr lang="en-US">
                    <a:noFill/>
                  </a:rPr>
                  <a:t> </a:t>
                </a:r>
              </a:p>
            </p:txBody>
          </p:sp>
        </mc:Fallback>
      </mc:AlternateContent>
      <p:sp>
        <p:nvSpPr>
          <p:cNvPr id="65" name="CaixaDeTexto 64">
            <a:extLst>
              <a:ext uri="{FF2B5EF4-FFF2-40B4-BE49-F238E27FC236}">
                <a16:creationId xmlns:a16="http://schemas.microsoft.com/office/drawing/2014/main" id="{3FBE36FA-0A42-B92B-3C90-A65D070EA6D0}"/>
              </a:ext>
            </a:extLst>
          </p:cNvPr>
          <p:cNvSpPr txBox="1"/>
          <p:nvPr/>
        </p:nvSpPr>
        <p:spPr>
          <a:xfrm>
            <a:off x="604287" y="1348510"/>
            <a:ext cx="1660263" cy="369332"/>
          </a:xfrm>
          <a:prstGeom prst="rect">
            <a:avLst/>
          </a:prstGeom>
          <a:noFill/>
        </p:spPr>
        <p:txBody>
          <a:bodyPr wrap="square">
            <a:spAutoFit/>
          </a:bodyPr>
          <a:lstStyle/>
          <a:p>
            <a:pPr algn="ctr"/>
            <a:r>
              <a:rPr lang="en-US" sz="1800" b="1" dirty="0">
                <a:solidFill>
                  <a:schemeClr val="tx1">
                    <a:lumMod val="85000"/>
                    <a:lumOff val="15000"/>
                  </a:schemeClr>
                </a:solidFill>
                <a:cs typeface="Arial" panose="020B0604020202020204" pitchFamily="34" charset="0"/>
              </a:rPr>
              <a:t>initialization</a:t>
            </a:r>
            <a:endParaRPr lang="en-US" b="1" dirty="0"/>
          </a:p>
        </p:txBody>
      </p:sp>
      <p:sp>
        <p:nvSpPr>
          <p:cNvPr id="66" name="CaixaDeTexto 65">
            <a:extLst>
              <a:ext uri="{FF2B5EF4-FFF2-40B4-BE49-F238E27FC236}">
                <a16:creationId xmlns:a16="http://schemas.microsoft.com/office/drawing/2014/main" id="{6EFA38DF-B43C-BB02-C17A-5CB59E02C978}"/>
              </a:ext>
            </a:extLst>
          </p:cNvPr>
          <p:cNvSpPr txBox="1"/>
          <p:nvPr/>
        </p:nvSpPr>
        <p:spPr>
          <a:xfrm>
            <a:off x="2789241" y="1350413"/>
            <a:ext cx="3096677" cy="369332"/>
          </a:xfrm>
          <a:prstGeom prst="rect">
            <a:avLst/>
          </a:prstGeom>
          <a:noFill/>
        </p:spPr>
        <p:txBody>
          <a:bodyPr wrap="square">
            <a:spAutoFit/>
          </a:bodyPr>
          <a:lstStyle/>
          <a:p>
            <a:pPr algn="ctr"/>
            <a:r>
              <a:rPr lang="en-US" sz="1800" b="1" dirty="0">
                <a:solidFill>
                  <a:schemeClr val="tx1">
                    <a:lumMod val="85000"/>
                    <a:lumOff val="15000"/>
                  </a:schemeClr>
                </a:solidFill>
                <a:cs typeface="Arial" panose="020B0604020202020204" pitchFamily="34" charset="0"/>
              </a:rPr>
              <a:t>mutation</a:t>
            </a:r>
            <a:endParaRPr lang="en-US" b="1" dirty="0"/>
          </a:p>
        </p:txBody>
      </p:sp>
      <p:sp>
        <p:nvSpPr>
          <p:cNvPr id="67" name="CaixaDeTexto 66">
            <a:extLst>
              <a:ext uri="{FF2B5EF4-FFF2-40B4-BE49-F238E27FC236}">
                <a16:creationId xmlns:a16="http://schemas.microsoft.com/office/drawing/2014/main" id="{8894CDEF-2D49-2F7D-4B1A-46508F081279}"/>
              </a:ext>
            </a:extLst>
          </p:cNvPr>
          <p:cNvSpPr txBox="1"/>
          <p:nvPr/>
        </p:nvSpPr>
        <p:spPr>
          <a:xfrm>
            <a:off x="3581795" y="1677176"/>
            <a:ext cx="1478706" cy="369332"/>
          </a:xfrm>
          <a:prstGeom prst="rect">
            <a:avLst/>
          </a:prstGeom>
          <a:noFill/>
        </p:spPr>
        <p:txBody>
          <a:bodyPr wrap="square">
            <a:spAutoFit/>
          </a:bodyPr>
          <a:lstStyle/>
          <a:p>
            <a:r>
              <a:rPr lang="en-US" dirty="0">
                <a:solidFill>
                  <a:schemeClr val="tx1">
                    <a:lumMod val="85000"/>
                    <a:lumOff val="15000"/>
                  </a:schemeClr>
                </a:solidFill>
                <a:cs typeface="Arial" panose="020B0604020202020204" pitchFamily="34" charset="0"/>
              </a:rPr>
              <a:t>e</a:t>
            </a:r>
            <a:r>
              <a:rPr lang="en-US" sz="1800" dirty="0">
                <a:solidFill>
                  <a:schemeClr val="tx1">
                    <a:lumMod val="85000"/>
                    <a:lumOff val="15000"/>
                  </a:schemeClr>
                </a:solidFill>
                <a:cs typeface="Arial" panose="020B0604020202020204" pitchFamily="34" charset="0"/>
              </a:rPr>
              <a:t>xample for</a:t>
            </a:r>
            <a:endParaRPr lang="en-US" dirty="0"/>
          </a:p>
        </p:txBody>
      </p:sp>
      <p:sp>
        <p:nvSpPr>
          <p:cNvPr id="68" name="Oval 67">
            <a:extLst>
              <a:ext uri="{FF2B5EF4-FFF2-40B4-BE49-F238E27FC236}">
                <a16:creationId xmlns:a16="http://schemas.microsoft.com/office/drawing/2014/main" id="{9F3F3E38-9A75-AB41-B764-AA569B2B658B}"/>
              </a:ext>
            </a:extLst>
          </p:cNvPr>
          <p:cNvSpPr>
            <a:spLocks noChangeAspect="1"/>
          </p:cNvSpPr>
          <p:nvPr/>
        </p:nvSpPr>
        <p:spPr>
          <a:xfrm>
            <a:off x="4916501" y="1717842"/>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Agrupar 68">
            <a:extLst>
              <a:ext uri="{FF2B5EF4-FFF2-40B4-BE49-F238E27FC236}">
                <a16:creationId xmlns:a16="http://schemas.microsoft.com/office/drawing/2014/main" id="{5ECAB807-93F4-D6C7-2506-C2C1F1417C71}"/>
              </a:ext>
            </a:extLst>
          </p:cNvPr>
          <p:cNvGrpSpPr/>
          <p:nvPr/>
        </p:nvGrpSpPr>
        <p:grpSpPr>
          <a:xfrm>
            <a:off x="2789241" y="2191012"/>
            <a:ext cx="1003944" cy="452247"/>
            <a:chOff x="6347256" y="1548386"/>
            <a:chExt cx="1003944" cy="452247"/>
          </a:xfrm>
        </p:grpSpPr>
        <p:sp>
          <p:nvSpPr>
            <p:cNvPr id="70" name="Retângulo Arredondado 69">
              <a:extLst>
                <a:ext uri="{FF2B5EF4-FFF2-40B4-BE49-F238E27FC236}">
                  <a16:creationId xmlns:a16="http://schemas.microsoft.com/office/drawing/2014/main" id="{725CF1E6-E279-E19D-3400-DB9012F9DB2A}"/>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tângulo 70">
              <a:extLst>
                <a:ext uri="{FF2B5EF4-FFF2-40B4-BE49-F238E27FC236}">
                  <a16:creationId xmlns:a16="http://schemas.microsoft.com/office/drawing/2014/main" id="{A3D8B958-2D57-9F5B-B13F-1E4FF9F33108}"/>
                </a:ext>
              </a:extLst>
            </p:cNvPr>
            <p:cNvSpPr/>
            <p:nvPr/>
          </p:nvSpPr>
          <p:spPr>
            <a:xfrm>
              <a:off x="6492179" y="1628709"/>
              <a:ext cx="291600" cy="291600"/>
            </a:xfrm>
            <a:prstGeom prst="rect">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tângulo 71">
              <a:extLst>
                <a:ext uri="{FF2B5EF4-FFF2-40B4-BE49-F238E27FC236}">
                  <a16:creationId xmlns:a16="http://schemas.microsoft.com/office/drawing/2014/main" id="{F71AFB9F-2160-A35B-CFA8-2451102E9982}"/>
                </a:ext>
              </a:extLst>
            </p:cNvPr>
            <p:cNvSpPr/>
            <p:nvPr/>
          </p:nvSpPr>
          <p:spPr>
            <a:xfrm>
              <a:off x="6914028" y="1628709"/>
              <a:ext cx="291600" cy="291600"/>
            </a:xfrm>
            <a:prstGeom prst="rect">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Agrupar 72">
            <a:extLst>
              <a:ext uri="{FF2B5EF4-FFF2-40B4-BE49-F238E27FC236}">
                <a16:creationId xmlns:a16="http://schemas.microsoft.com/office/drawing/2014/main" id="{EFB0CAD4-F0F9-E65E-8F52-59EE2CBCB15C}"/>
              </a:ext>
            </a:extLst>
          </p:cNvPr>
          <p:cNvGrpSpPr/>
          <p:nvPr/>
        </p:nvGrpSpPr>
        <p:grpSpPr>
          <a:xfrm>
            <a:off x="2789241" y="2736700"/>
            <a:ext cx="1003944" cy="452247"/>
            <a:chOff x="6347256" y="1548386"/>
            <a:chExt cx="1003944" cy="452247"/>
          </a:xfrm>
        </p:grpSpPr>
        <p:sp>
          <p:nvSpPr>
            <p:cNvPr id="74" name="Retângulo Arredondado 73">
              <a:extLst>
                <a:ext uri="{FF2B5EF4-FFF2-40B4-BE49-F238E27FC236}">
                  <a16:creationId xmlns:a16="http://schemas.microsoft.com/office/drawing/2014/main" id="{FD48A3DB-1CB2-CF79-0D0F-6CC6739C192B}"/>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tângulo 74">
              <a:extLst>
                <a:ext uri="{FF2B5EF4-FFF2-40B4-BE49-F238E27FC236}">
                  <a16:creationId xmlns:a16="http://schemas.microsoft.com/office/drawing/2014/main" id="{C5A698A9-A336-670C-92E0-BBE582081C7F}"/>
                </a:ext>
              </a:extLst>
            </p:cNvPr>
            <p:cNvSpPr/>
            <p:nvPr/>
          </p:nvSpPr>
          <p:spPr>
            <a:xfrm>
              <a:off x="6492179" y="1628709"/>
              <a:ext cx="291600" cy="291600"/>
            </a:xfrm>
            <a:prstGeom prst="rect">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tângulo 75">
              <a:extLst>
                <a:ext uri="{FF2B5EF4-FFF2-40B4-BE49-F238E27FC236}">
                  <a16:creationId xmlns:a16="http://schemas.microsoft.com/office/drawing/2014/main" id="{F04E580C-C342-8781-603D-273547C58269}"/>
                </a:ext>
              </a:extLst>
            </p:cNvPr>
            <p:cNvSpPr/>
            <p:nvPr/>
          </p:nvSpPr>
          <p:spPr>
            <a:xfrm>
              <a:off x="6914028" y="1628709"/>
              <a:ext cx="291600" cy="291600"/>
            </a:xfrm>
            <a:prstGeom prst="rect">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7" name="Conexão reta unidirecional 78">
            <a:extLst>
              <a:ext uri="{FF2B5EF4-FFF2-40B4-BE49-F238E27FC236}">
                <a16:creationId xmlns:a16="http://schemas.microsoft.com/office/drawing/2014/main" id="{62638066-391C-B6F6-46D6-0B38FCD1EE64}"/>
              </a:ext>
            </a:extLst>
          </p:cNvPr>
          <p:cNvCxnSpPr>
            <a:cxnSpLocks noChangeAspect="1"/>
            <a:stCxn id="74" idx="3"/>
            <a:endCxn id="79" idx="1"/>
          </p:cNvCxnSpPr>
          <p:nvPr/>
        </p:nvCxnSpPr>
        <p:spPr>
          <a:xfrm>
            <a:off x="3793185" y="2962824"/>
            <a:ext cx="31064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Agrupar 77">
            <a:extLst>
              <a:ext uri="{FF2B5EF4-FFF2-40B4-BE49-F238E27FC236}">
                <a16:creationId xmlns:a16="http://schemas.microsoft.com/office/drawing/2014/main" id="{0360C3AD-FBE0-F533-F607-2D8E4EF8B946}"/>
              </a:ext>
            </a:extLst>
          </p:cNvPr>
          <p:cNvGrpSpPr/>
          <p:nvPr/>
        </p:nvGrpSpPr>
        <p:grpSpPr>
          <a:xfrm>
            <a:off x="4103826" y="2736700"/>
            <a:ext cx="1003944" cy="452247"/>
            <a:chOff x="6347256" y="1548386"/>
            <a:chExt cx="1003944" cy="452247"/>
          </a:xfrm>
        </p:grpSpPr>
        <p:sp>
          <p:nvSpPr>
            <p:cNvPr id="79" name="Retângulo Arredondado 78">
              <a:extLst>
                <a:ext uri="{FF2B5EF4-FFF2-40B4-BE49-F238E27FC236}">
                  <a16:creationId xmlns:a16="http://schemas.microsoft.com/office/drawing/2014/main" id="{855F6F9F-7F0E-53D1-D43C-EAF1DB8AE0CB}"/>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tângulo 79">
              <a:extLst>
                <a:ext uri="{FF2B5EF4-FFF2-40B4-BE49-F238E27FC236}">
                  <a16:creationId xmlns:a16="http://schemas.microsoft.com/office/drawing/2014/main" id="{808080FA-5363-304B-8627-C12D87ED3221}"/>
                </a:ext>
              </a:extLst>
            </p:cNvPr>
            <p:cNvSpPr/>
            <p:nvPr/>
          </p:nvSpPr>
          <p:spPr>
            <a:xfrm>
              <a:off x="6492179" y="1628709"/>
              <a:ext cx="291600" cy="291600"/>
            </a:xfrm>
            <a:prstGeom prst="rect">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tângulo 80">
              <a:extLst>
                <a:ext uri="{FF2B5EF4-FFF2-40B4-BE49-F238E27FC236}">
                  <a16:creationId xmlns:a16="http://schemas.microsoft.com/office/drawing/2014/main" id="{FC558A43-DB6C-ED12-335D-FCF558B466EB}"/>
                </a:ext>
              </a:extLst>
            </p:cNvPr>
            <p:cNvSpPr/>
            <p:nvPr/>
          </p:nvSpPr>
          <p:spPr>
            <a:xfrm>
              <a:off x="6914028" y="1628709"/>
              <a:ext cx="291600" cy="291600"/>
            </a:xfrm>
            <a:prstGeom prst="rect">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82" name="CaixaDeTexto 81">
                <a:extLst>
                  <a:ext uri="{FF2B5EF4-FFF2-40B4-BE49-F238E27FC236}">
                    <a16:creationId xmlns:a16="http://schemas.microsoft.com/office/drawing/2014/main" id="{B5351BF1-BFE5-E49F-2AD9-5585814E3C3A}"/>
                  </a:ext>
                </a:extLst>
              </p:cNvPr>
              <p:cNvSpPr txBox="1"/>
              <p:nvPr/>
            </p:nvSpPr>
            <p:spPr>
              <a:xfrm>
                <a:off x="5170232" y="2796359"/>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82" name="CaixaDeTexto 81">
                <a:extLst>
                  <a:ext uri="{FF2B5EF4-FFF2-40B4-BE49-F238E27FC236}">
                    <a16:creationId xmlns:a16="http://schemas.microsoft.com/office/drawing/2014/main" id="{B5351BF1-BFE5-E49F-2AD9-5585814E3C3A}"/>
                  </a:ext>
                </a:extLst>
              </p:cNvPr>
              <p:cNvSpPr txBox="1">
                <a:spLocks noRot="1" noChangeAspect="1" noMove="1" noResize="1" noEditPoints="1" noAdjustHandles="1" noChangeArrowheads="1" noChangeShapeType="1" noTextEdit="1"/>
              </p:cNvSpPr>
              <p:nvPr/>
            </p:nvSpPr>
            <p:spPr>
              <a:xfrm>
                <a:off x="5170232" y="2796359"/>
                <a:ext cx="219611" cy="276999"/>
              </a:xfrm>
              <a:prstGeom prst="rect">
                <a:avLst/>
              </a:prstGeom>
              <a:blipFill>
                <a:blip r:embed="rId3"/>
                <a:stretch>
                  <a:fillRect l="-16667" r="-11111"/>
                </a:stretch>
              </a:blipFill>
            </p:spPr>
            <p:txBody>
              <a:bodyPr/>
              <a:lstStyle/>
              <a:p>
                <a:r>
                  <a:rPr lang="en-US">
                    <a:noFill/>
                  </a:rPr>
                  <a:t> </a:t>
                </a:r>
              </a:p>
            </p:txBody>
          </p:sp>
        </mc:Fallback>
      </mc:AlternateContent>
      <p:sp>
        <p:nvSpPr>
          <p:cNvPr id="83" name="Oval 82">
            <a:extLst>
              <a:ext uri="{FF2B5EF4-FFF2-40B4-BE49-F238E27FC236}">
                <a16:creationId xmlns:a16="http://schemas.microsoft.com/office/drawing/2014/main" id="{02898BCE-FC22-9C5B-0655-237BBA49D0ED}"/>
              </a:ext>
            </a:extLst>
          </p:cNvPr>
          <p:cNvSpPr>
            <a:spLocks noChangeAspect="1"/>
          </p:cNvSpPr>
          <p:nvPr/>
        </p:nvSpPr>
        <p:spPr>
          <a:xfrm>
            <a:off x="5389843" y="2790858"/>
            <a:ext cx="288000" cy="288000"/>
          </a:xfrm>
          <a:prstGeom prst="ellipse">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CaixaDeTexto 83">
            <a:extLst>
              <a:ext uri="{FF2B5EF4-FFF2-40B4-BE49-F238E27FC236}">
                <a16:creationId xmlns:a16="http://schemas.microsoft.com/office/drawing/2014/main" id="{7A89B56E-3BF9-F90E-4BA8-4FF67B26EC26}"/>
              </a:ext>
            </a:extLst>
          </p:cNvPr>
          <p:cNvSpPr txBox="1"/>
          <p:nvPr/>
        </p:nvSpPr>
        <p:spPr>
          <a:xfrm>
            <a:off x="6193558" y="1355839"/>
            <a:ext cx="2613961" cy="369332"/>
          </a:xfrm>
          <a:prstGeom prst="rect">
            <a:avLst/>
          </a:prstGeom>
          <a:noFill/>
        </p:spPr>
        <p:txBody>
          <a:bodyPr wrap="square">
            <a:spAutoFit/>
          </a:bodyPr>
          <a:lstStyle/>
          <a:p>
            <a:pPr algn="ctr"/>
            <a:r>
              <a:rPr lang="en-US" sz="1800" b="1" dirty="0">
                <a:solidFill>
                  <a:schemeClr val="tx1">
                    <a:lumMod val="85000"/>
                    <a:lumOff val="15000"/>
                  </a:schemeClr>
                </a:solidFill>
                <a:cs typeface="Arial" panose="020B0604020202020204" pitchFamily="34" charset="0"/>
              </a:rPr>
              <a:t>crossover</a:t>
            </a:r>
            <a:endParaRPr lang="en-US" b="1" dirty="0"/>
          </a:p>
        </p:txBody>
      </p:sp>
      <p:sp>
        <p:nvSpPr>
          <p:cNvPr id="85" name="CaixaDeTexto 84">
            <a:extLst>
              <a:ext uri="{FF2B5EF4-FFF2-40B4-BE49-F238E27FC236}">
                <a16:creationId xmlns:a16="http://schemas.microsoft.com/office/drawing/2014/main" id="{203D63C2-7137-62FB-DC12-32BD5D25FB43}"/>
              </a:ext>
            </a:extLst>
          </p:cNvPr>
          <p:cNvSpPr txBox="1"/>
          <p:nvPr/>
        </p:nvSpPr>
        <p:spPr>
          <a:xfrm>
            <a:off x="6738242" y="1673543"/>
            <a:ext cx="1478706" cy="369332"/>
          </a:xfrm>
          <a:prstGeom prst="rect">
            <a:avLst/>
          </a:prstGeom>
          <a:noFill/>
        </p:spPr>
        <p:txBody>
          <a:bodyPr wrap="square">
            <a:spAutoFit/>
          </a:bodyPr>
          <a:lstStyle/>
          <a:p>
            <a:r>
              <a:rPr lang="en-US" dirty="0">
                <a:solidFill>
                  <a:schemeClr val="tx1">
                    <a:lumMod val="85000"/>
                    <a:lumOff val="15000"/>
                  </a:schemeClr>
                </a:solidFill>
                <a:cs typeface="Arial" panose="020B0604020202020204" pitchFamily="34" charset="0"/>
              </a:rPr>
              <a:t>e</a:t>
            </a:r>
            <a:r>
              <a:rPr lang="en-US" sz="1800" dirty="0">
                <a:solidFill>
                  <a:schemeClr val="tx1">
                    <a:lumMod val="85000"/>
                    <a:lumOff val="15000"/>
                  </a:schemeClr>
                </a:solidFill>
                <a:cs typeface="Arial" panose="020B0604020202020204" pitchFamily="34" charset="0"/>
              </a:rPr>
              <a:t>xample for</a:t>
            </a:r>
            <a:endParaRPr lang="en-US" dirty="0"/>
          </a:p>
        </p:txBody>
      </p:sp>
      <p:sp>
        <p:nvSpPr>
          <p:cNvPr id="86" name="Oval 85">
            <a:extLst>
              <a:ext uri="{FF2B5EF4-FFF2-40B4-BE49-F238E27FC236}">
                <a16:creationId xmlns:a16="http://schemas.microsoft.com/office/drawing/2014/main" id="{69DACE55-440A-6F8C-083E-590B5935B07D}"/>
              </a:ext>
            </a:extLst>
          </p:cNvPr>
          <p:cNvSpPr>
            <a:spLocks noChangeAspect="1"/>
          </p:cNvSpPr>
          <p:nvPr/>
        </p:nvSpPr>
        <p:spPr>
          <a:xfrm>
            <a:off x="8072948" y="1714209"/>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Agrupar 86">
            <a:extLst>
              <a:ext uri="{FF2B5EF4-FFF2-40B4-BE49-F238E27FC236}">
                <a16:creationId xmlns:a16="http://schemas.microsoft.com/office/drawing/2014/main" id="{7E5E3A54-BB66-8962-1F81-FDF03B1D126D}"/>
              </a:ext>
            </a:extLst>
          </p:cNvPr>
          <p:cNvGrpSpPr/>
          <p:nvPr/>
        </p:nvGrpSpPr>
        <p:grpSpPr>
          <a:xfrm>
            <a:off x="6217771" y="2396601"/>
            <a:ext cx="1003944" cy="452247"/>
            <a:chOff x="6347256" y="1548386"/>
            <a:chExt cx="1003944" cy="452247"/>
          </a:xfrm>
        </p:grpSpPr>
        <p:sp>
          <p:nvSpPr>
            <p:cNvPr id="88" name="Retângulo Arredondado 87">
              <a:extLst>
                <a:ext uri="{FF2B5EF4-FFF2-40B4-BE49-F238E27FC236}">
                  <a16:creationId xmlns:a16="http://schemas.microsoft.com/office/drawing/2014/main" id="{55DF445B-0EE0-3FCC-40D5-F2CAD64296EA}"/>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tângulo 88">
              <a:extLst>
                <a:ext uri="{FF2B5EF4-FFF2-40B4-BE49-F238E27FC236}">
                  <a16:creationId xmlns:a16="http://schemas.microsoft.com/office/drawing/2014/main" id="{EF3EA8D9-C94A-082E-97E3-570403330A05}"/>
                </a:ext>
              </a:extLst>
            </p:cNvPr>
            <p:cNvSpPr/>
            <p:nvPr/>
          </p:nvSpPr>
          <p:spPr>
            <a:xfrm>
              <a:off x="6492179"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tângulo 89">
              <a:extLst>
                <a:ext uri="{FF2B5EF4-FFF2-40B4-BE49-F238E27FC236}">
                  <a16:creationId xmlns:a16="http://schemas.microsoft.com/office/drawing/2014/main" id="{4731484A-D8E8-86C4-734F-43B10B00E1F8}"/>
                </a:ext>
              </a:extLst>
            </p:cNvPr>
            <p:cNvSpPr/>
            <p:nvPr/>
          </p:nvSpPr>
          <p:spPr>
            <a:xfrm>
              <a:off x="6914028"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1" name="Agrupar 90">
            <a:extLst>
              <a:ext uri="{FF2B5EF4-FFF2-40B4-BE49-F238E27FC236}">
                <a16:creationId xmlns:a16="http://schemas.microsoft.com/office/drawing/2014/main" id="{BF0DBB3C-9CC1-81E8-3238-C18875509695}"/>
              </a:ext>
            </a:extLst>
          </p:cNvPr>
          <p:cNvGrpSpPr/>
          <p:nvPr/>
        </p:nvGrpSpPr>
        <p:grpSpPr>
          <a:xfrm>
            <a:off x="6217771" y="2942216"/>
            <a:ext cx="1003944" cy="452247"/>
            <a:chOff x="6347256" y="1548386"/>
            <a:chExt cx="1003944" cy="452247"/>
          </a:xfrm>
        </p:grpSpPr>
        <p:sp>
          <p:nvSpPr>
            <p:cNvPr id="92" name="Retângulo Arredondado 91">
              <a:extLst>
                <a:ext uri="{FF2B5EF4-FFF2-40B4-BE49-F238E27FC236}">
                  <a16:creationId xmlns:a16="http://schemas.microsoft.com/office/drawing/2014/main" id="{9F28F0BD-F4FA-D9AC-2794-05FCB62A094C}"/>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tângulo 92">
              <a:extLst>
                <a:ext uri="{FF2B5EF4-FFF2-40B4-BE49-F238E27FC236}">
                  <a16:creationId xmlns:a16="http://schemas.microsoft.com/office/drawing/2014/main" id="{C3A127E3-13EF-4267-9B04-91D4FF01F5D7}"/>
                </a:ext>
              </a:extLst>
            </p:cNvPr>
            <p:cNvSpPr/>
            <p:nvPr/>
          </p:nvSpPr>
          <p:spPr>
            <a:xfrm>
              <a:off x="6492179" y="1628709"/>
              <a:ext cx="291600" cy="291600"/>
            </a:xfrm>
            <a:prstGeom prst="rect">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Retângulo 93">
              <a:extLst>
                <a:ext uri="{FF2B5EF4-FFF2-40B4-BE49-F238E27FC236}">
                  <a16:creationId xmlns:a16="http://schemas.microsoft.com/office/drawing/2014/main" id="{08259D5C-D1EE-31DA-0917-E44785F3C3FF}"/>
                </a:ext>
              </a:extLst>
            </p:cNvPr>
            <p:cNvSpPr/>
            <p:nvPr/>
          </p:nvSpPr>
          <p:spPr>
            <a:xfrm>
              <a:off x="6914028" y="1628709"/>
              <a:ext cx="291600" cy="291600"/>
            </a:xfrm>
            <a:prstGeom prst="rect">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95" name="Conexão em Ângulos Retos 94">
            <a:extLst>
              <a:ext uri="{FF2B5EF4-FFF2-40B4-BE49-F238E27FC236}">
                <a16:creationId xmlns:a16="http://schemas.microsoft.com/office/drawing/2014/main" id="{4FC92463-ED13-5E4A-46D2-7D86FA8D586B}"/>
              </a:ext>
            </a:extLst>
          </p:cNvPr>
          <p:cNvCxnSpPr>
            <a:cxnSpLocks/>
            <a:stCxn id="88" idx="3"/>
            <a:endCxn id="92" idx="3"/>
          </p:cNvCxnSpPr>
          <p:nvPr/>
        </p:nvCxnSpPr>
        <p:spPr>
          <a:xfrm>
            <a:off x="7221715" y="2622725"/>
            <a:ext cx="12700" cy="545615"/>
          </a:xfrm>
          <a:prstGeom prst="bentConnector3">
            <a:avLst>
              <a:gd name="adj1" fmla="val 1800000"/>
            </a:avLst>
          </a:prstGeom>
          <a:ln w="12700">
            <a:solidFill>
              <a:schemeClr val="tx1">
                <a:lumMod val="85000"/>
                <a:lumOff val="1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6" name="Conexão reta unidirecional 78">
            <a:extLst>
              <a:ext uri="{FF2B5EF4-FFF2-40B4-BE49-F238E27FC236}">
                <a16:creationId xmlns:a16="http://schemas.microsoft.com/office/drawing/2014/main" id="{26616E85-63E9-EDEB-9DDB-F0A477FE7ADC}"/>
              </a:ext>
            </a:extLst>
          </p:cNvPr>
          <p:cNvCxnSpPr>
            <a:cxnSpLocks/>
          </p:cNvCxnSpPr>
          <p:nvPr/>
        </p:nvCxnSpPr>
        <p:spPr>
          <a:xfrm flipV="1">
            <a:off x="7449206" y="2895532"/>
            <a:ext cx="324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7" name="Agrupar 96">
            <a:extLst>
              <a:ext uri="{FF2B5EF4-FFF2-40B4-BE49-F238E27FC236}">
                <a16:creationId xmlns:a16="http://schemas.microsoft.com/office/drawing/2014/main" id="{1262A56F-B9BA-0C41-5561-0753203BE698}"/>
              </a:ext>
            </a:extLst>
          </p:cNvPr>
          <p:cNvGrpSpPr/>
          <p:nvPr/>
        </p:nvGrpSpPr>
        <p:grpSpPr>
          <a:xfrm>
            <a:off x="7823759" y="2669408"/>
            <a:ext cx="1003944" cy="452247"/>
            <a:chOff x="6347256" y="1548386"/>
            <a:chExt cx="1003944" cy="452247"/>
          </a:xfrm>
        </p:grpSpPr>
        <p:sp>
          <p:nvSpPr>
            <p:cNvPr id="111" name="Retângulo Arredondado 110">
              <a:extLst>
                <a:ext uri="{FF2B5EF4-FFF2-40B4-BE49-F238E27FC236}">
                  <a16:creationId xmlns:a16="http://schemas.microsoft.com/office/drawing/2014/main" id="{CC18F988-4EC6-3883-2B2F-83B78E83345D}"/>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tângulo 111">
              <a:extLst>
                <a:ext uri="{FF2B5EF4-FFF2-40B4-BE49-F238E27FC236}">
                  <a16:creationId xmlns:a16="http://schemas.microsoft.com/office/drawing/2014/main" id="{9FB752DC-85E5-A5C8-8D5D-B9740BB6FC1F}"/>
                </a:ext>
              </a:extLst>
            </p:cNvPr>
            <p:cNvSpPr/>
            <p:nvPr/>
          </p:nvSpPr>
          <p:spPr>
            <a:xfrm>
              <a:off x="6492179"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tângulo 113">
              <a:extLst>
                <a:ext uri="{FF2B5EF4-FFF2-40B4-BE49-F238E27FC236}">
                  <a16:creationId xmlns:a16="http://schemas.microsoft.com/office/drawing/2014/main" id="{91A6D06F-34BB-AE54-06D8-56CD32C03F45}"/>
                </a:ext>
              </a:extLst>
            </p:cNvPr>
            <p:cNvSpPr/>
            <p:nvPr/>
          </p:nvSpPr>
          <p:spPr>
            <a:xfrm>
              <a:off x="6914028" y="1628709"/>
              <a:ext cx="291600" cy="291600"/>
            </a:xfrm>
            <a:prstGeom prst="rect">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143" name="CaixaDeTexto 142">
                <a:extLst>
                  <a:ext uri="{FF2B5EF4-FFF2-40B4-BE49-F238E27FC236}">
                    <a16:creationId xmlns:a16="http://schemas.microsoft.com/office/drawing/2014/main" id="{47DBD543-6D26-8531-5444-18689D83530A}"/>
                  </a:ext>
                </a:extLst>
              </p:cNvPr>
              <p:cNvSpPr txBox="1"/>
              <p:nvPr/>
            </p:nvSpPr>
            <p:spPr>
              <a:xfrm>
                <a:off x="8881892" y="2730099"/>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43" name="CaixaDeTexto 142">
                <a:extLst>
                  <a:ext uri="{FF2B5EF4-FFF2-40B4-BE49-F238E27FC236}">
                    <a16:creationId xmlns:a16="http://schemas.microsoft.com/office/drawing/2014/main" id="{47DBD543-6D26-8531-5444-18689D83530A}"/>
                  </a:ext>
                </a:extLst>
              </p:cNvPr>
              <p:cNvSpPr txBox="1">
                <a:spLocks noRot="1" noChangeAspect="1" noMove="1" noResize="1" noEditPoints="1" noAdjustHandles="1" noChangeArrowheads="1" noChangeShapeType="1" noTextEdit="1"/>
              </p:cNvSpPr>
              <p:nvPr/>
            </p:nvSpPr>
            <p:spPr>
              <a:xfrm>
                <a:off x="8881892" y="2730099"/>
                <a:ext cx="219611" cy="276999"/>
              </a:xfrm>
              <a:prstGeom prst="rect">
                <a:avLst/>
              </a:prstGeom>
              <a:blipFill>
                <a:blip r:embed="rId6"/>
                <a:stretch>
                  <a:fillRect l="-16667" r="-16667"/>
                </a:stretch>
              </a:blipFill>
            </p:spPr>
            <p:txBody>
              <a:bodyPr/>
              <a:lstStyle/>
              <a:p>
                <a:r>
                  <a:rPr lang="en-US">
                    <a:noFill/>
                  </a:rPr>
                  <a:t> </a:t>
                </a:r>
              </a:p>
            </p:txBody>
          </p:sp>
        </mc:Fallback>
      </mc:AlternateContent>
      <p:sp>
        <p:nvSpPr>
          <p:cNvPr id="145" name="Oval 144">
            <a:extLst>
              <a:ext uri="{FF2B5EF4-FFF2-40B4-BE49-F238E27FC236}">
                <a16:creationId xmlns:a16="http://schemas.microsoft.com/office/drawing/2014/main" id="{4F6F6C60-B51A-438F-8148-BF2F0E5FDDB3}"/>
              </a:ext>
            </a:extLst>
          </p:cNvPr>
          <p:cNvSpPr>
            <a:spLocks noChangeAspect="1"/>
          </p:cNvSpPr>
          <p:nvPr/>
        </p:nvSpPr>
        <p:spPr>
          <a:xfrm>
            <a:off x="9101503" y="2724598"/>
            <a:ext cx="288000" cy="288000"/>
          </a:xfrm>
          <a:prstGeom prst="ellipse">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Círculo Incompleto 145">
            <a:extLst>
              <a:ext uri="{FF2B5EF4-FFF2-40B4-BE49-F238E27FC236}">
                <a16:creationId xmlns:a16="http://schemas.microsoft.com/office/drawing/2014/main" id="{9DC3405F-45BB-7856-256A-48D298891BB5}"/>
              </a:ext>
            </a:extLst>
          </p:cNvPr>
          <p:cNvSpPr>
            <a:spLocks/>
          </p:cNvSpPr>
          <p:nvPr/>
        </p:nvSpPr>
        <p:spPr>
          <a:xfrm>
            <a:off x="9101503" y="2724598"/>
            <a:ext cx="288000" cy="288000"/>
          </a:xfrm>
          <a:prstGeom prst="pie">
            <a:avLst>
              <a:gd name="adj1" fmla="val 5400000"/>
              <a:gd name="adj2" fmla="val 16200000"/>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8" name="Oval 147">
            <a:extLst>
              <a:ext uri="{FF2B5EF4-FFF2-40B4-BE49-F238E27FC236}">
                <a16:creationId xmlns:a16="http://schemas.microsoft.com/office/drawing/2014/main" id="{251F82EF-734F-CF06-408D-A6CCCB32375E}"/>
              </a:ext>
            </a:extLst>
          </p:cNvPr>
          <p:cNvSpPr>
            <a:spLocks noChangeAspect="1"/>
          </p:cNvSpPr>
          <p:nvPr/>
        </p:nvSpPr>
        <p:spPr>
          <a:xfrm>
            <a:off x="604287" y="3684077"/>
            <a:ext cx="288000" cy="288000"/>
          </a:xfrm>
          <a:prstGeom prst="ellipse">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9" name="Agrupar 148">
            <a:extLst>
              <a:ext uri="{FF2B5EF4-FFF2-40B4-BE49-F238E27FC236}">
                <a16:creationId xmlns:a16="http://schemas.microsoft.com/office/drawing/2014/main" id="{F5EDF5BB-26AC-13EA-A84B-E26CC28A1853}"/>
              </a:ext>
            </a:extLst>
          </p:cNvPr>
          <p:cNvGrpSpPr/>
          <p:nvPr/>
        </p:nvGrpSpPr>
        <p:grpSpPr>
          <a:xfrm>
            <a:off x="1234474" y="3601953"/>
            <a:ext cx="1003944" cy="452247"/>
            <a:chOff x="6347256" y="1548386"/>
            <a:chExt cx="1003944" cy="452247"/>
          </a:xfrm>
        </p:grpSpPr>
        <p:sp>
          <p:nvSpPr>
            <p:cNvPr id="150" name="Retângulo Arredondado 149">
              <a:extLst>
                <a:ext uri="{FF2B5EF4-FFF2-40B4-BE49-F238E27FC236}">
                  <a16:creationId xmlns:a16="http://schemas.microsoft.com/office/drawing/2014/main" id="{A4A5DA30-91AE-A352-76E2-E5690AE12396}"/>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tângulo 165">
              <a:extLst>
                <a:ext uri="{FF2B5EF4-FFF2-40B4-BE49-F238E27FC236}">
                  <a16:creationId xmlns:a16="http://schemas.microsoft.com/office/drawing/2014/main" id="{5333A05F-72E8-A714-EE1A-8387ABAE1393}"/>
                </a:ext>
              </a:extLst>
            </p:cNvPr>
            <p:cNvSpPr/>
            <p:nvPr/>
          </p:nvSpPr>
          <p:spPr>
            <a:xfrm>
              <a:off x="6492179" y="1628709"/>
              <a:ext cx="291600" cy="291600"/>
            </a:xfrm>
            <a:prstGeom prst="rect">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tângulo 166">
              <a:extLst>
                <a:ext uri="{FF2B5EF4-FFF2-40B4-BE49-F238E27FC236}">
                  <a16:creationId xmlns:a16="http://schemas.microsoft.com/office/drawing/2014/main" id="{8AEF3081-9E6A-8954-560B-0FE2461BA2C7}"/>
                </a:ext>
              </a:extLst>
            </p:cNvPr>
            <p:cNvSpPr/>
            <p:nvPr/>
          </p:nvSpPr>
          <p:spPr>
            <a:xfrm>
              <a:off x="6914028" y="1628709"/>
              <a:ext cx="291600" cy="291600"/>
            </a:xfrm>
            <a:prstGeom prst="rect">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68" name="CaixaDeTexto 167">
                <a:extLst>
                  <a:ext uri="{FF2B5EF4-FFF2-40B4-BE49-F238E27FC236}">
                    <a16:creationId xmlns:a16="http://schemas.microsoft.com/office/drawing/2014/main" id="{6FB04775-8790-FD96-A561-16C07E5CD640}"/>
                  </a:ext>
                </a:extLst>
              </p:cNvPr>
              <p:cNvSpPr txBox="1"/>
              <p:nvPr/>
            </p:nvSpPr>
            <p:spPr>
              <a:xfrm>
                <a:off x="953575" y="3695078"/>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68" name="CaixaDeTexto 167">
                <a:extLst>
                  <a:ext uri="{FF2B5EF4-FFF2-40B4-BE49-F238E27FC236}">
                    <a16:creationId xmlns:a16="http://schemas.microsoft.com/office/drawing/2014/main" id="{6FB04775-8790-FD96-A561-16C07E5CD640}"/>
                  </a:ext>
                </a:extLst>
              </p:cNvPr>
              <p:cNvSpPr txBox="1">
                <a:spLocks noRot="1" noChangeAspect="1" noMove="1" noResize="1" noEditPoints="1" noAdjustHandles="1" noChangeArrowheads="1" noChangeShapeType="1" noTextEdit="1"/>
              </p:cNvSpPr>
              <p:nvPr/>
            </p:nvSpPr>
            <p:spPr>
              <a:xfrm>
                <a:off x="953575" y="3695078"/>
                <a:ext cx="219611" cy="276999"/>
              </a:xfrm>
              <a:prstGeom prst="rect">
                <a:avLst/>
              </a:prstGeom>
              <a:blipFill>
                <a:blip r:embed="rId7"/>
                <a:stretch>
                  <a:fillRect l="-10526" r="-10526"/>
                </a:stretch>
              </a:blipFill>
            </p:spPr>
            <p:txBody>
              <a:bodyPr/>
              <a:lstStyle/>
              <a:p>
                <a:r>
                  <a:rPr lang="en-US">
                    <a:noFill/>
                  </a:rPr>
                  <a:t> </a:t>
                </a:r>
              </a:p>
            </p:txBody>
          </p:sp>
        </mc:Fallback>
      </mc:AlternateContent>
      <p:grpSp>
        <p:nvGrpSpPr>
          <p:cNvPr id="169" name="Agrupar 168">
            <a:extLst>
              <a:ext uri="{FF2B5EF4-FFF2-40B4-BE49-F238E27FC236}">
                <a16:creationId xmlns:a16="http://schemas.microsoft.com/office/drawing/2014/main" id="{A5BF7334-6B56-C43D-1DE3-1D12FBFDF967}"/>
              </a:ext>
            </a:extLst>
          </p:cNvPr>
          <p:cNvGrpSpPr/>
          <p:nvPr/>
        </p:nvGrpSpPr>
        <p:grpSpPr>
          <a:xfrm>
            <a:off x="2789241" y="3282388"/>
            <a:ext cx="1003944" cy="452247"/>
            <a:chOff x="6347256" y="1548386"/>
            <a:chExt cx="1003944" cy="452247"/>
          </a:xfrm>
        </p:grpSpPr>
        <p:sp>
          <p:nvSpPr>
            <p:cNvPr id="170" name="Retângulo Arredondado 169">
              <a:extLst>
                <a:ext uri="{FF2B5EF4-FFF2-40B4-BE49-F238E27FC236}">
                  <a16:creationId xmlns:a16="http://schemas.microsoft.com/office/drawing/2014/main" id="{36BD867F-0485-A144-9B71-B77F592CD5CB}"/>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tângulo 170">
              <a:extLst>
                <a:ext uri="{FF2B5EF4-FFF2-40B4-BE49-F238E27FC236}">
                  <a16:creationId xmlns:a16="http://schemas.microsoft.com/office/drawing/2014/main" id="{2D730FB2-D93C-AA30-1F7F-B25F3F3A684F}"/>
                </a:ext>
              </a:extLst>
            </p:cNvPr>
            <p:cNvSpPr/>
            <p:nvPr/>
          </p:nvSpPr>
          <p:spPr>
            <a:xfrm>
              <a:off x="6492179" y="1628709"/>
              <a:ext cx="291600" cy="291600"/>
            </a:xfrm>
            <a:prstGeom prst="rect">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Retângulo 171">
              <a:extLst>
                <a:ext uri="{FF2B5EF4-FFF2-40B4-BE49-F238E27FC236}">
                  <a16:creationId xmlns:a16="http://schemas.microsoft.com/office/drawing/2014/main" id="{A5393551-D422-40FE-627F-D5AFA39316C4}"/>
                </a:ext>
              </a:extLst>
            </p:cNvPr>
            <p:cNvSpPr/>
            <p:nvPr/>
          </p:nvSpPr>
          <p:spPr>
            <a:xfrm>
              <a:off x="6914028" y="1628709"/>
              <a:ext cx="291600" cy="291600"/>
            </a:xfrm>
            <a:prstGeom prst="rect">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3" name="Conexão Reta Unidirecional 172">
            <a:extLst>
              <a:ext uri="{FF2B5EF4-FFF2-40B4-BE49-F238E27FC236}">
                <a16:creationId xmlns:a16="http://schemas.microsoft.com/office/drawing/2014/main" id="{3B831F81-ADA6-38FB-534D-261F597487D1}"/>
              </a:ext>
            </a:extLst>
          </p:cNvPr>
          <p:cNvCxnSpPr>
            <a:cxnSpLocks/>
            <a:stCxn id="170" idx="3"/>
          </p:cNvCxnSpPr>
          <p:nvPr/>
        </p:nvCxnSpPr>
        <p:spPr>
          <a:xfrm flipV="1">
            <a:off x="3793185" y="3149390"/>
            <a:ext cx="310641" cy="359122"/>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4" name="Conexão Reta Unidirecional 173">
            <a:extLst>
              <a:ext uri="{FF2B5EF4-FFF2-40B4-BE49-F238E27FC236}">
                <a16:creationId xmlns:a16="http://schemas.microsoft.com/office/drawing/2014/main" id="{519D6505-38ED-B5C1-3904-69B2FEC43E69}"/>
              </a:ext>
            </a:extLst>
          </p:cNvPr>
          <p:cNvCxnSpPr>
            <a:cxnSpLocks/>
          </p:cNvCxnSpPr>
          <p:nvPr/>
        </p:nvCxnSpPr>
        <p:spPr>
          <a:xfrm>
            <a:off x="3800160" y="2429562"/>
            <a:ext cx="310641" cy="359122"/>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78" name="Título 1">
                <a:extLst>
                  <a:ext uri="{FF2B5EF4-FFF2-40B4-BE49-F238E27FC236}">
                    <a16:creationId xmlns:a16="http://schemas.microsoft.com/office/drawing/2014/main" id="{4D296B6C-119F-7BB0-C8A2-86E8063F9465}"/>
                  </a:ext>
                </a:extLst>
              </p:cNvPr>
              <p:cNvSpPr txBox="1">
                <a:spLocks/>
              </p:cNvSpPr>
              <p:nvPr/>
            </p:nvSpPr>
            <p:spPr>
              <a:xfrm>
                <a:off x="0" y="1"/>
                <a:ext cx="12192000" cy="999460"/>
              </a:xfrm>
              <a:prstGeom prst="rect">
                <a:avLst/>
              </a:prstGeom>
              <a:solidFill>
                <a:schemeClr val="bg1">
                  <a:lumMod val="9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sz="3200" b="1" dirty="0">
                    <a:solidFill>
                      <a:srgbClr val="1990B0"/>
                    </a:solidFill>
                    <a:cs typeface="Arial" panose="020B0604020202020204" pitchFamily="34" charset="0"/>
                  </a:rPr>
                  <a:t>  </a:t>
                </a:r>
                <a:r>
                  <a:rPr lang="en-US" sz="2800" dirty="0">
                    <a:solidFill>
                      <a:schemeClr val="tx1">
                        <a:lumMod val="85000"/>
                        <a:lumOff val="15000"/>
                      </a:schemeClr>
                    </a:solidFill>
                    <a:cs typeface="Arial" panose="020B0604020202020204" pitchFamily="34" charset="0"/>
                  </a:rPr>
                  <a:t>Calibration problem – </a:t>
                </a:r>
                <a:r>
                  <a:rPr lang="en-US" sz="2800" b="1" dirty="0" err="1">
                    <a:solidFill>
                      <a:schemeClr val="tx1">
                        <a:lumMod val="85000"/>
                        <a:lumOff val="15000"/>
                      </a:schemeClr>
                    </a:solidFill>
                    <a:cs typeface="Arial" panose="020B0604020202020204" pitchFamily="34" charset="0"/>
                  </a:rPr>
                  <a:t>ms</a:t>
                </a:r>
                <a:r>
                  <a:rPr lang="en-US" sz="2800" dirty="0">
                    <a:solidFill>
                      <a:schemeClr val="tx1">
                        <a:lumMod val="85000"/>
                        <a:lumOff val="15000"/>
                      </a:schemeClr>
                    </a:solidFill>
                    <a:cs typeface="Arial" panose="020B0604020202020204" pitchFamily="34" charset="0"/>
                  </a:rPr>
                  <a:t> </a:t>
                </a:r>
                <a:r>
                  <a:rPr lang="en-US" sz="2800" b="1" dirty="0">
                    <a:solidFill>
                      <a:schemeClr val="tx1">
                        <a:lumMod val="85000"/>
                        <a:lumOff val="15000"/>
                      </a:schemeClr>
                    </a:solidFill>
                    <a:cs typeface="Arial" panose="020B0604020202020204" pitchFamily="34" charset="0"/>
                  </a:rPr>
                  <a:t>Differential Evolution </a:t>
                </a:r>
                <a:r>
                  <a:rPr lang="en-US" sz="2800" dirty="0">
                    <a:solidFill>
                      <a:schemeClr val="tx1">
                        <a:lumMod val="85000"/>
                        <a:lumOff val="15000"/>
                      </a:schemeClr>
                    </a:solidFill>
                    <a:cs typeface="Arial" panose="020B0604020202020204" pitchFamily="34" charset="0"/>
                  </a:rPr>
                  <a:t>( </a:t>
                </a:r>
                <a14:m>
                  <m:oMath xmlns:m="http://schemas.openxmlformats.org/officeDocument/2006/math">
                    <m:r>
                      <a:rPr lang="pt-PT" sz="2800" b="0" i="1" smtClean="0">
                        <a:latin typeface="Cambria Math" panose="02040503050406030204" pitchFamily="18" charset="0"/>
                      </a:rPr>
                      <m:t>𝑁</m:t>
                    </m:r>
                    <m:r>
                      <a:rPr lang="pt-PT" sz="2800" b="0" i="1" smtClean="0">
                        <a:latin typeface="Cambria Math" panose="02040503050406030204" pitchFamily="18" charset="0"/>
                      </a:rPr>
                      <m:t>=4, </m:t>
                    </m:r>
                    <m:r>
                      <a:rPr lang="pt-PT" sz="2800" b="0" i="1" smtClean="0">
                        <a:latin typeface="Cambria Math" panose="02040503050406030204" pitchFamily="18" charset="0"/>
                      </a:rPr>
                      <m:t>𝐷</m:t>
                    </m:r>
                    <m:r>
                      <a:rPr lang="pt-PT" sz="2800" b="0" i="1" smtClean="0">
                        <a:latin typeface="Cambria Math" panose="02040503050406030204" pitchFamily="18" charset="0"/>
                      </a:rPr>
                      <m:t>=2</m:t>
                    </m:r>
                  </m:oMath>
                </a14:m>
                <a:r>
                  <a:rPr lang="en-US" sz="2800" dirty="0">
                    <a:solidFill>
                      <a:schemeClr val="tx1">
                        <a:lumMod val="85000"/>
                        <a:lumOff val="15000"/>
                      </a:schemeClr>
                    </a:solidFill>
                    <a:cs typeface="Arial" panose="020B0604020202020204" pitchFamily="34" charset="0"/>
                  </a:rPr>
                  <a:t> )</a:t>
                </a:r>
                <a:endParaRPr lang="en-US" sz="2800" b="1" dirty="0">
                  <a:cs typeface="Arial" panose="020B0604020202020204" pitchFamily="34" charset="0"/>
                </a:endParaRPr>
              </a:p>
            </p:txBody>
          </p:sp>
        </mc:Choice>
        <mc:Fallback xmlns="">
          <p:sp>
            <p:nvSpPr>
              <p:cNvPr id="178" name="Título 1">
                <a:extLst>
                  <a:ext uri="{FF2B5EF4-FFF2-40B4-BE49-F238E27FC236}">
                    <a16:creationId xmlns:a16="http://schemas.microsoft.com/office/drawing/2014/main" id="{4D296B6C-119F-7BB0-C8A2-86E8063F9465}"/>
                  </a:ext>
                </a:extLst>
              </p:cNvPr>
              <p:cNvSpPr txBox="1">
                <a:spLocks noRot="1" noChangeAspect="1" noMove="1" noResize="1" noEditPoints="1" noAdjustHandles="1" noChangeArrowheads="1" noChangeShapeType="1" noTextEdit="1"/>
              </p:cNvSpPr>
              <p:nvPr/>
            </p:nvSpPr>
            <p:spPr>
              <a:xfrm>
                <a:off x="0" y="1"/>
                <a:ext cx="12192000" cy="999460"/>
              </a:xfrm>
              <a:prstGeom prst="rect">
                <a:avLst/>
              </a:prstGeom>
              <a:blipFill>
                <a:blip r:embed="rId8"/>
                <a:stretch>
                  <a:fillRect/>
                </a:stretch>
              </a:blipFill>
            </p:spPr>
            <p:txBody>
              <a:bodyPr/>
              <a:lstStyle/>
              <a:p>
                <a:r>
                  <a:rPr lang="en-US">
                    <a:noFill/>
                  </a:rPr>
                  <a:t> </a:t>
                </a:r>
              </a:p>
            </p:txBody>
          </p:sp>
        </mc:Fallback>
      </mc:AlternateContent>
      <p:grpSp>
        <p:nvGrpSpPr>
          <p:cNvPr id="39" name="Agrupar 38">
            <a:extLst>
              <a:ext uri="{FF2B5EF4-FFF2-40B4-BE49-F238E27FC236}">
                <a16:creationId xmlns:a16="http://schemas.microsoft.com/office/drawing/2014/main" id="{BC7A9356-0873-EEC4-BDEF-C8226126803A}"/>
              </a:ext>
            </a:extLst>
          </p:cNvPr>
          <p:cNvGrpSpPr/>
          <p:nvPr/>
        </p:nvGrpSpPr>
        <p:grpSpPr>
          <a:xfrm>
            <a:off x="10142288" y="2941070"/>
            <a:ext cx="1003944" cy="452247"/>
            <a:chOff x="6347256" y="1548386"/>
            <a:chExt cx="1003944" cy="452247"/>
          </a:xfrm>
        </p:grpSpPr>
        <p:sp>
          <p:nvSpPr>
            <p:cNvPr id="40" name="Retângulo Arredondado 39">
              <a:extLst>
                <a:ext uri="{FF2B5EF4-FFF2-40B4-BE49-F238E27FC236}">
                  <a16:creationId xmlns:a16="http://schemas.microsoft.com/office/drawing/2014/main" id="{2684D5E6-3712-2437-07E9-7EE641C8956D}"/>
                </a:ext>
              </a:extLst>
            </p:cNvPr>
            <p:cNvSpPr/>
            <p:nvPr/>
          </p:nvSpPr>
          <p:spPr>
            <a:xfrm>
              <a:off x="6347256" y="1548386"/>
              <a:ext cx="1003944" cy="452247"/>
            </a:xfrm>
            <a:prstGeom prst="roundRect">
              <a:avLst/>
            </a:prstGeom>
            <a:solidFill>
              <a:schemeClr val="bg1">
                <a:lumMod val="95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tângulo 40">
              <a:extLst>
                <a:ext uri="{FF2B5EF4-FFF2-40B4-BE49-F238E27FC236}">
                  <a16:creationId xmlns:a16="http://schemas.microsoft.com/office/drawing/2014/main" id="{08B06473-3AE0-5BE3-830A-5934BB7CB4FB}"/>
                </a:ext>
              </a:extLst>
            </p:cNvPr>
            <p:cNvSpPr/>
            <p:nvPr/>
          </p:nvSpPr>
          <p:spPr>
            <a:xfrm>
              <a:off x="6492179" y="1628709"/>
              <a:ext cx="291600" cy="291600"/>
            </a:xfrm>
            <a:prstGeom prst="rect">
              <a:avLst/>
            </a:prstGeom>
            <a:solidFill>
              <a:srgbClr val="4B72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tângulo 41">
              <a:extLst>
                <a:ext uri="{FF2B5EF4-FFF2-40B4-BE49-F238E27FC236}">
                  <a16:creationId xmlns:a16="http://schemas.microsoft.com/office/drawing/2014/main" id="{75D7480F-A6D7-16DA-2830-99B2AC497483}"/>
                </a:ext>
              </a:extLst>
            </p:cNvPr>
            <p:cNvSpPr/>
            <p:nvPr/>
          </p:nvSpPr>
          <p:spPr>
            <a:xfrm>
              <a:off x="6914028" y="1628709"/>
              <a:ext cx="291600" cy="291600"/>
            </a:xfrm>
            <a:prstGeom prst="rect">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 name="Agrupar 42">
            <a:extLst>
              <a:ext uri="{FF2B5EF4-FFF2-40B4-BE49-F238E27FC236}">
                <a16:creationId xmlns:a16="http://schemas.microsoft.com/office/drawing/2014/main" id="{66250E8A-3EFB-C9CD-7EBF-9CC11B65401F}"/>
              </a:ext>
            </a:extLst>
          </p:cNvPr>
          <p:cNvGrpSpPr/>
          <p:nvPr/>
        </p:nvGrpSpPr>
        <p:grpSpPr>
          <a:xfrm>
            <a:off x="10143360" y="2396528"/>
            <a:ext cx="1003944" cy="452247"/>
            <a:chOff x="6347256" y="1548386"/>
            <a:chExt cx="1003944" cy="452247"/>
          </a:xfrm>
        </p:grpSpPr>
        <p:sp>
          <p:nvSpPr>
            <p:cNvPr id="44" name="Retângulo Arredondado 43">
              <a:extLst>
                <a:ext uri="{FF2B5EF4-FFF2-40B4-BE49-F238E27FC236}">
                  <a16:creationId xmlns:a16="http://schemas.microsoft.com/office/drawing/2014/main" id="{50F7E761-95D1-E78A-543E-BD0E3D0C64A1}"/>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tângulo 44">
              <a:extLst>
                <a:ext uri="{FF2B5EF4-FFF2-40B4-BE49-F238E27FC236}">
                  <a16:creationId xmlns:a16="http://schemas.microsoft.com/office/drawing/2014/main" id="{47E3FFA6-BBDB-5BAE-8055-A54FD7EF8B4F}"/>
                </a:ext>
              </a:extLst>
            </p:cNvPr>
            <p:cNvSpPr/>
            <p:nvPr/>
          </p:nvSpPr>
          <p:spPr>
            <a:xfrm>
              <a:off x="6492179"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tângulo 45">
              <a:extLst>
                <a:ext uri="{FF2B5EF4-FFF2-40B4-BE49-F238E27FC236}">
                  <a16:creationId xmlns:a16="http://schemas.microsoft.com/office/drawing/2014/main" id="{7ACA0C01-BBA8-CF12-B838-3F1BEB2ACA36}"/>
                </a:ext>
              </a:extLst>
            </p:cNvPr>
            <p:cNvSpPr/>
            <p:nvPr/>
          </p:nvSpPr>
          <p:spPr>
            <a:xfrm>
              <a:off x="6914028" y="1628709"/>
              <a:ext cx="291600" cy="291600"/>
            </a:xfrm>
            <a:prstGeom prst="rect">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8" name="CaixaDeTexto 97">
            <a:extLst>
              <a:ext uri="{FF2B5EF4-FFF2-40B4-BE49-F238E27FC236}">
                <a16:creationId xmlns:a16="http://schemas.microsoft.com/office/drawing/2014/main" id="{5FA4B67D-03D5-42CA-A859-C0DEB3A0D877}"/>
              </a:ext>
            </a:extLst>
          </p:cNvPr>
          <p:cNvSpPr txBox="1"/>
          <p:nvPr/>
        </p:nvSpPr>
        <p:spPr>
          <a:xfrm>
            <a:off x="9888827" y="1673543"/>
            <a:ext cx="1478706" cy="369332"/>
          </a:xfrm>
          <a:prstGeom prst="rect">
            <a:avLst/>
          </a:prstGeom>
          <a:noFill/>
        </p:spPr>
        <p:txBody>
          <a:bodyPr wrap="square">
            <a:spAutoFit/>
          </a:bodyPr>
          <a:lstStyle/>
          <a:p>
            <a:r>
              <a:rPr lang="en-US" dirty="0">
                <a:solidFill>
                  <a:schemeClr val="tx1">
                    <a:lumMod val="85000"/>
                    <a:lumOff val="15000"/>
                  </a:schemeClr>
                </a:solidFill>
                <a:cs typeface="Arial" panose="020B0604020202020204" pitchFamily="34" charset="0"/>
              </a:rPr>
              <a:t>e</a:t>
            </a:r>
            <a:r>
              <a:rPr lang="en-US" sz="1800" dirty="0">
                <a:solidFill>
                  <a:schemeClr val="tx1">
                    <a:lumMod val="85000"/>
                    <a:lumOff val="15000"/>
                  </a:schemeClr>
                </a:solidFill>
                <a:cs typeface="Arial" panose="020B0604020202020204" pitchFamily="34" charset="0"/>
              </a:rPr>
              <a:t>xample for</a:t>
            </a:r>
            <a:endParaRPr lang="en-US" dirty="0"/>
          </a:p>
        </p:txBody>
      </p:sp>
      <p:sp>
        <p:nvSpPr>
          <p:cNvPr id="99" name="Oval 98">
            <a:extLst>
              <a:ext uri="{FF2B5EF4-FFF2-40B4-BE49-F238E27FC236}">
                <a16:creationId xmlns:a16="http://schemas.microsoft.com/office/drawing/2014/main" id="{9A569F96-7844-76B4-2144-B811391892F8}"/>
              </a:ext>
            </a:extLst>
          </p:cNvPr>
          <p:cNvSpPr>
            <a:spLocks noChangeAspect="1"/>
          </p:cNvSpPr>
          <p:nvPr/>
        </p:nvSpPr>
        <p:spPr>
          <a:xfrm>
            <a:off x="11223533" y="1714209"/>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CaixaDeTexto 99">
            <a:extLst>
              <a:ext uri="{FF2B5EF4-FFF2-40B4-BE49-F238E27FC236}">
                <a16:creationId xmlns:a16="http://schemas.microsoft.com/office/drawing/2014/main" id="{3EC91D3F-6DD7-3070-2CE6-4C32FA1A1DAE}"/>
              </a:ext>
            </a:extLst>
          </p:cNvPr>
          <p:cNvSpPr txBox="1"/>
          <p:nvPr/>
        </p:nvSpPr>
        <p:spPr>
          <a:xfrm>
            <a:off x="9344143" y="1355839"/>
            <a:ext cx="2613961" cy="369332"/>
          </a:xfrm>
          <a:prstGeom prst="rect">
            <a:avLst/>
          </a:prstGeom>
          <a:noFill/>
        </p:spPr>
        <p:txBody>
          <a:bodyPr wrap="square">
            <a:spAutoFit/>
          </a:bodyPr>
          <a:lstStyle/>
          <a:p>
            <a:pPr algn="ctr"/>
            <a:r>
              <a:rPr lang="en-US" b="1" dirty="0">
                <a:solidFill>
                  <a:schemeClr val="tx1">
                    <a:lumMod val="85000"/>
                    <a:lumOff val="15000"/>
                  </a:schemeClr>
                </a:solidFill>
                <a:cs typeface="Arial" panose="020B0604020202020204" pitchFamily="34" charset="0"/>
              </a:rPr>
              <a:t>u</a:t>
            </a:r>
            <a:r>
              <a:rPr lang="en-US" sz="1800" b="1" dirty="0">
                <a:solidFill>
                  <a:schemeClr val="tx1">
                    <a:lumMod val="85000"/>
                    <a:lumOff val="15000"/>
                  </a:schemeClr>
                </a:solidFill>
                <a:cs typeface="Arial" panose="020B0604020202020204" pitchFamily="34" charset="0"/>
              </a:rPr>
              <a:t>niform mutation</a:t>
            </a:r>
            <a:endParaRPr lang="en-US" b="1" dirty="0"/>
          </a:p>
        </p:txBody>
      </p:sp>
      <p:cxnSp>
        <p:nvCxnSpPr>
          <p:cNvPr id="102" name="Conexão em Ângulos Retos 101">
            <a:extLst>
              <a:ext uri="{FF2B5EF4-FFF2-40B4-BE49-F238E27FC236}">
                <a16:creationId xmlns:a16="http://schemas.microsoft.com/office/drawing/2014/main" id="{D24ADDA9-9AD1-CCD6-A658-94A2943506FF}"/>
              </a:ext>
            </a:extLst>
          </p:cNvPr>
          <p:cNvCxnSpPr>
            <a:cxnSpLocks/>
            <a:stCxn id="44" idx="3"/>
            <a:endCxn id="40" idx="3"/>
          </p:cNvCxnSpPr>
          <p:nvPr/>
        </p:nvCxnSpPr>
        <p:spPr>
          <a:xfrm flipH="1">
            <a:off x="11146232" y="2622652"/>
            <a:ext cx="1072" cy="544542"/>
          </a:xfrm>
          <a:prstGeom prst="bentConnector3">
            <a:avLst>
              <a:gd name="adj1" fmla="val -21324627"/>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0" name="Oval 139">
            <a:extLst>
              <a:ext uri="{FF2B5EF4-FFF2-40B4-BE49-F238E27FC236}">
                <a16:creationId xmlns:a16="http://schemas.microsoft.com/office/drawing/2014/main" id="{4C5135B2-0A49-DD22-5646-327687575E73}"/>
              </a:ext>
            </a:extLst>
          </p:cNvPr>
          <p:cNvSpPr/>
          <p:nvPr/>
        </p:nvSpPr>
        <p:spPr>
          <a:xfrm>
            <a:off x="6359692" y="1296053"/>
            <a:ext cx="2311991" cy="43958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A413F85E-B984-37D6-EE86-60976A2A7E87}"/>
              </a:ext>
            </a:extLst>
          </p:cNvPr>
          <p:cNvSpPr/>
          <p:nvPr/>
        </p:nvSpPr>
        <p:spPr>
          <a:xfrm rot="1186032">
            <a:off x="6058553" y="4859367"/>
            <a:ext cx="393183" cy="541185"/>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4" name="Oval 143">
            <a:extLst>
              <a:ext uri="{FF2B5EF4-FFF2-40B4-BE49-F238E27FC236}">
                <a16:creationId xmlns:a16="http://schemas.microsoft.com/office/drawing/2014/main" id="{B79BAD9C-005F-7033-4596-5EFAB878FCA4}"/>
              </a:ext>
            </a:extLst>
          </p:cNvPr>
          <p:cNvSpPr/>
          <p:nvPr/>
        </p:nvSpPr>
        <p:spPr>
          <a:xfrm rot="1186032">
            <a:off x="5921703" y="4639729"/>
            <a:ext cx="674506" cy="1005588"/>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1" name="Oval 150">
            <a:extLst>
              <a:ext uri="{FF2B5EF4-FFF2-40B4-BE49-F238E27FC236}">
                <a16:creationId xmlns:a16="http://schemas.microsoft.com/office/drawing/2014/main" id="{14084466-0EFC-D915-3F0B-86807C0DE26C}"/>
              </a:ext>
            </a:extLst>
          </p:cNvPr>
          <p:cNvSpPr/>
          <p:nvPr/>
        </p:nvSpPr>
        <p:spPr>
          <a:xfrm rot="1186032">
            <a:off x="5775057" y="4435326"/>
            <a:ext cx="1028804" cy="1439361"/>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2" name="Oval 151">
            <a:extLst>
              <a:ext uri="{FF2B5EF4-FFF2-40B4-BE49-F238E27FC236}">
                <a16:creationId xmlns:a16="http://schemas.microsoft.com/office/drawing/2014/main" id="{E1DF02EB-39CF-7DFE-302A-47A791BDE767}"/>
              </a:ext>
            </a:extLst>
          </p:cNvPr>
          <p:cNvSpPr/>
          <p:nvPr/>
        </p:nvSpPr>
        <p:spPr>
          <a:xfrm rot="1186032">
            <a:off x="5538039" y="4225448"/>
            <a:ext cx="1431358" cy="1869135"/>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3" name="Oval 152">
            <a:extLst>
              <a:ext uri="{FF2B5EF4-FFF2-40B4-BE49-F238E27FC236}">
                <a16:creationId xmlns:a16="http://schemas.microsoft.com/office/drawing/2014/main" id="{6A500464-94A0-0224-CD8A-5B1B83BC64C5}"/>
              </a:ext>
            </a:extLst>
          </p:cNvPr>
          <p:cNvSpPr/>
          <p:nvPr/>
        </p:nvSpPr>
        <p:spPr>
          <a:xfrm rot="1186032">
            <a:off x="5255185" y="3955806"/>
            <a:ext cx="2015595" cy="2354047"/>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4" name="Oval 153">
            <a:extLst>
              <a:ext uri="{FF2B5EF4-FFF2-40B4-BE49-F238E27FC236}">
                <a16:creationId xmlns:a16="http://schemas.microsoft.com/office/drawing/2014/main" id="{3477B7F6-D303-51B6-D869-9BD52F4C077C}"/>
              </a:ext>
            </a:extLst>
          </p:cNvPr>
          <p:cNvSpPr/>
          <p:nvPr/>
        </p:nvSpPr>
        <p:spPr>
          <a:xfrm rot="1186032">
            <a:off x="5011414" y="3626658"/>
            <a:ext cx="2527374" cy="2892182"/>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5" name="Oval 154">
            <a:extLst>
              <a:ext uri="{FF2B5EF4-FFF2-40B4-BE49-F238E27FC236}">
                <a16:creationId xmlns:a16="http://schemas.microsoft.com/office/drawing/2014/main" id="{256F9227-27A2-510E-F22F-18DE75CFF385}"/>
              </a:ext>
            </a:extLst>
          </p:cNvPr>
          <p:cNvSpPr>
            <a:spLocks noChangeAspect="1"/>
          </p:cNvSpPr>
          <p:nvPr/>
        </p:nvSpPr>
        <p:spPr>
          <a:xfrm>
            <a:off x="6276216" y="4873238"/>
            <a:ext cx="288000" cy="288000"/>
          </a:xfrm>
          <a:prstGeom prst="ellipse">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6" name="Conexão: Ângulo Reto 64">
            <a:extLst>
              <a:ext uri="{FF2B5EF4-FFF2-40B4-BE49-F238E27FC236}">
                <a16:creationId xmlns:a16="http://schemas.microsoft.com/office/drawing/2014/main" id="{699AF6AA-09F8-C192-DE05-050EB4494E32}"/>
              </a:ext>
            </a:extLst>
          </p:cNvPr>
          <p:cNvCxnSpPr>
            <a:cxnSpLocks/>
          </p:cNvCxnSpPr>
          <p:nvPr/>
        </p:nvCxnSpPr>
        <p:spPr>
          <a:xfrm rot="16200000" flipH="1">
            <a:off x="4862671" y="3522974"/>
            <a:ext cx="2808000" cy="3204000"/>
          </a:xfrm>
          <a:prstGeom prst="bentConnector3">
            <a:avLst>
              <a:gd name="adj1" fmla="val 100391"/>
            </a:avLst>
          </a:prstGeom>
          <a:ln w="12700">
            <a:headEnd type="triangle"/>
            <a:tailEnd type="triangle"/>
          </a:ln>
        </p:spPr>
        <p:style>
          <a:lnRef idx="1">
            <a:schemeClr val="dk1"/>
          </a:lnRef>
          <a:fillRef idx="0">
            <a:schemeClr val="dk1"/>
          </a:fillRef>
          <a:effectRef idx="0">
            <a:schemeClr val="dk1"/>
          </a:effectRef>
          <a:fontRef idx="minor">
            <a:schemeClr val="tx1"/>
          </a:fontRef>
        </p:style>
      </p:cxnSp>
      <p:sp>
        <p:nvSpPr>
          <p:cNvPr id="157" name="Oval 156">
            <a:extLst>
              <a:ext uri="{FF2B5EF4-FFF2-40B4-BE49-F238E27FC236}">
                <a16:creationId xmlns:a16="http://schemas.microsoft.com/office/drawing/2014/main" id="{A7392395-18D8-A683-99DF-2C114C5919C8}"/>
              </a:ext>
            </a:extLst>
          </p:cNvPr>
          <p:cNvSpPr>
            <a:spLocks noChangeAspect="1"/>
          </p:cNvSpPr>
          <p:nvPr/>
        </p:nvSpPr>
        <p:spPr>
          <a:xfrm>
            <a:off x="6898043" y="5571412"/>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8" name="Agrupar 157">
            <a:extLst>
              <a:ext uri="{FF2B5EF4-FFF2-40B4-BE49-F238E27FC236}">
                <a16:creationId xmlns:a16="http://schemas.microsoft.com/office/drawing/2014/main" id="{B03E56DC-197E-54B4-F55C-B544565644E9}"/>
              </a:ext>
            </a:extLst>
          </p:cNvPr>
          <p:cNvGrpSpPr/>
          <p:nvPr/>
        </p:nvGrpSpPr>
        <p:grpSpPr>
          <a:xfrm>
            <a:off x="6902379" y="4873238"/>
            <a:ext cx="288000" cy="288000"/>
            <a:chOff x="8872276" y="3496955"/>
            <a:chExt cx="288000" cy="288000"/>
          </a:xfrm>
        </p:grpSpPr>
        <p:sp>
          <p:nvSpPr>
            <p:cNvPr id="159" name="Oval 158">
              <a:extLst>
                <a:ext uri="{FF2B5EF4-FFF2-40B4-BE49-F238E27FC236}">
                  <a16:creationId xmlns:a16="http://schemas.microsoft.com/office/drawing/2014/main" id="{21DBB937-2B15-6CB9-3873-B76E84EE2875}"/>
                </a:ext>
              </a:extLst>
            </p:cNvPr>
            <p:cNvSpPr>
              <a:spLocks noChangeAspect="1"/>
            </p:cNvSpPr>
            <p:nvPr/>
          </p:nvSpPr>
          <p:spPr>
            <a:xfrm>
              <a:off x="8872276" y="3496955"/>
              <a:ext cx="288000" cy="288000"/>
            </a:xfrm>
            <a:prstGeom prst="ellipse">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Círculo Incompleto 159">
              <a:extLst>
                <a:ext uri="{FF2B5EF4-FFF2-40B4-BE49-F238E27FC236}">
                  <a16:creationId xmlns:a16="http://schemas.microsoft.com/office/drawing/2014/main" id="{5B58A835-18A7-51C8-DD28-00950C57FC65}"/>
                </a:ext>
              </a:extLst>
            </p:cNvPr>
            <p:cNvSpPr>
              <a:spLocks/>
            </p:cNvSpPr>
            <p:nvPr/>
          </p:nvSpPr>
          <p:spPr>
            <a:xfrm>
              <a:off x="8872276" y="3496955"/>
              <a:ext cx="288000" cy="288000"/>
            </a:xfrm>
            <a:prstGeom prst="pie">
              <a:avLst>
                <a:gd name="adj1" fmla="val 5400000"/>
                <a:gd name="adj2" fmla="val 16200000"/>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161" name="Conexão reta unidirecional 78">
            <a:extLst>
              <a:ext uri="{FF2B5EF4-FFF2-40B4-BE49-F238E27FC236}">
                <a16:creationId xmlns:a16="http://schemas.microsoft.com/office/drawing/2014/main" id="{9E0CAC68-6997-B846-AE08-20F9DF771681}"/>
              </a:ext>
            </a:extLst>
          </p:cNvPr>
          <p:cNvCxnSpPr>
            <a:cxnSpLocks noChangeAspect="1"/>
          </p:cNvCxnSpPr>
          <p:nvPr/>
        </p:nvCxnSpPr>
        <p:spPr>
          <a:xfrm>
            <a:off x="3793185" y="2962824"/>
            <a:ext cx="31064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Conexão Reta Unidirecional 161">
            <a:extLst>
              <a:ext uri="{FF2B5EF4-FFF2-40B4-BE49-F238E27FC236}">
                <a16:creationId xmlns:a16="http://schemas.microsoft.com/office/drawing/2014/main" id="{186EEF4E-4457-BCC8-EF9B-F3B73904782F}"/>
              </a:ext>
            </a:extLst>
          </p:cNvPr>
          <p:cNvCxnSpPr>
            <a:cxnSpLocks/>
          </p:cNvCxnSpPr>
          <p:nvPr/>
        </p:nvCxnSpPr>
        <p:spPr>
          <a:xfrm flipV="1">
            <a:off x="3793185" y="3149390"/>
            <a:ext cx="310641" cy="359122"/>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3" name="Oval 162">
            <a:extLst>
              <a:ext uri="{FF2B5EF4-FFF2-40B4-BE49-F238E27FC236}">
                <a16:creationId xmlns:a16="http://schemas.microsoft.com/office/drawing/2014/main" id="{18D1DE7A-05E6-D5D3-6433-2A61694E2662}"/>
              </a:ext>
            </a:extLst>
          </p:cNvPr>
          <p:cNvSpPr>
            <a:spLocks noChangeAspect="1"/>
          </p:cNvSpPr>
          <p:nvPr/>
        </p:nvSpPr>
        <p:spPr>
          <a:xfrm>
            <a:off x="6276216" y="5579402"/>
            <a:ext cx="288000" cy="288000"/>
          </a:xfrm>
          <a:prstGeom prst="ellipse">
            <a:avLst/>
          </a:prstGeom>
          <a:solidFill>
            <a:schemeClr val="bg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CaixaDeTexto 163">
            <a:extLst>
              <a:ext uri="{FF2B5EF4-FFF2-40B4-BE49-F238E27FC236}">
                <a16:creationId xmlns:a16="http://schemas.microsoft.com/office/drawing/2014/main" id="{CA4EFA1E-F1E9-8C75-3E7E-D40533E8FDA2}"/>
              </a:ext>
            </a:extLst>
          </p:cNvPr>
          <p:cNvSpPr txBox="1"/>
          <p:nvPr/>
        </p:nvSpPr>
        <p:spPr>
          <a:xfrm>
            <a:off x="9314193" y="3654311"/>
            <a:ext cx="2613961" cy="369332"/>
          </a:xfrm>
          <a:prstGeom prst="rect">
            <a:avLst/>
          </a:prstGeom>
          <a:noFill/>
        </p:spPr>
        <p:txBody>
          <a:bodyPr wrap="square">
            <a:spAutoFit/>
          </a:bodyPr>
          <a:lstStyle/>
          <a:p>
            <a:pPr algn="ctr"/>
            <a:r>
              <a:rPr lang="en-US" sz="1800" b="1" dirty="0">
                <a:solidFill>
                  <a:schemeClr val="tx1">
                    <a:lumMod val="85000"/>
                    <a:lumOff val="15000"/>
                  </a:schemeClr>
                </a:solidFill>
                <a:cs typeface="Arial" panose="020B0604020202020204" pitchFamily="34" charset="0"/>
              </a:rPr>
              <a:t>diversity selection</a:t>
            </a:r>
            <a:endParaRPr lang="en-US" b="1" dirty="0"/>
          </a:p>
        </p:txBody>
      </p:sp>
      <p:sp>
        <p:nvSpPr>
          <p:cNvPr id="165" name="Oval 164">
            <a:extLst>
              <a:ext uri="{FF2B5EF4-FFF2-40B4-BE49-F238E27FC236}">
                <a16:creationId xmlns:a16="http://schemas.microsoft.com/office/drawing/2014/main" id="{41E2D324-C1DA-C378-8F22-0AFBA81EE65A}"/>
              </a:ext>
            </a:extLst>
          </p:cNvPr>
          <p:cNvSpPr>
            <a:spLocks noChangeAspect="1"/>
          </p:cNvSpPr>
          <p:nvPr/>
        </p:nvSpPr>
        <p:spPr>
          <a:xfrm>
            <a:off x="9633093" y="4182808"/>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3BDAF9A2-0D2B-149B-5EE9-A98C78001D2C}"/>
              </a:ext>
            </a:extLst>
          </p:cNvPr>
          <p:cNvSpPr>
            <a:spLocks noChangeAspect="1"/>
          </p:cNvSpPr>
          <p:nvPr/>
        </p:nvSpPr>
        <p:spPr>
          <a:xfrm>
            <a:off x="9633093" y="4728496"/>
            <a:ext cx="288000" cy="288000"/>
          </a:xfrm>
          <a:prstGeom prst="ellipse">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8A39D15E-009B-7D44-5D3B-006AA7C583C4}"/>
              </a:ext>
            </a:extLst>
          </p:cNvPr>
          <p:cNvSpPr>
            <a:spLocks noChangeAspect="1"/>
          </p:cNvSpPr>
          <p:nvPr/>
        </p:nvSpPr>
        <p:spPr>
          <a:xfrm>
            <a:off x="9633093" y="5274184"/>
            <a:ext cx="288000" cy="288000"/>
          </a:xfrm>
          <a:prstGeom prst="ellipse">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2F7DD038-160D-5419-C8FC-E762B12C68CA}"/>
              </a:ext>
            </a:extLst>
          </p:cNvPr>
          <p:cNvSpPr>
            <a:spLocks noChangeAspect="1"/>
          </p:cNvSpPr>
          <p:nvPr/>
        </p:nvSpPr>
        <p:spPr>
          <a:xfrm>
            <a:off x="9633093" y="5819872"/>
            <a:ext cx="288000" cy="288000"/>
          </a:xfrm>
          <a:prstGeom prst="ellipse">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8D1383F2-0D61-BE57-C63A-83308FF1CFBA}"/>
              </a:ext>
            </a:extLst>
          </p:cNvPr>
          <p:cNvSpPr>
            <a:spLocks noChangeAspect="1"/>
          </p:cNvSpPr>
          <p:nvPr/>
        </p:nvSpPr>
        <p:spPr>
          <a:xfrm>
            <a:off x="10176090" y="4182808"/>
            <a:ext cx="288000" cy="288000"/>
          </a:xfrm>
          <a:prstGeom prst="ellipse">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1" name="Círculo Incompleto 180">
            <a:extLst>
              <a:ext uri="{FF2B5EF4-FFF2-40B4-BE49-F238E27FC236}">
                <a16:creationId xmlns:a16="http://schemas.microsoft.com/office/drawing/2014/main" id="{2130E042-0B33-50C1-8C99-D3EE8BBA14A2}"/>
              </a:ext>
            </a:extLst>
          </p:cNvPr>
          <p:cNvSpPr>
            <a:spLocks/>
          </p:cNvSpPr>
          <p:nvPr/>
        </p:nvSpPr>
        <p:spPr>
          <a:xfrm>
            <a:off x="10176090" y="4182808"/>
            <a:ext cx="288000" cy="288000"/>
          </a:xfrm>
          <a:prstGeom prst="pie">
            <a:avLst>
              <a:gd name="adj1" fmla="val 5400000"/>
              <a:gd name="adj2" fmla="val 16200000"/>
            </a:avLst>
          </a:prstGeom>
          <a:solidFill>
            <a:srgbClr val="4B72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2" name="Oval 181">
            <a:extLst>
              <a:ext uri="{FF2B5EF4-FFF2-40B4-BE49-F238E27FC236}">
                <a16:creationId xmlns:a16="http://schemas.microsoft.com/office/drawing/2014/main" id="{1D0EE280-1ABC-2145-679A-300C89D08938}"/>
              </a:ext>
            </a:extLst>
          </p:cNvPr>
          <p:cNvSpPr>
            <a:spLocks noChangeAspect="1"/>
          </p:cNvSpPr>
          <p:nvPr/>
        </p:nvSpPr>
        <p:spPr>
          <a:xfrm>
            <a:off x="10170687" y="4717610"/>
            <a:ext cx="288000" cy="288000"/>
          </a:xfrm>
          <a:prstGeom prst="ellipse">
            <a:avLst/>
          </a:prstGeom>
          <a:solidFill>
            <a:srgbClr val="939E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3" name="Círculo Incompleto 182">
            <a:extLst>
              <a:ext uri="{FF2B5EF4-FFF2-40B4-BE49-F238E27FC236}">
                <a16:creationId xmlns:a16="http://schemas.microsoft.com/office/drawing/2014/main" id="{CE32D43D-ACDF-916A-4D3D-9808F378DF8B}"/>
              </a:ext>
            </a:extLst>
          </p:cNvPr>
          <p:cNvSpPr>
            <a:spLocks/>
          </p:cNvSpPr>
          <p:nvPr/>
        </p:nvSpPr>
        <p:spPr>
          <a:xfrm>
            <a:off x="10170687" y="4717610"/>
            <a:ext cx="288000" cy="288000"/>
          </a:xfrm>
          <a:prstGeom prst="pie">
            <a:avLst>
              <a:gd name="adj1" fmla="val 5400000"/>
              <a:gd name="adj2" fmla="val 16200000"/>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4" name="Oval 183">
            <a:extLst>
              <a:ext uri="{FF2B5EF4-FFF2-40B4-BE49-F238E27FC236}">
                <a16:creationId xmlns:a16="http://schemas.microsoft.com/office/drawing/2014/main" id="{187126A7-D160-E85F-80CF-614A0FF4FA36}"/>
              </a:ext>
            </a:extLst>
          </p:cNvPr>
          <p:cNvSpPr>
            <a:spLocks noChangeAspect="1"/>
          </p:cNvSpPr>
          <p:nvPr/>
        </p:nvSpPr>
        <p:spPr>
          <a:xfrm>
            <a:off x="10164904" y="5285070"/>
            <a:ext cx="288000" cy="288000"/>
          </a:xfrm>
          <a:prstGeom prst="ellipse">
            <a:avLst/>
          </a:prstGeom>
          <a:solidFill>
            <a:srgbClr val="68CCB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5" name="Círculo Incompleto 184">
            <a:extLst>
              <a:ext uri="{FF2B5EF4-FFF2-40B4-BE49-F238E27FC236}">
                <a16:creationId xmlns:a16="http://schemas.microsoft.com/office/drawing/2014/main" id="{6F890067-B93B-BCBE-2DE4-3C18D62AB020}"/>
              </a:ext>
            </a:extLst>
          </p:cNvPr>
          <p:cNvSpPr>
            <a:spLocks/>
          </p:cNvSpPr>
          <p:nvPr/>
        </p:nvSpPr>
        <p:spPr>
          <a:xfrm>
            <a:off x="10164904" y="5285070"/>
            <a:ext cx="288000" cy="288000"/>
          </a:xfrm>
          <a:prstGeom prst="pie">
            <a:avLst>
              <a:gd name="adj1" fmla="val 5400000"/>
              <a:gd name="adj2" fmla="val 16200000"/>
            </a:avLst>
          </a:prstGeom>
          <a:solidFill>
            <a:srgbClr val="199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6" name="Oval 185">
            <a:extLst>
              <a:ext uri="{FF2B5EF4-FFF2-40B4-BE49-F238E27FC236}">
                <a16:creationId xmlns:a16="http://schemas.microsoft.com/office/drawing/2014/main" id="{6F99441A-E1A8-4795-9E41-482D7AA84D86}"/>
              </a:ext>
            </a:extLst>
          </p:cNvPr>
          <p:cNvSpPr>
            <a:spLocks noChangeAspect="1"/>
          </p:cNvSpPr>
          <p:nvPr/>
        </p:nvSpPr>
        <p:spPr>
          <a:xfrm>
            <a:off x="10159501" y="5819872"/>
            <a:ext cx="288000" cy="288000"/>
          </a:xfrm>
          <a:prstGeom prst="ellipse">
            <a:avLst/>
          </a:prstGeom>
          <a:solidFill>
            <a:srgbClr val="B93D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Círculo Incompleto 186">
            <a:extLst>
              <a:ext uri="{FF2B5EF4-FFF2-40B4-BE49-F238E27FC236}">
                <a16:creationId xmlns:a16="http://schemas.microsoft.com/office/drawing/2014/main" id="{E8DB3CB1-6E4B-8C4C-3C6C-D3E1622B2DB0}"/>
              </a:ext>
            </a:extLst>
          </p:cNvPr>
          <p:cNvSpPr>
            <a:spLocks/>
          </p:cNvSpPr>
          <p:nvPr/>
        </p:nvSpPr>
        <p:spPr>
          <a:xfrm>
            <a:off x="10159501" y="5819872"/>
            <a:ext cx="288000" cy="288000"/>
          </a:xfrm>
          <a:prstGeom prst="pie">
            <a:avLst>
              <a:gd name="adj1" fmla="val 5400000"/>
              <a:gd name="adj2" fmla="val 16200000"/>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8" name="Anel 187">
            <a:extLst>
              <a:ext uri="{FF2B5EF4-FFF2-40B4-BE49-F238E27FC236}">
                <a16:creationId xmlns:a16="http://schemas.microsoft.com/office/drawing/2014/main" id="{66D23CFA-2D72-2F18-DA2F-009AB4843DBC}"/>
              </a:ext>
            </a:extLst>
          </p:cNvPr>
          <p:cNvSpPr/>
          <p:nvPr/>
        </p:nvSpPr>
        <p:spPr>
          <a:xfrm>
            <a:off x="9633093" y="5282584"/>
            <a:ext cx="288000" cy="288000"/>
          </a:xfrm>
          <a:prstGeom prst="donut">
            <a:avLst>
              <a:gd name="adj" fmla="val 3745"/>
            </a:avLst>
          </a:prstGeom>
          <a:solidFill>
            <a:srgbClr val="4F9A8F"/>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9" name="Anel 188">
            <a:extLst>
              <a:ext uri="{FF2B5EF4-FFF2-40B4-BE49-F238E27FC236}">
                <a16:creationId xmlns:a16="http://schemas.microsoft.com/office/drawing/2014/main" id="{C869BD60-142F-FAA9-2843-2383A0DF226F}"/>
              </a:ext>
            </a:extLst>
          </p:cNvPr>
          <p:cNvSpPr/>
          <p:nvPr/>
        </p:nvSpPr>
        <p:spPr>
          <a:xfrm>
            <a:off x="10158841" y="4721183"/>
            <a:ext cx="288000" cy="288000"/>
          </a:xfrm>
          <a:prstGeom prst="donut">
            <a:avLst>
              <a:gd name="adj" fmla="val 3745"/>
            </a:avLst>
          </a:prstGeom>
          <a:solidFill>
            <a:srgbClr val="4F9A8F"/>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0" name="Conexão Reta Unidirecional 189">
            <a:extLst>
              <a:ext uri="{FF2B5EF4-FFF2-40B4-BE49-F238E27FC236}">
                <a16:creationId xmlns:a16="http://schemas.microsoft.com/office/drawing/2014/main" id="{7E92604F-18EC-15B0-A8B4-C57FE40B5CF2}"/>
              </a:ext>
            </a:extLst>
          </p:cNvPr>
          <p:cNvCxnSpPr>
            <a:cxnSpLocks/>
          </p:cNvCxnSpPr>
          <p:nvPr/>
        </p:nvCxnSpPr>
        <p:spPr>
          <a:xfrm>
            <a:off x="10646398" y="5157378"/>
            <a:ext cx="327024"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91" name="Oval 190">
            <a:extLst>
              <a:ext uri="{FF2B5EF4-FFF2-40B4-BE49-F238E27FC236}">
                <a16:creationId xmlns:a16="http://schemas.microsoft.com/office/drawing/2014/main" id="{5841E1C7-15AE-7668-0700-C79CAD14CB12}"/>
              </a:ext>
            </a:extLst>
          </p:cNvPr>
          <p:cNvSpPr>
            <a:spLocks noChangeAspect="1"/>
          </p:cNvSpPr>
          <p:nvPr/>
        </p:nvSpPr>
        <p:spPr>
          <a:xfrm>
            <a:off x="11239622" y="4727823"/>
            <a:ext cx="288000" cy="288000"/>
          </a:xfrm>
          <a:prstGeom prst="ellipse">
            <a:avLst/>
          </a:prstGeom>
          <a:solidFill>
            <a:srgbClr val="939E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Círculo Incompleto 191">
            <a:extLst>
              <a:ext uri="{FF2B5EF4-FFF2-40B4-BE49-F238E27FC236}">
                <a16:creationId xmlns:a16="http://schemas.microsoft.com/office/drawing/2014/main" id="{297458BE-A74C-4066-324F-AF17BC459370}"/>
              </a:ext>
            </a:extLst>
          </p:cNvPr>
          <p:cNvSpPr>
            <a:spLocks/>
          </p:cNvSpPr>
          <p:nvPr/>
        </p:nvSpPr>
        <p:spPr>
          <a:xfrm>
            <a:off x="11239622" y="4727823"/>
            <a:ext cx="288000" cy="288000"/>
          </a:xfrm>
          <a:prstGeom prst="pie">
            <a:avLst>
              <a:gd name="adj1" fmla="val 5400000"/>
              <a:gd name="adj2" fmla="val 16200000"/>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3" name="Oval 192">
            <a:extLst>
              <a:ext uri="{FF2B5EF4-FFF2-40B4-BE49-F238E27FC236}">
                <a16:creationId xmlns:a16="http://schemas.microsoft.com/office/drawing/2014/main" id="{6A9575F0-4F04-C49B-3EC9-99134749CB68}"/>
              </a:ext>
            </a:extLst>
          </p:cNvPr>
          <p:cNvSpPr>
            <a:spLocks noChangeAspect="1"/>
          </p:cNvSpPr>
          <p:nvPr/>
        </p:nvSpPr>
        <p:spPr>
          <a:xfrm>
            <a:off x="11239622" y="4182808"/>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CDC11D15-4DE8-0846-6012-915F089D271D}"/>
              </a:ext>
            </a:extLst>
          </p:cNvPr>
          <p:cNvSpPr>
            <a:spLocks noChangeAspect="1"/>
          </p:cNvSpPr>
          <p:nvPr/>
        </p:nvSpPr>
        <p:spPr>
          <a:xfrm>
            <a:off x="11224176" y="5272838"/>
            <a:ext cx="288000" cy="288000"/>
          </a:xfrm>
          <a:prstGeom prst="ellipse">
            <a:avLst/>
          </a:prstGeom>
          <a:solidFill>
            <a:srgbClr val="68CCB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Círculo Incompleto 194">
            <a:extLst>
              <a:ext uri="{FF2B5EF4-FFF2-40B4-BE49-F238E27FC236}">
                <a16:creationId xmlns:a16="http://schemas.microsoft.com/office/drawing/2014/main" id="{F6DA9E8D-10A5-B113-2DF7-1D60B7BC87ED}"/>
              </a:ext>
            </a:extLst>
          </p:cNvPr>
          <p:cNvSpPr>
            <a:spLocks/>
          </p:cNvSpPr>
          <p:nvPr/>
        </p:nvSpPr>
        <p:spPr>
          <a:xfrm>
            <a:off x="11224176" y="5272838"/>
            <a:ext cx="288000" cy="288000"/>
          </a:xfrm>
          <a:prstGeom prst="pie">
            <a:avLst>
              <a:gd name="adj1" fmla="val 5400000"/>
              <a:gd name="adj2" fmla="val 16200000"/>
            </a:avLst>
          </a:prstGeom>
          <a:solidFill>
            <a:srgbClr val="199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6" name="Oval 195">
            <a:extLst>
              <a:ext uri="{FF2B5EF4-FFF2-40B4-BE49-F238E27FC236}">
                <a16:creationId xmlns:a16="http://schemas.microsoft.com/office/drawing/2014/main" id="{2F2E9D34-5894-427D-F362-726218CA9556}"/>
              </a:ext>
            </a:extLst>
          </p:cNvPr>
          <p:cNvSpPr>
            <a:spLocks noChangeAspect="1"/>
          </p:cNvSpPr>
          <p:nvPr/>
        </p:nvSpPr>
        <p:spPr>
          <a:xfrm>
            <a:off x="11223575" y="5819872"/>
            <a:ext cx="288000" cy="288000"/>
          </a:xfrm>
          <a:prstGeom prst="ellipse">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ixaDeTexto 1">
            <a:extLst>
              <a:ext uri="{FF2B5EF4-FFF2-40B4-BE49-F238E27FC236}">
                <a16:creationId xmlns:a16="http://schemas.microsoft.com/office/drawing/2014/main" id="{13C6EDC8-E0C8-D1C9-AB24-EB49D3DA1BEC}"/>
              </a:ext>
            </a:extLst>
          </p:cNvPr>
          <p:cNvSpPr txBox="1"/>
          <p:nvPr/>
        </p:nvSpPr>
        <p:spPr>
          <a:xfrm>
            <a:off x="216273" y="6356350"/>
            <a:ext cx="2743199" cy="338554"/>
          </a:xfrm>
          <a:prstGeom prst="rect">
            <a:avLst/>
          </a:prstGeom>
          <a:noFill/>
        </p:spPr>
        <p:txBody>
          <a:bodyPr wrap="square" rtlCol="0">
            <a:spAutoFit/>
          </a:bodyPr>
          <a:lstStyle/>
          <a:p>
            <a:r>
              <a:rPr lang="en-US" sz="1600" dirty="0"/>
              <a:t>References  [</a:t>
            </a:r>
            <a:r>
              <a:rPr lang="en-US" sz="1600" dirty="0">
                <a:solidFill>
                  <a:srgbClr val="3D78B5"/>
                </a:solidFill>
              </a:rPr>
              <a:t>33</a:t>
            </a:r>
            <a:r>
              <a:rPr lang="en-US" sz="1600" dirty="0"/>
              <a:t>]</a:t>
            </a:r>
          </a:p>
        </p:txBody>
      </p:sp>
    </p:spTree>
    <p:extLst>
      <p:ext uri="{BB962C8B-B14F-4D97-AF65-F5344CB8AC3E}">
        <p14:creationId xmlns:p14="http://schemas.microsoft.com/office/powerpoint/2010/main" val="1366542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87E677-D025-9149-E489-43FC0B41ED9B}"/>
              </a:ext>
            </a:extLst>
          </p:cNvPr>
          <p:cNvSpPr>
            <a:spLocks noGrp="1"/>
          </p:cNvSpPr>
          <p:nvPr>
            <p:ph type="title"/>
          </p:nvPr>
        </p:nvSpPr>
        <p:spPr>
          <a:xfrm>
            <a:off x="0" y="1"/>
            <a:ext cx="12192000" cy="999460"/>
          </a:xfrm>
          <a:solidFill>
            <a:schemeClr val="bg1">
              <a:lumMod val="95000"/>
            </a:schemeClr>
          </a:solidFill>
        </p:spPr>
        <p:txBody>
          <a:bodyPr/>
          <a:lstStyle/>
          <a:p>
            <a:r>
              <a:rPr lang="en-US" sz="2800" b="1" dirty="0">
                <a:solidFill>
                  <a:srgbClr val="1990B0"/>
                </a:solidFill>
                <a:cs typeface="Arial" panose="020B0604020202020204" pitchFamily="34" charset="0"/>
              </a:rPr>
              <a:t>  </a:t>
            </a:r>
            <a:r>
              <a:rPr lang="en-US" sz="2800" dirty="0">
                <a:cs typeface="Arial" panose="020B0604020202020204" pitchFamily="34" charset="0"/>
              </a:rPr>
              <a:t>Introduction</a:t>
            </a:r>
          </a:p>
        </p:txBody>
      </p:sp>
      <p:sp>
        <p:nvSpPr>
          <p:cNvPr id="3" name="Marcador de Posição do Número do Diapositivo 2">
            <a:extLst>
              <a:ext uri="{FF2B5EF4-FFF2-40B4-BE49-F238E27FC236}">
                <a16:creationId xmlns:a16="http://schemas.microsoft.com/office/drawing/2014/main" id="{4E55505A-0F34-EA7B-60D0-3DBB22588163}"/>
              </a:ext>
            </a:extLst>
          </p:cNvPr>
          <p:cNvSpPr>
            <a:spLocks noGrp="1"/>
          </p:cNvSpPr>
          <p:nvPr>
            <p:ph type="sldNum" sz="quarter" idx="12"/>
          </p:nvPr>
        </p:nvSpPr>
        <p:spPr/>
        <p:txBody>
          <a:bodyPr/>
          <a:lstStyle/>
          <a:p>
            <a:fld id="{9349F829-3AB5-2249-A75E-9CF92A8C3104}" type="slidenum">
              <a:rPr lang="pt-PT" smtClean="0"/>
              <a:t>1</a:t>
            </a:fld>
            <a:endParaRPr lang="pt-PT"/>
          </a:p>
        </p:txBody>
      </p:sp>
      <p:grpSp>
        <p:nvGrpSpPr>
          <p:cNvPr id="22" name="Agrupar 21">
            <a:extLst>
              <a:ext uri="{FF2B5EF4-FFF2-40B4-BE49-F238E27FC236}">
                <a16:creationId xmlns:a16="http://schemas.microsoft.com/office/drawing/2014/main" id="{EC1BBCA7-687C-0E6A-BA5F-CACEB62EF6DB}"/>
              </a:ext>
            </a:extLst>
          </p:cNvPr>
          <p:cNvGrpSpPr/>
          <p:nvPr/>
        </p:nvGrpSpPr>
        <p:grpSpPr>
          <a:xfrm>
            <a:off x="2301967" y="1655271"/>
            <a:ext cx="7588065" cy="4507392"/>
            <a:chOff x="2394135" y="1655271"/>
            <a:chExt cx="7588065" cy="4507392"/>
          </a:xfrm>
        </p:grpSpPr>
        <p:grpSp>
          <p:nvGrpSpPr>
            <p:cNvPr id="7" name="Agrupar 6">
              <a:extLst>
                <a:ext uri="{FF2B5EF4-FFF2-40B4-BE49-F238E27FC236}">
                  <a16:creationId xmlns:a16="http://schemas.microsoft.com/office/drawing/2014/main" id="{CE84D5F4-A7FB-4405-FFEE-013DD9E4DC9C}"/>
                </a:ext>
              </a:extLst>
            </p:cNvPr>
            <p:cNvGrpSpPr/>
            <p:nvPr/>
          </p:nvGrpSpPr>
          <p:grpSpPr>
            <a:xfrm>
              <a:off x="2394135" y="1655271"/>
              <a:ext cx="7588065" cy="4507392"/>
              <a:chOff x="803947" y="1637687"/>
              <a:chExt cx="7588065" cy="4507392"/>
            </a:xfrm>
          </p:grpSpPr>
          <p:sp>
            <p:nvSpPr>
              <p:cNvPr id="9" name="Retângulo 8">
                <a:extLst>
                  <a:ext uri="{FF2B5EF4-FFF2-40B4-BE49-F238E27FC236}">
                    <a16:creationId xmlns:a16="http://schemas.microsoft.com/office/drawing/2014/main" id="{73E17301-5361-1BB3-61CF-741651003BC4}"/>
                  </a:ext>
                </a:extLst>
              </p:cNvPr>
              <p:cNvSpPr/>
              <p:nvPr/>
            </p:nvSpPr>
            <p:spPr>
              <a:xfrm>
                <a:off x="809385" y="2490638"/>
                <a:ext cx="2314467" cy="25423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tângulo 11">
                <a:extLst>
                  <a:ext uri="{FF2B5EF4-FFF2-40B4-BE49-F238E27FC236}">
                    <a16:creationId xmlns:a16="http://schemas.microsoft.com/office/drawing/2014/main" id="{D0C55791-8449-D3C8-59E5-1BBEF3AEB43E}"/>
                  </a:ext>
                </a:extLst>
              </p:cNvPr>
              <p:cNvSpPr/>
              <p:nvPr/>
            </p:nvSpPr>
            <p:spPr>
              <a:xfrm>
                <a:off x="809385" y="5032947"/>
                <a:ext cx="2314467" cy="1112132"/>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tângulo Arredondado 13">
                <a:extLst>
                  <a:ext uri="{FF2B5EF4-FFF2-40B4-BE49-F238E27FC236}">
                    <a16:creationId xmlns:a16="http://schemas.microsoft.com/office/drawing/2014/main" id="{91CAAC44-EDC6-3F3E-0E8F-C28B2CBEF8AA}"/>
                  </a:ext>
                </a:extLst>
              </p:cNvPr>
              <p:cNvSpPr/>
              <p:nvPr/>
            </p:nvSpPr>
            <p:spPr>
              <a:xfrm>
                <a:off x="803947" y="1637687"/>
                <a:ext cx="2327856" cy="971398"/>
              </a:xfrm>
              <a:prstGeom prst="roundRect">
                <a:avLst>
                  <a:gd name="adj" fmla="val 19442"/>
                </a:avLst>
              </a:prstGeom>
              <a:solidFill>
                <a:srgbClr val="4B72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riângulo 17">
                <a:extLst>
                  <a:ext uri="{FF2B5EF4-FFF2-40B4-BE49-F238E27FC236}">
                    <a16:creationId xmlns:a16="http://schemas.microsoft.com/office/drawing/2014/main" id="{C5A10068-71E2-354C-DF53-53C4E3A1C41A}"/>
                  </a:ext>
                </a:extLst>
              </p:cNvPr>
              <p:cNvSpPr/>
              <p:nvPr/>
            </p:nvSpPr>
            <p:spPr>
              <a:xfrm rot="10800000">
                <a:off x="1719533" y="2546268"/>
                <a:ext cx="488731" cy="169234"/>
              </a:xfrm>
              <a:prstGeom prst="triangle">
                <a:avLst/>
              </a:prstGeom>
              <a:solidFill>
                <a:srgbClr val="4B72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aixaDeTexto 23">
                <a:extLst>
                  <a:ext uri="{FF2B5EF4-FFF2-40B4-BE49-F238E27FC236}">
                    <a16:creationId xmlns:a16="http://schemas.microsoft.com/office/drawing/2014/main" id="{ED5F2972-6787-AF52-4490-A0CBDFB5B7C1}"/>
                  </a:ext>
                </a:extLst>
              </p:cNvPr>
              <p:cNvSpPr txBox="1"/>
              <p:nvPr/>
            </p:nvSpPr>
            <p:spPr>
              <a:xfrm>
                <a:off x="803947" y="1908472"/>
                <a:ext cx="2319905" cy="400110"/>
              </a:xfrm>
              <a:prstGeom prst="rect">
                <a:avLst/>
              </a:prstGeom>
              <a:noFill/>
            </p:spPr>
            <p:txBody>
              <a:bodyPr wrap="square" rtlCol="0">
                <a:spAutoFit/>
              </a:bodyPr>
              <a:lstStyle/>
              <a:p>
                <a:pPr algn="ctr"/>
                <a:r>
                  <a:rPr lang="en-US" sz="2000" b="1" dirty="0">
                    <a:solidFill>
                      <a:schemeClr val="bg1"/>
                    </a:solidFill>
                    <a:cs typeface="Arial" panose="020B0604020202020204" pitchFamily="34" charset="0"/>
                  </a:rPr>
                  <a:t>Option</a:t>
                </a:r>
              </a:p>
            </p:txBody>
          </p:sp>
          <p:sp>
            <p:nvSpPr>
              <p:cNvPr id="25" name="CaixaDeTexto 24">
                <a:extLst>
                  <a:ext uri="{FF2B5EF4-FFF2-40B4-BE49-F238E27FC236}">
                    <a16:creationId xmlns:a16="http://schemas.microsoft.com/office/drawing/2014/main" id="{2097C9DC-0FAB-2674-EF4F-59405FE23D09}"/>
                  </a:ext>
                </a:extLst>
              </p:cNvPr>
              <p:cNvSpPr txBox="1"/>
              <p:nvPr/>
            </p:nvSpPr>
            <p:spPr>
              <a:xfrm>
                <a:off x="818236" y="2701435"/>
                <a:ext cx="2314468" cy="2308324"/>
              </a:xfrm>
              <a:prstGeom prst="rect">
                <a:avLst/>
              </a:prstGeom>
              <a:noFill/>
            </p:spPr>
            <p:txBody>
              <a:bodyPr wrap="square" rtlCol="0">
                <a:spAutoFit/>
              </a:bodyPr>
              <a:lstStyle/>
              <a:p>
                <a:r>
                  <a:rPr lang="pt-PT" sz="1600" dirty="0">
                    <a:cs typeface="Arial" panose="020B0604020202020204" pitchFamily="34" charset="0"/>
                  </a:rPr>
                  <a:t>F</a:t>
                </a:r>
                <a:r>
                  <a:rPr lang="pt-PT" sz="1600" dirty="0">
                    <a:effectLst/>
                    <a:cs typeface="Arial" panose="020B0604020202020204" pitchFamily="34" charset="0"/>
                  </a:rPr>
                  <a:t>inancial </a:t>
                </a:r>
                <a:r>
                  <a:rPr lang="pt-PT" sz="1600" dirty="0" err="1">
                    <a:effectLst/>
                    <a:cs typeface="Arial" panose="020B0604020202020204" pitchFamily="34" charset="0"/>
                  </a:rPr>
                  <a:t>contract</a:t>
                </a:r>
                <a:r>
                  <a:rPr lang="pt-PT" sz="1600" dirty="0">
                    <a:effectLst/>
                    <a:cs typeface="Arial" panose="020B0604020202020204" pitchFamily="34" charset="0"/>
                  </a:rPr>
                  <a:t> </a:t>
                </a:r>
                <a:r>
                  <a:rPr lang="pt-PT" sz="1600" dirty="0" err="1">
                    <a:effectLst/>
                    <a:cs typeface="Arial" panose="020B0604020202020204" pitchFamily="34" charset="0"/>
                  </a:rPr>
                  <a:t>that</a:t>
                </a:r>
                <a:r>
                  <a:rPr lang="pt-PT" sz="1600" dirty="0">
                    <a:effectLst/>
                    <a:cs typeface="Arial" panose="020B0604020202020204" pitchFamily="34" charset="0"/>
                  </a:rPr>
                  <a:t> </a:t>
                </a:r>
                <a:r>
                  <a:rPr lang="pt-PT" sz="1600" dirty="0" err="1">
                    <a:effectLst/>
                    <a:cs typeface="Arial" panose="020B0604020202020204" pitchFamily="34" charset="0"/>
                  </a:rPr>
                  <a:t>gives</a:t>
                </a:r>
                <a:r>
                  <a:rPr lang="pt-PT" sz="1600" dirty="0">
                    <a:effectLst/>
                    <a:cs typeface="Arial" panose="020B0604020202020204" pitchFamily="34" charset="0"/>
                  </a:rPr>
                  <a:t> </a:t>
                </a:r>
                <a:r>
                  <a:rPr lang="pt-PT" sz="1600" dirty="0" err="1">
                    <a:effectLst/>
                    <a:cs typeface="Arial" panose="020B0604020202020204" pitchFamily="34" charset="0"/>
                  </a:rPr>
                  <a:t>the</a:t>
                </a:r>
                <a:r>
                  <a:rPr lang="pt-PT" sz="1600" dirty="0">
                    <a:effectLst/>
                    <a:cs typeface="Arial" panose="020B0604020202020204" pitchFamily="34" charset="0"/>
                  </a:rPr>
                  <a:t> </a:t>
                </a:r>
                <a:r>
                  <a:rPr lang="pt-PT" sz="1600" dirty="0" err="1">
                    <a:effectLst/>
                    <a:cs typeface="Arial" panose="020B0604020202020204" pitchFamily="34" charset="0"/>
                  </a:rPr>
                  <a:t>holder</a:t>
                </a:r>
                <a:r>
                  <a:rPr lang="pt-PT" sz="1600" dirty="0">
                    <a:effectLst/>
                    <a:cs typeface="Arial" panose="020B0604020202020204" pitchFamily="34" charset="0"/>
                  </a:rPr>
                  <a:t> </a:t>
                </a:r>
                <a:r>
                  <a:rPr lang="pt-PT" sz="1600" dirty="0" err="1">
                    <a:effectLst/>
                    <a:cs typeface="Arial" panose="020B0604020202020204" pitchFamily="34" charset="0"/>
                  </a:rPr>
                  <a:t>the</a:t>
                </a:r>
                <a:r>
                  <a:rPr lang="pt-PT" sz="1600" dirty="0">
                    <a:effectLst/>
                    <a:cs typeface="Arial" panose="020B0604020202020204" pitchFamily="34" charset="0"/>
                  </a:rPr>
                  <a:t> </a:t>
                </a:r>
                <a:r>
                  <a:rPr lang="pt-PT" sz="1600" dirty="0" err="1">
                    <a:effectLst/>
                    <a:cs typeface="Arial" panose="020B0604020202020204" pitchFamily="34" charset="0"/>
                  </a:rPr>
                  <a:t>right</a:t>
                </a:r>
                <a:r>
                  <a:rPr lang="pt-PT" sz="1600" dirty="0">
                    <a:effectLst/>
                    <a:cs typeface="Arial" panose="020B0604020202020204" pitchFamily="34" charset="0"/>
                  </a:rPr>
                  <a:t>, </a:t>
                </a:r>
                <a:r>
                  <a:rPr lang="pt-PT" sz="1600" dirty="0" err="1">
                    <a:effectLst/>
                    <a:cs typeface="Arial" panose="020B0604020202020204" pitchFamily="34" charset="0"/>
                  </a:rPr>
                  <a:t>but</a:t>
                </a:r>
                <a:r>
                  <a:rPr lang="pt-PT" sz="1600" dirty="0">
                    <a:effectLst/>
                    <a:cs typeface="Arial" panose="020B0604020202020204" pitchFamily="34" charset="0"/>
                  </a:rPr>
                  <a:t> </a:t>
                </a:r>
                <a:r>
                  <a:rPr lang="pt-PT" sz="1600" dirty="0" err="1">
                    <a:effectLst/>
                    <a:cs typeface="Arial" panose="020B0604020202020204" pitchFamily="34" charset="0"/>
                  </a:rPr>
                  <a:t>not</a:t>
                </a:r>
                <a:r>
                  <a:rPr lang="pt-PT" sz="1600" dirty="0">
                    <a:effectLst/>
                    <a:cs typeface="Arial" panose="020B0604020202020204" pitchFamily="34" charset="0"/>
                  </a:rPr>
                  <a:t> </a:t>
                </a:r>
                <a:r>
                  <a:rPr lang="pt-PT" sz="1600" dirty="0" err="1">
                    <a:effectLst/>
                    <a:cs typeface="Arial" panose="020B0604020202020204" pitchFamily="34" charset="0"/>
                  </a:rPr>
                  <a:t>the</a:t>
                </a:r>
                <a:r>
                  <a:rPr lang="pt-PT" sz="1600" dirty="0">
                    <a:effectLst/>
                    <a:cs typeface="Arial" panose="020B0604020202020204" pitchFamily="34" charset="0"/>
                  </a:rPr>
                  <a:t> </a:t>
                </a:r>
                <a:r>
                  <a:rPr lang="pt-PT" sz="1600" dirty="0" err="1">
                    <a:effectLst/>
                    <a:cs typeface="Arial" panose="020B0604020202020204" pitchFamily="34" charset="0"/>
                  </a:rPr>
                  <a:t>obligation</a:t>
                </a:r>
                <a:r>
                  <a:rPr lang="pt-PT" sz="1600" dirty="0">
                    <a:effectLst/>
                    <a:cs typeface="Arial" panose="020B0604020202020204" pitchFamily="34" charset="0"/>
                  </a:rPr>
                  <a:t>, to </a:t>
                </a:r>
                <a:r>
                  <a:rPr lang="pt-PT" sz="1600" dirty="0" err="1">
                    <a:effectLst/>
                    <a:cs typeface="Arial" panose="020B0604020202020204" pitchFamily="34" charset="0"/>
                  </a:rPr>
                  <a:t>buy</a:t>
                </a:r>
                <a:r>
                  <a:rPr lang="pt-PT" sz="1600" dirty="0">
                    <a:effectLst/>
                    <a:cs typeface="Arial" panose="020B0604020202020204" pitchFamily="34" charset="0"/>
                  </a:rPr>
                  <a:t> (</a:t>
                </a:r>
                <a:r>
                  <a:rPr lang="pt-PT" sz="1600" dirty="0" err="1">
                    <a:effectLst/>
                    <a:cs typeface="Arial" panose="020B0604020202020204" pitchFamily="34" charset="0"/>
                  </a:rPr>
                  <a:t>call</a:t>
                </a:r>
                <a:r>
                  <a:rPr lang="pt-PT" sz="1600" dirty="0">
                    <a:effectLst/>
                    <a:cs typeface="Arial" panose="020B0604020202020204" pitchFamily="34" charset="0"/>
                  </a:rPr>
                  <a:t> </a:t>
                </a:r>
                <a:r>
                  <a:rPr lang="pt-PT" sz="1600" dirty="0" err="1">
                    <a:effectLst/>
                    <a:cs typeface="Arial" panose="020B0604020202020204" pitchFamily="34" charset="0"/>
                  </a:rPr>
                  <a:t>option</a:t>
                </a:r>
                <a:r>
                  <a:rPr lang="pt-PT" sz="1600" dirty="0">
                    <a:effectLst/>
                    <a:cs typeface="Arial" panose="020B0604020202020204" pitchFamily="34" charset="0"/>
                  </a:rPr>
                  <a:t>) </a:t>
                </a:r>
                <a:r>
                  <a:rPr lang="pt-PT" sz="1600" dirty="0" err="1">
                    <a:effectLst/>
                    <a:cs typeface="Arial" panose="020B0604020202020204" pitchFamily="34" charset="0"/>
                  </a:rPr>
                  <a:t>or</a:t>
                </a:r>
                <a:r>
                  <a:rPr lang="pt-PT" sz="1600" dirty="0">
                    <a:effectLst/>
                    <a:cs typeface="Arial" panose="020B0604020202020204" pitchFamily="34" charset="0"/>
                  </a:rPr>
                  <a:t> </a:t>
                </a:r>
                <a:r>
                  <a:rPr lang="pt-PT" sz="1600" dirty="0" err="1">
                    <a:effectLst/>
                    <a:cs typeface="Arial" panose="020B0604020202020204" pitchFamily="34" charset="0"/>
                  </a:rPr>
                  <a:t>sell</a:t>
                </a:r>
                <a:r>
                  <a:rPr lang="pt-PT" sz="1600" dirty="0">
                    <a:cs typeface="Arial" panose="020B0604020202020204" pitchFamily="34" charset="0"/>
                  </a:rPr>
                  <a:t> (</a:t>
                </a:r>
                <a:r>
                  <a:rPr lang="pt-PT" sz="1600" dirty="0" err="1">
                    <a:cs typeface="Arial" panose="020B0604020202020204" pitchFamily="34" charset="0"/>
                  </a:rPr>
                  <a:t>put</a:t>
                </a:r>
                <a:r>
                  <a:rPr lang="pt-PT" sz="1600" dirty="0">
                    <a:cs typeface="Arial" panose="020B0604020202020204" pitchFamily="34" charset="0"/>
                  </a:rPr>
                  <a:t> </a:t>
                </a:r>
                <a:r>
                  <a:rPr lang="pt-PT" sz="1600" dirty="0" err="1">
                    <a:cs typeface="Arial" panose="020B0604020202020204" pitchFamily="34" charset="0"/>
                  </a:rPr>
                  <a:t>option</a:t>
                </a:r>
                <a:r>
                  <a:rPr lang="pt-PT" sz="1600" dirty="0">
                    <a:cs typeface="Arial" panose="020B0604020202020204" pitchFamily="34" charset="0"/>
                  </a:rPr>
                  <a:t>) </a:t>
                </a:r>
                <a:r>
                  <a:rPr lang="pt-PT" sz="1600" dirty="0" err="1">
                    <a:effectLst/>
                    <a:cs typeface="Arial" panose="020B0604020202020204" pitchFamily="34" charset="0"/>
                  </a:rPr>
                  <a:t>an</a:t>
                </a:r>
                <a:r>
                  <a:rPr lang="pt-PT" sz="1600" dirty="0">
                    <a:effectLst/>
                    <a:cs typeface="Arial" panose="020B0604020202020204" pitchFamily="34" charset="0"/>
                  </a:rPr>
                  <a:t> </a:t>
                </a:r>
                <a:r>
                  <a:rPr lang="pt-PT" sz="1600" dirty="0" err="1">
                    <a:effectLst/>
                    <a:cs typeface="Arial" panose="020B0604020202020204" pitchFamily="34" charset="0"/>
                  </a:rPr>
                  <a:t>asset</a:t>
                </a:r>
                <a:r>
                  <a:rPr lang="pt-PT" sz="1600" dirty="0">
                    <a:effectLst/>
                    <a:cs typeface="Arial" panose="020B0604020202020204" pitchFamily="34" charset="0"/>
                  </a:rPr>
                  <a:t> </a:t>
                </a:r>
                <a:r>
                  <a:rPr lang="pt-PT" sz="1600" dirty="0" err="1">
                    <a:effectLst/>
                    <a:cs typeface="Arial" panose="020B0604020202020204" pitchFamily="34" charset="0"/>
                  </a:rPr>
                  <a:t>at</a:t>
                </a:r>
                <a:r>
                  <a:rPr lang="pt-PT" sz="1600" dirty="0">
                    <a:effectLst/>
                    <a:cs typeface="Arial" panose="020B0604020202020204" pitchFamily="34" charset="0"/>
                  </a:rPr>
                  <a:t> a </a:t>
                </a:r>
                <a:r>
                  <a:rPr lang="pt-PT" sz="1600" dirty="0" err="1">
                    <a:effectLst/>
                    <a:cs typeface="Arial" panose="020B0604020202020204" pitchFamily="34" charset="0"/>
                  </a:rPr>
                  <a:t>predetermined</a:t>
                </a:r>
                <a:r>
                  <a:rPr lang="pt-PT" sz="1600" dirty="0">
                    <a:effectLst/>
                    <a:cs typeface="Arial" panose="020B0604020202020204" pitchFamily="34" charset="0"/>
                  </a:rPr>
                  <a:t> </a:t>
                </a:r>
                <a:r>
                  <a:rPr lang="pt-PT" sz="1600" dirty="0" err="1">
                    <a:effectLst/>
                    <a:cs typeface="Arial" panose="020B0604020202020204" pitchFamily="34" charset="0"/>
                  </a:rPr>
                  <a:t>price</a:t>
                </a:r>
                <a:r>
                  <a:rPr lang="pt-PT" sz="1600" dirty="0">
                    <a:effectLst/>
                    <a:cs typeface="Arial" panose="020B0604020202020204" pitchFamily="34" charset="0"/>
                  </a:rPr>
                  <a:t> </a:t>
                </a:r>
                <a:r>
                  <a:rPr lang="pt-PT" sz="1600" dirty="0" err="1">
                    <a:effectLst/>
                    <a:cs typeface="Arial" panose="020B0604020202020204" pitchFamily="34" charset="0"/>
                  </a:rPr>
                  <a:t>within</a:t>
                </a:r>
                <a:r>
                  <a:rPr lang="pt-PT" sz="1600" dirty="0">
                    <a:effectLst/>
                    <a:cs typeface="Arial" panose="020B0604020202020204" pitchFamily="34" charset="0"/>
                  </a:rPr>
                  <a:t> a </a:t>
                </a:r>
                <a:r>
                  <a:rPr lang="pt-PT" sz="1600" dirty="0" err="1">
                    <a:effectLst/>
                    <a:cs typeface="Arial" panose="020B0604020202020204" pitchFamily="34" charset="0"/>
                  </a:rPr>
                  <a:t>certain</a:t>
                </a:r>
                <a:r>
                  <a:rPr lang="pt-PT" sz="1600" dirty="0">
                    <a:effectLst/>
                    <a:cs typeface="Arial" panose="020B0604020202020204" pitchFamily="34" charset="0"/>
                  </a:rPr>
                  <a:t> time </a:t>
                </a:r>
                <a:r>
                  <a:rPr lang="pt-PT" sz="1600" dirty="0" err="1">
                    <a:effectLst/>
                    <a:cs typeface="Arial" panose="020B0604020202020204" pitchFamily="34" charset="0"/>
                  </a:rPr>
                  <a:t>period</a:t>
                </a:r>
                <a:r>
                  <a:rPr lang="pt-PT" sz="1600" dirty="0">
                    <a:effectLst/>
                    <a:cs typeface="Arial" panose="020B0604020202020204" pitchFamily="34" charset="0"/>
                  </a:rPr>
                  <a:t>. </a:t>
                </a:r>
                <a:endParaRPr lang="pt-PT" sz="1600" dirty="0">
                  <a:cs typeface="Arial" panose="020B0604020202020204" pitchFamily="34" charset="0"/>
                </a:endParaRPr>
              </a:p>
            </p:txBody>
          </p:sp>
          <p:sp>
            <p:nvSpPr>
              <p:cNvPr id="27" name="Retângulo 26">
                <a:extLst>
                  <a:ext uri="{FF2B5EF4-FFF2-40B4-BE49-F238E27FC236}">
                    <a16:creationId xmlns:a16="http://schemas.microsoft.com/office/drawing/2014/main" id="{F11F711D-7D75-FB66-1642-569525DDE3AA}"/>
                  </a:ext>
                </a:extLst>
              </p:cNvPr>
              <p:cNvSpPr/>
              <p:nvPr/>
            </p:nvSpPr>
            <p:spPr>
              <a:xfrm>
                <a:off x="3425285" y="2490638"/>
                <a:ext cx="2314467" cy="25423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tângulo 27">
                <a:extLst>
                  <a:ext uri="{FF2B5EF4-FFF2-40B4-BE49-F238E27FC236}">
                    <a16:creationId xmlns:a16="http://schemas.microsoft.com/office/drawing/2014/main" id="{2E0DB536-2BB0-F09D-BFB2-C09EE6CEAA4E}"/>
                  </a:ext>
                </a:extLst>
              </p:cNvPr>
              <p:cNvSpPr/>
              <p:nvPr/>
            </p:nvSpPr>
            <p:spPr>
              <a:xfrm>
                <a:off x="3425285" y="5032947"/>
                <a:ext cx="2314467" cy="1112132"/>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tângulo Arredondado 28">
                <a:extLst>
                  <a:ext uri="{FF2B5EF4-FFF2-40B4-BE49-F238E27FC236}">
                    <a16:creationId xmlns:a16="http://schemas.microsoft.com/office/drawing/2014/main" id="{4DF8983E-ABA2-5C72-B7EC-6934BA45C010}"/>
                  </a:ext>
                </a:extLst>
              </p:cNvPr>
              <p:cNvSpPr/>
              <p:nvPr/>
            </p:nvSpPr>
            <p:spPr>
              <a:xfrm>
                <a:off x="3419847" y="1637687"/>
                <a:ext cx="2327856" cy="971398"/>
              </a:xfrm>
              <a:prstGeom prst="roundRect">
                <a:avLst>
                  <a:gd name="adj" fmla="val 19442"/>
                </a:avLst>
              </a:prstGeom>
              <a:solidFill>
                <a:srgbClr val="199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riângulo 29">
                <a:extLst>
                  <a:ext uri="{FF2B5EF4-FFF2-40B4-BE49-F238E27FC236}">
                    <a16:creationId xmlns:a16="http://schemas.microsoft.com/office/drawing/2014/main" id="{FD76B0A7-A3BE-63E4-4598-5215BF556E0A}"/>
                  </a:ext>
                </a:extLst>
              </p:cNvPr>
              <p:cNvSpPr/>
              <p:nvPr/>
            </p:nvSpPr>
            <p:spPr>
              <a:xfrm rot="10800000">
                <a:off x="4335433" y="2546268"/>
                <a:ext cx="488731" cy="169234"/>
              </a:xfrm>
              <a:prstGeom prst="triangle">
                <a:avLst/>
              </a:prstGeom>
              <a:solidFill>
                <a:srgbClr val="199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aixaDeTexto 30">
                <a:extLst>
                  <a:ext uri="{FF2B5EF4-FFF2-40B4-BE49-F238E27FC236}">
                    <a16:creationId xmlns:a16="http://schemas.microsoft.com/office/drawing/2014/main" id="{3DE6C93B-6BC0-DB85-2D02-A3EFCBC05B5D}"/>
                  </a:ext>
                </a:extLst>
              </p:cNvPr>
              <p:cNvSpPr txBox="1"/>
              <p:nvPr/>
            </p:nvSpPr>
            <p:spPr>
              <a:xfrm>
                <a:off x="3419847" y="1798132"/>
                <a:ext cx="2319905" cy="707886"/>
              </a:xfrm>
              <a:prstGeom prst="rect">
                <a:avLst/>
              </a:prstGeom>
              <a:noFill/>
            </p:spPr>
            <p:txBody>
              <a:bodyPr wrap="square" rtlCol="0">
                <a:spAutoFit/>
              </a:bodyPr>
              <a:lstStyle/>
              <a:p>
                <a:pPr algn="ctr"/>
                <a:r>
                  <a:rPr lang="en-US" sz="2000" b="1" dirty="0">
                    <a:solidFill>
                      <a:schemeClr val="bg1"/>
                    </a:solidFill>
                    <a:cs typeface="Arial" panose="020B0604020202020204" pitchFamily="34" charset="0"/>
                  </a:rPr>
                  <a:t>Option pricing model</a:t>
                </a:r>
              </a:p>
            </p:txBody>
          </p:sp>
          <p:sp>
            <p:nvSpPr>
              <p:cNvPr id="34" name="Retângulo 33">
                <a:extLst>
                  <a:ext uri="{FF2B5EF4-FFF2-40B4-BE49-F238E27FC236}">
                    <a16:creationId xmlns:a16="http://schemas.microsoft.com/office/drawing/2014/main" id="{91E0602D-956F-511C-CDE8-12AE75E72D9C}"/>
                  </a:ext>
                </a:extLst>
              </p:cNvPr>
              <p:cNvSpPr/>
              <p:nvPr/>
            </p:nvSpPr>
            <p:spPr>
              <a:xfrm>
                <a:off x="6069594" y="2490638"/>
                <a:ext cx="2314467" cy="25423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tângulo 34">
                <a:extLst>
                  <a:ext uri="{FF2B5EF4-FFF2-40B4-BE49-F238E27FC236}">
                    <a16:creationId xmlns:a16="http://schemas.microsoft.com/office/drawing/2014/main" id="{3CE26BF6-3BE7-43D2-2A1B-EC30CF5799BC}"/>
                  </a:ext>
                </a:extLst>
              </p:cNvPr>
              <p:cNvSpPr/>
              <p:nvPr/>
            </p:nvSpPr>
            <p:spPr>
              <a:xfrm>
                <a:off x="6069594" y="5032947"/>
                <a:ext cx="2314467" cy="1112132"/>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tângulo Arredondado 35">
                <a:extLst>
                  <a:ext uri="{FF2B5EF4-FFF2-40B4-BE49-F238E27FC236}">
                    <a16:creationId xmlns:a16="http://schemas.microsoft.com/office/drawing/2014/main" id="{592F7D31-CE78-36A4-2247-D3BED085E560}"/>
                  </a:ext>
                </a:extLst>
              </p:cNvPr>
              <p:cNvSpPr/>
              <p:nvPr/>
            </p:nvSpPr>
            <p:spPr>
              <a:xfrm>
                <a:off x="6064156" y="1637687"/>
                <a:ext cx="2327856" cy="971398"/>
              </a:xfrm>
              <a:prstGeom prst="roundRect">
                <a:avLst>
                  <a:gd name="adj" fmla="val 19442"/>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riângulo 36">
                <a:extLst>
                  <a:ext uri="{FF2B5EF4-FFF2-40B4-BE49-F238E27FC236}">
                    <a16:creationId xmlns:a16="http://schemas.microsoft.com/office/drawing/2014/main" id="{2B307E38-8C3E-94B8-3FEC-2C7FD01DD873}"/>
                  </a:ext>
                </a:extLst>
              </p:cNvPr>
              <p:cNvSpPr/>
              <p:nvPr/>
            </p:nvSpPr>
            <p:spPr>
              <a:xfrm rot="10800000">
                <a:off x="6979742" y="2546268"/>
                <a:ext cx="488731" cy="169234"/>
              </a:xfrm>
              <a:prstGeom prst="triangle">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aixaDeTexto 37">
                <a:extLst>
                  <a:ext uri="{FF2B5EF4-FFF2-40B4-BE49-F238E27FC236}">
                    <a16:creationId xmlns:a16="http://schemas.microsoft.com/office/drawing/2014/main" id="{1B81D026-19F4-E57C-836D-8872B8B54195}"/>
                  </a:ext>
                </a:extLst>
              </p:cNvPr>
              <p:cNvSpPr txBox="1"/>
              <p:nvPr/>
            </p:nvSpPr>
            <p:spPr>
              <a:xfrm>
                <a:off x="6049919" y="1798131"/>
                <a:ext cx="2319905" cy="707886"/>
              </a:xfrm>
              <a:prstGeom prst="rect">
                <a:avLst/>
              </a:prstGeom>
              <a:noFill/>
            </p:spPr>
            <p:txBody>
              <a:bodyPr wrap="square" rtlCol="0">
                <a:spAutoFit/>
              </a:bodyPr>
              <a:lstStyle/>
              <a:p>
                <a:pPr algn="ctr"/>
                <a:r>
                  <a:rPr lang="en-US" sz="2000" b="1" dirty="0">
                    <a:solidFill>
                      <a:schemeClr val="bg1"/>
                    </a:solidFill>
                    <a:cs typeface="Arial" panose="020B0604020202020204" pitchFamily="34" charset="0"/>
                  </a:rPr>
                  <a:t>Calibration</a:t>
                </a:r>
              </a:p>
              <a:p>
                <a:pPr algn="ctr"/>
                <a:r>
                  <a:rPr lang="en-US" sz="2000" b="1" dirty="0">
                    <a:solidFill>
                      <a:schemeClr val="bg1"/>
                    </a:solidFill>
                    <a:cs typeface="Arial" panose="020B0604020202020204" pitchFamily="34" charset="0"/>
                  </a:rPr>
                  <a:t> process</a:t>
                </a:r>
              </a:p>
            </p:txBody>
          </p:sp>
          <mc:AlternateContent xmlns:mc="http://schemas.openxmlformats.org/markup-compatibility/2006" xmlns:a14="http://schemas.microsoft.com/office/drawing/2010/main">
            <mc:Choice Requires="a14">
              <p:sp>
                <p:nvSpPr>
                  <p:cNvPr id="49" name="CaixaDeTexto 48">
                    <a:extLst>
                      <a:ext uri="{FF2B5EF4-FFF2-40B4-BE49-F238E27FC236}">
                        <a16:creationId xmlns:a16="http://schemas.microsoft.com/office/drawing/2014/main" id="{48385A52-07D0-C786-0095-796253440531}"/>
                      </a:ext>
                    </a:extLst>
                  </p:cNvPr>
                  <p:cNvSpPr txBox="1"/>
                  <p:nvPr/>
                </p:nvSpPr>
                <p:spPr>
                  <a:xfrm>
                    <a:off x="3448257" y="2769529"/>
                    <a:ext cx="2314467" cy="1077218"/>
                  </a:xfrm>
                  <a:prstGeom prst="rect">
                    <a:avLst/>
                  </a:prstGeom>
                  <a:noFill/>
                </p:spPr>
                <p:txBody>
                  <a:bodyPr wrap="square" rtlCol="0">
                    <a:spAutoFit/>
                  </a:bodyPr>
                  <a:lstStyle/>
                  <a:p>
                    <a:r>
                      <a:rPr lang="en-US" sz="1600" dirty="0">
                        <a:cs typeface="Arial" panose="020B0604020202020204" pitchFamily="34" charset="0"/>
                      </a:rPr>
                      <a:t>Stock price </a:t>
                    </a:r>
                    <a14:m>
                      <m:oMath xmlns:m="http://schemas.openxmlformats.org/officeDocument/2006/math">
                        <m:sSub>
                          <m:sSubPr>
                            <m:ctrlPr>
                              <a:rPr lang="pt-PT" sz="1600" i="1" smtClean="0">
                                <a:latin typeface="Cambria Math" panose="02040503050406030204" pitchFamily="18" charset="0"/>
                                <a:cs typeface="Arial" panose="020B0604020202020204" pitchFamily="34" charset="0"/>
                              </a:rPr>
                            </m:ctrlPr>
                          </m:sSubPr>
                          <m:e>
                            <m:r>
                              <a:rPr lang="pt-PT" sz="1600" b="0" i="1" smtClean="0">
                                <a:latin typeface="Cambria Math" panose="02040503050406030204" pitchFamily="18" charset="0"/>
                                <a:cs typeface="Arial" panose="020B0604020202020204" pitchFamily="34" charset="0"/>
                              </a:rPr>
                              <m:t>𝑆</m:t>
                            </m:r>
                          </m:e>
                          <m:sub>
                            <m:r>
                              <a:rPr lang="pt-PT" sz="1600" b="0" i="1" smtClean="0">
                                <a:latin typeface="Cambria Math" panose="02040503050406030204" pitchFamily="18" charset="0"/>
                                <a:cs typeface="Arial" panose="020B0604020202020204" pitchFamily="34" charset="0"/>
                              </a:rPr>
                              <m:t>𝑡</m:t>
                            </m:r>
                          </m:sub>
                        </m:sSub>
                      </m:oMath>
                    </a14:m>
                    <a:endParaRPr lang="en-US" sz="1600" dirty="0">
                      <a:cs typeface="Arial" panose="020B0604020202020204" pitchFamily="34" charset="0"/>
                    </a:endParaRPr>
                  </a:p>
                  <a:p>
                    <a:r>
                      <a:rPr lang="en-US" sz="1600" dirty="0">
                        <a:cs typeface="Arial" panose="020B0604020202020204" pitchFamily="34" charset="0"/>
                      </a:rPr>
                      <a:t>Strike price </a:t>
                    </a:r>
                    <a14:m>
                      <m:oMath xmlns:m="http://schemas.openxmlformats.org/officeDocument/2006/math">
                        <m:r>
                          <a:rPr lang="pt-PT" sz="1600" b="0" i="1" smtClean="0">
                            <a:latin typeface="Cambria Math" panose="02040503050406030204" pitchFamily="18" charset="0"/>
                            <a:cs typeface="Arial" panose="020B0604020202020204" pitchFamily="34" charset="0"/>
                          </a:rPr>
                          <m:t>𝐾</m:t>
                        </m:r>
                      </m:oMath>
                    </a14:m>
                    <a:endParaRPr lang="en-US" sz="1600" dirty="0">
                      <a:cs typeface="Arial" panose="020B0604020202020204" pitchFamily="34" charset="0"/>
                    </a:endParaRPr>
                  </a:p>
                  <a:p>
                    <a:r>
                      <a:rPr lang="en-US" sz="1600" dirty="0">
                        <a:cs typeface="Arial" panose="020B0604020202020204" pitchFamily="34" charset="0"/>
                      </a:rPr>
                      <a:t>Time to maturity </a:t>
                    </a:r>
                    <a14:m>
                      <m:oMath xmlns:m="http://schemas.openxmlformats.org/officeDocument/2006/math">
                        <m:r>
                          <a:rPr lang="pt-PT" sz="1600" b="0" i="1" smtClean="0">
                            <a:latin typeface="Cambria Math" panose="02040503050406030204" pitchFamily="18" charset="0"/>
                            <a:cs typeface="Arial" panose="020B0604020202020204" pitchFamily="34" charset="0"/>
                          </a:rPr>
                          <m:t>𝜏</m:t>
                        </m:r>
                      </m:oMath>
                    </a14:m>
                    <a:endParaRPr lang="en-US" sz="1600" dirty="0">
                      <a:cs typeface="Arial" panose="020B0604020202020204" pitchFamily="34" charset="0"/>
                    </a:endParaRPr>
                  </a:p>
                  <a:p>
                    <a:r>
                      <a:rPr lang="en-US" sz="1600" dirty="0">
                        <a:cs typeface="Arial" panose="020B0604020202020204" pitchFamily="34" charset="0"/>
                      </a:rPr>
                      <a:t>Risk-free interest rate </a:t>
                    </a:r>
                    <a14:m>
                      <m:oMath xmlns:m="http://schemas.openxmlformats.org/officeDocument/2006/math">
                        <m:r>
                          <a:rPr lang="pt-PT" sz="1600" b="0" i="1" smtClean="0">
                            <a:latin typeface="Cambria Math" panose="02040503050406030204" pitchFamily="18" charset="0"/>
                            <a:cs typeface="Arial" panose="020B0604020202020204" pitchFamily="34" charset="0"/>
                          </a:rPr>
                          <m:t>𝑟</m:t>
                        </m:r>
                      </m:oMath>
                    </a14:m>
                    <a:endParaRPr lang="en-US" sz="1600" dirty="0">
                      <a:cs typeface="Arial" panose="020B0604020202020204" pitchFamily="34" charset="0"/>
                    </a:endParaRPr>
                  </a:p>
                </p:txBody>
              </p:sp>
            </mc:Choice>
            <mc:Fallback xmlns="">
              <p:sp>
                <p:nvSpPr>
                  <p:cNvPr id="49" name="CaixaDeTexto 48">
                    <a:extLst>
                      <a:ext uri="{FF2B5EF4-FFF2-40B4-BE49-F238E27FC236}">
                        <a16:creationId xmlns:a16="http://schemas.microsoft.com/office/drawing/2014/main" id="{48385A52-07D0-C786-0095-796253440531}"/>
                      </a:ext>
                    </a:extLst>
                  </p:cNvPr>
                  <p:cNvSpPr txBox="1">
                    <a:spLocks noRot="1" noChangeAspect="1" noMove="1" noResize="1" noEditPoints="1" noAdjustHandles="1" noChangeArrowheads="1" noChangeShapeType="1" noTextEdit="1"/>
                  </p:cNvSpPr>
                  <p:nvPr/>
                </p:nvSpPr>
                <p:spPr>
                  <a:xfrm>
                    <a:off x="3448257" y="2769529"/>
                    <a:ext cx="2314467" cy="1077218"/>
                  </a:xfrm>
                  <a:prstGeom prst="rect">
                    <a:avLst/>
                  </a:prstGeom>
                  <a:blipFill>
                    <a:blip r:embed="rId3"/>
                    <a:stretch>
                      <a:fillRect l="-1639" t="-2326" b="-4651"/>
                    </a:stretch>
                  </a:blipFill>
                </p:spPr>
                <p:txBody>
                  <a:bodyPr/>
                  <a:lstStyle/>
                  <a:p>
                    <a:r>
                      <a:rPr lang="en-US">
                        <a:noFill/>
                      </a:rPr>
                      <a:t> </a:t>
                    </a:r>
                  </a:p>
                </p:txBody>
              </p:sp>
            </mc:Fallback>
          </mc:AlternateContent>
          <p:cxnSp>
            <p:nvCxnSpPr>
              <p:cNvPr id="51" name="Conexão Reta Unidirecional 50">
                <a:extLst>
                  <a:ext uri="{FF2B5EF4-FFF2-40B4-BE49-F238E27FC236}">
                    <a16:creationId xmlns:a16="http://schemas.microsoft.com/office/drawing/2014/main" id="{2EFD70A2-0199-E532-214D-D6F1FECAE409}"/>
                  </a:ext>
                </a:extLst>
              </p:cNvPr>
              <p:cNvCxnSpPr>
                <a:cxnSpLocks/>
              </p:cNvCxnSpPr>
              <p:nvPr/>
            </p:nvCxnSpPr>
            <p:spPr>
              <a:xfrm flipH="1">
                <a:off x="4577081" y="3921391"/>
                <a:ext cx="0" cy="268053"/>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4" name="CaixaDeTexto 53">
                    <a:extLst>
                      <a:ext uri="{FF2B5EF4-FFF2-40B4-BE49-F238E27FC236}">
                        <a16:creationId xmlns:a16="http://schemas.microsoft.com/office/drawing/2014/main" id="{F0EBB298-2338-B568-E634-C848B2F70B18}"/>
                      </a:ext>
                    </a:extLst>
                  </p:cNvPr>
                  <p:cNvSpPr txBox="1"/>
                  <p:nvPr/>
                </p:nvSpPr>
                <p:spPr>
                  <a:xfrm>
                    <a:off x="3954581" y="4267185"/>
                    <a:ext cx="1122230" cy="492443"/>
                  </a:xfrm>
                  <a:prstGeom prst="rect">
                    <a:avLst/>
                  </a:prstGeom>
                  <a:noFill/>
                </p:spPr>
                <p:txBody>
                  <a:bodyPr wrap="none" lIns="0" tIns="0" rIns="0" bIns="0" rtlCol="0">
                    <a:spAutoFit/>
                  </a:bodyPr>
                  <a:lstStyle/>
                  <a:p>
                    <a:r>
                      <a:rPr lang="pt-PT" sz="1600" b="0" dirty="0" err="1">
                        <a:cs typeface="Arial" panose="020B0604020202020204" pitchFamily="34" charset="0"/>
                      </a:rPr>
                      <a:t>Option</a:t>
                    </a:r>
                    <a:r>
                      <a:rPr lang="pt-PT" sz="1600" b="0" dirty="0">
                        <a:cs typeface="Arial" panose="020B0604020202020204" pitchFamily="34" charset="0"/>
                      </a:rPr>
                      <a:t> </a:t>
                    </a:r>
                    <a:r>
                      <a:rPr lang="pt-PT" sz="1600" b="0" dirty="0" err="1">
                        <a:cs typeface="Arial" panose="020B0604020202020204" pitchFamily="34" charset="0"/>
                      </a:rPr>
                      <a:t>price</a:t>
                    </a:r>
                    <a:endParaRPr lang="pt-PT" sz="1600" b="0" dirty="0">
                      <a:cs typeface="Arial" panose="020B0604020202020204" pitchFamily="34" charset="0"/>
                    </a:endParaRPr>
                  </a:p>
                  <a:p>
                    <a:pPr/>
                    <a14:m>
                      <m:oMathPara xmlns:m="http://schemas.openxmlformats.org/officeDocument/2006/math">
                        <m:oMathParaPr>
                          <m:jc m:val="centerGroup"/>
                        </m:oMathParaPr>
                        <m:oMath xmlns:m="http://schemas.openxmlformats.org/officeDocument/2006/math">
                          <m:r>
                            <a:rPr lang="pt-PT" sz="1600" b="0" i="1" smtClean="0">
                              <a:latin typeface="Cambria Math" panose="02040503050406030204" pitchFamily="18" charset="0"/>
                            </a:rPr>
                            <m:t>𝑝</m:t>
                          </m:r>
                          <m:r>
                            <a:rPr lang="pt-PT" sz="1600" b="0" i="1" smtClean="0">
                              <a:latin typeface="Cambria Math" panose="02040503050406030204" pitchFamily="18" charset="0"/>
                            </a:rPr>
                            <m:t>(</m:t>
                          </m:r>
                          <m:sSub>
                            <m:sSubPr>
                              <m:ctrlPr>
                                <a:rPr lang="pt-PT" sz="1600" b="0" i="1" smtClean="0">
                                  <a:latin typeface="Cambria Math" panose="02040503050406030204" pitchFamily="18" charset="0"/>
                                </a:rPr>
                              </m:ctrlPr>
                            </m:sSubPr>
                            <m:e>
                              <m:r>
                                <a:rPr lang="pt-PT" sz="1600" b="0" i="1" smtClean="0">
                                  <a:latin typeface="Cambria Math" panose="02040503050406030204" pitchFamily="18" charset="0"/>
                                </a:rPr>
                                <m:t>𝑆</m:t>
                              </m:r>
                            </m:e>
                            <m:sub>
                              <m:r>
                                <a:rPr lang="pt-PT" sz="1600" b="0" i="1" smtClean="0">
                                  <a:latin typeface="Cambria Math" panose="02040503050406030204" pitchFamily="18" charset="0"/>
                                </a:rPr>
                                <m:t>𝑡</m:t>
                              </m:r>
                            </m:sub>
                          </m:sSub>
                          <m:r>
                            <a:rPr lang="pt-PT" sz="1600" b="0" i="1" smtClean="0">
                              <a:latin typeface="Cambria Math" panose="02040503050406030204" pitchFamily="18" charset="0"/>
                            </a:rPr>
                            <m:t>, </m:t>
                          </m:r>
                          <m:r>
                            <a:rPr lang="pt-PT" sz="1600" b="0" i="1" smtClean="0">
                              <a:latin typeface="Cambria Math" panose="02040503050406030204" pitchFamily="18" charset="0"/>
                            </a:rPr>
                            <m:t>𝐾</m:t>
                          </m:r>
                          <m:r>
                            <a:rPr lang="pt-PT" sz="1600" b="0" i="1" smtClean="0">
                              <a:latin typeface="Cambria Math" panose="02040503050406030204" pitchFamily="18" charset="0"/>
                            </a:rPr>
                            <m:t>, </m:t>
                          </m:r>
                          <m:r>
                            <a:rPr lang="pt-PT" sz="1600" b="0" i="1" smtClean="0">
                              <a:latin typeface="Cambria Math" panose="02040503050406030204" pitchFamily="18" charset="0"/>
                            </a:rPr>
                            <m:t>𝜏</m:t>
                          </m:r>
                          <m:r>
                            <a:rPr lang="pt-PT" sz="1600" b="0" i="1" smtClean="0">
                              <a:latin typeface="Cambria Math" panose="02040503050406030204" pitchFamily="18" charset="0"/>
                            </a:rPr>
                            <m:t>, </m:t>
                          </m:r>
                          <m:r>
                            <a:rPr lang="pt-PT" sz="1600" b="0" i="1" smtClean="0">
                              <a:latin typeface="Cambria Math" panose="02040503050406030204" pitchFamily="18" charset="0"/>
                            </a:rPr>
                            <m:t>𝑟</m:t>
                          </m:r>
                          <m:r>
                            <a:rPr lang="pt-PT" sz="1600" b="0" i="1" smtClean="0">
                              <a:latin typeface="Cambria Math" panose="02040503050406030204" pitchFamily="18" charset="0"/>
                            </a:rPr>
                            <m:t>)</m:t>
                          </m:r>
                        </m:oMath>
                      </m:oMathPara>
                    </a14:m>
                    <a:endParaRPr lang="en-US" sz="1600" dirty="0"/>
                  </a:p>
                </p:txBody>
              </p:sp>
            </mc:Choice>
            <mc:Fallback xmlns="">
              <p:sp>
                <p:nvSpPr>
                  <p:cNvPr id="54" name="CaixaDeTexto 53">
                    <a:extLst>
                      <a:ext uri="{FF2B5EF4-FFF2-40B4-BE49-F238E27FC236}">
                        <a16:creationId xmlns:a16="http://schemas.microsoft.com/office/drawing/2014/main" id="{F0EBB298-2338-B568-E634-C848B2F70B18}"/>
                      </a:ext>
                    </a:extLst>
                  </p:cNvPr>
                  <p:cNvSpPr txBox="1">
                    <a:spLocks noRot="1" noChangeAspect="1" noMove="1" noResize="1" noEditPoints="1" noAdjustHandles="1" noChangeArrowheads="1" noChangeShapeType="1" noTextEdit="1"/>
                  </p:cNvSpPr>
                  <p:nvPr/>
                </p:nvSpPr>
                <p:spPr>
                  <a:xfrm>
                    <a:off x="3954581" y="4267185"/>
                    <a:ext cx="1122230" cy="492443"/>
                  </a:xfrm>
                  <a:prstGeom prst="rect">
                    <a:avLst/>
                  </a:prstGeom>
                  <a:blipFill>
                    <a:blip r:embed="rId4"/>
                    <a:stretch>
                      <a:fillRect l="-11236" t="-12500" r="-7865" b="-17500"/>
                    </a:stretch>
                  </a:blipFill>
                </p:spPr>
                <p:txBody>
                  <a:bodyPr/>
                  <a:lstStyle/>
                  <a:p>
                    <a:r>
                      <a:rPr lang="en-US">
                        <a:noFill/>
                      </a:rPr>
                      <a:t> </a:t>
                    </a:r>
                  </a:p>
                </p:txBody>
              </p:sp>
            </mc:Fallback>
          </mc:AlternateContent>
          <p:sp>
            <p:nvSpPr>
              <p:cNvPr id="61" name="CaixaDeTexto 60">
                <a:extLst>
                  <a:ext uri="{FF2B5EF4-FFF2-40B4-BE49-F238E27FC236}">
                    <a16:creationId xmlns:a16="http://schemas.microsoft.com/office/drawing/2014/main" id="{7BF43F27-F3B1-6408-0E80-03EB59B58E1C}"/>
                  </a:ext>
                </a:extLst>
              </p:cNvPr>
              <p:cNvSpPr txBox="1"/>
              <p:nvPr/>
            </p:nvSpPr>
            <p:spPr>
              <a:xfrm>
                <a:off x="6064156" y="2769529"/>
                <a:ext cx="2327856" cy="1569660"/>
              </a:xfrm>
              <a:prstGeom prst="rect">
                <a:avLst/>
              </a:prstGeom>
              <a:noFill/>
            </p:spPr>
            <p:txBody>
              <a:bodyPr wrap="square">
                <a:spAutoFit/>
              </a:bodyPr>
              <a:lstStyle/>
              <a:p>
                <a:r>
                  <a:rPr lang="pt-PT" sz="1600" dirty="0">
                    <a:effectLst/>
                    <a:cs typeface="Arial" panose="020B0604020202020204" pitchFamily="34" charset="0"/>
                  </a:rPr>
                  <a:t>Determine </a:t>
                </a:r>
                <a:r>
                  <a:rPr lang="pt-PT" sz="1600" dirty="0" err="1">
                    <a:effectLst/>
                    <a:cs typeface="Arial" panose="020B0604020202020204" pitchFamily="34" charset="0"/>
                  </a:rPr>
                  <a:t>the</a:t>
                </a:r>
                <a:r>
                  <a:rPr lang="pt-PT" sz="1600" dirty="0">
                    <a:effectLst/>
                    <a:cs typeface="Arial" panose="020B0604020202020204" pitchFamily="34" charset="0"/>
                  </a:rPr>
                  <a:t> </a:t>
                </a:r>
                <a:r>
                  <a:rPr lang="pt-PT" sz="1600" dirty="0" err="1">
                    <a:effectLst/>
                    <a:cs typeface="Arial" panose="020B0604020202020204" pitchFamily="34" charset="0"/>
                  </a:rPr>
                  <a:t>optimal</a:t>
                </a:r>
                <a:r>
                  <a:rPr lang="pt-PT" sz="1600" dirty="0">
                    <a:effectLst/>
                    <a:cs typeface="Arial" panose="020B0604020202020204" pitchFamily="34" charset="0"/>
                  </a:rPr>
                  <a:t> </a:t>
                </a:r>
                <a:r>
                  <a:rPr lang="pt-PT" sz="1600" dirty="0" err="1">
                    <a:effectLst/>
                    <a:cs typeface="Arial" panose="020B0604020202020204" pitchFamily="34" charset="0"/>
                  </a:rPr>
                  <a:t>parameters</a:t>
                </a:r>
                <a:r>
                  <a:rPr lang="pt-PT" sz="1600" dirty="0">
                    <a:effectLst/>
                    <a:cs typeface="Arial" panose="020B0604020202020204" pitchFamily="34" charset="0"/>
                  </a:rPr>
                  <a:t> </a:t>
                </a:r>
                <a:r>
                  <a:rPr lang="pt-PT" sz="1600" dirty="0" err="1">
                    <a:effectLst/>
                    <a:cs typeface="Arial" panose="020B0604020202020204" pitchFamily="34" charset="0"/>
                  </a:rPr>
                  <a:t>of</a:t>
                </a:r>
                <a:r>
                  <a:rPr lang="pt-PT" sz="1600" dirty="0">
                    <a:effectLst/>
                    <a:cs typeface="Arial" panose="020B0604020202020204" pitchFamily="34" charset="0"/>
                  </a:rPr>
                  <a:t> </a:t>
                </a:r>
                <a:r>
                  <a:rPr lang="pt-PT" sz="1600" dirty="0" err="1">
                    <a:effectLst/>
                    <a:cs typeface="Arial" panose="020B0604020202020204" pitchFamily="34" charset="0"/>
                  </a:rPr>
                  <a:t>the</a:t>
                </a:r>
                <a:r>
                  <a:rPr lang="pt-PT" sz="1600" dirty="0">
                    <a:effectLst/>
                    <a:cs typeface="Arial" panose="020B0604020202020204" pitchFamily="34" charset="0"/>
                  </a:rPr>
                  <a:t> </a:t>
                </a:r>
                <a:r>
                  <a:rPr lang="pt-PT" sz="1600" dirty="0" err="1">
                    <a:effectLst/>
                    <a:cs typeface="Arial" panose="020B0604020202020204" pitchFamily="34" charset="0"/>
                  </a:rPr>
                  <a:t>model</a:t>
                </a:r>
                <a:r>
                  <a:rPr lang="pt-PT" sz="1600" dirty="0">
                    <a:effectLst/>
                    <a:cs typeface="Arial" panose="020B0604020202020204" pitchFamily="34" charset="0"/>
                  </a:rPr>
                  <a:t> </a:t>
                </a:r>
                <a:r>
                  <a:rPr lang="pt-PT" sz="1600" dirty="0" err="1">
                    <a:effectLst/>
                    <a:cs typeface="Arial" panose="020B0604020202020204" pitchFamily="34" charset="0"/>
                  </a:rPr>
                  <a:t>so</a:t>
                </a:r>
                <a:r>
                  <a:rPr lang="pt-PT" sz="1600" dirty="0">
                    <a:effectLst/>
                    <a:cs typeface="Arial" panose="020B0604020202020204" pitchFamily="34" charset="0"/>
                  </a:rPr>
                  <a:t> </a:t>
                </a:r>
                <a:r>
                  <a:rPr lang="pt-PT" sz="1600" dirty="0" err="1">
                    <a:effectLst/>
                    <a:cs typeface="Arial" panose="020B0604020202020204" pitchFamily="34" charset="0"/>
                  </a:rPr>
                  <a:t>that</a:t>
                </a:r>
                <a:r>
                  <a:rPr lang="pt-PT" sz="1600" dirty="0">
                    <a:effectLst/>
                    <a:cs typeface="Arial" panose="020B0604020202020204" pitchFamily="34" charset="0"/>
                  </a:rPr>
                  <a:t> </a:t>
                </a:r>
                <a:r>
                  <a:rPr lang="pt-PT" sz="1600" dirty="0" err="1">
                    <a:effectLst/>
                    <a:cs typeface="Arial" panose="020B0604020202020204" pitchFamily="34" charset="0"/>
                  </a:rPr>
                  <a:t>the</a:t>
                </a:r>
                <a:r>
                  <a:rPr lang="pt-PT" sz="1600" dirty="0">
                    <a:effectLst/>
                    <a:cs typeface="Arial" panose="020B0604020202020204" pitchFamily="34" charset="0"/>
                  </a:rPr>
                  <a:t> </a:t>
                </a:r>
                <a:r>
                  <a:rPr lang="pt-PT" sz="1600" dirty="0" err="1">
                    <a:effectLst/>
                    <a:cs typeface="Arial" panose="020B0604020202020204" pitchFamily="34" charset="0"/>
                  </a:rPr>
                  <a:t>resulting</a:t>
                </a:r>
                <a:r>
                  <a:rPr lang="pt-PT" sz="1600" dirty="0">
                    <a:effectLst/>
                    <a:cs typeface="Arial" panose="020B0604020202020204" pitchFamily="34" charset="0"/>
                  </a:rPr>
                  <a:t> </a:t>
                </a:r>
                <a:r>
                  <a:rPr lang="pt-PT" sz="1600" dirty="0" err="1">
                    <a:effectLst/>
                    <a:cs typeface="Arial" panose="020B0604020202020204" pitchFamily="34" charset="0"/>
                  </a:rPr>
                  <a:t>outcomes</a:t>
                </a:r>
                <a:r>
                  <a:rPr lang="pt-PT" sz="1600" dirty="0">
                    <a:effectLst/>
                    <a:cs typeface="Arial" panose="020B0604020202020204" pitchFamily="34" charset="0"/>
                  </a:rPr>
                  <a:t> </a:t>
                </a:r>
                <a:r>
                  <a:rPr lang="pt-PT" sz="1600" dirty="0" err="1">
                    <a:effectLst/>
                    <a:cs typeface="Arial" panose="020B0604020202020204" pitchFamily="34" charset="0"/>
                  </a:rPr>
                  <a:t>closely</a:t>
                </a:r>
                <a:r>
                  <a:rPr lang="pt-PT" sz="1600" dirty="0">
                    <a:effectLst/>
                    <a:cs typeface="Arial" panose="020B0604020202020204" pitchFamily="34" charset="0"/>
                  </a:rPr>
                  <a:t> </a:t>
                </a:r>
                <a:r>
                  <a:rPr lang="pt-PT" sz="1600" dirty="0" err="1">
                    <a:effectLst/>
                    <a:cs typeface="Arial" panose="020B0604020202020204" pitchFamily="34" charset="0"/>
                  </a:rPr>
                  <a:t>align</a:t>
                </a:r>
                <a:r>
                  <a:rPr lang="pt-PT" sz="1600" dirty="0">
                    <a:effectLst/>
                    <a:cs typeface="Arial" panose="020B0604020202020204" pitchFamily="34" charset="0"/>
                  </a:rPr>
                  <a:t> </a:t>
                </a:r>
                <a:r>
                  <a:rPr lang="pt-PT" sz="1600" dirty="0" err="1">
                    <a:effectLst/>
                    <a:cs typeface="Arial" panose="020B0604020202020204" pitchFamily="34" charset="0"/>
                  </a:rPr>
                  <a:t>with</a:t>
                </a:r>
                <a:r>
                  <a:rPr lang="pt-PT" sz="1600" dirty="0">
                    <a:effectLst/>
                    <a:cs typeface="Arial" panose="020B0604020202020204" pitchFamily="34" charset="0"/>
                  </a:rPr>
                  <a:t> </a:t>
                </a:r>
                <a:r>
                  <a:rPr lang="pt-PT" sz="1600" dirty="0" err="1">
                    <a:effectLst/>
                    <a:cs typeface="Arial" panose="020B0604020202020204" pitchFamily="34" charset="0"/>
                  </a:rPr>
                  <a:t>those</a:t>
                </a:r>
                <a:r>
                  <a:rPr lang="pt-PT" sz="1600" dirty="0">
                    <a:effectLst/>
                    <a:cs typeface="Arial" panose="020B0604020202020204" pitchFamily="34" charset="0"/>
                  </a:rPr>
                  <a:t> </a:t>
                </a:r>
                <a:r>
                  <a:rPr lang="pt-PT" sz="1600" dirty="0" err="1">
                    <a:effectLst/>
                    <a:cs typeface="Arial" panose="020B0604020202020204" pitchFamily="34" charset="0"/>
                  </a:rPr>
                  <a:t>observed</a:t>
                </a:r>
                <a:r>
                  <a:rPr lang="pt-PT" sz="1600" dirty="0">
                    <a:effectLst/>
                    <a:cs typeface="Arial" panose="020B0604020202020204" pitchFamily="34" charset="0"/>
                  </a:rPr>
                  <a:t> in </a:t>
                </a:r>
                <a:r>
                  <a:rPr lang="pt-PT" sz="1600" dirty="0" err="1">
                    <a:effectLst/>
                    <a:cs typeface="Arial" panose="020B0604020202020204" pitchFamily="34" charset="0"/>
                  </a:rPr>
                  <a:t>the</a:t>
                </a:r>
                <a:r>
                  <a:rPr lang="pt-PT" sz="1600" dirty="0">
                    <a:effectLst/>
                    <a:cs typeface="Arial" panose="020B0604020202020204" pitchFamily="34" charset="0"/>
                  </a:rPr>
                  <a:t> </a:t>
                </a:r>
                <a:r>
                  <a:rPr lang="pt-PT" sz="1600" dirty="0" err="1">
                    <a:effectLst/>
                    <a:cs typeface="Arial" panose="020B0604020202020204" pitchFamily="34" charset="0"/>
                  </a:rPr>
                  <a:t>market</a:t>
                </a:r>
                <a:r>
                  <a:rPr lang="pt-PT" sz="1600" dirty="0">
                    <a:effectLst/>
                    <a:cs typeface="Arial" panose="020B0604020202020204" pitchFamily="34" charset="0"/>
                  </a:rPr>
                  <a:t>. </a:t>
                </a:r>
                <a:endParaRPr lang="pt-PT" sz="1600" dirty="0">
                  <a:cs typeface="Arial" panose="020B0604020202020204" pitchFamily="34" charset="0"/>
                </a:endParaRPr>
              </a:p>
            </p:txBody>
          </p:sp>
          <p:sp>
            <p:nvSpPr>
              <p:cNvPr id="72" name="Retângulo 71">
                <a:extLst>
                  <a:ext uri="{FF2B5EF4-FFF2-40B4-BE49-F238E27FC236}">
                    <a16:creationId xmlns:a16="http://schemas.microsoft.com/office/drawing/2014/main" id="{0A00B016-673A-45C1-D372-46A86734C980}"/>
                  </a:ext>
                </a:extLst>
              </p:cNvPr>
              <p:cNvSpPr/>
              <p:nvPr/>
            </p:nvSpPr>
            <p:spPr>
              <a:xfrm>
                <a:off x="1664060" y="5181600"/>
                <a:ext cx="593365" cy="8011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áfico 25" descr="Contrato destaque">
                <a:extLst>
                  <a:ext uri="{FF2B5EF4-FFF2-40B4-BE49-F238E27FC236}">
                    <a16:creationId xmlns:a16="http://schemas.microsoft.com/office/drawing/2014/main" id="{FDE1B76A-78E6-FACE-5AA8-326B4C0D2A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61452" y="5074797"/>
                <a:ext cx="999459" cy="999459"/>
              </a:xfrm>
              <a:prstGeom prst="rect">
                <a:avLst/>
              </a:prstGeom>
            </p:spPr>
          </p:pic>
          <p:grpSp>
            <p:nvGrpSpPr>
              <p:cNvPr id="4" name="Agrupar 3">
                <a:extLst>
                  <a:ext uri="{FF2B5EF4-FFF2-40B4-BE49-F238E27FC236}">
                    <a16:creationId xmlns:a16="http://schemas.microsoft.com/office/drawing/2014/main" id="{ADD701E1-0619-2426-3299-C74DA63B0FE2}"/>
                  </a:ext>
                </a:extLst>
              </p:cNvPr>
              <p:cNvGrpSpPr>
                <a:grpSpLocks noChangeAspect="1"/>
              </p:cNvGrpSpPr>
              <p:nvPr/>
            </p:nvGrpSpPr>
            <p:grpSpPr>
              <a:xfrm>
                <a:off x="4014160" y="5009759"/>
                <a:ext cx="1125842" cy="1125842"/>
                <a:chOff x="3383072" y="4329238"/>
                <a:chExt cx="857250" cy="857250"/>
              </a:xfrm>
              <a:solidFill>
                <a:schemeClr val="bg1"/>
              </a:solidFill>
            </p:grpSpPr>
            <p:pic>
              <p:nvPicPr>
                <p:cNvPr id="5" name="Gráfico 4" descr="Engrenagem com preenchimento sólido">
                  <a:extLst>
                    <a:ext uri="{FF2B5EF4-FFF2-40B4-BE49-F238E27FC236}">
                      <a16:creationId xmlns:a16="http://schemas.microsoft.com/office/drawing/2014/main" id="{509A8C0E-18B7-A959-579B-C8470D2DD03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0840231">
                  <a:off x="3383072" y="4329238"/>
                  <a:ext cx="857250" cy="857250"/>
                </a:xfrm>
                <a:prstGeom prst="rect">
                  <a:avLst/>
                </a:prstGeom>
              </p:spPr>
            </p:pic>
            <p:sp>
              <p:nvSpPr>
                <p:cNvPr id="6" name="Oval 5">
                  <a:extLst>
                    <a:ext uri="{FF2B5EF4-FFF2-40B4-BE49-F238E27FC236}">
                      <a16:creationId xmlns:a16="http://schemas.microsoft.com/office/drawing/2014/main" id="{DF1CE546-5566-4E70-8687-2FA9E3E08C72}"/>
                    </a:ext>
                  </a:extLst>
                </p:cNvPr>
                <p:cNvSpPr/>
                <p:nvPr/>
              </p:nvSpPr>
              <p:spPr>
                <a:xfrm>
                  <a:off x="3613697" y="4559863"/>
                  <a:ext cx="396000" cy="396000"/>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dirty="0"/>
                </a:p>
              </p:txBody>
            </p:sp>
          </p:grpSp>
          <p:pic>
            <p:nvPicPr>
              <p:cNvPr id="13" name="Gráfico 12" descr="Dólar destaque">
                <a:extLst>
                  <a:ext uri="{FF2B5EF4-FFF2-40B4-BE49-F238E27FC236}">
                    <a16:creationId xmlns:a16="http://schemas.microsoft.com/office/drawing/2014/main" id="{B66A4254-E4D5-5C0C-4F56-164570B5E07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16787" y="5412386"/>
                <a:ext cx="320587" cy="320587"/>
              </a:xfrm>
              <a:prstGeom prst="rect">
                <a:avLst/>
              </a:prstGeom>
            </p:spPr>
          </p:pic>
          <p:pic>
            <p:nvPicPr>
              <p:cNvPr id="15" name="Gráfico 14" descr="Base de Dados com preenchimento sólido">
                <a:extLst>
                  <a:ext uri="{FF2B5EF4-FFF2-40B4-BE49-F238E27FC236}">
                    <a16:creationId xmlns:a16="http://schemas.microsoft.com/office/drawing/2014/main" id="{A221B512-9458-6281-F0EF-C2B67806BE9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717368" y="5082274"/>
                <a:ext cx="1013477" cy="1013477"/>
              </a:xfrm>
              <a:prstGeom prst="rect">
                <a:avLst/>
              </a:prstGeom>
            </p:spPr>
          </p:pic>
        </p:grpSp>
        <p:sp>
          <p:nvSpPr>
            <p:cNvPr id="19" name="Seta para a Direita 18">
              <a:extLst>
                <a:ext uri="{FF2B5EF4-FFF2-40B4-BE49-F238E27FC236}">
                  <a16:creationId xmlns:a16="http://schemas.microsoft.com/office/drawing/2014/main" id="{A212E831-C0AF-DB60-BF26-655939B646D9}"/>
                </a:ext>
              </a:extLst>
            </p:cNvPr>
            <p:cNvSpPr/>
            <p:nvPr/>
          </p:nvSpPr>
          <p:spPr>
            <a:xfrm>
              <a:off x="4588022" y="1986821"/>
              <a:ext cx="584391" cy="316138"/>
            </a:xfrm>
            <a:prstGeom prst="rightArrow">
              <a:avLst>
                <a:gd name="adj1" fmla="val 50000"/>
                <a:gd name="adj2" fmla="val 73399"/>
              </a:avLst>
            </a:prstGeom>
            <a:solidFill>
              <a:schemeClr val="bg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Seta para a Direita 20">
              <a:extLst>
                <a:ext uri="{FF2B5EF4-FFF2-40B4-BE49-F238E27FC236}">
                  <a16:creationId xmlns:a16="http://schemas.microsoft.com/office/drawing/2014/main" id="{B3D92F29-A9A2-EA41-8CB0-6549FF074E72}"/>
                </a:ext>
              </a:extLst>
            </p:cNvPr>
            <p:cNvSpPr/>
            <p:nvPr/>
          </p:nvSpPr>
          <p:spPr>
            <a:xfrm>
              <a:off x="7203922" y="1986821"/>
              <a:ext cx="584391" cy="316138"/>
            </a:xfrm>
            <a:prstGeom prst="rightArrow">
              <a:avLst>
                <a:gd name="adj1" fmla="val 50000"/>
                <a:gd name="adj2" fmla="val 73399"/>
              </a:avLst>
            </a:prstGeom>
            <a:solidFill>
              <a:schemeClr val="bg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8" name="CaixaDeTexto 7">
            <a:extLst>
              <a:ext uri="{FF2B5EF4-FFF2-40B4-BE49-F238E27FC236}">
                <a16:creationId xmlns:a16="http://schemas.microsoft.com/office/drawing/2014/main" id="{A50CE078-C67E-92EC-70AB-D6C3095DC9C6}"/>
              </a:ext>
            </a:extLst>
          </p:cNvPr>
          <p:cNvSpPr txBox="1"/>
          <p:nvPr/>
        </p:nvSpPr>
        <p:spPr>
          <a:xfrm>
            <a:off x="216273" y="6356350"/>
            <a:ext cx="2743199" cy="338554"/>
          </a:xfrm>
          <a:prstGeom prst="rect">
            <a:avLst/>
          </a:prstGeom>
          <a:noFill/>
        </p:spPr>
        <p:txBody>
          <a:bodyPr wrap="square" rtlCol="0">
            <a:spAutoFit/>
          </a:bodyPr>
          <a:lstStyle/>
          <a:p>
            <a:r>
              <a:rPr lang="en-US" sz="1600" dirty="0"/>
              <a:t>References  [</a:t>
            </a:r>
            <a:r>
              <a:rPr lang="en-US" sz="1600" dirty="0">
                <a:solidFill>
                  <a:srgbClr val="3D78B5"/>
                </a:solidFill>
              </a:rPr>
              <a:t>34</a:t>
            </a:r>
            <a:r>
              <a:rPr lang="en-US" sz="1600" dirty="0"/>
              <a:t>]</a:t>
            </a:r>
          </a:p>
        </p:txBody>
      </p:sp>
    </p:spTree>
    <p:extLst>
      <p:ext uri="{BB962C8B-B14F-4D97-AF65-F5344CB8AC3E}">
        <p14:creationId xmlns:p14="http://schemas.microsoft.com/office/powerpoint/2010/main" val="2606481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o Número do Diapositivo 2">
            <a:extLst>
              <a:ext uri="{FF2B5EF4-FFF2-40B4-BE49-F238E27FC236}">
                <a16:creationId xmlns:a16="http://schemas.microsoft.com/office/drawing/2014/main" id="{4E55505A-0F34-EA7B-60D0-3DBB22588163}"/>
              </a:ext>
            </a:extLst>
          </p:cNvPr>
          <p:cNvSpPr>
            <a:spLocks noGrp="1"/>
          </p:cNvSpPr>
          <p:nvPr>
            <p:ph type="sldNum" sz="quarter" idx="12"/>
          </p:nvPr>
        </p:nvSpPr>
        <p:spPr/>
        <p:txBody>
          <a:bodyPr/>
          <a:lstStyle/>
          <a:p>
            <a:fld id="{9349F829-3AB5-2249-A75E-9CF92A8C3104}" type="slidenum">
              <a:rPr lang="pt-PT" smtClean="0"/>
              <a:t>19</a:t>
            </a:fld>
            <a:endParaRPr lang="pt-PT"/>
          </a:p>
        </p:txBody>
      </p:sp>
      <p:sp>
        <p:nvSpPr>
          <p:cNvPr id="47" name="Oval 46">
            <a:extLst>
              <a:ext uri="{FF2B5EF4-FFF2-40B4-BE49-F238E27FC236}">
                <a16:creationId xmlns:a16="http://schemas.microsoft.com/office/drawing/2014/main" id="{DA654E11-280C-EFD6-BF03-64F8E0C61714}"/>
              </a:ext>
            </a:extLst>
          </p:cNvPr>
          <p:cNvSpPr>
            <a:spLocks noChangeAspect="1"/>
          </p:cNvSpPr>
          <p:nvPr/>
        </p:nvSpPr>
        <p:spPr>
          <a:xfrm>
            <a:off x="604287" y="2047013"/>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Agrupar 47">
            <a:extLst>
              <a:ext uri="{FF2B5EF4-FFF2-40B4-BE49-F238E27FC236}">
                <a16:creationId xmlns:a16="http://schemas.microsoft.com/office/drawing/2014/main" id="{0F15DE9C-CB0C-9ED0-F87D-17E09ADDE0C4}"/>
              </a:ext>
            </a:extLst>
          </p:cNvPr>
          <p:cNvGrpSpPr/>
          <p:nvPr/>
        </p:nvGrpSpPr>
        <p:grpSpPr>
          <a:xfrm>
            <a:off x="1234474" y="1964889"/>
            <a:ext cx="1003944" cy="452247"/>
            <a:chOff x="6347256" y="1548386"/>
            <a:chExt cx="1003944" cy="452247"/>
          </a:xfrm>
        </p:grpSpPr>
        <p:sp>
          <p:nvSpPr>
            <p:cNvPr id="49" name="Retângulo Arredondado 48">
              <a:extLst>
                <a:ext uri="{FF2B5EF4-FFF2-40B4-BE49-F238E27FC236}">
                  <a16:creationId xmlns:a16="http://schemas.microsoft.com/office/drawing/2014/main" id="{144E5B2D-8B11-A4A1-17B5-A7CEA757CFCC}"/>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tângulo 49">
              <a:extLst>
                <a:ext uri="{FF2B5EF4-FFF2-40B4-BE49-F238E27FC236}">
                  <a16:creationId xmlns:a16="http://schemas.microsoft.com/office/drawing/2014/main" id="{D62EFA39-053E-73C9-CF94-8513CB9C21A0}"/>
                </a:ext>
              </a:extLst>
            </p:cNvPr>
            <p:cNvSpPr/>
            <p:nvPr/>
          </p:nvSpPr>
          <p:spPr>
            <a:xfrm>
              <a:off x="6492179"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tângulo 50">
              <a:extLst>
                <a:ext uri="{FF2B5EF4-FFF2-40B4-BE49-F238E27FC236}">
                  <a16:creationId xmlns:a16="http://schemas.microsoft.com/office/drawing/2014/main" id="{810ABCDA-C97D-C573-C0F9-E4EAFFEBE33B}"/>
                </a:ext>
              </a:extLst>
            </p:cNvPr>
            <p:cNvSpPr/>
            <p:nvPr/>
          </p:nvSpPr>
          <p:spPr>
            <a:xfrm>
              <a:off x="6914028"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52" name="CaixaDeTexto 51">
                <a:extLst>
                  <a:ext uri="{FF2B5EF4-FFF2-40B4-BE49-F238E27FC236}">
                    <a16:creationId xmlns:a16="http://schemas.microsoft.com/office/drawing/2014/main" id="{4D10EF55-3506-C1D1-0D9F-98C911491EA7}"/>
                  </a:ext>
                </a:extLst>
              </p:cNvPr>
              <p:cNvSpPr txBox="1"/>
              <p:nvPr/>
            </p:nvSpPr>
            <p:spPr>
              <a:xfrm>
                <a:off x="953575" y="2058014"/>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2" name="CaixaDeTexto 51">
                <a:extLst>
                  <a:ext uri="{FF2B5EF4-FFF2-40B4-BE49-F238E27FC236}">
                    <a16:creationId xmlns:a16="http://schemas.microsoft.com/office/drawing/2014/main" id="{4D10EF55-3506-C1D1-0D9F-98C911491EA7}"/>
                  </a:ext>
                </a:extLst>
              </p:cNvPr>
              <p:cNvSpPr txBox="1">
                <a:spLocks noRot="1" noChangeAspect="1" noMove="1" noResize="1" noEditPoints="1" noAdjustHandles="1" noChangeArrowheads="1" noChangeShapeType="1" noTextEdit="1"/>
              </p:cNvSpPr>
              <p:nvPr/>
            </p:nvSpPr>
            <p:spPr>
              <a:xfrm>
                <a:off x="953575" y="2058014"/>
                <a:ext cx="219611" cy="276999"/>
              </a:xfrm>
              <a:prstGeom prst="rect">
                <a:avLst/>
              </a:prstGeom>
              <a:blipFill>
                <a:blip r:embed="rId3"/>
                <a:stretch>
                  <a:fillRect l="-10526" r="-10526"/>
                </a:stretch>
              </a:blipFill>
            </p:spPr>
            <p:txBody>
              <a:bodyPr/>
              <a:lstStyle/>
              <a:p>
                <a:r>
                  <a:rPr lang="en-US">
                    <a:noFill/>
                  </a:rPr>
                  <a:t> </a:t>
                </a:r>
              </a:p>
            </p:txBody>
          </p:sp>
        </mc:Fallback>
      </mc:AlternateContent>
      <p:sp>
        <p:nvSpPr>
          <p:cNvPr id="53" name="Oval 52">
            <a:extLst>
              <a:ext uri="{FF2B5EF4-FFF2-40B4-BE49-F238E27FC236}">
                <a16:creationId xmlns:a16="http://schemas.microsoft.com/office/drawing/2014/main" id="{3926E47B-2E96-67C1-10D7-FAB76540326C}"/>
              </a:ext>
            </a:extLst>
          </p:cNvPr>
          <p:cNvSpPr>
            <a:spLocks noChangeAspect="1"/>
          </p:cNvSpPr>
          <p:nvPr/>
        </p:nvSpPr>
        <p:spPr>
          <a:xfrm>
            <a:off x="604287" y="2592701"/>
            <a:ext cx="288000" cy="288000"/>
          </a:xfrm>
          <a:prstGeom prst="ellipse">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Agrupar 53">
            <a:extLst>
              <a:ext uri="{FF2B5EF4-FFF2-40B4-BE49-F238E27FC236}">
                <a16:creationId xmlns:a16="http://schemas.microsoft.com/office/drawing/2014/main" id="{085F60F9-7C66-78FD-7D8E-CDBB9A54097B}"/>
              </a:ext>
            </a:extLst>
          </p:cNvPr>
          <p:cNvGrpSpPr/>
          <p:nvPr/>
        </p:nvGrpSpPr>
        <p:grpSpPr>
          <a:xfrm>
            <a:off x="1234474" y="2510577"/>
            <a:ext cx="1003944" cy="452247"/>
            <a:chOff x="6347256" y="1548386"/>
            <a:chExt cx="1003944" cy="452247"/>
          </a:xfrm>
        </p:grpSpPr>
        <p:sp>
          <p:nvSpPr>
            <p:cNvPr id="55" name="Retângulo Arredondado 54">
              <a:extLst>
                <a:ext uri="{FF2B5EF4-FFF2-40B4-BE49-F238E27FC236}">
                  <a16:creationId xmlns:a16="http://schemas.microsoft.com/office/drawing/2014/main" id="{076D2208-4096-D429-5126-AA3EB6FC4E6E}"/>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tângulo 55">
              <a:extLst>
                <a:ext uri="{FF2B5EF4-FFF2-40B4-BE49-F238E27FC236}">
                  <a16:creationId xmlns:a16="http://schemas.microsoft.com/office/drawing/2014/main" id="{C2042CAF-B93C-AF48-23F1-4A17F2D62C31}"/>
                </a:ext>
              </a:extLst>
            </p:cNvPr>
            <p:cNvSpPr/>
            <p:nvPr/>
          </p:nvSpPr>
          <p:spPr>
            <a:xfrm>
              <a:off x="6492179" y="1628709"/>
              <a:ext cx="291600" cy="291600"/>
            </a:xfrm>
            <a:prstGeom prst="rect">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tângulo 56">
              <a:extLst>
                <a:ext uri="{FF2B5EF4-FFF2-40B4-BE49-F238E27FC236}">
                  <a16:creationId xmlns:a16="http://schemas.microsoft.com/office/drawing/2014/main" id="{83CEB969-0197-4123-4477-FC50460E6248}"/>
                </a:ext>
              </a:extLst>
            </p:cNvPr>
            <p:cNvSpPr/>
            <p:nvPr/>
          </p:nvSpPr>
          <p:spPr>
            <a:xfrm>
              <a:off x="6914028" y="1628709"/>
              <a:ext cx="291600" cy="291600"/>
            </a:xfrm>
            <a:prstGeom prst="rect">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58" name="CaixaDeTexto 57">
                <a:extLst>
                  <a:ext uri="{FF2B5EF4-FFF2-40B4-BE49-F238E27FC236}">
                    <a16:creationId xmlns:a16="http://schemas.microsoft.com/office/drawing/2014/main" id="{10E33D36-2460-561C-84DF-C7D80DBFF066}"/>
                  </a:ext>
                </a:extLst>
              </p:cNvPr>
              <p:cNvSpPr txBox="1"/>
              <p:nvPr/>
            </p:nvSpPr>
            <p:spPr>
              <a:xfrm>
                <a:off x="953575" y="2603702"/>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8" name="CaixaDeTexto 57">
                <a:extLst>
                  <a:ext uri="{FF2B5EF4-FFF2-40B4-BE49-F238E27FC236}">
                    <a16:creationId xmlns:a16="http://schemas.microsoft.com/office/drawing/2014/main" id="{10E33D36-2460-561C-84DF-C7D80DBFF066}"/>
                  </a:ext>
                </a:extLst>
              </p:cNvPr>
              <p:cNvSpPr txBox="1">
                <a:spLocks noRot="1" noChangeAspect="1" noMove="1" noResize="1" noEditPoints="1" noAdjustHandles="1" noChangeArrowheads="1" noChangeShapeType="1" noTextEdit="1"/>
              </p:cNvSpPr>
              <p:nvPr/>
            </p:nvSpPr>
            <p:spPr>
              <a:xfrm>
                <a:off x="953575" y="2603702"/>
                <a:ext cx="219611" cy="276999"/>
              </a:xfrm>
              <a:prstGeom prst="rect">
                <a:avLst/>
              </a:prstGeom>
              <a:blipFill>
                <a:blip r:embed="rId4"/>
                <a:stretch>
                  <a:fillRect l="-10526" r="-10526"/>
                </a:stretch>
              </a:blipFill>
            </p:spPr>
            <p:txBody>
              <a:bodyPr/>
              <a:lstStyle/>
              <a:p>
                <a:r>
                  <a:rPr lang="en-US">
                    <a:noFill/>
                  </a:rPr>
                  <a:t> </a:t>
                </a:r>
              </a:p>
            </p:txBody>
          </p:sp>
        </mc:Fallback>
      </mc:AlternateContent>
      <p:sp>
        <p:nvSpPr>
          <p:cNvPr id="59" name="Oval 58">
            <a:extLst>
              <a:ext uri="{FF2B5EF4-FFF2-40B4-BE49-F238E27FC236}">
                <a16:creationId xmlns:a16="http://schemas.microsoft.com/office/drawing/2014/main" id="{9D338314-0034-E586-6459-F75A614279FF}"/>
              </a:ext>
            </a:extLst>
          </p:cNvPr>
          <p:cNvSpPr>
            <a:spLocks noChangeAspect="1"/>
          </p:cNvSpPr>
          <p:nvPr/>
        </p:nvSpPr>
        <p:spPr>
          <a:xfrm>
            <a:off x="604287" y="3138389"/>
            <a:ext cx="288000" cy="288000"/>
          </a:xfrm>
          <a:prstGeom prst="ellipse">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Agrupar 59">
            <a:extLst>
              <a:ext uri="{FF2B5EF4-FFF2-40B4-BE49-F238E27FC236}">
                <a16:creationId xmlns:a16="http://schemas.microsoft.com/office/drawing/2014/main" id="{8639BFDD-DF3A-4D83-2F5B-4A6299FD3BEF}"/>
              </a:ext>
            </a:extLst>
          </p:cNvPr>
          <p:cNvGrpSpPr/>
          <p:nvPr/>
        </p:nvGrpSpPr>
        <p:grpSpPr>
          <a:xfrm>
            <a:off x="1234474" y="3056265"/>
            <a:ext cx="1003944" cy="452247"/>
            <a:chOff x="6347256" y="1548386"/>
            <a:chExt cx="1003944" cy="452247"/>
          </a:xfrm>
        </p:grpSpPr>
        <p:sp>
          <p:nvSpPr>
            <p:cNvPr id="61" name="Retângulo Arredondado 60">
              <a:extLst>
                <a:ext uri="{FF2B5EF4-FFF2-40B4-BE49-F238E27FC236}">
                  <a16:creationId xmlns:a16="http://schemas.microsoft.com/office/drawing/2014/main" id="{ACD6DEBF-5EF0-8B6C-8453-466847AD4816}"/>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tângulo 61">
              <a:extLst>
                <a:ext uri="{FF2B5EF4-FFF2-40B4-BE49-F238E27FC236}">
                  <a16:creationId xmlns:a16="http://schemas.microsoft.com/office/drawing/2014/main" id="{604CAF1D-D30D-3365-013D-AD089E5175C3}"/>
                </a:ext>
              </a:extLst>
            </p:cNvPr>
            <p:cNvSpPr/>
            <p:nvPr/>
          </p:nvSpPr>
          <p:spPr>
            <a:xfrm>
              <a:off x="6492179" y="1628709"/>
              <a:ext cx="291600" cy="291600"/>
            </a:xfrm>
            <a:prstGeom prst="rect">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tângulo 62">
              <a:extLst>
                <a:ext uri="{FF2B5EF4-FFF2-40B4-BE49-F238E27FC236}">
                  <a16:creationId xmlns:a16="http://schemas.microsoft.com/office/drawing/2014/main" id="{F2EA93E9-6C79-37F0-E182-2FEEE2A012BB}"/>
                </a:ext>
              </a:extLst>
            </p:cNvPr>
            <p:cNvSpPr/>
            <p:nvPr/>
          </p:nvSpPr>
          <p:spPr>
            <a:xfrm>
              <a:off x="6914028" y="1628709"/>
              <a:ext cx="291600" cy="291600"/>
            </a:xfrm>
            <a:prstGeom prst="rect">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64" name="CaixaDeTexto 63">
                <a:extLst>
                  <a:ext uri="{FF2B5EF4-FFF2-40B4-BE49-F238E27FC236}">
                    <a16:creationId xmlns:a16="http://schemas.microsoft.com/office/drawing/2014/main" id="{55D04D63-70B3-D4CB-1621-4734C2CC4FEA}"/>
                  </a:ext>
                </a:extLst>
              </p:cNvPr>
              <p:cNvSpPr txBox="1"/>
              <p:nvPr/>
            </p:nvSpPr>
            <p:spPr>
              <a:xfrm>
                <a:off x="953575" y="3149390"/>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64" name="CaixaDeTexto 63">
                <a:extLst>
                  <a:ext uri="{FF2B5EF4-FFF2-40B4-BE49-F238E27FC236}">
                    <a16:creationId xmlns:a16="http://schemas.microsoft.com/office/drawing/2014/main" id="{55D04D63-70B3-D4CB-1621-4734C2CC4FEA}"/>
                  </a:ext>
                </a:extLst>
              </p:cNvPr>
              <p:cNvSpPr txBox="1">
                <a:spLocks noRot="1" noChangeAspect="1" noMove="1" noResize="1" noEditPoints="1" noAdjustHandles="1" noChangeArrowheads="1" noChangeShapeType="1" noTextEdit="1"/>
              </p:cNvSpPr>
              <p:nvPr/>
            </p:nvSpPr>
            <p:spPr>
              <a:xfrm>
                <a:off x="953575" y="3149390"/>
                <a:ext cx="219611" cy="276999"/>
              </a:xfrm>
              <a:prstGeom prst="rect">
                <a:avLst/>
              </a:prstGeom>
              <a:blipFill>
                <a:blip r:embed="rId5"/>
                <a:stretch>
                  <a:fillRect l="-10526" r="-10526"/>
                </a:stretch>
              </a:blipFill>
            </p:spPr>
            <p:txBody>
              <a:bodyPr/>
              <a:lstStyle/>
              <a:p>
                <a:r>
                  <a:rPr lang="en-US">
                    <a:noFill/>
                  </a:rPr>
                  <a:t> </a:t>
                </a:r>
              </a:p>
            </p:txBody>
          </p:sp>
        </mc:Fallback>
      </mc:AlternateContent>
      <p:sp>
        <p:nvSpPr>
          <p:cNvPr id="65" name="CaixaDeTexto 64">
            <a:extLst>
              <a:ext uri="{FF2B5EF4-FFF2-40B4-BE49-F238E27FC236}">
                <a16:creationId xmlns:a16="http://schemas.microsoft.com/office/drawing/2014/main" id="{3FBE36FA-0A42-B92B-3C90-A65D070EA6D0}"/>
              </a:ext>
            </a:extLst>
          </p:cNvPr>
          <p:cNvSpPr txBox="1"/>
          <p:nvPr/>
        </p:nvSpPr>
        <p:spPr>
          <a:xfrm>
            <a:off x="604287" y="1348510"/>
            <a:ext cx="1660263" cy="369332"/>
          </a:xfrm>
          <a:prstGeom prst="rect">
            <a:avLst/>
          </a:prstGeom>
          <a:noFill/>
        </p:spPr>
        <p:txBody>
          <a:bodyPr wrap="square">
            <a:spAutoFit/>
          </a:bodyPr>
          <a:lstStyle/>
          <a:p>
            <a:pPr algn="ctr"/>
            <a:r>
              <a:rPr lang="en-US" sz="1800" b="1" dirty="0">
                <a:solidFill>
                  <a:schemeClr val="tx1">
                    <a:lumMod val="85000"/>
                    <a:lumOff val="15000"/>
                  </a:schemeClr>
                </a:solidFill>
                <a:cs typeface="Arial" panose="020B0604020202020204" pitchFamily="34" charset="0"/>
              </a:rPr>
              <a:t>initialization</a:t>
            </a:r>
            <a:endParaRPr lang="en-US" b="1" dirty="0"/>
          </a:p>
        </p:txBody>
      </p:sp>
      <p:sp>
        <p:nvSpPr>
          <p:cNvPr id="66" name="CaixaDeTexto 65">
            <a:extLst>
              <a:ext uri="{FF2B5EF4-FFF2-40B4-BE49-F238E27FC236}">
                <a16:creationId xmlns:a16="http://schemas.microsoft.com/office/drawing/2014/main" id="{6EFA38DF-B43C-BB02-C17A-5CB59E02C978}"/>
              </a:ext>
            </a:extLst>
          </p:cNvPr>
          <p:cNvSpPr txBox="1"/>
          <p:nvPr/>
        </p:nvSpPr>
        <p:spPr>
          <a:xfrm>
            <a:off x="2789241" y="1350413"/>
            <a:ext cx="3096677" cy="369332"/>
          </a:xfrm>
          <a:prstGeom prst="rect">
            <a:avLst/>
          </a:prstGeom>
          <a:noFill/>
        </p:spPr>
        <p:txBody>
          <a:bodyPr wrap="square">
            <a:spAutoFit/>
          </a:bodyPr>
          <a:lstStyle/>
          <a:p>
            <a:pPr algn="ctr"/>
            <a:r>
              <a:rPr lang="en-US" sz="1800" b="1" dirty="0">
                <a:solidFill>
                  <a:schemeClr val="tx1">
                    <a:lumMod val="85000"/>
                    <a:lumOff val="15000"/>
                  </a:schemeClr>
                </a:solidFill>
                <a:cs typeface="Arial" panose="020B0604020202020204" pitchFamily="34" charset="0"/>
              </a:rPr>
              <a:t>mutation</a:t>
            </a:r>
            <a:endParaRPr lang="en-US" b="1" dirty="0"/>
          </a:p>
        </p:txBody>
      </p:sp>
      <p:sp>
        <p:nvSpPr>
          <p:cNvPr id="67" name="CaixaDeTexto 66">
            <a:extLst>
              <a:ext uri="{FF2B5EF4-FFF2-40B4-BE49-F238E27FC236}">
                <a16:creationId xmlns:a16="http://schemas.microsoft.com/office/drawing/2014/main" id="{8894CDEF-2D49-2F7D-4B1A-46508F081279}"/>
              </a:ext>
            </a:extLst>
          </p:cNvPr>
          <p:cNvSpPr txBox="1"/>
          <p:nvPr/>
        </p:nvSpPr>
        <p:spPr>
          <a:xfrm>
            <a:off x="3581795" y="1677176"/>
            <a:ext cx="1478706" cy="369332"/>
          </a:xfrm>
          <a:prstGeom prst="rect">
            <a:avLst/>
          </a:prstGeom>
          <a:noFill/>
        </p:spPr>
        <p:txBody>
          <a:bodyPr wrap="square">
            <a:spAutoFit/>
          </a:bodyPr>
          <a:lstStyle/>
          <a:p>
            <a:r>
              <a:rPr lang="en-US" dirty="0">
                <a:solidFill>
                  <a:schemeClr val="tx1">
                    <a:lumMod val="85000"/>
                    <a:lumOff val="15000"/>
                  </a:schemeClr>
                </a:solidFill>
                <a:cs typeface="Arial" panose="020B0604020202020204" pitchFamily="34" charset="0"/>
              </a:rPr>
              <a:t>e</a:t>
            </a:r>
            <a:r>
              <a:rPr lang="en-US" sz="1800" dirty="0">
                <a:solidFill>
                  <a:schemeClr val="tx1">
                    <a:lumMod val="85000"/>
                    <a:lumOff val="15000"/>
                  </a:schemeClr>
                </a:solidFill>
                <a:cs typeface="Arial" panose="020B0604020202020204" pitchFamily="34" charset="0"/>
              </a:rPr>
              <a:t>xample for</a:t>
            </a:r>
            <a:endParaRPr lang="en-US" dirty="0"/>
          </a:p>
        </p:txBody>
      </p:sp>
      <p:sp>
        <p:nvSpPr>
          <p:cNvPr id="68" name="Oval 67">
            <a:extLst>
              <a:ext uri="{FF2B5EF4-FFF2-40B4-BE49-F238E27FC236}">
                <a16:creationId xmlns:a16="http://schemas.microsoft.com/office/drawing/2014/main" id="{9F3F3E38-9A75-AB41-B764-AA569B2B658B}"/>
              </a:ext>
            </a:extLst>
          </p:cNvPr>
          <p:cNvSpPr>
            <a:spLocks noChangeAspect="1"/>
          </p:cNvSpPr>
          <p:nvPr/>
        </p:nvSpPr>
        <p:spPr>
          <a:xfrm>
            <a:off x="4916501" y="1717842"/>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Agrupar 68">
            <a:extLst>
              <a:ext uri="{FF2B5EF4-FFF2-40B4-BE49-F238E27FC236}">
                <a16:creationId xmlns:a16="http://schemas.microsoft.com/office/drawing/2014/main" id="{5ECAB807-93F4-D6C7-2506-C2C1F1417C71}"/>
              </a:ext>
            </a:extLst>
          </p:cNvPr>
          <p:cNvGrpSpPr/>
          <p:nvPr/>
        </p:nvGrpSpPr>
        <p:grpSpPr>
          <a:xfrm>
            <a:off x="2789241" y="2191012"/>
            <a:ext cx="1003944" cy="452247"/>
            <a:chOff x="6347256" y="1548386"/>
            <a:chExt cx="1003944" cy="452247"/>
          </a:xfrm>
        </p:grpSpPr>
        <p:sp>
          <p:nvSpPr>
            <p:cNvPr id="70" name="Retângulo Arredondado 69">
              <a:extLst>
                <a:ext uri="{FF2B5EF4-FFF2-40B4-BE49-F238E27FC236}">
                  <a16:creationId xmlns:a16="http://schemas.microsoft.com/office/drawing/2014/main" id="{725CF1E6-E279-E19D-3400-DB9012F9DB2A}"/>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tângulo 70">
              <a:extLst>
                <a:ext uri="{FF2B5EF4-FFF2-40B4-BE49-F238E27FC236}">
                  <a16:creationId xmlns:a16="http://schemas.microsoft.com/office/drawing/2014/main" id="{A3D8B958-2D57-9F5B-B13F-1E4FF9F33108}"/>
                </a:ext>
              </a:extLst>
            </p:cNvPr>
            <p:cNvSpPr/>
            <p:nvPr/>
          </p:nvSpPr>
          <p:spPr>
            <a:xfrm>
              <a:off x="6492179" y="1628709"/>
              <a:ext cx="291600" cy="291600"/>
            </a:xfrm>
            <a:prstGeom prst="rect">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tângulo 71">
              <a:extLst>
                <a:ext uri="{FF2B5EF4-FFF2-40B4-BE49-F238E27FC236}">
                  <a16:creationId xmlns:a16="http://schemas.microsoft.com/office/drawing/2014/main" id="{F71AFB9F-2160-A35B-CFA8-2451102E9982}"/>
                </a:ext>
              </a:extLst>
            </p:cNvPr>
            <p:cNvSpPr/>
            <p:nvPr/>
          </p:nvSpPr>
          <p:spPr>
            <a:xfrm>
              <a:off x="6914028" y="1628709"/>
              <a:ext cx="291600" cy="291600"/>
            </a:xfrm>
            <a:prstGeom prst="rect">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Agrupar 72">
            <a:extLst>
              <a:ext uri="{FF2B5EF4-FFF2-40B4-BE49-F238E27FC236}">
                <a16:creationId xmlns:a16="http://schemas.microsoft.com/office/drawing/2014/main" id="{EFB0CAD4-F0F9-E65E-8F52-59EE2CBCB15C}"/>
              </a:ext>
            </a:extLst>
          </p:cNvPr>
          <p:cNvGrpSpPr/>
          <p:nvPr/>
        </p:nvGrpSpPr>
        <p:grpSpPr>
          <a:xfrm>
            <a:off x="2789241" y="2736700"/>
            <a:ext cx="1003944" cy="452247"/>
            <a:chOff x="6347256" y="1548386"/>
            <a:chExt cx="1003944" cy="452247"/>
          </a:xfrm>
        </p:grpSpPr>
        <p:sp>
          <p:nvSpPr>
            <p:cNvPr id="74" name="Retângulo Arredondado 73">
              <a:extLst>
                <a:ext uri="{FF2B5EF4-FFF2-40B4-BE49-F238E27FC236}">
                  <a16:creationId xmlns:a16="http://schemas.microsoft.com/office/drawing/2014/main" id="{FD48A3DB-1CB2-CF79-0D0F-6CC6739C192B}"/>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tângulo 74">
              <a:extLst>
                <a:ext uri="{FF2B5EF4-FFF2-40B4-BE49-F238E27FC236}">
                  <a16:creationId xmlns:a16="http://schemas.microsoft.com/office/drawing/2014/main" id="{C5A698A9-A336-670C-92E0-BBE582081C7F}"/>
                </a:ext>
              </a:extLst>
            </p:cNvPr>
            <p:cNvSpPr/>
            <p:nvPr/>
          </p:nvSpPr>
          <p:spPr>
            <a:xfrm>
              <a:off x="6492179" y="1628709"/>
              <a:ext cx="291600" cy="291600"/>
            </a:xfrm>
            <a:prstGeom prst="rect">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tângulo 75">
              <a:extLst>
                <a:ext uri="{FF2B5EF4-FFF2-40B4-BE49-F238E27FC236}">
                  <a16:creationId xmlns:a16="http://schemas.microsoft.com/office/drawing/2014/main" id="{F04E580C-C342-8781-603D-273547C58269}"/>
                </a:ext>
              </a:extLst>
            </p:cNvPr>
            <p:cNvSpPr/>
            <p:nvPr/>
          </p:nvSpPr>
          <p:spPr>
            <a:xfrm>
              <a:off x="6914028" y="1628709"/>
              <a:ext cx="291600" cy="291600"/>
            </a:xfrm>
            <a:prstGeom prst="rect">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7" name="Conexão reta unidirecional 78">
            <a:extLst>
              <a:ext uri="{FF2B5EF4-FFF2-40B4-BE49-F238E27FC236}">
                <a16:creationId xmlns:a16="http://schemas.microsoft.com/office/drawing/2014/main" id="{62638066-391C-B6F6-46D6-0B38FCD1EE64}"/>
              </a:ext>
            </a:extLst>
          </p:cNvPr>
          <p:cNvCxnSpPr>
            <a:cxnSpLocks noChangeAspect="1"/>
            <a:stCxn id="74" idx="3"/>
            <a:endCxn id="79" idx="1"/>
          </p:cNvCxnSpPr>
          <p:nvPr/>
        </p:nvCxnSpPr>
        <p:spPr>
          <a:xfrm>
            <a:off x="3793185" y="2962824"/>
            <a:ext cx="31064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Agrupar 77">
            <a:extLst>
              <a:ext uri="{FF2B5EF4-FFF2-40B4-BE49-F238E27FC236}">
                <a16:creationId xmlns:a16="http://schemas.microsoft.com/office/drawing/2014/main" id="{0360C3AD-FBE0-F533-F607-2D8E4EF8B946}"/>
              </a:ext>
            </a:extLst>
          </p:cNvPr>
          <p:cNvGrpSpPr/>
          <p:nvPr/>
        </p:nvGrpSpPr>
        <p:grpSpPr>
          <a:xfrm>
            <a:off x="4103826" y="2736700"/>
            <a:ext cx="1003944" cy="452247"/>
            <a:chOff x="6347256" y="1548386"/>
            <a:chExt cx="1003944" cy="452247"/>
          </a:xfrm>
        </p:grpSpPr>
        <p:sp>
          <p:nvSpPr>
            <p:cNvPr id="79" name="Retângulo Arredondado 78">
              <a:extLst>
                <a:ext uri="{FF2B5EF4-FFF2-40B4-BE49-F238E27FC236}">
                  <a16:creationId xmlns:a16="http://schemas.microsoft.com/office/drawing/2014/main" id="{855F6F9F-7F0E-53D1-D43C-EAF1DB8AE0CB}"/>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tângulo 79">
              <a:extLst>
                <a:ext uri="{FF2B5EF4-FFF2-40B4-BE49-F238E27FC236}">
                  <a16:creationId xmlns:a16="http://schemas.microsoft.com/office/drawing/2014/main" id="{808080FA-5363-304B-8627-C12D87ED3221}"/>
                </a:ext>
              </a:extLst>
            </p:cNvPr>
            <p:cNvSpPr/>
            <p:nvPr/>
          </p:nvSpPr>
          <p:spPr>
            <a:xfrm>
              <a:off x="6492179" y="1628709"/>
              <a:ext cx="291600" cy="291600"/>
            </a:xfrm>
            <a:prstGeom prst="rect">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tângulo 80">
              <a:extLst>
                <a:ext uri="{FF2B5EF4-FFF2-40B4-BE49-F238E27FC236}">
                  <a16:creationId xmlns:a16="http://schemas.microsoft.com/office/drawing/2014/main" id="{FC558A43-DB6C-ED12-335D-FCF558B466EB}"/>
                </a:ext>
              </a:extLst>
            </p:cNvPr>
            <p:cNvSpPr/>
            <p:nvPr/>
          </p:nvSpPr>
          <p:spPr>
            <a:xfrm>
              <a:off x="6914028" y="1628709"/>
              <a:ext cx="291600" cy="291600"/>
            </a:xfrm>
            <a:prstGeom prst="rect">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82" name="CaixaDeTexto 81">
                <a:extLst>
                  <a:ext uri="{FF2B5EF4-FFF2-40B4-BE49-F238E27FC236}">
                    <a16:creationId xmlns:a16="http://schemas.microsoft.com/office/drawing/2014/main" id="{B5351BF1-BFE5-E49F-2AD9-5585814E3C3A}"/>
                  </a:ext>
                </a:extLst>
              </p:cNvPr>
              <p:cNvSpPr txBox="1"/>
              <p:nvPr/>
            </p:nvSpPr>
            <p:spPr>
              <a:xfrm>
                <a:off x="5170232" y="2796359"/>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82" name="CaixaDeTexto 81">
                <a:extLst>
                  <a:ext uri="{FF2B5EF4-FFF2-40B4-BE49-F238E27FC236}">
                    <a16:creationId xmlns:a16="http://schemas.microsoft.com/office/drawing/2014/main" id="{B5351BF1-BFE5-E49F-2AD9-5585814E3C3A}"/>
                  </a:ext>
                </a:extLst>
              </p:cNvPr>
              <p:cNvSpPr txBox="1">
                <a:spLocks noRot="1" noChangeAspect="1" noMove="1" noResize="1" noEditPoints="1" noAdjustHandles="1" noChangeArrowheads="1" noChangeShapeType="1" noTextEdit="1"/>
              </p:cNvSpPr>
              <p:nvPr/>
            </p:nvSpPr>
            <p:spPr>
              <a:xfrm>
                <a:off x="5170232" y="2796359"/>
                <a:ext cx="219611" cy="276999"/>
              </a:xfrm>
              <a:prstGeom prst="rect">
                <a:avLst/>
              </a:prstGeom>
              <a:blipFill>
                <a:blip r:embed="rId3"/>
                <a:stretch>
                  <a:fillRect l="-16667" r="-11111"/>
                </a:stretch>
              </a:blipFill>
            </p:spPr>
            <p:txBody>
              <a:bodyPr/>
              <a:lstStyle/>
              <a:p>
                <a:r>
                  <a:rPr lang="en-US">
                    <a:noFill/>
                  </a:rPr>
                  <a:t> </a:t>
                </a:r>
              </a:p>
            </p:txBody>
          </p:sp>
        </mc:Fallback>
      </mc:AlternateContent>
      <p:sp>
        <p:nvSpPr>
          <p:cNvPr id="83" name="Oval 82">
            <a:extLst>
              <a:ext uri="{FF2B5EF4-FFF2-40B4-BE49-F238E27FC236}">
                <a16:creationId xmlns:a16="http://schemas.microsoft.com/office/drawing/2014/main" id="{02898BCE-FC22-9C5B-0655-237BBA49D0ED}"/>
              </a:ext>
            </a:extLst>
          </p:cNvPr>
          <p:cNvSpPr>
            <a:spLocks noChangeAspect="1"/>
          </p:cNvSpPr>
          <p:nvPr/>
        </p:nvSpPr>
        <p:spPr>
          <a:xfrm>
            <a:off x="5389843" y="2790858"/>
            <a:ext cx="288000" cy="288000"/>
          </a:xfrm>
          <a:prstGeom prst="ellipse">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CaixaDeTexto 83">
            <a:extLst>
              <a:ext uri="{FF2B5EF4-FFF2-40B4-BE49-F238E27FC236}">
                <a16:creationId xmlns:a16="http://schemas.microsoft.com/office/drawing/2014/main" id="{7A89B56E-3BF9-F90E-4BA8-4FF67B26EC26}"/>
              </a:ext>
            </a:extLst>
          </p:cNvPr>
          <p:cNvSpPr txBox="1"/>
          <p:nvPr/>
        </p:nvSpPr>
        <p:spPr>
          <a:xfrm>
            <a:off x="6193558" y="1355839"/>
            <a:ext cx="2613961" cy="369332"/>
          </a:xfrm>
          <a:prstGeom prst="rect">
            <a:avLst/>
          </a:prstGeom>
          <a:noFill/>
        </p:spPr>
        <p:txBody>
          <a:bodyPr wrap="square">
            <a:spAutoFit/>
          </a:bodyPr>
          <a:lstStyle/>
          <a:p>
            <a:pPr algn="ctr"/>
            <a:r>
              <a:rPr lang="en-US" sz="1800" b="1" dirty="0">
                <a:solidFill>
                  <a:schemeClr val="tx1">
                    <a:lumMod val="85000"/>
                    <a:lumOff val="15000"/>
                  </a:schemeClr>
                </a:solidFill>
                <a:cs typeface="Arial" panose="020B0604020202020204" pitchFamily="34" charset="0"/>
              </a:rPr>
              <a:t>crossover</a:t>
            </a:r>
            <a:endParaRPr lang="en-US" b="1" dirty="0"/>
          </a:p>
        </p:txBody>
      </p:sp>
      <p:sp>
        <p:nvSpPr>
          <p:cNvPr id="85" name="CaixaDeTexto 84">
            <a:extLst>
              <a:ext uri="{FF2B5EF4-FFF2-40B4-BE49-F238E27FC236}">
                <a16:creationId xmlns:a16="http://schemas.microsoft.com/office/drawing/2014/main" id="{203D63C2-7137-62FB-DC12-32BD5D25FB43}"/>
              </a:ext>
            </a:extLst>
          </p:cNvPr>
          <p:cNvSpPr txBox="1"/>
          <p:nvPr/>
        </p:nvSpPr>
        <p:spPr>
          <a:xfrm>
            <a:off x="6738242" y="1673543"/>
            <a:ext cx="1478706" cy="369332"/>
          </a:xfrm>
          <a:prstGeom prst="rect">
            <a:avLst/>
          </a:prstGeom>
          <a:noFill/>
        </p:spPr>
        <p:txBody>
          <a:bodyPr wrap="square">
            <a:spAutoFit/>
          </a:bodyPr>
          <a:lstStyle/>
          <a:p>
            <a:r>
              <a:rPr lang="en-US" dirty="0">
                <a:solidFill>
                  <a:schemeClr val="tx1">
                    <a:lumMod val="85000"/>
                    <a:lumOff val="15000"/>
                  </a:schemeClr>
                </a:solidFill>
                <a:cs typeface="Arial" panose="020B0604020202020204" pitchFamily="34" charset="0"/>
              </a:rPr>
              <a:t>e</a:t>
            </a:r>
            <a:r>
              <a:rPr lang="en-US" sz="1800" dirty="0">
                <a:solidFill>
                  <a:schemeClr val="tx1">
                    <a:lumMod val="85000"/>
                    <a:lumOff val="15000"/>
                  </a:schemeClr>
                </a:solidFill>
                <a:cs typeface="Arial" panose="020B0604020202020204" pitchFamily="34" charset="0"/>
              </a:rPr>
              <a:t>xample for</a:t>
            </a:r>
            <a:endParaRPr lang="en-US" dirty="0"/>
          </a:p>
        </p:txBody>
      </p:sp>
      <p:sp>
        <p:nvSpPr>
          <p:cNvPr id="86" name="Oval 85">
            <a:extLst>
              <a:ext uri="{FF2B5EF4-FFF2-40B4-BE49-F238E27FC236}">
                <a16:creationId xmlns:a16="http://schemas.microsoft.com/office/drawing/2014/main" id="{69DACE55-440A-6F8C-083E-590B5935B07D}"/>
              </a:ext>
            </a:extLst>
          </p:cNvPr>
          <p:cNvSpPr>
            <a:spLocks noChangeAspect="1"/>
          </p:cNvSpPr>
          <p:nvPr/>
        </p:nvSpPr>
        <p:spPr>
          <a:xfrm>
            <a:off x="8072948" y="1714209"/>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Agrupar 86">
            <a:extLst>
              <a:ext uri="{FF2B5EF4-FFF2-40B4-BE49-F238E27FC236}">
                <a16:creationId xmlns:a16="http://schemas.microsoft.com/office/drawing/2014/main" id="{7E5E3A54-BB66-8962-1F81-FDF03B1D126D}"/>
              </a:ext>
            </a:extLst>
          </p:cNvPr>
          <p:cNvGrpSpPr/>
          <p:nvPr/>
        </p:nvGrpSpPr>
        <p:grpSpPr>
          <a:xfrm>
            <a:off x="6217771" y="2396601"/>
            <a:ext cx="1003944" cy="452247"/>
            <a:chOff x="6347256" y="1548386"/>
            <a:chExt cx="1003944" cy="452247"/>
          </a:xfrm>
        </p:grpSpPr>
        <p:sp>
          <p:nvSpPr>
            <p:cNvPr id="88" name="Retângulo Arredondado 87">
              <a:extLst>
                <a:ext uri="{FF2B5EF4-FFF2-40B4-BE49-F238E27FC236}">
                  <a16:creationId xmlns:a16="http://schemas.microsoft.com/office/drawing/2014/main" id="{55DF445B-0EE0-3FCC-40D5-F2CAD64296EA}"/>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tângulo 88">
              <a:extLst>
                <a:ext uri="{FF2B5EF4-FFF2-40B4-BE49-F238E27FC236}">
                  <a16:creationId xmlns:a16="http://schemas.microsoft.com/office/drawing/2014/main" id="{EF3EA8D9-C94A-082E-97E3-570403330A05}"/>
                </a:ext>
              </a:extLst>
            </p:cNvPr>
            <p:cNvSpPr/>
            <p:nvPr/>
          </p:nvSpPr>
          <p:spPr>
            <a:xfrm>
              <a:off x="6492179"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tângulo 89">
              <a:extLst>
                <a:ext uri="{FF2B5EF4-FFF2-40B4-BE49-F238E27FC236}">
                  <a16:creationId xmlns:a16="http://schemas.microsoft.com/office/drawing/2014/main" id="{4731484A-D8E8-86C4-734F-43B10B00E1F8}"/>
                </a:ext>
              </a:extLst>
            </p:cNvPr>
            <p:cNvSpPr/>
            <p:nvPr/>
          </p:nvSpPr>
          <p:spPr>
            <a:xfrm>
              <a:off x="6914028"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1" name="Agrupar 90">
            <a:extLst>
              <a:ext uri="{FF2B5EF4-FFF2-40B4-BE49-F238E27FC236}">
                <a16:creationId xmlns:a16="http://schemas.microsoft.com/office/drawing/2014/main" id="{BF0DBB3C-9CC1-81E8-3238-C18875509695}"/>
              </a:ext>
            </a:extLst>
          </p:cNvPr>
          <p:cNvGrpSpPr/>
          <p:nvPr/>
        </p:nvGrpSpPr>
        <p:grpSpPr>
          <a:xfrm>
            <a:off x="6217771" y="2942216"/>
            <a:ext cx="1003944" cy="452247"/>
            <a:chOff x="6347256" y="1548386"/>
            <a:chExt cx="1003944" cy="452247"/>
          </a:xfrm>
        </p:grpSpPr>
        <p:sp>
          <p:nvSpPr>
            <p:cNvPr id="92" name="Retângulo Arredondado 91">
              <a:extLst>
                <a:ext uri="{FF2B5EF4-FFF2-40B4-BE49-F238E27FC236}">
                  <a16:creationId xmlns:a16="http://schemas.microsoft.com/office/drawing/2014/main" id="{9F28F0BD-F4FA-D9AC-2794-05FCB62A094C}"/>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tângulo 92">
              <a:extLst>
                <a:ext uri="{FF2B5EF4-FFF2-40B4-BE49-F238E27FC236}">
                  <a16:creationId xmlns:a16="http://schemas.microsoft.com/office/drawing/2014/main" id="{C3A127E3-13EF-4267-9B04-91D4FF01F5D7}"/>
                </a:ext>
              </a:extLst>
            </p:cNvPr>
            <p:cNvSpPr/>
            <p:nvPr/>
          </p:nvSpPr>
          <p:spPr>
            <a:xfrm>
              <a:off x="6492179" y="1628709"/>
              <a:ext cx="291600" cy="291600"/>
            </a:xfrm>
            <a:prstGeom prst="rect">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Retângulo 93">
              <a:extLst>
                <a:ext uri="{FF2B5EF4-FFF2-40B4-BE49-F238E27FC236}">
                  <a16:creationId xmlns:a16="http://schemas.microsoft.com/office/drawing/2014/main" id="{08259D5C-D1EE-31DA-0917-E44785F3C3FF}"/>
                </a:ext>
              </a:extLst>
            </p:cNvPr>
            <p:cNvSpPr/>
            <p:nvPr/>
          </p:nvSpPr>
          <p:spPr>
            <a:xfrm>
              <a:off x="6914028" y="1628709"/>
              <a:ext cx="291600" cy="291600"/>
            </a:xfrm>
            <a:prstGeom prst="rect">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95" name="Conexão em Ângulos Retos 94">
            <a:extLst>
              <a:ext uri="{FF2B5EF4-FFF2-40B4-BE49-F238E27FC236}">
                <a16:creationId xmlns:a16="http://schemas.microsoft.com/office/drawing/2014/main" id="{4FC92463-ED13-5E4A-46D2-7D86FA8D586B}"/>
              </a:ext>
            </a:extLst>
          </p:cNvPr>
          <p:cNvCxnSpPr>
            <a:cxnSpLocks/>
            <a:stCxn id="88" idx="3"/>
            <a:endCxn id="92" idx="3"/>
          </p:cNvCxnSpPr>
          <p:nvPr/>
        </p:nvCxnSpPr>
        <p:spPr>
          <a:xfrm>
            <a:off x="7221715" y="2622725"/>
            <a:ext cx="12700" cy="545615"/>
          </a:xfrm>
          <a:prstGeom prst="bentConnector3">
            <a:avLst>
              <a:gd name="adj1" fmla="val 1800000"/>
            </a:avLst>
          </a:prstGeom>
          <a:ln w="12700">
            <a:solidFill>
              <a:schemeClr val="tx1">
                <a:lumMod val="85000"/>
                <a:lumOff val="1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6" name="Conexão reta unidirecional 78">
            <a:extLst>
              <a:ext uri="{FF2B5EF4-FFF2-40B4-BE49-F238E27FC236}">
                <a16:creationId xmlns:a16="http://schemas.microsoft.com/office/drawing/2014/main" id="{26616E85-63E9-EDEB-9DDB-F0A477FE7ADC}"/>
              </a:ext>
            </a:extLst>
          </p:cNvPr>
          <p:cNvCxnSpPr>
            <a:cxnSpLocks/>
          </p:cNvCxnSpPr>
          <p:nvPr/>
        </p:nvCxnSpPr>
        <p:spPr>
          <a:xfrm flipV="1">
            <a:off x="7449206" y="2895532"/>
            <a:ext cx="324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7" name="Agrupar 96">
            <a:extLst>
              <a:ext uri="{FF2B5EF4-FFF2-40B4-BE49-F238E27FC236}">
                <a16:creationId xmlns:a16="http://schemas.microsoft.com/office/drawing/2014/main" id="{1262A56F-B9BA-0C41-5561-0753203BE698}"/>
              </a:ext>
            </a:extLst>
          </p:cNvPr>
          <p:cNvGrpSpPr/>
          <p:nvPr/>
        </p:nvGrpSpPr>
        <p:grpSpPr>
          <a:xfrm>
            <a:off x="7823759" y="2669408"/>
            <a:ext cx="1003944" cy="452247"/>
            <a:chOff x="6347256" y="1548386"/>
            <a:chExt cx="1003944" cy="452247"/>
          </a:xfrm>
        </p:grpSpPr>
        <p:sp>
          <p:nvSpPr>
            <p:cNvPr id="111" name="Retângulo Arredondado 110">
              <a:extLst>
                <a:ext uri="{FF2B5EF4-FFF2-40B4-BE49-F238E27FC236}">
                  <a16:creationId xmlns:a16="http://schemas.microsoft.com/office/drawing/2014/main" id="{CC18F988-4EC6-3883-2B2F-83B78E83345D}"/>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tângulo 111">
              <a:extLst>
                <a:ext uri="{FF2B5EF4-FFF2-40B4-BE49-F238E27FC236}">
                  <a16:creationId xmlns:a16="http://schemas.microsoft.com/office/drawing/2014/main" id="{9FB752DC-85E5-A5C8-8D5D-B9740BB6FC1F}"/>
                </a:ext>
              </a:extLst>
            </p:cNvPr>
            <p:cNvSpPr/>
            <p:nvPr/>
          </p:nvSpPr>
          <p:spPr>
            <a:xfrm>
              <a:off x="6492179"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tângulo 113">
              <a:extLst>
                <a:ext uri="{FF2B5EF4-FFF2-40B4-BE49-F238E27FC236}">
                  <a16:creationId xmlns:a16="http://schemas.microsoft.com/office/drawing/2014/main" id="{91A6D06F-34BB-AE54-06D8-56CD32C03F45}"/>
                </a:ext>
              </a:extLst>
            </p:cNvPr>
            <p:cNvSpPr/>
            <p:nvPr/>
          </p:nvSpPr>
          <p:spPr>
            <a:xfrm>
              <a:off x="6914028" y="1628709"/>
              <a:ext cx="291600" cy="291600"/>
            </a:xfrm>
            <a:prstGeom prst="rect">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143" name="CaixaDeTexto 142">
                <a:extLst>
                  <a:ext uri="{FF2B5EF4-FFF2-40B4-BE49-F238E27FC236}">
                    <a16:creationId xmlns:a16="http://schemas.microsoft.com/office/drawing/2014/main" id="{47DBD543-6D26-8531-5444-18689D83530A}"/>
                  </a:ext>
                </a:extLst>
              </p:cNvPr>
              <p:cNvSpPr txBox="1"/>
              <p:nvPr/>
            </p:nvSpPr>
            <p:spPr>
              <a:xfrm>
                <a:off x="8881892" y="2730099"/>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43" name="CaixaDeTexto 142">
                <a:extLst>
                  <a:ext uri="{FF2B5EF4-FFF2-40B4-BE49-F238E27FC236}">
                    <a16:creationId xmlns:a16="http://schemas.microsoft.com/office/drawing/2014/main" id="{47DBD543-6D26-8531-5444-18689D83530A}"/>
                  </a:ext>
                </a:extLst>
              </p:cNvPr>
              <p:cNvSpPr txBox="1">
                <a:spLocks noRot="1" noChangeAspect="1" noMove="1" noResize="1" noEditPoints="1" noAdjustHandles="1" noChangeArrowheads="1" noChangeShapeType="1" noTextEdit="1"/>
              </p:cNvSpPr>
              <p:nvPr/>
            </p:nvSpPr>
            <p:spPr>
              <a:xfrm>
                <a:off x="8881892" y="2730099"/>
                <a:ext cx="219611" cy="276999"/>
              </a:xfrm>
              <a:prstGeom prst="rect">
                <a:avLst/>
              </a:prstGeom>
              <a:blipFill>
                <a:blip r:embed="rId6"/>
                <a:stretch>
                  <a:fillRect l="-16667" r="-16667"/>
                </a:stretch>
              </a:blipFill>
            </p:spPr>
            <p:txBody>
              <a:bodyPr/>
              <a:lstStyle/>
              <a:p>
                <a:r>
                  <a:rPr lang="en-US">
                    <a:noFill/>
                  </a:rPr>
                  <a:t> </a:t>
                </a:r>
              </a:p>
            </p:txBody>
          </p:sp>
        </mc:Fallback>
      </mc:AlternateContent>
      <p:sp>
        <p:nvSpPr>
          <p:cNvPr id="145" name="Oval 144">
            <a:extLst>
              <a:ext uri="{FF2B5EF4-FFF2-40B4-BE49-F238E27FC236}">
                <a16:creationId xmlns:a16="http://schemas.microsoft.com/office/drawing/2014/main" id="{4F6F6C60-B51A-438F-8148-BF2F0E5FDDB3}"/>
              </a:ext>
            </a:extLst>
          </p:cNvPr>
          <p:cNvSpPr>
            <a:spLocks noChangeAspect="1"/>
          </p:cNvSpPr>
          <p:nvPr/>
        </p:nvSpPr>
        <p:spPr>
          <a:xfrm>
            <a:off x="9101503" y="2724598"/>
            <a:ext cx="288000" cy="288000"/>
          </a:xfrm>
          <a:prstGeom prst="ellipse">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Círculo Incompleto 145">
            <a:extLst>
              <a:ext uri="{FF2B5EF4-FFF2-40B4-BE49-F238E27FC236}">
                <a16:creationId xmlns:a16="http://schemas.microsoft.com/office/drawing/2014/main" id="{9DC3405F-45BB-7856-256A-48D298891BB5}"/>
              </a:ext>
            </a:extLst>
          </p:cNvPr>
          <p:cNvSpPr>
            <a:spLocks/>
          </p:cNvSpPr>
          <p:nvPr/>
        </p:nvSpPr>
        <p:spPr>
          <a:xfrm>
            <a:off x="9101503" y="2724598"/>
            <a:ext cx="288000" cy="288000"/>
          </a:xfrm>
          <a:prstGeom prst="pie">
            <a:avLst>
              <a:gd name="adj1" fmla="val 5400000"/>
              <a:gd name="adj2" fmla="val 16200000"/>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7" name="CaixaDeTexto 146">
            <a:extLst>
              <a:ext uri="{FF2B5EF4-FFF2-40B4-BE49-F238E27FC236}">
                <a16:creationId xmlns:a16="http://schemas.microsoft.com/office/drawing/2014/main" id="{653CAF95-5CC4-D812-F31A-B727C154AC24}"/>
              </a:ext>
            </a:extLst>
          </p:cNvPr>
          <p:cNvSpPr txBox="1"/>
          <p:nvPr/>
        </p:nvSpPr>
        <p:spPr>
          <a:xfrm>
            <a:off x="9314193" y="3654311"/>
            <a:ext cx="2613961" cy="369332"/>
          </a:xfrm>
          <a:prstGeom prst="rect">
            <a:avLst/>
          </a:prstGeom>
          <a:noFill/>
        </p:spPr>
        <p:txBody>
          <a:bodyPr wrap="square">
            <a:spAutoFit/>
          </a:bodyPr>
          <a:lstStyle/>
          <a:p>
            <a:pPr algn="ctr"/>
            <a:r>
              <a:rPr lang="en-US" sz="1800" b="1" dirty="0">
                <a:solidFill>
                  <a:schemeClr val="tx1">
                    <a:lumMod val="85000"/>
                    <a:lumOff val="15000"/>
                  </a:schemeClr>
                </a:solidFill>
                <a:cs typeface="Arial" panose="020B0604020202020204" pitchFamily="34" charset="0"/>
              </a:rPr>
              <a:t>diversity selection</a:t>
            </a:r>
            <a:endParaRPr lang="en-US" b="1" dirty="0"/>
          </a:p>
        </p:txBody>
      </p:sp>
      <p:sp>
        <p:nvSpPr>
          <p:cNvPr id="148" name="Oval 147">
            <a:extLst>
              <a:ext uri="{FF2B5EF4-FFF2-40B4-BE49-F238E27FC236}">
                <a16:creationId xmlns:a16="http://schemas.microsoft.com/office/drawing/2014/main" id="{251F82EF-734F-CF06-408D-A6CCCB32375E}"/>
              </a:ext>
            </a:extLst>
          </p:cNvPr>
          <p:cNvSpPr>
            <a:spLocks noChangeAspect="1"/>
          </p:cNvSpPr>
          <p:nvPr/>
        </p:nvSpPr>
        <p:spPr>
          <a:xfrm>
            <a:off x="604287" y="3684077"/>
            <a:ext cx="288000" cy="288000"/>
          </a:xfrm>
          <a:prstGeom prst="ellipse">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9" name="Agrupar 148">
            <a:extLst>
              <a:ext uri="{FF2B5EF4-FFF2-40B4-BE49-F238E27FC236}">
                <a16:creationId xmlns:a16="http://schemas.microsoft.com/office/drawing/2014/main" id="{F5EDF5BB-26AC-13EA-A84B-E26CC28A1853}"/>
              </a:ext>
            </a:extLst>
          </p:cNvPr>
          <p:cNvGrpSpPr/>
          <p:nvPr/>
        </p:nvGrpSpPr>
        <p:grpSpPr>
          <a:xfrm>
            <a:off x="1234474" y="3601953"/>
            <a:ext cx="1003944" cy="452247"/>
            <a:chOff x="6347256" y="1548386"/>
            <a:chExt cx="1003944" cy="452247"/>
          </a:xfrm>
        </p:grpSpPr>
        <p:sp>
          <p:nvSpPr>
            <p:cNvPr id="150" name="Retângulo Arredondado 149">
              <a:extLst>
                <a:ext uri="{FF2B5EF4-FFF2-40B4-BE49-F238E27FC236}">
                  <a16:creationId xmlns:a16="http://schemas.microsoft.com/office/drawing/2014/main" id="{A4A5DA30-91AE-A352-76E2-E5690AE12396}"/>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tângulo 165">
              <a:extLst>
                <a:ext uri="{FF2B5EF4-FFF2-40B4-BE49-F238E27FC236}">
                  <a16:creationId xmlns:a16="http://schemas.microsoft.com/office/drawing/2014/main" id="{5333A05F-72E8-A714-EE1A-8387ABAE1393}"/>
                </a:ext>
              </a:extLst>
            </p:cNvPr>
            <p:cNvSpPr/>
            <p:nvPr/>
          </p:nvSpPr>
          <p:spPr>
            <a:xfrm>
              <a:off x="6492179" y="1628709"/>
              <a:ext cx="291600" cy="291600"/>
            </a:xfrm>
            <a:prstGeom prst="rect">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tângulo 166">
              <a:extLst>
                <a:ext uri="{FF2B5EF4-FFF2-40B4-BE49-F238E27FC236}">
                  <a16:creationId xmlns:a16="http://schemas.microsoft.com/office/drawing/2014/main" id="{8AEF3081-9E6A-8954-560B-0FE2461BA2C7}"/>
                </a:ext>
              </a:extLst>
            </p:cNvPr>
            <p:cNvSpPr/>
            <p:nvPr/>
          </p:nvSpPr>
          <p:spPr>
            <a:xfrm>
              <a:off x="6914028" y="1628709"/>
              <a:ext cx="291600" cy="291600"/>
            </a:xfrm>
            <a:prstGeom prst="rect">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68" name="CaixaDeTexto 167">
                <a:extLst>
                  <a:ext uri="{FF2B5EF4-FFF2-40B4-BE49-F238E27FC236}">
                    <a16:creationId xmlns:a16="http://schemas.microsoft.com/office/drawing/2014/main" id="{6FB04775-8790-FD96-A561-16C07E5CD640}"/>
                  </a:ext>
                </a:extLst>
              </p:cNvPr>
              <p:cNvSpPr txBox="1"/>
              <p:nvPr/>
            </p:nvSpPr>
            <p:spPr>
              <a:xfrm>
                <a:off x="953575" y="3695078"/>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68" name="CaixaDeTexto 167">
                <a:extLst>
                  <a:ext uri="{FF2B5EF4-FFF2-40B4-BE49-F238E27FC236}">
                    <a16:creationId xmlns:a16="http://schemas.microsoft.com/office/drawing/2014/main" id="{6FB04775-8790-FD96-A561-16C07E5CD640}"/>
                  </a:ext>
                </a:extLst>
              </p:cNvPr>
              <p:cNvSpPr txBox="1">
                <a:spLocks noRot="1" noChangeAspect="1" noMove="1" noResize="1" noEditPoints="1" noAdjustHandles="1" noChangeArrowheads="1" noChangeShapeType="1" noTextEdit="1"/>
              </p:cNvSpPr>
              <p:nvPr/>
            </p:nvSpPr>
            <p:spPr>
              <a:xfrm>
                <a:off x="953575" y="3695078"/>
                <a:ext cx="219611" cy="276999"/>
              </a:xfrm>
              <a:prstGeom prst="rect">
                <a:avLst/>
              </a:prstGeom>
              <a:blipFill>
                <a:blip r:embed="rId7"/>
                <a:stretch>
                  <a:fillRect l="-10526" r="-10526"/>
                </a:stretch>
              </a:blipFill>
            </p:spPr>
            <p:txBody>
              <a:bodyPr/>
              <a:lstStyle/>
              <a:p>
                <a:r>
                  <a:rPr lang="en-US">
                    <a:noFill/>
                  </a:rPr>
                  <a:t> </a:t>
                </a:r>
              </a:p>
            </p:txBody>
          </p:sp>
        </mc:Fallback>
      </mc:AlternateContent>
      <p:grpSp>
        <p:nvGrpSpPr>
          <p:cNvPr id="169" name="Agrupar 168">
            <a:extLst>
              <a:ext uri="{FF2B5EF4-FFF2-40B4-BE49-F238E27FC236}">
                <a16:creationId xmlns:a16="http://schemas.microsoft.com/office/drawing/2014/main" id="{A5BF7334-6B56-C43D-1DE3-1D12FBFDF967}"/>
              </a:ext>
            </a:extLst>
          </p:cNvPr>
          <p:cNvGrpSpPr/>
          <p:nvPr/>
        </p:nvGrpSpPr>
        <p:grpSpPr>
          <a:xfrm>
            <a:off x="2789241" y="3282388"/>
            <a:ext cx="1003944" cy="452247"/>
            <a:chOff x="6347256" y="1548386"/>
            <a:chExt cx="1003944" cy="452247"/>
          </a:xfrm>
        </p:grpSpPr>
        <p:sp>
          <p:nvSpPr>
            <p:cNvPr id="170" name="Retângulo Arredondado 169">
              <a:extLst>
                <a:ext uri="{FF2B5EF4-FFF2-40B4-BE49-F238E27FC236}">
                  <a16:creationId xmlns:a16="http://schemas.microsoft.com/office/drawing/2014/main" id="{36BD867F-0485-A144-9B71-B77F592CD5CB}"/>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tângulo 170">
              <a:extLst>
                <a:ext uri="{FF2B5EF4-FFF2-40B4-BE49-F238E27FC236}">
                  <a16:creationId xmlns:a16="http://schemas.microsoft.com/office/drawing/2014/main" id="{2D730FB2-D93C-AA30-1F7F-B25F3F3A684F}"/>
                </a:ext>
              </a:extLst>
            </p:cNvPr>
            <p:cNvSpPr/>
            <p:nvPr/>
          </p:nvSpPr>
          <p:spPr>
            <a:xfrm>
              <a:off x="6492179" y="1628709"/>
              <a:ext cx="291600" cy="291600"/>
            </a:xfrm>
            <a:prstGeom prst="rect">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Retângulo 171">
              <a:extLst>
                <a:ext uri="{FF2B5EF4-FFF2-40B4-BE49-F238E27FC236}">
                  <a16:creationId xmlns:a16="http://schemas.microsoft.com/office/drawing/2014/main" id="{A5393551-D422-40FE-627F-D5AFA39316C4}"/>
                </a:ext>
              </a:extLst>
            </p:cNvPr>
            <p:cNvSpPr/>
            <p:nvPr/>
          </p:nvSpPr>
          <p:spPr>
            <a:xfrm>
              <a:off x="6914028" y="1628709"/>
              <a:ext cx="291600" cy="291600"/>
            </a:xfrm>
            <a:prstGeom prst="rect">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3" name="Conexão Reta Unidirecional 172">
            <a:extLst>
              <a:ext uri="{FF2B5EF4-FFF2-40B4-BE49-F238E27FC236}">
                <a16:creationId xmlns:a16="http://schemas.microsoft.com/office/drawing/2014/main" id="{3B831F81-ADA6-38FB-534D-261F597487D1}"/>
              </a:ext>
            </a:extLst>
          </p:cNvPr>
          <p:cNvCxnSpPr>
            <a:cxnSpLocks/>
            <a:stCxn id="170" idx="3"/>
          </p:cNvCxnSpPr>
          <p:nvPr/>
        </p:nvCxnSpPr>
        <p:spPr>
          <a:xfrm flipV="1">
            <a:off x="3793185" y="3149390"/>
            <a:ext cx="310641" cy="359122"/>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4" name="Conexão Reta Unidirecional 173">
            <a:extLst>
              <a:ext uri="{FF2B5EF4-FFF2-40B4-BE49-F238E27FC236}">
                <a16:creationId xmlns:a16="http://schemas.microsoft.com/office/drawing/2014/main" id="{519D6505-38ED-B5C1-3904-69B2FEC43E69}"/>
              </a:ext>
            </a:extLst>
          </p:cNvPr>
          <p:cNvCxnSpPr>
            <a:cxnSpLocks/>
          </p:cNvCxnSpPr>
          <p:nvPr/>
        </p:nvCxnSpPr>
        <p:spPr>
          <a:xfrm>
            <a:off x="3800160" y="2429562"/>
            <a:ext cx="310641" cy="359122"/>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78" name="Título 1">
                <a:extLst>
                  <a:ext uri="{FF2B5EF4-FFF2-40B4-BE49-F238E27FC236}">
                    <a16:creationId xmlns:a16="http://schemas.microsoft.com/office/drawing/2014/main" id="{4D296B6C-119F-7BB0-C8A2-86E8063F9465}"/>
                  </a:ext>
                </a:extLst>
              </p:cNvPr>
              <p:cNvSpPr txBox="1">
                <a:spLocks/>
              </p:cNvSpPr>
              <p:nvPr/>
            </p:nvSpPr>
            <p:spPr>
              <a:xfrm>
                <a:off x="0" y="1"/>
                <a:ext cx="12192000" cy="999460"/>
              </a:xfrm>
              <a:prstGeom prst="rect">
                <a:avLst/>
              </a:prstGeom>
              <a:solidFill>
                <a:schemeClr val="bg1">
                  <a:lumMod val="9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sz="3200" b="1" dirty="0">
                    <a:solidFill>
                      <a:srgbClr val="1990B0"/>
                    </a:solidFill>
                    <a:cs typeface="Arial" panose="020B0604020202020204" pitchFamily="34" charset="0"/>
                  </a:rPr>
                  <a:t>  </a:t>
                </a:r>
                <a:r>
                  <a:rPr lang="en-US" sz="2800" dirty="0">
                    <a:solidFill>
                      <a:schemeClr val="tx1">
                        <a:lumMod val="85000"/>
                        <a:lumOff val="15000"/>
                      </a:schemeClr>
                    </a:solidFill>
                    <a:cs typeface="Arial" panose="020B0604020202020204" pitchFamily="34" charset="0"/>
                  </a:rPr>
                  <a:t>Calibration problem – </a:t>
                </a:r>
                <a:r>
                  <a:rPr lang="en-US" sz="2800" b="1" dirty="0" err="1">
                    <a:solidFill>
                      <a:schemeClr val="tx1">
                        <a:lumMod val="85000"/>
                        <a:lumOff val="15000"/>
                      </a:schemeClr>
                    </a:solidFill>
                    <a:cs typeface="Arial" panose="020B0604020202020204" pitchFamily="34" charset="0"/>
                  </a:rPr>
                  <a:t>ms</a:t>
                </a:r>
                <a:r>
                  <a:rPr lang="en-US" sz="2800" dirty="0">
                    <a:solidFill>
                      <a:schemeClr val="tx1">
                        <a:lumMod val="85000"/>
                        <a:lumOff val="15000"/>
                      </a:schemeClr>
                    </a:solidFill>
                    <a:cs typeface="Arial" panose="020B0604020202020204" pitchFamily="34" charset="0"/>
                  </a:rPr>
                  <a:t> </a:t>
                </a:r>
                <a:r>
                  <a:rPr lang="en-US" sz="2800" b="1" dirty="0">
                    <a:solidFill>
                      <a:schemeClr val="tx1">
                        <a:lumMod val="85000"/>
                        <a:lumOff val="15000"/>
                      </a:schemeClr>
                    </a:solidFill>
                    <a:cs typeface="Arial" panose="020B0604020202020204" pitchFamily="34" charset="0"/>
                  </a:rPr>
                  <a:t>Differential Evolution </a:t>
                </a:r>
                <a:r>
                  <a:rPr lang="en-US" sz="2800" dirty="0">
                    <a:solidFill>
                      <a:schemeClr val="tx1">
                        <a:lumMod val="85000"/>
                        <a:lumOff val="15000"/>
                      </a:schemeClr>
                    </a:solidFill>
                    <a:cs typeface="Arial" panose="020B0604020202020204" pitchFamily="34" charset="0"/>
                  </a:rPr>
                  <a:t>( </a:t>
                </a:r>
                <a14:m>
                  <m:oMath xmlns:m="http://schemas.openxmlformats.org/officeDocument/2006/math">
                    <m:r>
                      <a:rPr lang="pt-PT" sz="2800" b="0" i="1" smtClean="0">
                        <a:latin typeface="Cambria Math" panose="02040503050406030204" pitchFamily="18" charset="0"/>
                      </a:rPr>
                      <m:t>𝑁</m:t>
                    </m:r>
                    <m:r>
                      <a:rPr lang="pt-PT" sz="2800" b="0" i="1" smtClean="0">
                        <a:latin typeface="Cambria Math" panose="02040503050406030204" pitchFamily="18" charset="0"/>
                      </a:rPr>
                      <m:t>=4, </m:t>
                    </m:r>
                    <m:r>
                      <a:rPr lang="pt-PT" sz="2800" b="0" i="1" smtClean="0">
                        <a:latin typeface="Cambria Math" panose="02040503050406030204" pitchFamily="18" charset="0"/>
                      </a:rPr>
                      <m:t>𝐷</m:t>
                    </m:r>
                    <m:r>
                      <a:rPr lang="pt-PT" sz="2800" b="0" i="1" smtClean="0">
                        <a:latin typeface="Cambria Math" panose="02040503050406030204" pitchFamily="18" charset="0"/>
                      </a:rPr>
                      <m:t>=2</m:t>
                    </m:r>
                  </m:oMath>
                </a14:m>
                <a:r>
                  <a:rPr lang="en-US" sz="2800" dirty="0">
                    <a:solidFill>
                      <a:schemeClr val="tx1">
                        <a:lumMod val="85000"/>
                        <a:lumOff val="15000"/>
                      </a:schemeClr>
                    </a:solidFill>
                    <a:cs typeface="Arial" panose="020B0604020202020204" pitchFamily="34" charset="0"/>
                  </a:rPr>
                  <a:t> )</a:t>
                </a:r>
                <a:endParaRPr lang="en-US" sz="2800" b="1" dirty="0">
                  <a:cs typeface="Arial" panose="020B0604020202020204" pitchFamily="34" charset="0"/>
                </a:endParaRPr>
              </a:p>
            </p:txBody>
          </p:sp>
        </mc:Choice>
        <mc:Fallback xmlns="">
          <p:sp>
            <p:nvSpPr>
              <p:cNvPr id="178" name="Título 1">
                <a:extLst>
                  <a:ext uri="{FF2B5EF4-FFF2-40B4-BE49-F238E27FC236}">
                    <a16:creationId xmlns:a16="http://schemas.microsoft.com/office/drawing/2014/main" id="{4D296B6C-119F-7BB0-C8A2-86E8063F9465}"/>
                  </a:ext>
                </a:extLst>
              </p:cNvPr>
              <p:cNvSpPr txBox="1">
                <a:spLocks noRot="1" noChangeAspect="1" noMove="1" noResize="1" noEditPoints="1" noAdjustHandles="1" noChangeArrowheads="1" noChangeShapeType="1" noTextEdit="1"/>
              </p:cNvSpPr>
              <p:nvPr/>
            </p:nvSpPr>
            <p:spPr>
              <a:xfrm>
                <a:off x="0" y="1"/>
                <a:ext cx="12192000" cy="999460"/>
              </a:xfrm>
              <a:prstGeom prst="rect">
                <a:avLst/>
              </a:prstGeom>
              <a:blipFill>
                <a:blip r:embed="rId8"/>
                <a:stretch>
                  <a:fillRect/>
                </a:stretch>
              </a:blipFill>
            </p:spPr>
            <p:txBody>
              <a:bodyPr/>
              <a:lstStyle/>
              <a:p>
                <a:r>
                  <a:rPr lang="en-US">
                    <a:noFill/>
                  </a:rPr>
                  <a:t> </a:t>
                </a:r>
              </a:p>
            </p:txBody>
          </p:sp>
        </mc:Fallback>
      </mc:AlternateContent>
      <p:grpSp>
        <p:nvGrpSpPr>
          <p:cNvPr id="39" name="Agrupar 38">
            <a:extLst>
              <a:ext uri="{FF2B5EF4-FFF2-40B4-BE49-F238E27FC236}">
                <a16:creationId xmlns:a16="http://schemas.microsoft.com/office/drawing/2014/main" id="{BC7A9356-0873-EEC4-BDEF-C8226126803A}"/>
              </a:ext>
            </a:extLst>
          </p:cNvPr>
          <p:cNvGrpSpPr/>
          <p:nvPr/>
        </p:nvGrpSpPr>
        <p:grpSpPr>
          <a:xfrm>
            <a:off x="10142288" y="2941070"/>
            <a:ext cx="1003944" cy="452247"/>
            <a:chOff x="6347256" y="1548386"/>
            <a:chExt cx="1003944" cy="452247"/>
          </a:xfrm>
        </p:grpSpPr>
        <p:sp>
          <p:nvSpPr>
            <p:cNvPr id="40" name="Retângulo Arredondado 39">
              <a:extLst>
                <a:ext uri="{FF2B5EF4-FFF2-40B4-BE49-F238E27FC236}">
                  <a16:creationId xmlns:a16="http://schemas.microsoft.com/office/drawing/2014/main" id="{2684D5E6-3712-2437-07E9-7EE641C8956D}"/>
                </a:ext>
              </a:extLst>
            </p:cNvPr>
            <p:cNvSpPr/>
            <p:nvPr/>
          </p:nvSpPr>
          <p:spPr>
            <a:xfrm>
              <a:off x="6347256" y="1548386"/>
              <a:ext cx="1003944" cy="452247"/>
            </a:xfrm>
            <a:prstGeom prst="roundRect">
              <a:avLst/>
            </a:prstGeom>
            <a:solidFill>
              <a:schemeClr val="bg1">
                <a:lumMod val="95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tângulo 40">
              <a:extLst>
                <a:ext uri="{FF2B5EF4-FFF2-40B4-BE49-F238E27FC236}">
                  <a16:creationId xmlns:a16="http://schemas.microsoft.com/office/drawing/2014/main" id="{08B06473-3AE0-5BE3-830A-5934BB7CB4FB}"/>
                </a:ext>
              </a:extLst>
            </p:cNvPr>
            <p:cNvSpPr/>
            <p:nvPr/>
          </p:nvSpPr>
          <p:spPr>
            <a:xfrm>
              <a:off x="6492179" y="1628709"/>
              <a:ext cx="291600" cy="291600"/>
            </a:xfrm>
            <a:prstGeom prst="rect">
              <a:avLst/>
            </a:prstGeom>
            <a:solidFill>
              <a:srgbClr val="4B72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tângulo 41">
              <a:extLst>
                <a:ext uri="{FF2B5EF4-FFF2-40B4-BE49-F238E27FC236}">
                  <a16:creationId xmlns:a16="http://schemas.microsoft.com/office/drawing/2014/main" id="{75D7480F-A6D7-16DA-2830-99B2AC497483}"/>
                </a:ext>
              </a:extLst>
            </p:cNvPr>
            <p:cNvSpPr/>
            <p:nvPr/>
          </p:nvSpPr>
          <p:spPr>
            <a:xfrm>
              <a:off x="6914028" y="1628709"/>
              <a:ext cx="291600" cy="291600"/>
            </a:xfrm>
            <a:prstGeom prst="rect">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 name="Agrupar 42">
            <a:extLst>
              <a:ext uri="{FF2B5EF4-FFF2-40B4-BE49-F238E27FC236}">
                <a16:creationId xmlns:a16="http://schemas.microsoft.com/office/drawing/2014/main" id="{66250E8A-3EFB-C9CD-7EBF-9CC11B65401F}"/>
              </a:ext>
            </a:extLst>
          </p:cNvPr>
          <p:cNvGrpSpPr/>
          <p:nvPr/>
        </p:nvGrpSpPr>
        <p:grpSpPr>
          <a:xfrm>
            <a:off x="10143360" y="2396528"/>
            <a:ext cx="1003944" cy="452247"/>
            <a:chOff x="6347256" y="1548386"/>
            <a:chExt cx="1003944" cy="452247"/>
          </a:xfrm>
        </p:grpSpPr>
        <p:sp>
          <p:nvSpPr>
            <p:cNvPr id="44" name="Retângulo Arredondado 43">
              <a:extLst>
                <a:ext uri="{FF2B5EF4-FFF2-40B4-BE49-F238E27FC236}">
                  <a16:creationId xmlns:a16="http://schemas.microsoft.com/office/drawing/2014/main" id="{50F7E761-95D1-E78A-543E-BD0E3D0C64A1}"/>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tângulo 44">
              <a:extLst>
                <a:ext uri="{FF2B5EF4-FFF2-40B4-BE49-F238E27FC236}">
                  <a16:creationId xmlns:a16="http://schemas.microsoft.com/office/drawing/2014/main" id="{47E3FFA6-BBDB-5BAE-8055-A54FD7EF8B4F}"/>
                </a:ext>
              </a:extLst>
            </p:cNvPr>
            <p:cNvSpPr/>
            <p:nvPr/>
          </p:nvSpPr>
          <p:spPr>
            <a:xfrm>
              <a:off x="6492179"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tângulo 45">
              <a:extLst>
                <a:ext uri="{FF2B5EF4-FFF2-40B4-BE49-F238E27FC236}">
                  <a16:creationId xmlns:a16="http://schemas.microsoft.com/office/drawing/2014/main" id="{7ACA0C01-BBA8-CF12-B838-3F1BEB2ACA36}"/>
                </a:ext>
              </a:extLst>
            </p:cNvPr>
            <p:cNvSpPr/>
            <p:nvPr/>
          </p:nvSpPr>
          <p:spPr>
            <a:xfrm>
              <a:off x="6914028" y="1628709"/>
              <a:ext cx="291600" cy="291600"/>
            </a:xfrm>
            <a:prstGeom prst="rect">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8" name="CaixaDeTexto 97">
            <a:extLst>
              <a:ext uri="{FF2B5EF4-FFF2-40B4-BE49-F238E27FC236}">
                <a16:creationId xmlns:a16="http://schemas.microsoft.com/office/drawing/2014/main" id="{5FA4B67D-03D5-42CA-A859-C0DEB3A0D877}"/>
              </a:ext>
            </a:extLst>
          </p:cNvPr>
          <p:cNvSpPr txBox="1"/>
          <p:nvPr/>
        </p:nvSpPr>
        <p:spPr>
          <a:xfrm>
            <a:off x="9888827" y="1673543"/>
            <a:ext cx="1478706" cy="369332"/>
          </a:xfrm>
          <a:prstGeom prst="rect">
            <a:avLst/>
          </a:prstGeom>
          <a:noFill/>
        </p:spPr>
        <p:txBody>
          <a:bodyPr wrap="square">
            <a:spAutoFit/>
          </a:bodyPr>
          <a:lstStyle/>
          <a:p>
            <a:r>
              <a:rPr lang="en-US" dirty="0">
                <a:solidFill>
                  <a:schemeClr val="tx1">
                    <a:lumMod val="85000"/>
                    <a:lumOff val="15000"/>
                  </a:schemeClr>
                </a:solidFill>
                <a:cs typeface="Arial" panose="020B0604020202020204" pitchFamily="34" charset="0"/>
              </a:rPr>
              <a:t>e</a:t>
            </a:r>
            <a:r>
              <a:rPr lang="en-US" sz="1800" dirty="0">
                <a:solidFill>
                  <a:schemeClr val="tx1">
                    <a:lumMod val="85000"/>
                    <a:lumOff val="15000"/>
                  </a:schemeClr>
                </a:solidFill>
                <a:cs typeface="Arial" panose="020B0604020202020204" pitchFamily="34" charset="0"/>
              </a:rPr>
              <a:t>xample for</a:t>
            </a:r>
            <a:endParaRPr lang="en-US" dirty="0"/>
          </a:p>
        </p:txBody>
      </p:sp>
      <p:sp>
        <p:nvSpPr>
          <p:cNvPr id="99" name="Oval 98">
            <a:extLst>
              <a:ext uri="{FF2B5EF4-FFF2-40B4-BE49-F238E27FC236}">
                <a16:creationId xmlns:a16="http://schemas.microsoft.com/office/drawing/2014/main" id="{9A569F96-7844-76B4-2144-B811391892F8}"/>
              </a:ext>
            </a:extLst>
          </p:cNvPr>
          <p:cNvSpPr>
            <a:spLocks noChangeAspect="1"/>
          </p:cNvSpPr>
          <p:nvPr/>
        </p:nvSpPr>
        <p:spPr>
          <a:xfrm>
            <a:off x="11223533" y="1714209"/>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CaixaDeTexto 99">
            <a:extLst>
              <a:ext uri="{FF2B5EF4-FFF2-40B4-BE49-F238E27FC236}">
                <a16:creationId xmlns:a16="http://schemas.microsoft.com/office/drawing/2014/main" id="{3EC91D3F-6DD7-3070-2CE6-4C32FA1A1DAE}"/>
              </a:ext>
            </a:extLst>
          </p:cNvPr>
          <p:cNvSpPr txBox="1"/>
          <p:nvPr/>
        </p:nvSpPr>
        <p:spPr>
          <a:xfrm>
            <a:off x="9344143" y="1355839"/>
            <a:ext cx="2613961" cy="369332"/>
          </a:xfrm>
          <a:prstGeom prst="rect">
            <a:avLst/>
          </a:prstGeom>
          <a:noFill/>
        </p:spPr>
        <p:txBody>
          <a:bodyPr wrap="square">
            <a:spAutoFit/>
          </a:bodyPr>
          <a:lstStyle/>
          <a:p>
            <a:pPr algn="ctr"/>
            <a:r>
              <a:rPr lang="en-US" b="1" dirty="0">
                <a:solidFill>
                  <a:schemeClr val="tx1">
                    <a:lumMod val="85000"/>
                    <a:lumOff val="15000"/>
                  </a:schemeClr>
                </a:solidFill>
                <a:cs typeface="Arial" panose="020B0604020202020204" pitchFamily="34" charset="0"/>
              </a:rPr>
              <a:t>u</a:t>
            </a:r>
            <a:r>
              <a:rPr lang="en-US" sz="1800" b="1" dirty="0">
                <a:solidFill>
                  <a:schemeClr val="tx1">
                    <a:lumMod val="85000"/>
                    <a:lumOff val="15000"/>
                  </a:schemeClr>
                </a:solidFill>
                <a:cs typeface="Arial" panose="020B0604020202020204" pitchFamily="34" charset="0"/>
              </a:rPr>
              <a:t>niform mutation</a:t>
            </a:r>
            <a:endParaRPr lang="en-US" b="1" dirty="0"/>
          </a:p>
        </p:txBody>
      </p:sp>
      <p:cxnSp>
        <p:nvCxnSpPr>
          <p:cNvPr id="102" name="Conexão em Ângulos Retos 101">
            <a:extLst>
              <a:ext uri="{FF2B5EF4-FFF2-40B4-BE49-F238E27FC236}">
                <a16:creationId xmlns:a16="http://schemas.microsoft.com/office/drawing/2014/main" id="{D24ADDA9-9AD1-CCD6-A658-94A2943506FF}"/>
              </a:ext>
            </a:extLst>
          </p:cNvPr>
          <p:cNvCxnSpPr>
            <a:cxnSpLocks/>
            <a:stCxn id="44" idx="3"/>
            <a:endCxn id="40" idx="3"/>
          </p:cNvCxnSpPr>
          <p:nvPr/>
        </p:nvCxnSpPr>
        <p:spPr>
          <a:xfrm flipH="1">
            <a:off x="11146232" y="2622652"/>
            <a:ext cx="1072" cy="544542"/>
          </a:xfrm>
          <a:prstGeom prst="bentConnector3">
            <a:avLst>
              <a:gd name="adj1" fmla="val -21324627"/>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8" name="Oval 37">
            <a:extLst>
              <a:ext uri="{FF2B5EF4-FFF2-40B4-BE49-F238E27FC236}">
                <a16:creationId xmlns:a16="http://schemas.microsoft.com/office/drawing/2014/main" id="{18E21B5A-8C45-2ED0-0652-B48B9BC2B68D}"/>
              </a:ext>
            </a:extLst>
          </p:cNvPr>
          <p:cNvSpPr/>
          <p:nvPr/>
        </p:nvSpPr>
        <p:spPr>
          <a:xfrm>
            <a:off x="9471391" y="1296053"/>
            <a:ext cx="2311991" cy="43958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F93BC61D-B45E-A719-D75A-5413EC90DC32}"/>
              </a:ext>
            </a:extLst>
          </p:cNvPr>
          <p:cNvSpPr/>
          <p:nvPr/>
        </p:nvSpPr>
        <p:spPr>
          <a:xfrm rot="1186032">
            <a:off x="6058553" y="4859367"/>
            <a:ext cx="393183" cy="541185"/>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 name="Oval 3">
            <a:extLst>
              <a:ext uri="{FF2B5EF4-FFF2-40B4-BE49-F238E27FC236}">
                <a16:creationId xmlns:a16="http://schemas.microsoft.com/office/drawing/2014/main" id="{4658586F-6E64-8EFF-8031-69661D45C174}"/>
              </a:ext>
            </a:extLst>
          </p:cNvPr>
          <p:cNvSpPr/>
          <p:nvPr/>
        </p:nvSpPr>
        <p:spPr>
          <a:xfrm rot="1186032">
            <a:off x="5921703" y="4639729"/>
            <a:ext cx="674506" cy="1005588"/>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Oval 4">
            <a:extLst>
              <a:ext uri="{FF2B5EF4-FFF2-40B4-BE49-F238E27FC236}">
                <a16:creationId xmlns:a16="http://schemas.microsoft.com/office/drawing/2014/main" id="{52DAE914-5EF8-F408-8097-0D7E0A594B07}"/>
              </a:ext>
            </a:extLst>
          </p:cNvPr>
          <p:cNvSpPr/>
          <p:nvPr/>
        </p:nvSpPr>
        <p:spPr>
          <a:xfrm rot="1186032">
            <a:off x="5775057" y="4435326"/>
            <a:ext cx="1028804" cy="1439361"/>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Oval 5">
            <a:extLst>
              <a:ext uri="{FF2B5EF4-FFF2-40B4-BE49-F238E27FC236}">
                <a16:creationId xmlns:a16="http://schemas.microsoft.com/office/drawing/2014/main" id="{3D644533-74A5-9C64-0E57-B18978980C43}"/>
              </a:ext>
            </a:extLst>
          </p:cNvPr>
          <p:cNvSpPr/>
          <p:nvPr/>
        </p:nvSpPr>
        <p:spPr>
          <a:xfrm rot="1186032">
            <a:off x="5538039" y="4225448"/>
            <a:ext cx="1431358" cy="1869135"/>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7" name="Oval 6">
            <a:extLst>
              <a:ext uri="{FF2B5EF4-FFF2-40B4-BE49-F238E27FC236}">
                <a16:creationId xmlns:a16="http://schemas.microsoft.com/office/drawing/2014/main" id="{D029AE2B-1C5C-2598-3371-75AB5F2E1973}"/>
              </a:ext>
            </a:extLst>
          </p:cNvPr>
          <p:cNvSpPr/>
          <p:nvPr/>
        </p:nvSpPr>
        <p:spPr>
          <a:xfrm rot="1186032">
            <a:off x="5255185" y="3955806"/>
            <a:ext cx="2015595" cy="2354047"/>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8" name="Oval 7">
            <a:extLst>
              <a:ext uri="{FF2B5EF4-FFF2-40B4-BE49-F238E27FC236}">
                <a16:creationId xmlns:a16="http://schemas.microsoft.com/office/drawing/2014/main" id="{47811E15-FD49-A96F-ADBC-E1875A92D19C}"/>
              </a:ext>
            </a:extLst>
          </p:cNvPr>
          <p:cNvSpPr/>
          <p:nvPr/>
        </p:nvSpPr>
        <p:spPr>
          <a:xfrm rot="1186032">
            <a:off x="5011414" y="3626658"/>
            <a:ext cx="2527374" cy="2892182"/>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10" name="Conexão: Ângulo Reto 64">
            <a:extLst>
              <a:ext uri="{FF2B5EF4-FFF2-40B4-BE49-F238E27FC236}">
                <a16:creationId xmlns:a16="http://schemas.microsoft.com/office/drawing/2014/main" id="{F39C5964-2889-46B7-AE36-A871A4A407F9}"/>
              </a:ext>
            </a:extLst>
          </p:cNvPr>
          <p:cNvCxnSpPr>
            <a:cxnSpLocks/>
          </p:cNvCxnSpPr>
          <p:nvPr/>
        </p:nvCxnSpPr>
        <p:spPr>
          <a:xfrm rot="16200000" flipH="1">
            <a:off x="4862671" y="3522974"/>
            <a:ext cx="2808000" cy="3204000"/>
          </a:xfrm>
          <a:prstGeom prst="bentConnector3">
            <a:avLst>
              <a:gd name="adj1" fmla="val 100391"/>
            </a:avLst>
          </a:prstGeom>
          <a:ln w="12700">
            <a:headEnd type="triangle"/>
            <a:tailEnd type="triangle"/>
          </a:ln>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2E87F8AB-B542-3CEF-5B40-B647F3F83AD4}"/>
              </a:ext>
            </a:extLst>
          </p:cNvPr>
          <p:cNvSpPr>
            <a:spLocks noChangeAspect="1"/>
          </p:cNvSpPr>
          <p:nvPr/>
        </p:nvSpPr>
        <p:spPr>
          <a:xfrm>
            <a:off x="6898043" y="5571412"/>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Agrupar 11">
            <a:extLst>
              <a:ext uri="{FF2B5EF4-FFF2-40B4-BE49-F238E27FC236}">
                <a16:creationId xmlns:a16="http://schemas.microsoft.com/office/drawing/2014/main" id="{51CAE05F-51CB-5E0F-4D48-C1C80C2694D7}"/>
              </a:ext>
            </a:extLst>
          </p:cNvPr>
          <p:cNvGrpSpPr/>
          <p:nvPr/>
        </p:nvGrpSpPr>
        <p:grpSpPr>
          <a:xfrm>
            <a:off x="6902379" y="4873238"/>
            <a:ext cx="288000" cy="288000"/>
            <a:chOff x="8872276" y="3496955"/>
            <a:chExt cx="288000" cy="288000"/>
          </a:xfrm>
        </p:grpSpPr>
        <p:sp>
          <p:nvSpPr>
            <p:cNvPr id="13" name="Oval 12">
              <a:extLst>
                <a:ext uri="{FF2B5EF4-FFF2-40B4-BE49-F238E27FC236}">
                  <a16:creationId xmlns:a16="http://schemas.microsoft.com/office/drawing/2014/main" id="{F053F042-C36A-171B-4D2A-9D055CEB1AC7}"/>
                </a:ext>
              </a:extLst>
            </p:cNvPr>
            <p:cNvSpPr>
              <a:spLocks noChangeAspect="1"/>
            </p:cNvSpPr>
            <p:nvPr/>
          </p:nvSpPr>
          <p:spPr>
            <a:xfrm>
              <a:off x="8872276" y="3496955"/>
              <a:ext cx="288000" cy="288000"/>
            </a:xfrm>
            <a:prstGeom prst="ellipse">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írculo Incompleto 13">
              <a:extLst>
                <a:ext uri="{FF2B5EF4-FFF2-40B4-BE49-F238E27FC236}">
                  <a16:creationId xmlns:a16="http://schemas.microsoft.com/office/drawing/2014/main" id="{07813403-95AD-DA2C-6469-CD362BCE7ECC}"/>
                </a:ext>
              </a:extLst>
            </p:cNvPr>
            <p:cNvSpPr>
              <a:spLocks/>
            </p:cNvSpPr>
            <p:nvPr/>
          </p:nvSpPr>
          <p:spPr>
            <a:xfrm>
              <a:off x="8872276" y="3496955"/>
              <a:ext cx="288000" cy="288000"/>
            </a:xfrm>
            <a:prstGeom prst="pie">
              <a:avLst>
                <a:gd name="adj1" fmla="val 5400000"/>
                <a:gd name="adj2" fmla="val 16200000"/>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15" name="Conexão reta unidirecional 78">
            <a:extLst>
              <a:ext uri="{FF2B5EF4-FFF2-40B4-BE49-F238E27FC236}">
                <a16:creationId xmlns:a16="http://schemas.microsoft.com/office/drawing/2014/main" id="{1FA65195-593F-3421-FF4C-5D3632F5A4DA}"/>
              </a:ext>
            </a:extLst>
          </p:cNvPr>
          <p:cNvCxnSpPr>
            <a:cxnSpLocks noChangeAspect="1"/>
          </p:cNvCxnSpPr>
          <p:nvPr/>
        </p:nvCxnSpPr>
        <p:spPr>
          <a:xfrm>
            <a:off x="3793185" y="2962824"/>
            <a:ext cx="31064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xão Reta Unidirecional 15">
            <a:extLst>
              <a:ext uri="{FF2B5EF4-FFF2-40B4-BE49-F238E27FC236}">
                <a16:creationId xmlns:a16="http://schemas.microsoft.com/office/drawing/2014/main" id="{8DC56EC3-2BD0-558E-9740-68C69EFE67F4}"/>
              </a:ext>
            </a:extLst>
          </p:cNvPr>
          <p:cNvCxnSpPr>
            <a:cxnSpLocks/>
          </p:cNvCxnSpPr>
          <p:nvPr/>
        </p:nvCxnSpPr>
        <p:spPr>
          <a:xfrm flipV="1">
            <a:off x="3793185" y="3149390"/>
            <a:ext cx="310641" cy="359122"/>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7" name="Oval 26">
            <a:extLst>
              <a:ext uri="{FF2B5EF4-FFF2-40B4-BE49-F238E27FC236}">
                <a16:creationId xmlns:a16="http://schemas.microsoft.com/office/drawing/2014/main" id="{DE5944D5-2D55-4741-6B06-70EFF8F00551}"/>
              </a:ext>
            </a:extLst>
          </p:cNvPr>
          <p:cNvSpPr>
            <a:spLocks noChangeAspect="1"/>
          </p:cNvSpPr>
          <p:nvPr/>
        </p:nvSpPr>
        <p:spPr>
          <a:xfrm>
            <a:off x="9633093" y="4182808"/>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57E01C0-5939-5684-F900-6383809CC7CE}"/>
              </a:ext>
            </a:extLst>
          </p:cNvPr>
          <p:cNvSpPr>
            <a:spLocks noChangeAspect="1"/>
          </p:cNvSpPr>
          <p:nvPr/>
        </p:nvSpPr>
        <p:spPr>
          <a:xfrm>
            <a:off x="9633093" y="4728496"/>
            <a:ext cx="288000" cy="288000"/>
          </a:xfrm>
          <a:prstGeom prst="ellipse">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61B5611E-1C5A-A3A5-E836-C511FC1B535F}"/>
              </a:ext>
            </a:extLst>
          </p:cNvPr>
          <p:cNvSpPr>
            <a:spLocks noChangeAspect="1"/>
          </p:cNvSpPr>
          <p:nvPr/>
        </p:nvSpPr>
        <p:spPr>
          <a:xfrm>
            <a:off x="9633093" y="5274184"/>
            <a:ext cx="288000" cy="288000"/>
          </a:xfrm>
          <a:prstGeom prst="ellipse">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EB29FE6B-1BBD-597C-CFAC-7743104A76F5}"/>
              </a:ext>
            </a:extLst>
          </p:cNvPr>
          <p:cNvSpPr>
            <a:spLocks noChangeAspect="1"/>
          </p:cNvSpPr>
          <p:nvPr/>
        </p:nvSpPr>
        <p:spPr>
          <a:xfrm>
            <a:off x="9633093" y="5819872"/>
            <a:ext cx="288000" cy="288000"/>
          </a:xfrm>
          <a:prstGeom prst="ellipse">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4F0642A-87BF-C47F-4F18-343330D74227}"/>
              </a:ext>
            </a:extLst>
          </p:cNvPr>
          <p:cNvSpPr>
            <a:spLocks noChangeAspect="1"/>
          </p:cNvSpPr>
          <p:nvPr/>
        </p:nvSpPr>
        <p:spPr>
          <a:xfrm>
            <a:off x="10176090" y="4182808"/>
            <a:ext cx="288000" cy="288000"/>
          </a:xfrm>
          <a:prstGeom prst="ellipse">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Círculo Incompleto 31">
            <a:extLst>
              <a:ext uri="{FF2B5EF4-FFF2-40B4-BE49-F238E27FC236}">
                <a16:creationId xmlns:a16="http://schemas.microsoft.com/office/drawing/2014/main" id="{A459AD8D-6F45-6445-1532-3F88C36CE02C}"/>
              </a:ext>
            </a:extLst>
          </p:cNvPr>
          <p:cNvSpPr>
            <a:spLocks/>
          </p:cNvSpPr>
          <p:nvPr/>
        </p:nvSpPr>
        <p:spPr>
          <a:xfrm>
            <a:off x="10176090" y="4182808"/>
            <a:ext cx="288000" cy="288000"/>
          </a:xfrm>
          <a:prstGeom prst="pie">
            <a:avLst>
              <a:gd name="adj1" fmla="val 5400000"/>
              <a:gd name="adj2" fmla="val 16200000"/>
            </a:avLst>
          </a:prstGeom>
          <a:solidFill>
            <a:srgbClr val="4B72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Oval 32">
            <a:extLst>
              <a:ext uri="{FF2B5EF4-FFF2-40B4-BE49-F238E27FC236}">
                <a16:creationId xmlns:a16="http://schemas.microsoft.com/office/drawing/2014/main" id="{4C1BABFA-D436-72C9-7441-E5A6A4CF6D4B}"/>
              </a:ext>
            </a:extLst>
          </p:cNvPr>
          <p:cNvSpPr>
            <a:spLocks noChangeAspect="1"/>
          </p:cNvSpPr>
          <p:nvPr/>
        </p:nvSpPr>
        <p:spPr>
          <a:xfrm>
            <a:off x="10170687" y="4717610"/>
            <a:ext cx="288000" cy="288000"/>
          </a:xfrm>
          <a:prstGeom prst="ellipse">
            <a:avLst/>
          </a:prstGeom>
          <a:solidFill>
            <a:srgbClr val="939E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Círculo Incompleto 33">
            <a:extLst>
              <a:ext uri="{FF2B5EF4-FFF2-40B4-BE49-F238E27FC236}">
                <a16:creationId xmlns:a16="http://schemas.microsoft.com/office/drawing/2014/main" id="{DFDC9390-99EB-98BE-3442-0EF59AEF064A}"/>
              </a:ext>
            </a:extLst>
          </p:cNvPr>
          <p:cNvSpPr>
            <a:spLocks/>
          </p:cNvSpPr>
          <p:nvPr/>
        </p:nvSpPr>
        <p:spPr>
          <a:xfrm>
            <a:off x="10170687" y="4717610"/>
            <a:ext cx="288000" cy="288000"/>
          </a:xfrm>
          <a:prstGeom prst="pie">
            <a:avLst>
              <a:gd name="adj1" fmla="val 5400000"/>
              <a:gd name="adj2" fmla="val 16200000"/>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Oval 34">
            <a:extLst>
              <a:ext uri="{FF2B5EF4-FFF2-40B4-BE49-F238E27FC236}">
                <a16:creationId xmlns:a16="http://schemas.microsoft.com/office/drawing/2014/main" id="{DB62C69C-EBC6-FD44-0FE5-E7FD502B955F}"/>
              </a:ext>
            </a:extLst>
          </p:cNvPr>
          <p:cNvSpPr>
            <a:spLocks noChangeAspect="1"/>
          </p:cNvSpPr>
          <p:nvPr/>
        </p:nvSpPr>
        <p:spPr>
          <a:xfrm>
            <a:off x="10164904" y="5285070"/>
            <a:ext cx="288000" cy="288000"/>
          </a:xfrm>
          <a:prstGeom prst="ellipse">
            <a:avLst/>
          </a:prstGeom>
          <a:solidFill>
            <a:srgbClr val="68CCB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Círculo Incompleto 35">
            <a:extLst>
              <a:ext uri="{FF2B5EF4-FFF2-40B4-BE49-F238E27FC236}">
                <a16:creationId xmlns:a16="http://schemas.microsoft.com/office/drawing/2014/main" id="{DF6E5DD2-F05A-7C52-5F59-58BA82A8DE46}"/>
              </a:ext>
            </a:extLst>
          </p:cNvPr>
          <p:cNvSpPr>
            <a:spLocks/>
          </p:cNvSpPr>
          <p:nvPr/>
        </p:nvSpPr>
        <p:spPr>
          <a:xfrm>
            <a:off x="10164904" y="5285070"/>
            <a:ext cx="288000" cy="288000"/>
          </a:xfrm>
          <a:prstGeom prst="pie">
            <a:avLst>
              <a:gd name="adj1" fmla="val 5400000"/>
              <a:gd name="adj2" fmla="val 16200000"/>
            </a:avLst>
          </a:prstGeom>
          <a:solidFill>
            <a:srgbClr val="199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E2F9E2FF-A8D2-B29D-9BAA-45CBEC3D2609}"/>
              </a:ext>
            </a:extLst>
          </p:cNvPr>
          <p:cNvSpPr>
            <a:spLocks noChangeAspect="1"/>
          </p:cNvSpPr>
          <p:nvPr/>
        </p:nvSpPr>
        <p:spPr>
          <a:xfrm>
            <a:off x="10159501" y="5819872"/>
            <a:ext cx="288000" cy="288000"/>
          </a:xfrm>
          <a:prstGeom prst="ellipse">
            <a:avLst/>
          </a:prstGeom>
          <a:solidFill>
            <a:srgbClr val="B93D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Círculo Incompleto 100">
            <a:extLst>
              <a:ext uri="{FF2B5EF4-FFF2-40B4-BE49-F238E27FC236}">
                <a16:creationId xmlns:a16="http://schemas.microsoft.com/office/drawing/2014/main" id="{71BF2436-92BB-54C7-8906-744AB8997EF5}"/>
              </a:ext>
            </a:extLst>
          </p:cNvPr>
          <p:cNvSpPr>
            <a:spLocks/>
          </p:cNvSpPr>
          <p:nvPr/>
        </p:nvSpPr>
        <p:spPr>
          <a:xfrm>
            <a:off x="10159501" y="5819872"/>
            <a:ext cx="288000" cy="288000"/>
          </a:xfrm>
          <a:prstGeom prst="pie">
            <a:avLst>
              <a:gd name="adj1" fmla="val 5400000"/>
              <a:gd name="adj2" fmla="val 16200000"/>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3" name="Anel 102">
            <a:extLst>
              <a:ext uri="{FF2B5EF4-FFF2-40B4-BE49-F238E27FC236}">
                <a16:creationId xmlns:a16="http://schemas.microsoft.com/office/drawing/2014/main" id="{136C15A0-268D-3BF7-767A-7B9A2D0C7CC3}"/>
              </a:ext>
            </a:extLst>
          </p:cNvPr>
          <p:cNvSpPr/>
          <p:nvPr/>
        </p:nvSpPr>
        <p:spPr>
          <a:xfrm>
            <a:off x="9633093" y="5282584"/>
            <a:ext cx="288000" cy="288000"/>
          </a:xfrm>
          <a:prstGeom prst="donut">
            <a:avLst>
              <a:gd name="adj" fmla="val 3745"/>
            </a:avLst>
          </a:prstGeom>
          <a:solidFill>
            <a:srgbClr val="4F9A8F"/>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5" name="Anel 114">
            <a:extLst>
              <a:ext uri="{FF2B5EF4-FFF2-40B4-BE49-F238E27FC236}">
                <a16:creationId xmlns:a16="http://schemas.microsoft.com/office/drawing/2014/main" id="{7DA8BAF2-2B3B-7EC3-22AA-7C5D0524CF60}"/>
              </a:ext>
            </a:extLst>
          </p:cNvPr>
          <p:cNvSpPr/>
          <p:nvPr/>
        </p:nvSpPr>
        <p:spPr>
          <a:xfrm>
            <a:off x="10158841" y="4721183"/>
            <a:ext cx="288000" cy="288000"/>
          </a:xfrm>
          <a:prstGeom prst="donut">
            <a:avLst>
              <a:gd name="adj" fmla="val 3745"/>
            </a:avLst>
          </a:prstGeom>
          <a:solidFill>
            <a:srgbClr val="4F9A8F"/>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1" name="Conexão Reta Unidirecional 120">
            <a:extLst>
              <a:ext uri="{FF2B5EF4-FFF2-40B4-BE49-F238E27FC236}">
                <a16:creationId xmlns:a16="http://schemas.microsoft.com/office/drawing/2014/main" id="{A237E46A-F2D7-2729-C0C6-8E325D491C21}"/>
              </a:ext>
            </a:extLst>
          </p:cNvPr>
          <p:cNvCxnSpPr>
            <a:cxnSpLocks/>
          </p:cNvCxnSpPr>
          <p:nvPr/>
        </p:nvCxnSpPr>
        <p:spPr>
          <a:xfrm>
            <a:off x="10646398" y="5157378"/>
            <a:ext cx="327024"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3" name="Oval 122">
            <a:extLst>
              <a:ext uri="{FF2B5EF4-FFF2-40B4-BE49-F238E27FC236}">
                <a16:creationId xmlns:a16="http://schemas.microsoft.com/office/drawing/2014/main" id="{9AB2969E-D6B9-068F-5C47-10AB51617779}"/>
              </a:ext>
            </a:extLst>
          </p:cNvPr>
          <p:cNvSpPr>
            <a:spLocks noChangeAspect="1"/>
          </p:cNvSpPr>
          <p:nvPr/>
        </p:nvSpPr>
        <p:spPr>
          <a:xfrm>
            <a:off x="11239622" y="4727823"/>
            <a:ext cx="288000" cy="288000"/>
          </a:xfrm>
          <a:prstGeom prst="ellipse">
            <a:avLst/>
          </a:prstGeom>
          <a:solidFill>
            <a:srgbClr val="939E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Círculo Incompleto 123">
            <a:extLst>
              <a:ext uri="{FF2B5EF4-FFF2-40B4-BE49-F238E27FC236}">
                <a16:creationId xmlns:a16="http://schemas.microsoft.com/office/drawing/2014/main" id="{E48A9AD2-3990-C656-3522-5EEDF8AA3AA6}"/>
              </a:ext>
            </a:extLst>
          </p:cNvPr>
          <p:cNvSpPr>
            <a:spLocks/>
          </p:cNvSpPr>
          <p:nvPr/>
        </p:nvSpPr>
        <p:spPr>
          <a:xfrm>
            <a:off x="11239622" y="4727823"/>
            <a:ext cx="288000" cy="288000"/>
          </a:xfrm>
          <a:prstGeom prst="pie">
            <a:avLst>
              <a:gd name="adj1" fmla="val 5400000"/>
              <a:gd name="adj2" fmla="val 16200000"/>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5" name="Oval 124">
            <a:extLst>
              <a:ext uri="{FF2B5EF4-FFF2-40B4-BE49-F238E27FC236}">
                <a16:creationId xmlns:a16="http://schemas.microsoft.com/office/drawing/2014/main" id="{8E1E3108-D0D5-5E9D-CAD4-8783E86F60C6}"/>
              </a:ext>
            </a:extLst>
          </p:cNvPr>
          <p:cNvSpPr>
            <a:spLocks noChangeAspect="1"/>
          </p:cNvSpPr>
          <p:nvPr/>
        </p:nvSpPr>
        <p:spPr>
          <a:xfrm>
            <a:off x="11239622" y="4182808"/>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EB104BD7-C4B5-A70B-0B94-D9747468EFFE}"/>
              </a:ext>
            </a:extLst>
          </p:cNvPr>
          <p:cNvSpPr>
            <a:spLocks noChangeAspect="1"/>
          </p:cNvSpPr>
          <p:nvPr/>
        </p:nvSpPr>
        <p:spPr>
          <a:xfrm>
            <a:off x="11224176" y="5272838"/>
            <a:ext cx="288000" cy="288000"/>
          </a:xfrm>
          <a:prstGeom prst="ellipse">
            <a:avLst/>
          </a:prstGeom>
          <a:solidFill>
            <a:srgbClr val="68CCB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Círculo Incompleto 126">
            <a:extLst>
              <a:ext uri="{FF2B5EF4-FFF2-40B4-BE49-F238E27FC236}">
                <a16:creationId xmlns:a16="http://schemas.microsoft.com/office/drawing/2014/main" id="{C6E1E523-503A-A0E2-EC10-B1C93CE4E1C0}"/>
              </a:ext>
            </a:extLst>
          </p:cNvPr>
          <p:cNvSpPr>
            <a:spLocks/>
          </p:cNvSpPr>
          <p:nvPr/>
        </p:nvSpPr>
        <p:spPr>
          <a:xfrm>
            <a:off x="11224176" y="5272838"/>
            <a:ext cx="288000" cy="288000"/>
          </a:xfrm>
          <a:prstGeom prst="pie">
            <a:avLst>
              <a:gd name="adj1" fmla="val 5400000"/>
              <a:gd name="adj2" fmla="val 16200000"/>
            </a:avLst>
          </a:prstGeom>
          <a:solidFill>
            <a:srgbClr val="199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8" name="Oval 127">
            <a:extLst>
              <a:ext uri="{FF2B5EF4-FFF2-40B4-BE49-F238E27FC236}">
                <a16:creationId xmlns:a16="http://schemas.microsoft.com/office/drawing/2014/main" id="{9E4FF974-2A1B-E45D-A757-E490CA5B5CBD}"/>
              </a:ext>
            </a:extLst>
          </p:cNvPr>
          <p:cNvSpPr>
            <a:spLocks noChangeAspect="1"/>
          </p:cNvSpPr>
          <p:nvPr/>
        </p:nvSpPr>
        <p:spPr>
          <a:xfrm>
            <a:off x="11223575" y="5819872"/>
            <a:ext cx="288000" cy="288000"/>
          </a:xfrm>
          <a:prstGeom prst="ellipse">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ADAF3B91-EAA2-EDB4-EF65-9098D39D4A43}"/>
              </a:ext>
            </a:extLst>
          </p:cNvPr>
          <p:cNvSpPr>
            <a:spLocks noChangeAspect="1"/>
          </p:cNvSpPr>
          <p:nvPr/>
        </p:nvSpPr>
        <p:spPr>
          <a:xfrm>
            <a:off x="4891219" y="4873238"/>
            <a:ext cx="288000" cy="288000"/>
          </a:xfrm>
          <a:prstGeom prst="ellipse">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Círculo Incompleto 134">
            <a:extLst>
              <a:ext uri="{FF2B5EF4-FFF2-40B4-BE49-F238E27FC236}">
                <a16:creationId xmlns:a16="http://schemas.microsoft.com/office/drawing/2014/main" id="{F60A0109-B123-B5C1-1EDB-26C52765D162}"/>
              </a:ext>
            </a:extLst>
          </p:cNvPr>
          <p:cNvSpPr>
            <a:spLocks/>
          </p:cNvSpPr>
          <p:nvPr/>
        </p:nvSpPr>
        <p:spPr>
          <a:xfrm>
            <a:off x="4891219" y="4873238"/>
            <a:ext cx="288000" cy="288000"/>
          </a:xfrm>
          <a:prstGeom prst="pie">
            <a:avLst>
              <a:gd name="adj1" fmla="val 5400000"/>
              <a:gd name="adj2" fmla="val 16200000"/>
            </a:avLst>
          </a:prstGeom>
          <a:solidFill>
            <a:srgbClr val="4B72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CaixaDeTexto 17">
            <a:extLst>
              <a:ext uri="{FF2B5EF4-FFF2-40B4-BE49-F238E27FC236}">
                <a16:creationId xmlns:a16="http://schemas.microsoft.com/office/drawing/2014/main" id="{3EC9356E-C4C9-A107-FA73-D31E34094A7B}"/>
              </a:ext>
            </a:extLst>
          </p:cNvPr>
          <p:cNvSpPr txBox="1"/>
          <p:nvPr/>
        </p:nvSpPr>
        <p:spPr>
          <a:xfrm>
            <a:off x="216273" y="6356350"/>
            <a:ext cx="2743199" cy="338554"/>
          </a:xfrm>
          <a:prstGeom prst="rect">
            <a:avLst/>
          </a:prstGeom>
          <a:noFill/>
        </p:spPr>
        <p:txBody>
          <a:bodyPr wrap="square" rtlCol="0">
            <a:spAutoFit/>
          </a:bodyPr>
          <a:lstStyle/>
          <a:p>
            <a:r>
              <a:rPr lang="en-US" sz="1600" dirty="0"/>
              <a:t>References  [</a:t>
            </a:r>
            <a:r>
              <a:rPr lang="en-US" sz="1600" dirty="0">
                <a:solidFill>
                  <a:srgbClr val="3D78B5"/>
                </a:solidFill>
              </a:rPr>
              <a:t>33</a:t>
            </a:r>
            <a:r>
              <a:rPr lang="en-US" sz="1600" dirty="0"/>
              <a:t>]</a:t>
            </a:r>
          </a:p>
        </p:txBody>
      </p:sp>
    </p:spTree>
    <p:extLst>
      <p:ext uri="{BB962C8B-B14F-4D97-AF65-F5344CB8AC3E}">
        <p14:creationId xmlns:p14="http://schemas.microsoft.com/office/powerpoint/2010/main" val="2186880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o Número do Diapositivo 2">
            <a:extLst>
              <a:ext uri="{FF2B5EF4-FFF2-40B4-BE49-F238E27FC236}">
                <a16:creationId xmlns:a16="http://schemas.microsoft.com/office/drawing/2014/main" id="{4E55505A-0F34-EA7B-60D0-3DBB22588163}"/>
              </a:ext>
            </a:extLst>
          </p:cNvPr>
          <p:cNvSpPr>
            <a:spLocks noGrp="1"/>
          </p:cNvSpPr>
          <p:nvPr>
            <p:ph type="sldNum" sz="quarter" idx="12"/>
          </p:nvPr>
        </p:nvSpPr>
        <p:spPr/>
        <p:txBody>
          <a:bodyPr/>
          <a:lstStyle/>
          <a:p>
            <a:fld id="{9349F829-3AB5-2249-A75E-9CF92A8C3104}" type="slidenum">
              <a:rPr lang="pt-PT" smtClean="0"/>
              <a:t>20</a:t>
            </a:fld>
            <a:endParaRPr lang="pt-PT"/>
          </a:p>
        </p:txBody>
      </p:sp>
      <p:sp>
        <p:nvSpPr>
          <p:cNvPr id="47" name="Oval 46">
            <a:extLst>
              <a:ext uri="{FF2B5EF4-FFF2-40B4-BE49-F238E27FC236}">
                <a16:creationId xmlns:a16="http://schemas.microsoft.com/office/drawing/2014/main" id="{DA654E11-280C-EFD6-BF03-64F8E0C61714}"/>
              </a:ext>
            </a:extLst>
          </p:cNvPr>
          <p:cNvSpPr>
            <a:spLocks noChangeAspect="1"/>
          </p:cNvSpPr>
          <p:nvPr/>
        </p:nvSpPr>
        <p:spPr>
          <a:xfrm>
            <a:off x="604287" y="2047013"/>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Agrupar 47">
            <a:extLst>
              <a:ext uri="{FF2B5EF4-FFF2-40B4-BE49-F238E27FC236}">
                <a16:creationId xmlns:a16="http://schemas.microsoft.com/office/drawing/2014/main" id="{0F15DE9C-CB0C-9ED0-F87D-17E09ADDE0C4}"/>
              </a:ext>
            </a:extLst>
          </p:cNvPr>
          <p:cNvGrpSpPr/>
          <p:nvPr/>
        </p:nvGrpSpPr>
        <p:grpSpPr>
          <a:xfrm>
            <a:off x="1234474" y="1964889"/>
            <a:ext cx="1003944" cy="452247"/>
            <a:chOff x="6347256" y="1548386"/>
            <a:chExt cx="1003944" cy="452247"/>
          </a:xfrm>
        </p:grpSpPr>
        <p:sp>
          <p:nvSpPr>
            <p:cNvPr id="49" name="Retângulo Arredondado 48">
              <a:extLst>
                <a:ext uri="{FF2B5EF4-FFF2-40B4-BE49-F238E27FC236}">
                  <a16:creationId xmlns:a16="http://schemas.microsoft.com/office/drawing/2014/main" id="{144E5B2D-8B11-A4A1-17B5-A7CEA757CFCC}"/>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tângulo 49">
              <a:extLst>
                <a:ext uri="{FF2B5EF4-FFF2-40B4-BE49-F238E27FC236}">
                  <a16:creationId xmlns:a16="http://schemas.microsoft.com/office/drawing/2014/main" id="{D62EFA39-053E-73C9-CF94-8513CB9C21A0}"/>
                </a:ext>
              </a:extLst>
            </p:cNvPr>
            <p:cNvSpPr/>
            <p:nvPr/>
          </p:nvSpPr>
          <p:spPr>
            <a:xfrm>
              <a:off x="6492179"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tângulo 50">
              <a:extLst>
                <a:ext uri="{FF2B5EF4-FFF2-40B4-BE49-F238E27FC236}">
                  <a16:creationId xmlns:a16="http://schemas.microsoft.com/office/drawing/2014/main" id="{810ABCDA-C97D-C573-C0F9-E4EAFFEBE33B}"/>
                </a:ext>
              </a:extLst>
            </p:cNvPr>
            <p:cNvSpPr/>
            <p:nvPr/>
          </p:nvSpPr>
          <p:spPr>
            <a:xfrm>
              <a:off x="6914028"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52" name="CaixaDeTexto 51">
                <a:extLst>
                  <a:ext uri="{FF2B5EF4-FFF2-40B4-BE49-F238E27FC236}">
                    <a16:creationId xmlns:a16="http://schemas.microsoft.com/office/drawing/2014/main" id="{4D10EF55-3506-C1D1-0D9F-98C911491EA7}"/>
                  </a:ext>
                </a:extLst>
              </p:cNvPr>
              <p:cNvSpPr txBox="1"/>
              <p:nvPr/>
            </p:nvSpPr>
            <p:spPr>
              <a:xfrm>
                <a:off x="953575" y="2058014"/>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2" name="CaixaDeTexto 51">
                <a:extLst>
                  <a:ext uri="{FF2B5EF4-FFF2-40B4-BE49-F238E27FC236}">
                    <a16:creationId xmlns:a16="http://schemas.microsoft.com/office/drawing/2014/main" id="{4D10EF55-3506-C1D1-0D9F-98C911491EA7}"/>
                  </a:ext>
                </a:extLst>
              </p:cNvPr>
              <p:cNvSpPr txBox="1">
                <a:spLocks noRot="1" noChangeAspect="1" noMove="1" noResize="1" noEditPoints="1" noAdjustHandles="1" noChangeArrowheads="1" noChangeShapeType="1" noTextEdit="1"/>
              </p:cNvSpPr>
              <p:nvPr/>
            </p:nvSpPr>
            <p:spPr>
              <a:xfrm>
                <a:off x="953575" y="2058014"/>
                <a:ext cx="219611" cy="276999"/>
              </a:xfrm>
              <a:prstGeom prst="rect">
                <a:avLst/>
              </a:prstGeom>
              <a:blipFill>
                <a:blip r:embed="rId3"/>
                <a:stretch>
                  <a:fillRect l="-10526" r="-10526"/>
                </a:stretch>
              </a:blipFill>
            </p:spPr>
            <p:txBody>
              <a:bodyPr/>
              <a:lstStyle/>
              <a:p>
                <a:r>
                  <a:rPr lang="en-US">
                    <a:noFill/>
                  </a:rPr>
                  <a:t> </a:t>
                </a:r>
              </a:p>
            </p:txBody>
          </p:sp>
        </mc:Fallback>
      </mc:AlternateContent>
      <p:sp>
        <p:nvSpPr>
          <p:cNvPr id="53" name="Oval 52">
            <a:extLst>
              <a:ext uri="{FF2B5EF4-FFF2-40B4-BE49-F238E27FC236}">
                <a16:creationId xmlns:a16="http://schemas.microsoft.com/office/drawing/2014/main" id="{3926E47B-2E96-67C1-10D7-FAB76540326C}"/>
              </a:ext>
            </a:extLst>
          </p:cNvPr>
          <p:cNvSpPr>
            <a:spLocks noChangeAspect="1"/>
          </p:cNvSpPr>
          <p:nvPr/>
        </p:nvSpPr>
        <p:spPr>
          <a:xfrm>
            <a:off x="604287" y="2592701"/>
            <a:ext cx="288000" cy="288000"/>
          </a:xfrm>
          <a:prstGeom prst="ellipse">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Agrupar 53">
            <a:extLst>
              <a:ext uri="{FF2B5EF4-FFF2-40B4-BE49-F238E27FC236}">
                <a16:creationId xmlns:a16="http://schemas.microsoft.com/office/drawing/2014/main" id="{085F60F9-7C66-78FD-7D8E-CDBB9A54097B}"/>
              </a:ext>
            </a:extLst>
          </p:cNvPr>
          <p:cNvGrpSpPr/>
          <p:nvPr/>
        </p:nvGrpSpPr>
        <p:grpSpPr>
          <a:xfrm>
            <a:off x="1234474" y="2510577"/>
            <a:ext cx="1003944" cy="452247"/>
            <a:chOff x="6347256" y="1548386"/>
            <a:chExt cx="1003944" cy="452247"/>
          </a:xfrm>
        </p:grpSpPr>
        <p:sp>
          <p:nvSpPr>
            <p:cNvPr id="55" name="Retângulo Arredondado 54">
              <a:extLst>
                <a:ext uri="{FF2B5EF4-FFF2-40B4-BE49-F238E27FC236}">
                  <a16:creationId xmlns:a16="http://schemas.microsoft.com/office/drawing/2014/main" id="{076D2208-4096-D429-5126-AA3EB6FC4E6E}"/>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tângulo 55">
              <a:extLst>
                <a:ext uri="{FF2B5EF4-FFF2-40B4-BE49-F238E27FC236}">
                  <a16:creationId xmlns:a16="http://schemas.microsoft.com/office/drawing/2014/main" id="{C2042CAF-B93C-AF48-23F1-4A17F2D62C31}"/>
                </a:ext>
              </a:extLst>
            </p:cNvPr>
            <p:cNvSpPr/>
            <p:nvPr/>
          </p:nvSpPr>
          <p:spPr>
            <a:xfrm>
              <a:off x="6492179" y="1628709"/>
              <a:ext cx="291600" cy="291600"/>
            </a:xfrm>
            <a:prstGeom prst="rect">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tângulo 56">
              <a:extLst>
                <a:ext uri="{FF2B5EF4-FFF2-40B4-BE49-F238E27FC236}">
                  <a16:creationId xmlns:a16="http://schemas.microsoft.com/office/drawing/2014/main" id="{83CEB969-0197-4123-4477-FC50460E6248}"/>
                </a:ext>
              </a:extLst>
            </p:cNvPr>
            <p:cNvSpPr/>
            <p:nvPr/>
          </p:nvSpPr>
          <p:spPr>
            <a:xfrm>
              <a:off x="6914028" y="1628709"/>
              <a:ext cx="291600" cy="291600"/>
            </a:xfrm>
            <a:prstGeom prst="rect">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58" name="CaixaDeTexto 57">
                <a:extLst>
                  <a:ext uri="{FF2B5EF4-FFF2-40B4-BE49-F238E27FC236}">
                    <a16:creationId xmlns:a16="http://schemas.microsoft.com/office/drawing/2014/main" id="{10E33D36-2460-561C-84DF-C7D80DBFF066}"/>
                  </a:ext>
                </a:extLst>
              </p:cNvPr>
              <p:cNvSpPr txBox="1"/>
              <p:nvPr/>
            </p:nvSpPr>
            <p:spPr>
              <a:xfrm>
                <a:off x="953575" y="2603702"/>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8" name="CaixaDeTexto 57">
                <a:extLst>
                  <a:ext uri="{FF2B5EF4-FFF2-40B4-BE49-F238E27FC236}">
                    <a16:creationId xmlns:a16="http://schemas.microsoft.com/office/drawing/2014/main" id="{10E33D36-2460-561C-84DF-C7D80DBFF066}"/>
                  </a:ext>
                </a:extLst>
              </p:cNvPr>
              <p:cNvSpPr txBox="1">
                <a:spLocks noRot="1" noChangeAspect="1" noMove="1" noResize="1" noEditPoints="1" noAdjustHandles="1" noChangeArrowheads="1" noChangeShapeType="1" noTextEdit="1"/>
              </p:cNvSpPr>
              <p:nvPr/>
            </p:nvSpPr>
            <p:spPr>
              <a:xfrm>
                <a:off x="953575" y="2603702"/>
                <a:ext cx="219611" cy="276999"/>
              </a:xfrm>
              <a:prstGeom prst="rect">
                <a:avLst/>
              </a:prstGeom>
              <a:blipFill>
                <a:blip r:embed="rId4"/>
                <a:stretch>
                  <a:fillRect l="-10526" r="-10526"/>
                </a:stretch>
              </a:blipFill>
            </p:spPr>
            <p:txBody>
              <a:bodyPr/>
              <a:lstStyle/>
              <a:p>
                <a:r>
                  <a:rPr lang="en-US">
                    <a:noFill/>
                  </a:rPr>
                  <a:t> </a:t>
                </a:r>
              </a:p>
            </p:txBody>
          </p:sp>
        </mc:Fallback>
      </mc:AlternateContent>
      <p:sp>
        <p:nvSpPr>
          <p:cNvPr id="59" name="Oval 58">
            <a:extLst>
              <a:ext uri="{FF2B5EF4-FFF2-40B4-BE49-F238E27FC236}">
                <a16:creationId xmlns:a16="http://schemas.microsoft.com/office/drawing/2014/main" id="{9D338314-0034-E586-6459-F75A614279FF}"/>
              </a:ext>
            </a:extLst>
          </p:cNvPr>
          <p:cNvSpPr>
            <a:spLocks noChangeAspect="1"/>
          </p:cNvSpPr>
          <p:nvPr/>
        </p:nvSpPr>
        <p:spPr>
          <a:xfrm>
            <a:off x="604287" y="3138389"/>
            <a:ext cx="288000" cy="288000"/>
          </a:xfrm>
          <a:prstGeom prst="ellipse">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Agrupar 59">
            <a:extLst>
              <a:ext uri="{FF2B5EF4-FFF2-40B4-BE49-F238E27FC236}">
                <a16:creationId xmlns:a16="http://schemas.microsoft.com/office/drawing/2014/main" id="{8639BFDD-DF3A-4D83-2F5B-4A6299FD3BEF}"/>
              </a:ext>
            </a:extLst>
          </p:cNvPr>
          <p:cNvGrpSpPr/>
          <p:nvPr/>
        </p:nvGrpSpPr>
        <p:grpSpPr>
          <a:xfrm>
            <a:off x="1234474" y="3056265"/>
            <a:ext cx="1003944" cy="452247"/>
            <a:chOff x="6347256" y="1548386"/>
            <a:chExt cx="1003944" cy="452247"/>
          </a:xfrm>
        </p:grpSpPr>
        <p:sp>
          <p:nvSpPr>
            <p:cNvPr id="61" name="Retângulo Arredondado 60">
              <a:extLst>
                <a:ext uri="{FF2B5EF4-FFF2-40B4-BE49-F238E27FC236}">
                  <a16:creationId xmlns:a16="http://schemas.microsoft.com/office/drawing/2014/main" id="{ACD6DEBF-5EF0-8B6C-8453-466847AD4816}"/>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tângulo 61">
              <a:extLst>
                <a:ext uri="{FF2B5EF4-FFF2-40B4-BE49-F238E27FC236}">
                  <a16:creationId xmlns:a16="http://schemas.microsoft.com/office/drawing/2014/main" id="{604CAF1D-D30D-3365-013D-AD089E5175C3}"/>
                </a:ext>
              </a:extLst>
            </p:cNvPr>
            <p:cNvSpPr/>
            <p:nvPr/>
          </p:nvSpPr>
          <p:spPr>
            <a:xfrm>
              <a:off x="6492179" y="1628709"/>
              <a:ext cx="291600" cy="291600"/>
            </a:xfrm>
            <a:prstGeom prst="rect">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tângulo 62">
              <a:extLst>
                <a:ext uri="{FF2B5EF4-FFF2-40B4-BE49-F238E27FC236}">
                  <a16:creationId xmlns:a16="http://schemas.microsoft.com/office/drawing/2014/main" id="{F2EA93E9-6C79-37F0-E182-2FEEE2A012BB}"/>
                </a:ext>
              </a:extLst>
            </p:cNvPr>
            <p:cNvSpPr/>
            <p:nvPr/>
          </p:nvSpPr>
          <p:spPr>
            <a:xfrm>
              <a:off x="6914028" y="1628709"/>
              <a:ext cx="291600" cy="291600"/>
            </a:xfrm>
            <a:prstGeom prst="rect">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64" name="CaixaDeTexto 63">
                <a:extLst>
                  <a:ext uri="{FF2B5EF4-FFF2-40B4-BE49-F238E27FC236}">
                    <a16:creationId xmlns:a16="http://schemas.microsoft.com/office/drawing/2014/main" id="{55D04D63-70B3-D4CB-1621-4734C2CC4FEA}"/>
                  </a:ext>
                </a:extLst>
              </p:cNvPr>
              <p:cNvSpPr txBox="1"/>
              <p:nvPr/>
            </p:nvSpPr>
            <p:spPr>
              <a:xfrm>
                <a:off x="953575" y="3149390"/>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64" name="CaixaDeTexto 63">
                <a:extLst>
                  <a:ext uri="{FF2B5EF4-FFF2-40B4-BE49-F238E27FC236}">
                    <a16:creationId xmlns:a16="http://schemas.microsoft.com/office/drawing/2014/main" id="{55D04D63-70B3-D4CB-1621-4734C2CC4FEA}"/>
                  </a:ext>
                </a:extLst>
              </p:cNvPr>
              <p:cNvSpPr txBox="1">
                <a:spLocks noRot="1" noChangeAspect="1" noMove="1" noResize="1" noEditPoints="1" noAdjustHandles="1" noChangeArrowheads="1" noChangeShapeType="1" noTextEdit="1"/>
              </p:cNvSpPr>
              <p:nvPr/>
            </p:nvSpPr>
            <p:spPr>
              <a:xfrm>
                <a:off x="953575" y="3149390"/>
                <a:ext cx="219611" cy="276999"/>
              </a:xfrm>
              <a:prstGeom prst="rect">
                <a:avLst/>
              </a:prstGeom>
              <a:blipFill>
                <a:blip r:embed="rId5"/>
                <a:stretch>
                  <a:fillRect l="-10526" r="-10526"/>
                </a:stretch>
              </a:blipFill>
            </p:spPr>
            <p:txBody>
              <a:bodyPr/>
              <a:lstStyle/>
              <a:p>
                <a:r>
                  <a:rPr lang="en-US">
                    <a:noFill/>
                  </a:rPr>
                  <a:t> </a:t>
                </a:r>
              </a:p>
            </p:txBody>
          </p:sp>
        </mc:Fallback>
      </mc:AlternateContent>
      <p:sp>
        <p:nvSpPr>
          <p:cNvPr id="65" name="CaixaDeTexto 64">
            <a:extLst>
              <a:ext uri="{FF2B5EF4-FFF2-40B4-BE49-F238E27FC236}">
                <a16:creationId xmlns:a16="http://schemas.microsoft.com/office/drawing/2014/main" id="{3FBE36FA-0A42-B92B-3C90-A65D070EA6D0}"/>
              </a:ext>
            </a:extLst>
          </p:cNvPr>
          <p:cNvSpPr txBox="1"/>
          <p:nvPr/>
        </p:nvSpPr>
        <p:spPr>
          <a:xfrm>
            <a:off x="604287" y="1348510"/>
            <a:ext cx="1660263" cy="369332"/>
          </a:xfrm>
          <a:prstGeom prst="rect">
            <a:avLst/>
          </a:prstGeom>
          <a:noFill/>
        </p:spPr>
        <p:txBody>
          <a:bodyPr wrap="square">
            <a:spAutoFit/>
          </a:bodyPr>
          <a:lstStyle/>
          <a:p>
            <a:pPr algn="ctr"/>
            <a:r>
              <a:rPr lang="en-US" sz="1800" b="1" dirty="0">
                <a:solidFill>
                  <a:schemeClr val="tx1">
                    <a:lumMod val="85000"/>
                    <a:lumOff val="15000"/>
                  </a:schemeClr>
                </a:solidFill>
                <a:cs typeface="Arial" panose="020B0604020202020204" pitchFamily="34" charset="0"/>
              </a:rPr>
              <a:t>initialization</a:t>
            </a:r>
            <a:endParaRPr lang="en-US" b="1" dirty="0"/>
          </a:p>
        </p:txBody>
      </p:sp>
      <p:sp>
        <p:nvSpPr>
          <p:cNvPr id="66" name="CaixaDeTexto 65">
            <a:extLst>
              <a:ext uri="{FF2B5EF4-FFF2-40B4-BE49-F238E27FC236}">
                <a16:creationId xmlns:a16="http://schemas.microsoft.com/office/drawing/2014/main" id="{6EFA38DF-B43C-BB02-C17A-5CB59E02C978}"/>
              </a:ext>
            </a:extLst>
          </p:cNvPr>
          <p:cNvSpPr txBox="1"/>
          <p:nvPr/>
        </p:nvSpPr>
        <p:spPr>
          <a:xfrm>
            <a:off x="2789241" y="1350413"/>
            <a:ext cx="3096677" cy="369332"/>
          </a:xfrm>
          <a:prstGeom prst="rect">
            <a:avLst/>
          </a:prstGeom>
          <a:noFill/>
        </p:spPr>
        <p:txBody>
          <a:bodyPr wrap="square">
            <a:spAutoFit/>
          </a:bodyPr>
          <a:lstStyle/>
          <a:p>
            <a:pPr algn="ctr"/>
            <a:r>
              <a:rPr lang="en-US" sz="1800" b="1" dirty="0">
                <a:solidFill>
                  <a:schemeClr val="tx1">
                    <a:lumMod val="85000"/>
                    <a:lumOff val="15000"/>
                  </a:schemeClr>
                </a:solidFill>
                <a:cs typeface="Arial" panose="020B0604020202020204" pitchFamily="34" charset="0"/>
              </a:rPr>
              <a:t>mutation</a:t>
            </a:r>
            <a:endParaRPr lang="en-US" b="1" dirty="0"/>
          </a:p>
        </p:txBody>
      </p:sp>
      <p:sp>
        <p:nvSpPr>
          <p:cNvPr id="67" name="CaixaDeTexto 66">
            <a:extLst>
              <a:ext uri="{FF2B5EF4-FFF2-40B4-BE49-F238E27FC236}">
                <a16:creationId xmlns:a16="http://schemas.microsoft.com/office/drawing/2014/main" id="{8894CDEF-2D49-2F7D-4B1A-46508F081279}"/>
              </a:ext>
            </a:extLst>
          </p:cNvPr>
          <p:cNvSpPr txBox="1"/>
          <p:nvPr/>
        </p:nvSpPr>
        <p:spPr>
          <a:xfrm>
            <a:off x="3581795" y="1677176"/>
            <a:ext cx="1478706" cy="369332"/>
          </a:xfrm>
          <a:prstGeom prst="rect">
            <a:avLst/>
          </a:prstGeom>
          <a:noFill/>
        </p:spPr>
        <p:txBody>
          <a:bodyPr wrap="square">
            <a:spAutoFit/>
          </a:bodyPr>
          <a:lstStyle/>
          <a:p>
            <a:r>
              <a:rPr lang="en-US" dirty="0">
                <a:solidFill>
                  <a:schemeClr val="tx1">
                    <a:lumMod val="85000"/>
                    <a:lumOff val="15000"/>
                  </a:schemeClr>
                </a:solidFill>
                <a:cs typeface="Arial" panose="020B0604020202020204" pitchFamily="34" charset="0"/>
              </a:rPr>
              <a:t>e</a:t>
            </a:r>
            <a:r>
              <a:rPr lang="en-US" sz="1800" dirty="0">
                <a:solidFill>
                  <a:schemeClr val="tx1">
                    <a:lumMod val="85000"/>
                    <a:lumOff val="15000"/>
                  </a:schemeClr>
                </a:solidFill>
                <a:cs typeface="Arial" panose="020B0604020202020204" pitchFamily="34" charset="0"/>
              </a:rPr>
              <a:t>xample for</a:t>
            </a:r>
            <a:endParaRPr lang="en-US" dirty="0"/>
          </a:p>
        </p:txBody>
      </p:sp>
      <p:sp>
        <p:nvSpPr>
          <p:cNvPr id="68" name="Oval 67">
            <a:extLst>
              <a:ext uri="{FF2B5EF4-FFF2-40B4-BE49-F238E27FC236}">
                <a16:creationId xmlns:a16="http://schemas.microsoft.com/office/drawing/2014/main" id="{9F3F3E38-9A75-AB41-B764-AA569B2B658B}"/>
              </a:ext>
            </a:extLst>
          </p:cNvPr>
          <p:cNvSpPr>
            <a:spLocks noChangeAspect="1"/>
          </p:cNvSpPr>
          <p:nvPr/>
        </p:nvSpPr>
        <p:spPr>
          <a:xfrm>
            <a:off x="4916501" y="1717842"/>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Agrupar 68">
            <a:extLst>
              <a:ext uri="{FF2B5EF4-FFF2-40B4-BE49-F238E27FC236}">
                <a16:creationId xmlns:a16="http://schemas.microsoft.com/office/drawing/2014/main" id="{5ECAB807-93F4-D6C7-2506-C2C1F1417C71}"/>
              </a:ext>
            </a:extLst>
          </p:cNvPr>
          <p:cNvGrpSpPr/>
          <p:nvPr/>
        </p:nvGrpSpPr>
        <p:grpSpPr>
          <a:xfrm>
            <a:off x="2789241" y="2191012"/>
            <a:ext cx="1003944" cy="452247"/>
            <a:chOff x="6347256" y="1548386"/>
            <a:chExt cx="1003944" cy="452247"/>
          </a:xfrm>
        </p:grpSpPr>
        <p:sp>
          <p:nvSpPr>
            <p:cNvPr id="70" name="Retângulo Arredondado 69">
              <a:extLst>
                <a:ext uri="{FF2B5EF4-FFF2-40B4-BE49-F238E27FC236}">
                  <a16:creationId xmlns:a16="http://schemas.microsoft.com/office/drawing/2014/main" id="{725CF1E6-E279-E19D-3400-DB9012F9DB2A}"/>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tângulo 70">
              <a:extLst>
                <a:ext uri="{FF2B5EF4-FFF2-40B4-BE49-F238E27FC236}">
                  <a16:creationId xmlns:a16="http://schemas.microsoft.com/office/drawing/2014/main" id="{A3D8B958-2D57-9F5B-B13F-1E4FF9F33108}"/>
                </a:ext>
              </a:extLst>
            </p:cNvPr>
            <p:cNvSpPr/>
            <p:nvPr/>
          </p:nvSpPr>
          <p:spPr>
            <a:xfrm>
              <a:off x="6492179" y="1628709"/>
              <a:ext cx="291600" cy="291600"/>
            </a:xfrm>
            <a:prstGeom prst="rect">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tângulo 71">
              <a:extLst>
                <a:ext uri="{FF2B5EF4-FFF2-40B4-BE49-F238E27FC236}">
                  <a16:creationId xmlns:a16="http://schemas.microsoft.com/office/drawing/2014/main" id="{F71AFB9F-2160-A35B-CFA8-2451102E9982}"/>
                </a:ext>
              </a:extLst>
            </p:cNvPr>
            <p:cNvSpPr/>
            <p:nvPr/>
          </p:nvSpPr>
          <p:spPr>
            <a:xfrm>
              <a:off x="6914028" y="1628709"/>
              <a:ext cx="291600" cy="291600"/>
            </a:xfrm>
            <a:prstGeom prst="rect">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Agrupar 72">
            <a:extLst>
              <a:ext uri="{FF2B5EF4-FFF2-40B4-BE49-F238E27FC236}">
                <a16:creationId xmlns:a16="http://schemas.microsoft.com/office/drawing/2014/main" id="{EFB0CAD4-F0F9-E65E-8F52-59EE2CBCB15C}"/>
              </a:ext>
            </a:extLst>
          </p:cNvPr>
          <p:cNvGrpSpPr/>
          <p:nvPr/>
        </p:nvGrpSpPr>
        <p:grpSpPr>
          <a:xfrm>
            <a:off x="2789241" y="2736700"/>
            <a:ext cx="1003944" cy="452247"/>
            <a:chOff x="6347256" y="1548386"/>
            <a:chExt cx="1003944" cy="452247"/>
          </a:xfrm>
        </p:grpSpPr>
        <p:sp>
          <p:nvSpPr>
            <p:cNvPr id="74" name="Retângulo Arredondado 73">
              <a:extLst>
                <a:ext uri="{FF2B5EF4-FFF2-40B4-BE49-F238E27FC236}">
                  <a16:creationId xmlns:a16="http://schemas.microsoft.com/office/drawing/2014/main" id="{FD48A3DB-1CB2-CF79-0D0F-6CC6739C192B}"/>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tângulo 74">
              <a:extLst>
                <a:ext uri="{FF2B5EF4-FFF2-40B4-BE49-F238E27FC236}">
                  <a16:creationId xmlns:a16="http://schemas.microsoft.com/office/drawing/2014/main" id="{C5A698A9-A336-670C-92E0-BBE582081C7F}"/>
                </a:ext>
              </a:extLst>
            </p:cNvPr>
            <p:cNvSpPr/>
            <p:nvPr/>
          </p:nvSpPr>
          <p:spPr>
            <a:xfrm>
              <a:off x="6492179" y="1628709"/>
              <a:ext cx="291600" cy="291600"/>
            </a:xfrm>
            <a:prstGeom prst="rect">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tângulo 75">
              <a:extLst>
                <a:ext uri="{FF2B5EF4-FFF2-40B4-BE49-F238E27FC236}">
                  <a16:creationId xmlns:a16="http://schemas.microsoft.com/office/drawing/2014/main" id="{F04E580C-C342-8781-603D-273547C58269}"/>
                </a:ext>
              </a:extLst>
            </p:cNvPr>
            <p:cNvSpPr/>
            <p:nvPr/>
          </p:nvSpPr>
          <p:spPr>
            <a:xfrm>
              <a:off x="6914028" y="1628709"/>
              <a:ext cx="291600" cy="291600"/>
            </a:xfrm>
            <a:prstGeom prst="rect">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7" name="Conexão reta unidirecional 78">
            <a:extLst>
              <a:ext uri="{FF2B5EF4-FFF2-40B4-BE49-F238E27FC236}">
                <a16:creationId xmlns:a16="http://schemas.microsoft.com/office/drawing/2014/main" id="{62638066-391C-B6F6-46D6-0B38FCD1EE64}"/>
              </a:ext>
            </a:extLst>
          </p:cNvPr>
          <p:cNvCxnSpPr>
            <a:cxnSpLocks noChangeAspect="1"/>
            <a:stCxn id="74" idx="3"/>
            <a:endCxn id="79" idx="1"/>
          </p:cNvCxnSpPr>
          <p:nvPr/>
        </p:nvCxnSpPr>
        <p:spPr>
          <a:xfrm>
            <a:off x="3793185" y="2962824"/>
            <a:ext cx="31064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Agrupar 77">
            <a:extLst>
              <a:ext uri="{FF2B5EF4-FFF2-40B4-BE49-F238E27FC236}">
                <a16:creationId xmlns:a16="http://schemas.microsoft.com/office/drawing/2014/main" id="{0360C3AD-FBE0-F533-F607-2D8E4EF8B946}"/>
              </a:ext>
            </a:extLst>
          </p:cNvPr>
          <p:cNvGrpSpPr/>
          <p:nvPr/>
        </p:nvGrpSpPr>
        <p:grpSpPr>
          <a:xfrm>
            <a:off x="4103826" y="2736700"/>
            <a:ext cx="1003944" cy="452247"/>
            <a:chOff x="6347256" y="1548386"/>
            <a:chExt cx="1003944" cy="452247"/>
          </a:xfrm>
        </p:grpSpPr>
        <p:sp>
          <p:nvSpPr>
            <p:cNvPr id="79" name="Retângulo Arredondado 78">
              <a:extLst>
                <a:ext uri="{FF2B5EF4-FFF2-40B4-BE49-F238E27FC236}">
                  <a16:creationId xmlns:a16="http://schemas.microsoft.com/office/drawing/2014/main" id="{855F6F9F-7F0E-53D1-D43C-EAF1DB8AE0CB}"/>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tângulo 79">
              <a:extLst>
                <a:ext uri="{FF2B5EF4-FFF2-40B4-BE49-F238E27FC236}">
                  <a16:creationId xmlns:a16="http://schemas.microsoft.com/office/drawing/2014/main" id="{808080FA-5363-304B-8627-C12D87ED3221}"/>
                </a:ext>
              </a:extLst>
            </p:cNvPr>
            <p:cNvSpPr/>
            <p:nvPr/>
          </p:nvSpPr>
          <p:spPr>
            <a:xfrm>
              <a:off x="6492179" y="1628709"/>
              <a:ext cx="291600" cy="291600"/>
            </a:xfrm>
            <a:prstGeom prst="rect">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tângulo 80">
              <a:extLst>
                <a:ext uri="{FF2B5EF4-FFF2-40B4-BE49-F238E27FC236}">
                  <a16:creationId xmlns:a16="http://schemas.microsoft.com/office/drawing/2014/main" id="{FC558A43-DB6C-ED12-335D-FCF558B466EB}"/>
                </a:ext>
              </a:extLst>
            </p:cNvPr>
            <p:cNvSpPr/>
            <p:nvPr/>
          </p:nvSpPr>
          <p:spPr>
            <a:xfrm>
              <a:off x="6914028" y="1628709"/>
              <a:ext cx="291600" cy="291600"/>
            </a:xfrm>
            <a:prstGeom prst="rect">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82" name="CaixaDeTexto 81">
                <a:extLst>
                  <a:ext uri="{FF2B5EF4-FFF2-40B4-BE49-F238E27FC236}">
                    <a16:creationId xmlns:a16="http://schemas.microsoft.com/office/drawing/2014/main" id="{B5351BF1-BFE5-E49F-2AD9-5585814E3C3A}"/>
                  </a:ext>
                </a:extLst>
              </p:cNvPr>
              <p:cNvSpPr txBox="1"/>
              <p:nvPr/>
            </p:nvSpPr>
            <p:spPr>
              <a:xfrm>
                <a:off x="5170232" y="2796359"/>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82" name="CaixaDeTexto 81">
                <a:extLst>
                  <a:ext uri="{FF2B5EF4-FFF2-40B4-BE49-F238E27FC236}">
                    <a16:creationId xmlns:a16="http://schemas.microsoft.com/office/drawing/2014/main" id="{B5351BF1-BFE5-E49F-2AD9-5585814E3C3A}"/>
                  </a:ext>
                </a:extLst>
              </p:cNvPr>
              <p:cNvSpPr txBox="1">
                <a:spLocks noRot="1" noChangeAspect="1" noMove="1" noResize="1" noEditPoints="1" noAdjustHandles="1" noChangeArrowheads="1" noChangeShapeType="1" noTextEdit="1"/>
              </p:cNvSpPr>
              <p:nvPr/>
            </p:nvSpPr>
            <p:spPr>
              <a:xfrm>
                <a:off x="5170232" y="2796359"/>
                <a:ext cx="219611" cy="276999"/>
              </a:xfrm>
              <a:prstGeom prst="rect">
                <a:avLst/>
              </a:prstGeom>
              <a:blipFill>
                <a:blip r:embed="rId3"/>
                <a:stretch>
                  <a:fillRect l="-16667" r="-11111"/>
                </a:stretch>
              </a:blipFill>
            </p:spPr>
            <p:txBody>
              <a:bodyPr/>
              <a:lstStyle/>
              <a:p>
                <a:r>
                  <a:rPr lang="en-US">
                    <a:noFill/>
                  </a:rPr>
                  <a:t> </a:t>
                </a:r>
              </a:p>
            </p:txBody>
          </p:sp>
        </mc:Fallback>
      </mc:AlternateContent>
      <p:sp>
        <p:nvSpPr>
          <p:cNvPr id="83" name="Oval 82">
            <a:extLst>
              <a:ext uri="{FF2B5EF4-FFF2-40B4-BE49-F238E27FC236}">
                <a16:creationId xmlns:a16="http://schemas.microsoft.com/office/drawing/2014/main" id="{02898BCE-FC22-9C5B-0655-237BBA49D0ED}"/>
              </a:ext>
            </a:extLst>
          </p:cNvPr>
          <p:cNvSpPr>
            <a:spLocks noChangeAspect="1"/>
          </p:cNvSpPr>
          <p:nvPr/>
        </p:nvSpPr>
        <p:spPr>
          <a:xfrm>
            <a:off x="5389843" y="2790858"/>
            <a:ext cx="288000" cy="288000"/>
          </a:xfrm>
          <a:prstGeom prst="ellipse">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CaixaDeTexto 83">
            <a:extLst>
              <a:ext uri="{FF2B5EF4-FFF2-40B4-BE49-F238E27FC236}">
                <a16:creationId xmlns:a16="http://schemas.microsoft.com/office/drawing/2014/main" id="{7A89B56E-3BF9-F90E-4BA8-4FF67B26EC26}"/>
              </a:ext>
            </a:extLst>
          </p:cNvPr>
          <p:cNvSpPr txBox="1"/>
          <p:nvPr/>
        </p:nvSpPr>
        <p:spPr>
          <a:xfrm>
            <a:off x="6193558" y="1355839"/>
            <a:ext cx="2613961" cy="369332"/>
          </a:xfrm>
          <a:prstGeom prst="rect">
            <a:avLst/>
          </a:prstGeom>
          <a:noFill/>
        </p:spPr>
        <p:txBody>
          <a:bodyPr wrap="square">
            <a:spAutoFit/>
          </a:bodyPr>
          <a:lstStyle/>
          <a:p>
            <a:pPr algn="ctr"/>
            <a:r>
              <a:rPr lang="en-US" sz="1800" b="1" dirty="0">
                <a:solidFill>
                  <a:schemeClr val="tx1">
                    <a:lumMod val="85000"/>
                    <a:lumOff val="15000"/>
                  </a:schemeClr>
                </a:solidFill>
                <a:cs typeface="Arial" panose="020B0604020202020204" pitchFamily="34" charset="0"/>
              </a:rPr>
              <a:t>crossover</a:t>
            </a:r>
            <a:endParaRPr lang="en-US" b="1" dirty="0"/>
          </a:p>
        </p:txBody>
      </p:sp>
      <p:sp>
        <p:nvSpPr>
          <p:cNvPr id="85" name="CaixaDeTexto 84">
            <a:extLst>
              <a:ext uri="{FF2B5EF4-FFF2-40B4-BE49-F238E27FC236}">
                <a16:creationId xmlns:a16="http://schemas.microsoft.com/office/drawing/2014/main" id="{203D63C2-7137-62FB-DC12-32BD5D25FB43}"/>
              </a:ext>
            </a:extLst>
          </p:cNvPr>
          <p:cNvSpPr txBox="1"/>
          <p:nvPr/>
        </p:nvSpPr>
        <p:spPr>
          <a:xfrm>
            <a:off x="6738242" y="1673543"/>
            <a:ext cx="1478706" cy="369332"/>
          </a:xfrm>
          <a:prstGeom prst="rect">
            <a:avLst/>
          </a:prstGeom>
          <a:noFill/>
        </p:spPr>
        <p:txBody>
          <a:bodyPr wrap="square">
            <a:spAutoFit/>
          </a:bodyPr>
          <a:lstStyle/>
          <a:p>
            <a:r>
              <a:rPr lang="en-US" dirty="0">
                <a:solidFill>
                  <a:schemeClr val="tx1">
                    <a:lumMod val="85000"/>
                    <a:lumOff val="15000"/>
                  </a:schemeClr>
                </a:solidFill>
                <a:cs typeface="Arial" panose="020B0604020202020204" pitchFamily="34" charset="0"/>
              </a:rPr>
              <a:t>e</a:t>
            </a:r>
            <a:r>
              <a:rPr lang="en-US" sz="1800" dirty="0">
                <a:solidFill>
                  <a:schemeClr val="tx1">
                    <a:lumMod val="85000"/>
                    <a:lumOff val="15000"/>
                  </a:schemeClr>
                </a:solidFill>
                <a:cs typeface="Arial" panose="020B0604020202020204" pitchFamily="34" charset="0"/>
              </a:rPr>
              <a:t>xample for</a:t>
            </a:r>
            <a:endParaRPr lang="en-US" dirty="0"/>
          </a:p>
        </p:txBody>
      </p:sp>
      <p:sp>
        <p:nvSpPr>
          <p:cNvPr id="86" name="Oval 85">
            <a:extLst>
              <a:ext uri="{FF2B5EF4-FFF2-40B4-BE49-F238E27FC236}">
                <a16:creationId xmlns:a16="http://schemas.microsoft.com/office/drawing/2014/main" id="{69DACE55-440A-6F8C-083E-590B5935B07D}"/>
              </a:ext>
            </a:extLst>
          </p:cNvPr>
          <p:cNvSpPr>
            <a:spLocks noChangeAspect="1"/>
          </p:cNvSpPr>
          <p:nvPr/>
        </p:nvSpPr>
        <p:spPr>
          <a:xfrm>
            <a:off x="8072948" y="1714209"/>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Agrupar 86">
            <a:extLst>
              <a:ext uri="{FF2B5EF4-FFF2-40B4-BE49-F238E27FC236}">
                <a16:creationId xmlns:a16="http://schemas.microsoft.com/office/drawing/2014/main" id="{7E5E3A54-BB66-8962-1F81-FDF03B1D126D}"/>
              </a:ext>
            </a:extLst>
          </p:cNvPr>
          <p:cNvGrpSpPr/>
          <p:nvPr/>
        </p:nvGrpSpPr>
        <p:grpSpPr>
          <a:xfrm>
            <a:off x="6217771" y="2396601"/>
            <a:ext cx="1003944" cy="452247"/>
            <a:chOff x="6347256" y="1548386"/>
            <a:chExt cx="1003944" cy="452247"/>
          </a:xfrm>
        </p:grpSpPr>
        <p:sp>
          <p:nvSpPr>
            <p:cNvPr id="88" name="Retângulo Arredondado 87">
              <a:extLst>
                <a:ext uri="{FF2B5EF4-FFF2-40B4-BE49-F238E27FC236}">
                  <a16:creationId xmlns:a16="http://schemas.microsoft.com/office/drawing/2014/main" id="{55DF445B-0EE0-3FCC-40D5-F2CAD64296EA}"/>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tângulo 88">
              <a:extLst>
                <a:ext uri="{FF2B5EF4-FFF2-40B4-BE49-F238E27FC236}">
                  <a16:creationId xmlns:a16="http://schemas.microsoft.com/office/drawing/2014/main" id="{EF3EA8D9-C94A-082E-97E3-570403330A05}"/>
                </a:ext>
              </a:extLst>
            </p:cNvPr>
            <p:cNvSpPr/>
            <p:nvPr/>
          </p:nvSpPr>
          <p:spPr>
            <a:xfrm>
              <a:off x="6492179"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tângulo 89">
              <a:extLst>
                <a:ext uri="{FF2B5EF4-FFF2-40B4-BE49-F238E27FC236}">
                  <a16:creationId xmlns:a16="http://schemas.microsoft.com/office/drawing/2014/main" id="{4731484A-D8E8-86C4-734F-43B10B00E1F8}"/>
                </a:ext>
              </a:extLst>
            </p:cNvPr>
            <p:cNvSpPr/>
            <p:nvPr/>
          </p:nvSpPr>
          <p:spPr>
            <a:xfrm>
              <a:off x="6914028"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1" name="Agrupar 90">
            <a:extLst>
              <a:ext uri="{FF2B5EF4-FFF2-40B4-BE49-F238E27FC236}">
                <a16:creationId xmlns:a16="http://schemas.microsoft.com/office/drawing/2014/main" id="{BF0DBB3C-9CC1-81E8-3238-C18875509695}"/>
              </a:ext>
            </a:extLst>
          </p:cNvPr>
          <p:cNvGrpSpPr/>
          <p:nvPr/>
        </p:nvGrpSpPr>
        <p:grpSpPr>
          <a:xfrm>
            <a:off x="6217771" y="2942216"/>
            <a:ext cx="1003944" cy="452247"/>
            <a:chOff x="6347256" y="1548386"/>
            <a:chExt cx="1003944" cy="452247"/>
          </a:xfrm>
        </p:grpSpPr>
        <p:sp>
          <p:nvSpPr>
            <p:cNvPr id="92" name="Retângulo Arredondado 91">
              <a:extLst>
                <a:ext uri="{FF2B5EF4-FFF2-40B4-BE49-F238E27FC236}">
                  <a16:creationId xmlns:a16="http://schemas.microsoft.com/office/drawing/2014/main" id="{9F28F0BD-F4FA-D9AC-2794-05FCB62A094C}"/>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tângulo 92">
              <a:extLst>
                <a:ext uri="{FF2B5EF4-FFF2-40B4-BE49-F238E27FC236}">
                  <a16:creationId xmlns:a16="http://schemas.microsoft.com/office/drawing/2014/main" id="{C3A127E3-13EF-4267-9B04-91D4FF01F5D7}"/>
                </a:ext>
              </a:extLst>
            </p:cNvPr>
            <p:cNvSpPr/>
            <p:nvPr/>
          </p:nvSpPr>
          <p:spPr>
            <a:xfrm>
              <a:off x="6492179" y="1628709"/>
              <a:ext cx="291600" cy="291600"/>
            </a:xfrm>
            <a:prstGeom prst="rect">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Retângulo 93">
              <a:extLst>
                <a:ext uri="{FF2B5EF4-FFF2-40B4-BE49-F238E27FC236}">
                  <a16:creationId xmlns:a16="http://schemas.microsoft.com/office/drawing/2014/main" id="{08259D5C-D1EE-31DA-0917-E44785F3C3FF}"/>
                </a:ext>
              </a:extLst>
            </p:cNvPr>
            <p:cNvSpPr/>
            <p:nvPr/>
          </p:nvSpPr>
          <p:spPr>
            <a:xfrm>
              <a:off x="6914028" y="1628709"/>
              <a:ext cx="291600" cy="291600"/>
            </a:xfrm>
            <a:prstGeom prst="rect">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95" name="Conexão em Ângulos Retos 94">
            <a:extLst>
              <a:ext uri="{FF2B5EF4-FFF2-40B4-BE49-F238E27FC236}">
                <a16:creationId xmlns:a16="http://schemas.microsoft.com/office/drawing/2014/main" id="{4FC92463-ED13-5E4A-46D2-7D86FA8D586B}"/>
              </a:ext>
            </a:extLst>
          </p:cNvPr>
          <p:cNvCxnSpPr>
            <a:cxnSpLocks/>
            <a:stCxn id="88" idx="3"/>
            <a:endCxn id="92" idx="3"/>
          </p:cNvCxnSpPr>
          <p:nvPr/>
        </p:nvCxnSpPr>
        <p:spPr>
          <a:xfrm>
            <a:off x="7221715" y="2622725"/>
            <a:ext cx="12700" cy="545615"/>
          </a:xfrm>
          <a:prstGeom prst="bentConnector3">
            <a:avLst>
              <a:gd name="adj1" fmla="val 1800000"/>
            </a:avLst>
          </a:prstGeom>
          <a:ln w="12700">
            <a:solidFill>
              <a:schemeClr val="tx1">
                <a:lumMod val="85000"/>
                <a:lumOff val="1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6" name="Conexão reta unidirecional 78">
            <a:extLst>
              <a:ext uri="{FF2B5EF4-FFF2-40B4-BE49-F238E27FC236}">
                <a16:creationId xmlns:a16="http://schemas.microsoft.com/office/drawing/2014/main" id="{26616E85-63E9-EDEB-9DDB-F0A477FE7ADC}"/>
              </a:ext>
            </a:extLst>
          </p:cNvPr>
          <p:cNvCxnSpPr>
            <a:cxnSpLocks/>
          </p:cNvCxnSpPr>
          <p:nvPr/>
        </p:nvCxnSpPr>
        <p:spPr>
          <a:xfrm flipV="1">
            <a:off x="7449206" y="2895532"/>
            <a:ext cx="324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7" name="Agrupar 96">
            <a:extLst>
              <a:ext uri="{FF2B5EF4-FFF2-40B4-BE49-F238E27FC236}">
                <a16:creationId xmlns:a16="http://schemas.microsoft.com/office/drawing/2014/main" id="{1262A56F-B9BA-0C41-5561-0753203BE698}"/>
              </a:ext>
            </a:extLst>
          </p:cNvPr>
          <p:cNvGrpSpPr/>
          <p:nvPr/>
        </p:nvGrpSpPr>
        <p:grpSpPr>
          <a:xfrm>
            <a:off x="7823759" y="2669408"/>
            <a:ext cx="1003944" cy="452247"/>
            <a:chOff x="6347256" y="1548386"/>
            <a:chExt cx="1003944" cy="452247"/>
          </a:xfrm>
        </p:grpSpPr>
        <p:sp>
          <p:nvSpPr>
            <p:cNvPr id="111" name="Retângulo Arredondado 110">
              <a:extLst>
                <a:ext uri="{FF2B5EF4-FFF2-40B4-BE49-F238E27FC236}">
                  <a16:creationId xmlns:a16="http://schemas.microsoft.com/office/drawing/2014/main" id="{CC18F988-4EC6-3883-2B2F-83B78E83345D}"/>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tângulo 111">
              <a:extLst>
                <a:ext uri="{FF2B5EF4-FFF2-40B4-BE49-F238E27FC236}">
                  <a16:creationId xmlns:a16="http://schemas.microsoft.com/office/drawing/2014/main" id="{9FB752DC-85E5-A5C8-8D5D-B9740BB6FC1F}"/>
                </a:ext>
              </a:extLst>
            </p:cNvPr>
            <p:cNvSpPr/>
            <p:nvPr/>
          </p:nvSpPr>
          <p:spPr>
            <a:xfrm>
              <a:off x="6492179"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tângulo 113">
              <a:extLst>
                <a:ext uri="{FF2B5EF4-FFF2-40B4-BE49-F238E27FC236}">
                  <a16:creationId xmlns:a16="http://schemas.microsoft.com/office/drawing/2014/main" id="{91A6D06F-34BB-AE54-06D8-56CD32C03F45}"/>
                </a:ext>
              </a:extLst>
            </p:cNvPr>
            <p:cNvSpPr/>
            <p:nvPr/>
          </p:nvSpPr>
          <p:spPr>
            <a:xfrm>
              <a:off x="6914028" y="1628709"/>
              <a:ext cx="291600" cy="291600"/>
            </a:xfrm>
            <a:prstGeom prst="rect">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143" name="CaixaDeTexto 142">
                <a:extLst>
                  <a:ext uri="{FF2B5EF4-FFF2-40B4-BE49-F238E27FC236}">
                    <a16:creationId xmlns:a16="http://schemas.microsoft.com/office/drawing/2014/main" id="{47DBD543-6D26-8531-5444-18689D83530A}"/>
                  </a:ext>
                </a:extLst>
              </p:cNvPr>
              <p:cNvSpPr txBox="1"/>
              <p:nvPr/>
            </p:nvSpPr>
            <p:spPr>
              <a:xfrm>
                <a:off x="8881892" y="2730099"/>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43" name="CaixaDeTexto 142">
                <a:extLst>
                  <a:ext uri="{FF2B5EF4-FFF2-40B4-BE49-F238E27FC236}">
                    <a16:creationId xmlns:a16="http://schemas.microsoft.com/office/drawing/2014/main" id="{47DBD543-6D26-8531-5444-18689D83530A}"/>
                  </a:ext>
                </a:extLst>
              </p:cNvPr>
              <p:cNvSpPr txBox="1">
                <a:spLocks noRot="1" noChangeAspect="1" noMove="1" noResize="1" noEditPoints="1" noAdjustHandles="1" noChangeArrowheads="1" noChangeShapeType="1" noTextEdit="1"/>
              </p:cNvSpPr>
              <p:nvPr/>
            </p:nvSpPr>
            <p:spPr>
              <a:xfrm>
                <a:off x="8881892" y="2730099"/>
                <a:ext cx="219611" cy="276999"/>
              </a:xfrm>
              <a:prstGeom prst="rect">
                <a:avLst/>
              </a:prstGeom>
              <a:blipFill>
                <a:blip r:embed="rId6"/>
                <a:stretch>
                  <a:fillRect l="-16667" r="-16667"/>
                </a:stretch>
              </a:blipFill>
            </p:spPr>
            <p:txBody>
              <a:bodyPr/>
              <a:lstStyle/>
              <a:p>
                <a:r>
                  <a:rPr lang="en-US">
                    <a:noFill/>
                  </a:rPr>
                  <a:t> </a:t>
                </a:r>
              </a:p>
            </p:txBody>
          </p:sp>
        </mc:Fallback>
      </mc:AlternateContent>
      <p:sp>
        <p:nvSpPr>
          <p:cNvPr id="145" name="Oval 144">
            <a:extLst>
              <a:ext uri="{FF2B5EF4-FFF2-40B4-BE49-F238E27FC236}">
                <a16:creationId xmlns:a16="http://schemas.microsoft.com/office/drawing/2014/main" id="{4F6F6C60-B51A-438F-8148-BF2F0E5FDDB3}"/>
              </a:ext>
            </a:extLst>
          </p:cNvPr>
          <p:cNvSpPr>
            <a:spLocks noChangeAspect="1"/>
          </p:cNvSpPr>
          <p:nvPr/>
        </p:nvSpPr>
        <p:spPr>
          <a:xfrm>
            <a:off x="9101503" y="2724598"/>
            <a:ext cx="288000" cy="288000"/>
          </a:xfrm>
          <a:prstGeom prst="ellipse">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Círculo Incompleto 145">
            <a:extLst>
              <a:ext uri="{FF2B5EF4-FFF2-40B4-BE49-F238E27FC236}">
                <a16:creationId xmlns:a16="http://schemas.microsoft.com/office/drawing/2014/main" id="{9DC3405F-45BB-7856-256A-48D298891BB5}"/>
              </a:ext>
            </a:extLst>
          </p:cNvPr>
          <p:cNvSpPr>
            <a:spLocks/>
          </p:cNvSpPr>
          <p:nvPr/>
        </p:nvSpPr>
        <p:spPr>
          <a:xfrm>
            <a:off x="9101503" y="2724598"/>
            <a:ext cx="288000" cy="288000"/>
          </a:xfrm>
          <a:prstGeom prst="pie">
            <a:avLst>
              <a:gd name="adj1" fmla="val 5400000"/>
              <a:gd name="adj2" fmla="val 16200000"/>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7" name="CaixaDeTexto 146">
            <a:extLst>
              <a:ext uri="{FF2B5EF4-FFF2-40B4-BE49-F238E27FC236}">
                <a16:creationId xmlns:a16="http://schemas.microsoft.com/office/drawing/2014/main" id="{653CAF95-5CC4-D812-F31A-B727C154AC24}"/>
              </a:ext>
            </a:extLst>
          </p:cNvPr>
          <p:cNvSpPr txBox="1"/>
          <p:nvPr/>
        </p:nvSpPr>
        <p:spPr>
          <a:xfrm>
            <a:off x="9314193" y="3654311"/>
            <a:ext cx="2613961" cy="369332"/>
          </a:xfrm>
          <a:prstGeom prst="rect">
            <a:avLst/>
          </a:prstGeom>
          <a:noFill/>
        </p:spPr>
        <p:txBody>
          <a:bodyPr wrap="square">
            <a:spAutoFit/>
          </a:bodyPr>
          <a:lstStyle/>
          <a:p>
            <a:pPr algn="ctr"/>
            <a:r>
              <a:rPr lang="en-US" sz="1800" b="1" dirty="0">
                <a:solidFill>
                  <a:schemeClr val="tx1">
                    <a:lumMod val="85000"/>
                    <a:lumOff val="15000"/>
                  </a:schemeClr>
                </a:solidFill>
                <a:cs typeface="Arial" panose="020B0604020202020204" pitchFamily="34" charset="0"/>
              </a:rPr>
              <a:t>diversity selection</a:t>
            </a:r>
            <a:endParaRPr lang="en-US" b="1" dirty="0"/>
          </a:p>
        </p:txBody>
      </p:sp>
      <p:sp>
        <p:nvSpPr>
          <p:cNvPr id="148" name="Oval 147">
            <a:extLst>
              <a:ext uri="{FF2B5EF4-FFF2-40B4-BE49-F238E27FC236}">
                <a16:creationId xmlns:a16="http://schemas.microsoft.com/office/drawing/2014/main" id="{251F82EF-734F-CF06-408D-A6CCCB32375E}"/>
              </a:ext>
            </a:extLst>
          </p:cNvPr>
          <p:cNvSpPr>
            <a:spLocks noChangeAspect="1"/>
          </p:cNvSpPr>
          <p:nvPr/>
        </p:nvSpPr>
        <p:spPr>
          <a:xfrm>
            <a:off x="604287" y="3684077"/>
            <a:ext cx="288000" cy="288000"/>
          </a:xfrm>
          <a:prstGeom prst="ellipse">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9" name="Agrupar 148">
            <a:extLst>
              <a:ext uri="{FF2B5EF4-FFF2-40B4-BE49-F238E27FC236}">
                <a16:creationId xmlns:a16="http://schemas.microsoft.com/office/drawing/2014/main" id="{F5EDF5BB-26AC-13EA-A84B-E26CC28A1853}"/>
              </a:ext>
            </a:extLst>
          </p:cNvPr>
          <p:cNvGrpSpPr/>
          <p:nvPr/>
        </p:nvGrpSpPr>
        <p:grpSpPr>
          <a:xfrm>
            <a:off x="1234474" y="3601953"/>
            <a:ext cx="1003944" cy="452247"/>
            <a:chOff x="6347256" y="1548386"/>
            <a:chExt cx="1003944" cy="452247"/>
          </a:xfrm>
        </p:grpSpPr>
        <p:sp>
          <p:nvSpPr>
            <p:cNvPr id="150" name="Retângulo Arredondado 149">
              <a:extLst>
                <a:ext uri="{FF2B5EF4-FFF2-40B4-BE49-F238E27FC236}">
                  <a16:creationId xmlns:a16="http://schemas.microsoft.com/office/drawing/2014/main" id="{A4A5DA30-91AE-A352-76E2-E5690AE12396}"/>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tângulo 165">
              <a:extLst>
                <a:ext uri="{FF2B5EF4-FFF2-40B4-BE49-F238E27FC236}">
                  <a16:creationId xmlns:a16="http://schemas.microsoft.com/office/drawing/2014/main" id="{5333A05F-72E8-A714-EE1A-8387ABAE1393}"/>
                </a:ext>
              </a:extLst>
            </p:cNvPr>
            <p:cNvSpPr/>
            <p:nvPr/>
          </p:nvSpPr>
          <p:spPr>
            <a:xfrm>
              <a:off x="6492179" y="1628709"/>
              <a:ext cx="291600" cy="291600"/>
            </a:xfrm>
            <a:prstGeom prst="rect">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tângulo 166">
              <a:extLst>
                <a:ext uri="{FF2B5EF4-FFF2-40B4-BE49-F238E27FC236}">
                  <a16:creationId xmlns:a16="http://schemas.microsoft.com/office/drawing/2014/main" id="{8AEF3081-9E6A-8954-560B-0FE2461BA2C7}"/>
                </a:ext>
              </a:extLst>
            </p:cNvPr>
            <p:cNvSpPr/>
            <p:nvPr/>
          </p:nvSpPr>
          <p:spPr>
            <a:xfrm>
              <a:off x="6914028" y="1628709"/>
              <a:ext cx="291600" cy="291600"/>
            </a:xfrm>
            <a:prstGeom prst="rect">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68" name="CaixaDeTexto 167">
                <a:extLst>
                  <a:ext uri="{FF2B5EF4-FFF2-40B4-BE49-F238E27FC236}">
                    <a16:creationId xmlns:a16="http://schemas.microsoft.com/office/drawing/2014/main" id="{6FB04775-8790-FD96-A561-16C07E5CD640}"/>
                  </a:ext>
                </a:extLst>
              </p:cNvPr>
              <p:cNvSpPr txBox="1"/>
              <p:nvPr/>
            </p:nvSpPr>
            <p:spPr>
              <a:xfrm>
                <a:off x="953575" y="3695078"/>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68" name="CaixaDeTexto 167">
                <a:extLst>
                  <a:ext uri="{FF2B5EF4-FFF2-40B4-BE49-F238E27FC236}">
                    <a16:creationId xmlns:a16="http://schemas.microsoft.com/office/drawing/2014/main" id="{6FB04775-8790-FD96-A561-16C07E5CD640}"/>
                  </a:ext>
                </a:extLst>
              </p:cNvPr>
              <p:cNvSpPr txBox="1">
                <a:spLocks noRot="1" noChangeAspect="1" noMove="1" noResize="1" noEditPoints="1" noAdjustHandles="1" noChangeArrowheads="1" noChangeShapeType="1" noTextEdit="1"/>
              </p:cNvSpPr>
              <p:nvPr/>
            </p:nvSpPr>
            <p:spPr>
              <a:xfrm>
                <a:off x="953575" y="3695078"/>
                <a:ext cx="219611" cy="276999"/>
              </a:xfrm>
              <a:prstGeom prst="rect">
                <a:avLst/>
              </a:prstGeom>
              <a:blipFill>
                <a:blip r:embed="rId7"/>
                <a:stretch>
                  <a:fillRect l="-10526" r="-10526"/>
                </a:stretch>
              </a:blipFill>
            </p:spPr>
            <p:txBody>
              <a:bodyPr/>
              <a:lstStyle/>
              <a:p>
                <a:r>
                  <a:rPr lang="en-US">
                    <a:noFill/>
                  </a:rPr>
                  <a:t> </a:t>
                </a:r>
              </a:p>
            </p:txBody>
          </p:sp>
        </mc:Fallback>
      </mc:AlternateContent>
      <p:grpSp>
        <p:nvGrpSpPr>
          <p:cNvPr id="169" name="Agrupar 168">
            <a:extLst>
              <a:ext uri="{FF2B5EF4-FFF2-40B4-BE49-F238E27FC236}">
                <a16:creationId xmlns:a16="http://schemas.microsoft.com/office/drawing/2014/main" id="{A5BF7334-6B56-C43D-1DE3-1D12FBFDF967}"/>
              </a:ext>
            </a:extLst>
          </p:cNvPr>
          <p:cNvGrpSpPr/>
          <p:nvPr/>
        </p:nvGrpSpPr>
        <p:grpSpPr>
          <a:xfrm>
            <a:off x="2789241" y="3282388"/>
            <a:ext cx="1003944" cy="452247"/>
            <a:chOff x="6347256" y="1548386"/>
            <a:chExt cx="1003944" cy="452247"/>
          </a:xfrm>
        </p:grpSpPr>
        <p:sp>
          <p:nvSpPr>
            <p:cNvPr id="170" name="Retângulo Arredondado 169">
              <a:extLst>
                <a:ext uri="{FF2B5EF4-FFF2-40B4-BE49-F238E27FC236}">
                  <a16:creationId xmlns:a16="http://schemas.microsoft.com/office/drawing/2014/main" id="{36BD867F-0485-A144-9B71-B77F592CD5CB}"/>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tângulo 170">
              <a:extLst>
                <a:ext uri="{FF2B5EF4-FFF2-40B4-BE49-F238E27FC236}">
                  <a16:creationId xmlns:a16="http://schemas.microsoft.com/office/drawing/2014/main" id="{2D730FB2-D93C-AA30-1F7F-B25F3F3A684F}"/>
                </a:ext>
              </a:extLst>
            </p:cNvPr>
            <p:cNvSpPr/>
            <p:nvPr/>
          </p:nvSpPr>
          <p:spPr>
            <a:xfrm>
              <a:off x="6492179" y="1628709"/>
              <a:ext cx="291600" cy="291600"/>
            </a:xfrm>
            <a:prstGeom prst="rect">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Retângulo 171">
              <a:extLst>
                <a:ext uri="{FF2B5EF4-FFF2-40B4-BE49-F238E27FC236}">
                  <a16:creationId xmlns:a16="http://schemas.microsoft.com/office/drawing/2014/main" id="{A5393551-D422-40FE-627F-D5AFA39316C4}"/>
                </a:ext>
              </a:extLst>
            </p:cNvPr>
            <p:cNvSpPr/>
            <p:nvPr/>
          </p:nvSpPr>
          <p:spPr>
            <a:xfrm>
              <a:off x="6914028" y="1628709"/>
              <a:ext cx="291600" cy="291600"/>
            </a:xfrm>
            <a:prstGeom prst="rect">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3" name="Conexão Reta Unidirecional 172">
            <a:extLst>
              <a:ext uri="{FF2B5EF4-FFF2-40B4-BE49-F238E27FC236}">
                <a16:creationId xmlns:a16="http://schemas.microsoft.com/office/drawing/2014/main" id="{3B831F81-ADA6-38FB-534D-261F597487D1}"/>
              </a:ext>
            </a:extLst>
          </p:cNvPr>
          <p:cNvCxnSpPr>
            <a:cxnSpLocks/>
            <a:stCxn id="170" idx="3"/>
          </p:cNvCxnSpPr>
          <p:nvPr/>
        </p:nvCxnSpPr>
        <p:spPr>
          <a:xfrm flipV="1">
            <a:off x="3793185" y="3149390"/>
            <a:ext cx="310641" cy="359122"/>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4" name="Conexão Reta Unidirecional 173">
            <a:extLst>
              <a:ext uri="{FF2B5EF4-FFF2-40B4-BE49-F238E27FC236}">
                <a16:creationId xmlns:a16="http://schemas.microsoft.com/office/drawing/2014/main" id="{519D6505-38ED-B5C1-3904-69B2FEC43E69}"/>
              </a:ext>
            </a:extLst>
          </p:cNvPr>
          <p:cNvCxnSpPr>
            <a:cxnSpLocks/>
          </p:cNvCxnSpPr>
          <p:nvPr/>
        </p:nvCxnSpPr>
        <p:spPr>
          <a:xfrm>
            <a:off x="3800160" y="2429562"/>
            <a:ext cx="310641" cy="359122"/>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78" name="Título 1">
                <a:extLst>
                  <a:ext uri="{FF2B5EF4-FFF2-40B4-BE49-F238E27FC236}">
                    <a16:creationId xmlns:a16="http://schemas.microsoft.com/office/drawing/2014/main" id="{4D296B6C-119F-7BB0-C8A2-86E8063F9465}"/>
                  </a:ext>
                </a:extLst>
              </p:cNvPr>
              <p:cNvSpPr txBox="1">
                <a:spLocks/>
              </p:cNvSpPr>
              <p:nvPr/>
            </p:nvSpPr>
            <p:spPr>
              <a:xfrm>
                <a:off x="0" y="1"/>
                <a:ext cx="12192000" cy="999460"/>
              </a:xfrm>
              <a:prstGeom prst="rect">
                <a:avLst/>
              </a:prstGeom>
              <a:solidFill>
                <a:schemeClr val="bg1">
                  <a:lumMod val="9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sz="3200" b="1" dirty="0">
                    <a:solidFill>
                      <a:srgbClr val="1990B0"/>
                    </a:solidFill>
                    <a:cs typeface="Arial" panose="020B0604020202020204" pitchFamily="34" charset="0"/>
                  </a:rPr>
                  <a:t>  </a:t>
                </a:r>
                <a:r>
                  <a:rPr lang="en-US" sz="2800" dirty="0">
                    <a:solidFill>
                      <a:schemeClr val="tx1">
                        <a:lumMod val="85000"/>
                        <a:lumOff val="15000"/>
                      </a:schemeClr>
                    </a:solidFill>
                    <a:cs typeface="Arial" panose="020B0604020202020204" pitchFamily="34" charset="0"/>
                  </a:rPr>
                  <a:t>Calibration problem – </a:t>
                </a:r>
                <a:r>
                  <a:rPr lang="en-US" sz="2800" b="1" dirty="0" err="1">
                    <a:solidFill>
                      <a:schemeClr val="tx1">
                        <a:lumMod val="85000"/>
                        <a:lumOff val="15000"/>
                      </a:schemeClr>
                    </a:solidFill>
                    <a:cs typeface="Arial" panose="020B0604020202020204" pitchFamily="34" charset="0"/>
                  </a:rPr>
                  <a:t>ms</a:t>
                </a:r>
                <a:r>
                  <a:rPr lang="en-US" sz="2800" dirty="0">
                    <a:solidFill>
                      <a:schemeClr val="tx1">
                        <a:lumMod val="85000"/>
                        <a:lumOff val="15000"/>
                      </a:schemeClr>
                    </a:solidFill>
                    <a:cs typeface="Arial" panose="020B0604020202020204" pitchFamily="34" charset="0"/>
                  </a:rPr>
                  <a:t> </a:t>
                </a:r>
                <a:r>
                  <a:rPr lang="en-US" sz="2800" b="1" dirty="0">
                    <a:solidFill>
                      <a:schemeClr val="tx1">
                        <a:lumMod val="85000"/>
                        <a:lumOff val="15000"/>
                      </a:schemeClr>
                    </a:solidFill>
                    <a:cs typeface="Arial" panose="020B0604020202020204" pitchFamily="34" charset="0"/>
                  </a:rPr>
                  <a:t>Differential Evolution </a:t>
                </a:r>
                <a:r>
                  <a:rPr lang="en-US" sz="2800" dirty="0">
                    <a:solidFill>
                      <a:schemeClr val="tx1">
                        <a:lumMod val="85000"/>
                        <a:lumOff val="15000"/>
                      </a:schemeClr>
                    </a:solidFill>
                    <a:cs typeface="Arial" panose="020B0604020202020204" pitchFamily="34" charset="0"/>
                  </a:rPr>
                  <a:t>( </a:t>
                </a:r>
                <a14:m>
                  <m:oMath xmlns:m="http://schemas.openxmlformats.org/officeDocument/2006/math">
                    <m:r>
                      <a:rPr lang="pt-PT" sz="2800" b="0" i="1" smtClean="0">
                        <a:latin typeface="Cambria Math" panose="02040503050406030204" pitchFamily="18" charset="0"/>
                      </a:rPr>
                      <m:t>𝑁</m:t>
                    </m:r>
                    <m:r>
                      <a:rPr lang="pt-PT" sz="2800" b="0" i="1" smtClean="0">
                        <a:latin typeface="Cambria Math" panose="02040503050406030204" pitchFamily="18" charset="0"/>
                      </a:rPr>
                      <m:t>=4, </m:t>
                    </m:r>
                    <m:r>
                      <a:rPr lang="pt-PT" sz="2800" b="0" i="1" smtClean="0">
                        <a:latin typeface="Cambria Math" panose="02040503050406030204" pitchFamily="18" charset="0"/>
                      </a:rPr>
                      <m:t>𝐷</m:t>
                    </m:r>
                    <m:r>
                      <a:rPr lang="pt-PT" sz="2800" b="0" i="1" smtClean="0">
                        <a:latin typeface="Cambria Math" panose="02040503050406030204" pitchFamily="18" charset="0"/>
                      </a:rPr>
                      <m:t>=2</m:t>
                    </m:r>
                  </m:oMath>
                </a14:m>
                <a:r>
                  <a:rPr lang="en-US" sz="2800" dirty="0">
                    <a:solidFill>
                      <a:schemeClr val="tx1">
                        <a:lumMod val="85000"/>
                        <a:lumOff val="15000"/>
                      </a:schemeClr>
                    </a:solidFill>
                    <a:cs typeface="Arial" panose="020B0604020202020204" pitchFamily="34" charset="0"/>
                  </a:rPr>
                  <a:t> )</a:t>
                </a:r>
                <a:endParaRPr lang="en-US" sz="2800" b="1" dirty="0">
                  <a:cs typeface="Arial" panose="020B0604020202020204" pitchFamily="34" charset="0"/>
                </a:endParaRPr>
              </a:p>
            </p:txBody>
          </p:sp>
        </mc:Choice>
        <mc:Fallback xmlns="">
          <p:sp>
            <p:nvSpPr>
              <p:cNvPr id="178" name="Título 1">
                <a:extLst>
                  <a:ext uri="{FF2B5EF4-FFF2-40B4-BE49-F238E27FC236}">
                    <a16:creationId xmlns:a16="http://schemas.microsoft.com/office/drawing/2014/main" id="{4D296B6C-119F-7BB0-C8A2-86E8063F9465}"/>
                  </a:ext>
                </a:extLst>
              </p:cNvPr>
              <p:cNvSpPr txBox="1">
                <a:spLocks noRot="1" noChangeAspect="1" noMove="1" noResize="1" noEditPoints="1" noAdjustHandles="1" noChangeArrowheads="1" noChangeShapeType="1" noTextEdit="1"/>
              </p:cNvSpPr>
              <p:nvPr/>
            </p:nvSpPr>
            <p:spPr>
              <a:xfrm>
                <a:off x="0" y="1"/>
                <a:ext cx="12192000" cy="999460"/>
              </a:xfrm>
              <a:prstGeom prst="rect">
                <a:avLst/>
              </a:prstGeom>
              <a:blipFill>
                <a:blip r:embed="rId8"/>
                <a:stretch>
                  <a:fillRect/>
                </a:stretch>
              </a:blipFill>
            </p:spPr>
            <p:txBody>
              <a:bodyPr/>
              <a:lstStyle/>
              <a:p>
                <a:r>
                  <a:rPr lang="en-US">
                    <a:noFill/>
                  </a:rPr>
                  <a:t> </a:t>
                </a:r>
              </a:p>
            </p:txBody>
          </p:sp>
        </mc:Fallback>
      </mc:AlternateContent>
      <p:sp>
        <p:nvSpPr>
          <p:cNvPr id="38" name="Oval 37">
            <a:extLst>
              <a:ext uri="{FF2B5EF4-FFF2-40B4-BE49-F238E27FC236}">
                <a16:creationId xmlns:a16="http://schemas.microsoft.com/office/drawing/2014/main" id="{18E21B5A-8C45-2ED0-0652-B48B9BC2B68D}"/>
              </a:ext>
            </a:extLst>
          </p:cNvPr>
          <p:cNvSpPr/>
          <p:nvPr/>
        </p:nvSpPr>
        <p:spPr>
          <a:xfrm>
            <a:off x="9471391" y="3616177"/>
            <a:ext cx="2311991" cy="43958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Agrupar 38">
            <a:extLst>
              <a:ext uri="{FF2B5EF4-FFF2-40B4-BE49-F238E27FC236}">
                <a16:creationId xmlns:a16="http://schemas.microsoft.com/office/drawing/2014/main" id="{BC7A9356-0873-EEC4-BDEF-C8226126803A}"/>
              </a:ext>
            </a:extLst>
          </p:cNvPr>
          <p:cNvGrpSpPr/>
          <p:nvPr/>
        </p:nvGrpSpPr>
        <p:grpSpPr>
          <a:xfrm>
            <a:off x="10142288" y="2941070"/>
            <a:ext cx="1003944" cy="452247"/>
            <a:chOff x="6347256" y="1548386"/>
            <a:chExt cx="1003944" cy="452247"/>
          </a:xfrm>
        </p:grpSpPr>
        <p:sp>
          <p:nvSpPr>
            <p:cNvPr id="40" name="Retângulo Arredondado 39">
              <a:extLst>
                <a:ext uri="{FF2B5EF4-FFF2-40B4-BE49-F238E27FC236}">
                  <a16:creationId xmlns:a16="http://schemas.microsoft.com/office/drawing/2014/main" id="{2684D5E6-3712-2437-07E9-7EE641C8956D}"/>
                </a:ext>
              </a:extLst>
            </p:cNvPr>
            <p:cNvSpPr/>
            <p:nvPr/>
          </p:nvSpPr>
          <p:spPr>
            <a:xfrm>
              <a:off x="6347256" y="1548386"/>
              <a:ext cx="1003944" cy="452247"/>
            </a:xfrm>
            <a:prstGeom prst="roundRect">
              <a:avLst/>
            </a:prstGeom>
            <a:solidFill>
              <a:schemeClr val="bg1">
                <a:lumMod val="95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tângulo 40">
              <a:extLst>
                <a:ext uri="{FF2B5EF4-FFF2-40B4-BE49-F238E27FC236}">
                  <a16:creationId xmlns:a16="http://schemas.microsoft.com/office/drawing/2014/main" id="{08B06473-3AE0-5BE3-830A-5934BB7CB4FB}"/>
                </a:ext>
              </a:extLst>
            </p:cNvPr>
            <p:cNvSpPr/>
            <p:nvPr/>
          </p:nvSpPr>
          <p:spPr>
            <a:xfrm>
              <a:off x="6492179" y="1628709"/>
              <a:ext cx="291600" cy="291600"/>
            </a:xfrm>
            <a:prstGeom prst="rect">
              <a:avLst/>
            </a:prstGeom>
            <a:solidFill>
              <a:srgbClr val="4B72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tângulo 41">
              <a:extLst>
                <a:ext uri="{FF2B5EF4-FFF2-40B4-BE49-F238E27FC236}">
                  <a16:creationId xmlns:a16="http://schemas.microsoft.com/office/drawing/2014/main" id="{75D7480F-A6D7-16DA-2830-99B2AC497483}"/>
                </a:ext>
              </a:extLst>
            </p:cNvPr>
            <p:cNvSpPr/>
            <p:nvPr/>
          </p:nvSpPr>
          <p:spPr>
            <a:xfrm>
              <a:off x="6914028" y="1628709"/>
              <a:ext cx="291600" cy="291600"/>
            </a:xfrm>
            <a:prstGeom prst="rect">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 name="Agrupar 42">
            <a:extLst>
              <a:ext uri="{FF2B5EF4-FFF2-40B4-BE49-F238E27FC236}">
                <a16:creationId xmlns:a16="http://schemas.microsoft.com/office/drawing/2014/main" id="{66250E8A-3EFB-C9CD-7EBF-9CC11B65401F}"/>
              </a:ext>
            </a:extLst>
          </p:cNvPr>
          <p:cNvGrpSpPr/>
          <p:nvPr/>
        </p:nvGrpSpPr>
        <p:grpSpPr>
          <a:xfrm>
            <a:off x="10143360" y="2396528"/>
            <a:ext cx="1003944" cy="452247"/>
            <a:chOff x="6347256" y="1548386"/>
            <a:chExt cx="1003944" cy="452247"/>
          </a:xfrm>
        </p:grpSpPr>
        <p:sp>
          <p:nvSpPr>
            <p:cNvPr id="44" name="Retângulo Arredondado 43">
              <a:extLst>
                <a:ext uri="{FF2B5EF4-FFF2-40B4-BE49-F238E27FC236}">
                  <a16:creationId xmlns:a16="http://schemas.microsoft.com/office/drawing/2014/main" id="{50F7E761-95D1-E78A-543E-BD0E3D0C64A1}"/>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tângulo 44">
              <a:extLst>
                <a:ext uri="{FF2B5EF4-FFF2-40B4-BE49-F238E27FC236}">
                  <a16:creationId xmlns:a16="http://schemas.microsoft.com/office/drawing/2014/main" id="{47E3FFA6-BBDB-5BAE-8055-A54FD7EF8B4F}"/>
                </a:ext>
              </a:extLst>
            </p:cNvPr>
            <p:cNvSpPr/>
            <p:nvPr/>
          </p:nvSpPr>
          <p:spPr>
            <a:xfrm>
              <a:off x="6492179"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tângulo 45">
              <a:extLst>
                <a:ext uri="{FF2B5EF4-FFF2-40B4-BE49-F238E27FC236}">
                  <a16:creationId xmlns:a16="http://schemas.microsoft.com/office/drawing/2014/main" id="{7ACA0C01-BBA8-CF12-B838-3F1BEB2ACA36}"/>
                </a:ext>
              </a:extLst>
            </p:cNvPr>
            <p:cNvSpPr/>
            <p:nvPr/>
          </p:nvSpPr>
          <p:spPr>
            <a:xfrm>
              <a:off x="6914028" y="1628709"/>
              <a:ext cx="291600" cy="291600"/>
            </a:xfrm>
            <a:prstGeom prst="rect">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8" name="CaixaDeTexto 97">
            <a:extLst>
              <a:ext uri="{FF2B5EF4-FFF2-40B4-BE49-F238E27FC236}">
                <a16:creationId xmlns:a16="http://schemas.microsoft.com/office/drawing/2014/main" id="{5FA4B67D-03D5-42CA-A859-C0DEB3A0D877}"/>
              </a:ext>
            </a:extLst>
          </p:cNvPr>
          <p:cNvSpPr txBox="1"/>
          <p:nvPr/>
        </p:nvSpPr>
        <p:spPr>
          <a:xfrm>
            <a:off x="9888827" y="1673543"/>
            <a:ext cx="1478706" cy="369332"/>
          </a:xfrm>
          <a:prstGeom prst="rect">
            <a:avLst/>
          </a:prstGeom>
          <a:noFill/>
        </p:spPr>
        <p:txBody>
          <a:bodyPr wrap="square">
            <a:spAutoFit/>
          </a:bodyPr>
          <a:lstStyle/>
          <a:p>
            <a:r>
              <a:rPr lang="en-US" dirty="0">
                <a:solidFill>
                  <a:schemeClr val="tx1">
                    <a:lumMod val="85000"/>
                    <a:lumOff val="15000"/>
                  </a:schemeClr>
                </a:solidFill>
                <a:cs typeface="Arial" panose="020B0604020202020204" pitchFamily="34" charset="0"/>
              </a:rPr>
              <a:t>e</a:t>
            </a:r>
            <a:r>
              <a:rPr lang="en-US" sz="1800" dirty="0">
                <a:solidFill>
                  <a:schemeClr val="tx1">
                    <a:lumMod val="85000"/>
                    <a:lumOff val="15000"/>
                  </a:schemeClr>
                </a:solidFill>
                <a:cs typeface="Arial" panose="020B0604020202020204" pitchFamily="34" charset="0"/>
              </a:rPr>
              <a:t>xample for</a:t>
            </a:r>
            <a:endParaRPr lang="en-US" dirty="0"/>
          </a:p>
        </p:txBody>
      </p:sp>
      <p:sp>
        <p:nvSpPr>
          <p:cNvPr id="99" name="Oval 98">
            <a:extLst>
              <a:ext uri="{FF2B5EF4-FFF2-40B4-BE49-F238E27FC236}">
                <a16:creationId xmlns:a16="http://schemas.microsoft.com/office/drawing/2014/main" id="{9A569F96-7844-76B4-2144-B811391892F8}"/>
              </a:ext>
            </a:extLst>
          </p:cNvPr>
          <p:cNvSpPr>
            <a:spLocks noChangeAspect="1"/>
          </p:cNvSpPr>
          <p:nvPr/>
        </p:nvSpPr>
        <p:spPr>
          <a:xfrm>
            <a:off x="11223533" y="1714209"/>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CaixaDeTexto 99">
            <a:extLst>
              <a:ext uri="{FF2B5EF4-FFF2-40B4-BE49-F238E27FC236}">
                <a16:creationId xmlns:a16="http://schemas.microsoft.com/office/drawing/2014/main" id="{3EC91D3F-6DD7-3070-2CE6-4C32FA1A1DAE}"/>
              </a:ext>
            </a:extLst>
          </p:cNvPr>
          <p:cNvSpPr txBox="1"/>
          <p:nvPr/>
        </p:nvSpPr>
        <p:spPr>
          <a:xfrm>
            <a:off x="9344143" y="1355839"/>
            <a:ext cx="2613961" cy="369332"/>
          </a:xfrm>
          <a:prstGeom prst="rect">
            <a:avLst/>
          </a:prstGeom>
          <a:noFill/>
        </p:spPr>
        <p:txBody>
          <a:bodyPr wrap="square">
            <a:spAutoFit/>
          </a:bodyPr>
          <a:lstStyle/>
          <a:p>
            <a:pPr algn="ctr"/>
            <a:r>
              <a:rPr lang="en-US" b="1" dirty="0">
                <a:solidFill>
                  <a:schemeClr val="tx1">
                    <a:lumMod val="85000"/>
                    <a:lumOff val="15000"/>
                  </a:schemeClr>
                </a:solidFill>
                <a:cs typeface="Arial" panose="020B0604020202020204" pitchFamily="34" charset="0"/>
              </a:rPr>
              <a:t>u</a:t>
            </a:r>
            <a:r>
              <a:rPr lang="en-US" sz="1800" b="1" dirty="0">
                <a:solidFill>
                  <a:schemeClr val="tx1">
                    <a:lumMod val="85000"/>
                    <a:lumOff val="15000"/>
                  </a:schemeClr>
                </a:solidFill>
                <a:cs typeface="Arial" panose="020B0604020202020204" pitchFamily="34" charset="0"/>
              </a:rPr>
              <a:t>niform mutation</a:t>
            </a:r>
            <a:endParaRPr lang="en-US" b="1" dirty="0"/>
          </a:p>
        </p:txBody>
      </p:sp>
      <p:cxnSp>
        <p:nvCxnSpPr>
          <p:cNvPr id="102" name="Conexão em Ângulos Retos 101">
            <a:extLst>
              <a:ext uri="{FF2B5EF4-FFF2-40B4-BE49-F238E27FC236}">
                <a16:creationId xmlns:a16="http://schemas.microsoft.com/office/drawing/2014/main" id="{D24ADDA9-9AD1-CCD6-A658-94A2943506FF}"/>
              </a:ext>
            </a:extLst>
          </p:cNvPr>
          <p:cNvCxnSpPr>
            <a:cxnSpLocks/>
            <a:stCxn id="44" idx="3"/>
            <a:endCxn id="40" idx="3"/>
          </p:cNvCxnSpPr>
          <p:nvPr/>
        </p:nvCxnSpPr>
        <p:spPr>
          <a:xfrm flipH="1">
            <a:off x="11146232" y="2622652"/>
            <a:ext cx="1072" cy="544542"/>
          </a:xfrm>
          <a:prstGeom prst="bentConnector3">
            <a:avLst>
              <a:gd name="adj1" fmla="val -21324627"/>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4" name="Oval 103">
            <a:extLst>
              <a:ext uri="{FF2B5EF4-FFF2-40B4-BE49-F238E27FC236}">
                <a16:creationId xmlns:a16="http://schemas.microsoft.com/office/drawing/2014/main" id="{0C41DE0D-70CF-C575-9CA3-A97D91A33332}"/>
              </a:ext>
            </a:extLst>
          </p:cNvPr>
          <p:cNvSpPr>
            <a:spLocks noChangeAspect="1"/>
          </p:cNvSpPr>
          <p:nvPr/>
        </p:nvSpPr>
        <p:spPr>
          <a:xfrm>
            <a:off x="9633093" y="4182808"/>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25E1F68C-9497-9235-1F95-F6F8C0DEE6BA}"/>
              </a:ext>
            </a:extLst>
          </p:cNvPr>
          <p:cNvSpPr>
            <a:spLocks noChangeAspect="1"/>
          </p:cNvSpPr>
          <p:nvPr/>
        </p:nvSpPr>
        <p:spPr>
          <a:xfrm>
            <a:off x="9633093" y="4728496"/>
            <a:ext cx="288000" cy="288000"/>
          </a:xfrm>
          <a:prstGeom prst="ellipse">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5F4843B0-38F6-6875-BB61-DC3A603C4723}"/>
              </a:ext>
            </a:extLst>
          </p:cNvPr>
          <p:cNvSpPr>
            <a:spLocks noChangeAspect="1"/>
          </p:cNvSpPr>
          <p:nvPr/>
        </p:nvSpPr>
        <p:spPr>
          <a:xfrm>
            <a:off x="9633093" y="5274184"/>
            <a:ext cx="288000" cy="288000"/>
          </a:xfrm>
          <a:prstGeom prst="ellipse">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A2A00C24-B985-323F-6DBF-D4B83A417DEF}"/>
              </a:ext>
            </a:extLst>
          </p:cNvPr>
          <p:cNvSpPr>
            <a:spLocks noChangeAspect="1"/>
          </p:cNvSpPr>
          <p:nvPr/>
        </p:nvSpPr>
        <p:spPr>
          <a:xfrm>
            <a:off x="9633093" y="5819872"/>
            <a:ext cx="288000" cy="288000"/>
          </a:xfrm>
          <a:prstGeom prst="ellipse">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D4D33D16-03F6-9DCF-36B1-1308D219595F}"/>
              </a:ext>
            </a:extLst>
          </p:cNvPr>
          <p:cNvSpPr>
            <a:spLocks noChangeAspect="1"/>
          </p:cNvSpPr>
          <p:nvPr/>
        </p:nvSpPr>
        <p:spPr>
          <a:xfrm>
            <a:off x="10176090" y="4182808"/>
            <a:ext cx="288000" cy="288000"/>
          </a:xfrm>
          <a:prstGeom prst="ellipse">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Círculo Incompleto 108">
            <a:extLst>
              <a:ext uri="{FF2B5EF4-FFF2-40B4-BE49-F238E27FC236}">
                <a16:creationId xmlns:a16="http://schemas.microsoft.com/office/drawing/2014/main" id="{3BF9483E-36FE-9D38-1866-BAA93F2896A9}"/>
              </a:ext>
            </a:extLst>
          </p:cNvPr>
          <p:cNvSpPr>
            <a:spLocks/>
          </p:cNvSpPr>
          <p:nvPr/>
        </p:nvSpPr>
        <p:spPr>
          <a:xfrm>
            <a:off x="10176090" y="4182808"/>
            <a:ext cx="288000" cy="288000"/>
          </a:xfrm>
          <a:prstGeom prst="pie">
            <a:avLst>
              <a:gd name="adj1" fmla="val 5400000"/>
              <a:gd name="adj2" fmla="val 16200000"/>
            </a:avLst>
          </a:prstGeom>
          <a:solidFill>
            <a:srgbClr val="4B72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0" name="Oval 109">
            <a:extLst>
              <a:ext uri="{FF2B5EF4-FFF2-40B4-BE49-F238E27FC236}">
                <a16:creationId xmlns:a16="http://schemas.microsoft.com/office/drawing/2014/main" id="{6079081C-6705-C572-7E25-4AA4D565C18E}"/>
              </a:ext>
            </a:extLst>
          </p:cNvPr>
          <p:cNvSpPr>
            <a:spLocks noChangeAspect="1"/>
          </p:cNvSpPr>
          <p:nvPr/>
        </p:nvSpPr>
        <p:spPr>
          <a:xfrm>
            <a:off x="10170687" y="4717610"/>
            <a:ext cx="288000" cy="288000"/>
          </a:xfrm>
          <a:prstGeom prst="ellipse">
            <a:avLst/>
          </a:prstGeom>
          <a:solidFill>
            <a:srgbClr val="939E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Círculo Incompleto 112">
            <a:extLst>
              <a:ext uri="{FF2B5EF4-FFF2-40B4-BE49-F238E27FC236}">
                <a16:creationId xmlns:a16="http://schemas.microsoft.com/office/drawing/2014/main" id="{0BF932D4-4043-F660-A23D-DBBB49090756}"/>
              </a:ext>
            </a:extLst>
          </p:cNvPr>
          <p:cNvSpPr>
            <a:spLocks/>
          </p:cNvSpPr>
          <p:nvPr/>
        </p:nvSpPr>
        <p:spPr>
          <a:xfrm>
            <a:off x="10170687" y="4717610"/>
            <a:ext cx="288000" cy="288000"/>
          </a:xfrm>
          <a:prstGeom prst="pie">
            <a:avLst>
              <a:gd name="adj1" fmla="val 5400000"/>
              <a:gd name="adj2" fmla="val 16200000"/>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6" name="Oval 115">
            <a:extLst>
              <a:ext uri="{FF2B5EF4-FFF2-40B4-BE49-F238E27FC236}">
                <a16:creationId xmlns:a16="http://schemas.microsoft.com/office/drawing/2014/main" id="{55299672-E33E-2DD4-510B-FA3C4D490344}"/>
              </a:ext>
            </a:extLst>
          </p:cNvPr>
          <p:cNvSpPr>
            <a:spLocks noChangeAspect="1"/>
          </p:cNvSpPr>
          <p:nvPr/>
        </p:nvSpPr>
        <p:spPr>
          <a:xfrm>
            <a:off x="10164904" y="5285070"/>
            <a:ext cx="288000" cy="288000"/>
          </a:xfrm>
          <a:prstGeom prst="ellipse">
            <a:avLst/>
          </a:prstGeom>
          <a:solidFill>
            <a:srgbClr val="68CCB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Círculo Incompleto 116">
            <a:extLst>
              <a:ext uri="{FF2B5EF4-FFF2-40B4-BE49-F238E27FC236}">
                <a16:creationId xmlns:a16="http://schemas.microsoft.com/office/drawing/2014/main" id="{7CD64061-09F7-733A-C6A2-0D114D2FBFE6}"/>
              </a:ext>
            </a:extLst>
          </p:cNvPr>
          <p:cNvSpPr>
            <a:spLocks/>
          </p:cNvSpPr>
          <p:nvPr/>
        </p:nvSpPr>
        <p:spPr>
          <a:xfrm>
            <a:off x="10164904" y="5285070"/>
            <a:ext cx="288000" cy="288000"/>
          </a:xfrm>
          <a:prstGeom prst="pie">
            <a:avLst>
              <a:gd name="adj1" fmla="val 5400000"/>
              <a:gd name="adj2" fmla="val 16200000"/>
            </a:avLst>
          </a:prstGeom>
          <a:solidFill>
            <a:srgbClr val="199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8" name="Oval 117">
            <a:extLst>
              <a:ext uri="{FF2B5EF4-FFF2-40B4-BE49-F238E27FC236}">
                <a16:creationId xmlns:a16="http://schemas.microsoft.com/office/drawing/2014/main" id="{00FAE8F6-4BA5-093C-D111-EA28080D5FCD}"/>
              </a:ext>
            </a:extLst>
          </p:cNvPr>
          <p:cNvSpPr>
            <a:spLocks noChangeAspect="1"/>
          </p:cNvSpPr>
          <p:nvPr/>
        </p:nvSpPr>
        <p:spPr>
          <a:xfrm>
            <a:off x="10159501" y="5819872"/>
            <a:ext cx="288000" cy="288000"/>
          </a:xfrm>
          <a:prstGeom prst="ellipse">
            <a:avLst/>
          </a:prstGeom>
          <a:solidFill>
            <a:srgbClr val="B93D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Círculo Incompleto 118">
            <a:extLst>
              <a:ext uri="{FF2B5EF4-FFF2-40B4-BE49-F238E27FC236}">
                <a16:creationId xmlns:a16="http://schemas.microsoft.com/office/drawing/2014/main" id="{0CAD7077-CB96-72E1-404C-5A9973875145}"/>
              </a:ext>
            </a:extLst>
          </p:cNvPr>
          <p:cNvSpPr>
            <a:spLocks/>
          </p:cNvSpPr>
          <p:nvPr/>
        </p:nvSpPr>
        <p:spPr>
          <a:xfrm>
            <a:off x="10159501" y="5819872"/>
            <a:ext cx="288000" cy="288000"/>
          </a:xfrm>
          <a:prstGeom prst="pie">
            <a:avLst>
              <a:gd name="adj1" fmla="val 5400000"/>
              <a:gd name="adj2" fmla="val 16200000"/>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0" name="Anel 119">
            <a:extLst>
              <a:ext uri="{FF2B5EF4-FFF2-40B4-BE49-F238E27FC236}">
                <a16:creationId xmlns:a16="http://schemas.microsoft.com/office/drawing/2014/main" id="{3ABA8E31-1B5B-AC02-2A94-84691331DCEF}"/>
              </a:ext>
            </a:extLst>
          </p:cNvPr>
          <p:cNvSpPr/>
          <p:nvPr/>
        </p:nvSpPr>
        <p:spPr>
          <a:xfrm>
            <a:off x="9633093" y="5282584"/>
            <a:ext cx="288000" cy="288000"/>
          </a:xfrm>
          <a:prstGeom prst="donut">
            <a:avLst>
              <a:gd name="adj" fmla="val 3745"/>
            </a:avLst>
          </a:prstGeom>
          <a:solidFill>
            <a:srgbClr val="4F9A8F"/>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2" name="Anel 121">
            <a:extLst>
              <a:ext uri="{FF2B5EF4-FFF2-40B4-BE49-F238E27FC236}">
                <a16:creationId xmlns:a16="http://schemas.microsoft.com/office/drawing/2014/main" id="{2D9F84AD-99A9-9BBD-EDBF-A9DDF0CEA45F}"/>
              </a:ext>
            </a:extLst>
          </p:cNvPr>
          <p:cNvSpPr/>
          <p:nvPr/>
        </p:nvSpPr>
        <p:spPr>
          <a:xfrm>
            <a:off x="10158841" y="4721183"/>
            <a:ext cx="288000" cy="288000"/>
          </a:xfrm>
          <a:prstGeom prst="donut">
            <a:avLst>
              <a:gd name="adj" fmla="val 3745"/>
            </a:avLst>
          </a:prstGeom>
          <a:solidFill>
            <a:srgbClr val="4F9A8F"/>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30" name="Conexão Reta Unidirecional 129">
            <a:extLst>
              <a:ext uri="{FF2B5EF4-FFF2-40B4-BE49-F238E27FC236}">
                <a16:creationId xmlns:a16="http://schemas.microsoft.com/office/drawing/2014/main" id="{7600D315-538D-EC74-8C20-3E6FB859AA03}"/>
              </a:ext>
            </a:extLst>
          </p:cNvPr>
          <p:cNvCxnSpPr>
            <a:cxnSpLocks/>
          </p:cNvCxnSpPr>
          <p:nvPr/>
        </p:nvCxnSpPr>
        <p:spPr>
          <a:xfrm>
            <a:off x="10646398" y="5157378"/>
            <a:ext cx="327024"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2" name="Oval 131">
            <a:extLst>
              <a:ext uri="{FF2B5EF4-FFF2-40B4-BE49-F238E27FC236}">
                <a16:creationId xmlns:a16="http://schemas.microsoft.com/office/drawing/2014/main" id="{F197029C-DFCE-4AC7-6FE1-9EB9D3FAED1F}"/>
              </a:ext>
            </a:extLst>
          </p:cNvPr>
          <p:cNvSpPr>
            <a:spLocks noChangeAspect="1"/>
          </p:cNvSpPr>
          <p:nvPr/>
        </p:nvSpPr>
        <p:spPr>
          <a:xfrm>
            <a:off x="11239622" y="4727823"/>
            <a:ext cx="288000" cy="288000"/>
          </a:xfrm>
          <a:prstGeom prst="ellipse">
            <a:avLst/>
          </a:prstGeom>
          <a:solidFill>
            <a:srgbClr val="939E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Círculo Incompleto 132">
            <a:extLst>
              <a:ext uri="{FF2B5EF4-FFF2-40B4-BE49-F238E27FC236}">
                <a16:creationId xmlns:a16="http://schemas.microsoft.com/office/drawing/2014/main" id="{72709749-32E2-3736-27F9-53401184AFB7}"/>
              </a:ext>
            </a:extLst>
          </p:cNvPr>
          <p:cNvSpPr>
            <a:spLocks/>
          </p:cNvSpPr>
          <p:nvPr/>
        </p:nvSpPr>
        <p:spPr>
          <a:xfrm>
            <a:off x="11239622" y="4727823"/>
            <a:ext cx="288000" cy="288000"/>
          </a:xfrm>
          <a:prstGeom prst="pie">
            <a:avLst>
              <a:gd name="adj1" fmla="val 5400000"/>
              <a:gd name="adj2" fmla="val 16200000"/>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6" name="Oval 135">
            <a:extLst>
              <a:ext uri="{FF2B5EF4-FFF2-40B4-BE49-F238E27FC236}">
                <a16:creationId xmlns:a16="http://schemas.microsoft.com/office/drawing/2014/main" id="{7E69CCB9-3DDF-F3A0-FE7C-B1967E33C224}"/>
              </a:ext>
            </a:extLst>
          </p:cNvPr>
          <p:cNvSpPr>
            <a:spLocks noChangeAspect="1"/>
          </p:cNvSpPr>
          <p:nvPr/>
        </p:nvSpPr>
        <p:spPr>
          <a:xfrm>
            <a:off x="11239622" y="4182808"/>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566640C7-A535-0DF7-7959-DFF2CB4CB880}"/>
              </a:ext>
            </a:extLst>
          </p:cNvPr>
          <p:cNvSpPr>
            <a:spLocks noChangeAspect="1"/>
          </p:cNvSpPr>
          <p:nvPr/>
        </p:nvSpPr>
        <p:spPr>
          <a:xfrm>
            <a:off x="11224176" y="5272838"/>
            <a:ext cx="288000" cy="288000"/>
          </a:xfrm>
          <a:prstGeom prst="ellipse">
            <a:avLst/>
          </a:prstGeom>
          <a:solidFill>
            <a:srgbClr val="68CCB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Círculo Incompleto 137">
            <a:extLst>
              <a:ext uri="{FF2B5EF4-FFF2-40B4-BE49-F238E27FC236}">
                <a16:creationId xmlns:a16="http://schemas.microsoft.com/office/drawing/2014/main" id="{FFCAF37A-95E6-114A-1814-43B5B45522E9}"/>
              </a:ext>
            </a:extLst>
          </p:cNvPr>
          <p:cNvSpPr>
            <a:spLocks/>
          </p:cNvSpPr>
          <p:nvPr/>
        </p:nvSpPr>
        <p:spPr>
          <a:xfrm>
            <a:off x="11224176" y="5272838"/>
            <a:ext cx="288000" cy="288000"/>
          </a:xfrm>
          <a:prstGeom prst="pie">
            <a:avLst>
              <a:gd name="adj1" fmla="val 5400000"/>
              <a:gd name="adj2" fmla="val 16200000"/>
            </a:avLst>
          </a:prstGeom>
          <a:solidFill>
            <a:srgbClr val="199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9" name="Oval 138">
            <a:extLst>
              <a:ext uri="{FF2B5EF4-FFF2-40B4-BE49-F238E27FC236}">
                <a16:creationId xmlns:a16="http://schemas.microsoft.com/office/drawing/2014/main" id="{3F6EA3C2-9CF6-844A-1432-DAB437316517}"/>
              </a:ext>
            </a:extLst>
          </p:cNvPr>
          <p:cNvSpPr>
            <a:spLocks noChangeAspect="1"/>
          </p:cNvSpPr>
          <p:nvPr/>
        </p:nvSpPr>
        <p:spPr>
          <a:xfrm>
            <a:off x="11223575" y="5819872"/>
            <a:ext cx="288000" cy="288000"/>
          </a:xfrm>
          <a:prstGeom prst="ellipse">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199A4AF-1F43-AC8E-356A-42AAFE8129EB}"/>
              </a:ext>
            </a:extLst>
          </p:cNvPr>
          <p:cNvSpPr/>
          <p:nvPr/>
        </p:nvSpPr>
        <p:spPr>
          <a:xfrm rot="1186032">
            <a:off x="6058553" y="4859367"/>
            <a:ext cx="393183" cy="541185"/>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 name="Oval 3">
            <a:extLst>
              <a:ext uri="{FF2B5EF4-FFF2-40B4-BE49-F238E27FC236}">
                <a16:creationId xmlns:a16="http://schemas.microsoft.com/office/drawing/2014/main" id="{8E9025EA-9F2C-451D-3BC5-5711B39E58EE}"/>
              </a:ext>
            </a:extLst>
          </p:cNvPr>
          <p:cNvSpPr/>
          <p:nvPr/>
        </p:nvSpPr>
        <p:spPr>
          <a:xfrm rot="1186032">
            <a:off x="5921703" y="4639729"/>
            <a:ext cx="674506" cy="1005588"/>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Oval 4">
            <a:extLst>
              <a:ext uri="{FF2B5EF4-FFF2-40B4-BE49-F238E27FC236}">
                <a16:creationId xmlns:a16="http://schemas.microsoft.com/office/drawing/2014/main" id="{71292343-EBE7-2457-4D2F-6B4C3CD71D0F}"/>
              </a:ext>
            </a:extLst>
          </p:cNvPr>
          <p:cNvSpPr/>
          <p:nvPr/>
        </p:nvSpPr>
        <p:spPr>
          <a:xfrm rot="1186032">
            <a:off x="5775057" y="4435326"/>
            <a:ext cx="1028804" cy="1439361"/>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Oval 5">
            <a:extLst>
              <a:ext uri="{FF2B5EF4-FFF2-40B4-BE49-F238E27FC236}">
                <a16:creationId xmlns:a16="http://schemas.microsoft.com/office/drawing/2014/main" id="{FF4EE9F9-9581-E7DE-2A3B-FA7009FF2D99}"/>
              </a:ext>
            </a:extLst>
          </p:cNvPr>
          <p:cNvSpPr/>
          <p:nvPr/>
        </p:nvSpPr>
        <p:spPr>
          <a:xfrm rot="1186032">
            <a:off x="5538039" y="4225448"/>
            <a:ext cx="1431358" cy="1869135"/>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7" name="Oval 6">
            <a:extLst>
              <a:ext uri="{FF2B5EF4-FFF2-40B4-BE49-F238E27FC236}">
                <a16:creationId xmlns:a16="http://schemas.microsoft.com/office/drawing/2014/main" id="{565510A7-2E5E-7B1D-8C31-22D8E17C05C0}"/>
              </a:ext>
            </a:extLst>
          </p:cNvPr>
          <p:cNvSpPr/>
          <p:nvPr/>
        </p:nvSpPr>
        <p:spPr>
          <a:xfrm rot="1186032">
            <a:off x="5255185" y="3955806"/>
            <a:ext cx="2015595" cy="2354047"/>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8" name="Oval 7">
            <a:extLst>
              <a:ext uri="{FF2B5EF4-FFF2-40B4-BE49-F238E27FC236}">
                <a16:creationId xmlns:a16="http://schemas.microsoft.com/office/drawing/2014/main" id="{15789F0C-323D-991C-C8D2-BD3A984F6167}"/>
              </a:ext>
            </a:extLst>
          </p:cNvPr>
          <p:cNvSpPr/>
          <p:nvPr/>
        </p:nvSpPr>
        <p:spPr>
          <a:xfrm rot="1186032">
            <a:off x="5011414" y="3626658"/>
            <a:ext cx="2527374" cy="2892182"/>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9" name="Conexão: Ângulo Reto 64">
            <a:extLst>
              <a:ext uri="{FF2B5EF4-FFF2-40B4-BE49-F238E27FC236}">
                <a16:creationId xmlns:a16="http://schemas.microsoft.com/office/drawing/2014/main" id="{7DBF4741-BB82-8A6A-7922-94C0F1710762}"/>
              </a:ext>
            </a:extLst>
          </p:cNvPr>
          <p:cNvCxnSpPr>
            <a:cxnSpLocks/>
          </p:cNvCxnSpPr>
          <p:nvPr/>
        </p:nvCxnSpPr>
        <p:spPr>
          <a:xfrm rot="16200000" flipH="1">
            <a:off x="4862671" y="3522974"/>
            <a:ext cx="2808000" cy="3204000"/>
          </a:xfrm>
          <a:prstGeom prst="bentConnector3">
            <a:avLst>
              <a:gd name="adj1" fmla="val 100391"/>
            </a:avLst>
          </a:prstGeom>
          <a:ln w="12700">
            <a:headEnd type="triangle"/>
            <a:tailEnd type="triangle"/>
          </a:ln>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0AAA50DC-94E8-53E2-AE19-876245B97D8F}"/>
              </a:ext>
            </a:extLst>
          </p:cNvPr>
          <p:cNvSpPr>
            <a:spLocks noChangeAspect="1"/>
          </p:cNvSpPr>
          <p:nvPr/>
        </p:nvSpPr>
        <p:spPr>
          <a:xfrm>
            <a:off x="6898043" y="5571412"/>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050DEF7-C154-F1A9-ECB5-96326134AAAC}"/>
              </a:ext>
            </a:extLst>
          </p:cNvPr>
          <p:cNvSpPr>
            <a:spLocks noChangeAspect="1"/>
          </p:cNvSpPr>
          <p:nvPr/>
        </p:nvSpPr>
        <p:spPr>
          <a:xfrm>
            <a:off x="4891219" y="4873238"/>
            <a:ext cx="288000" cy="288000"/>
          </a:xfrm>
          <a:prstGeom prst="ellipse">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írculo Incompleto 14">
            <a:extLst>
              <a:ext uri="{FF2B5EF4-FFF2-40B4-BE49-F238E27FC236}">
                <a16:creationId xmlns:a16="http://schemas.microsoft.com/office/drawing/2014/main" id="{271590C5-2FA2-DB0A-5B79-CD6E17B30D90}"/>
              </a:ext>
            </a:extLst>
          </p:cNvPr>
          <p:cNvSpPr>
            <a:spLocks/>
          </p:cNvSpPr>
          <p:nvPr/>
        </p:nvSpPr>
        <p:spPr>
          <a:xfrm>
            <a:off x="4891219" y="4873238"/>
            <a:ext cx="288000" cy="288000"/>
          </a:xfrm>
          <a:prstGeom prst="pie">
            <a:avLst>
              <a:gd name="adj1" fmla="val 5400000"/>
              <a:gd name="adj2" fmla="val 16200000"/>
            </a:avLst>
          </a:prstGeom>
          <a:solidFill>
            <a:srgbClr val="4B72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Oval 15">
            <a:extLst>
              <a:ext uri="{FF2B5EF4-FFF2-40B4-BE49-F238E27FC236}">
                <a16:creationId xmlns:a16="http://schemas.microsoft.com/office/drawing/2014/main" id="{55F87FC6-8A27-8A95-FA4D-627905298569}"/>
              </a:ext>
            </a:extLst>
          </p:cNvPr>
          <p:cNvSpPr>
            <a:spLocks noChangeAspect="1"/>
          </p:cNvSpPr>
          <p:nvPr/>
        </p:nvSpPr>
        <p:spPr>
          <a:xfrm>
            <a:off x="5424889" y="4147418"/>
            <a:ext cx="288000" cy="288000"/>
          </a:xfrm>
          <a:prstGeom prst="ellipse">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32A68DA-924B-1F77-B759-C16714005A78}"/>
              </a:ext>
            </a:extLst>
          </p:cNvPr>
          <p:cNvSpPr>
            <a:spLocks noChangeAspect="1"/>
          </p:cNvSpPr>
          <p:nvPr/>
        </p:nvSpPr>
        <p:spPr>
          <a:xfrm rot="21026927">
            <a:off x="5719198" y="5133169"/>
            <a:ext cx="288000" cy="288000"/>
          </a:xfrm>
          <a:prstGeom prst="ellipse">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7115CE7A-94B6-3273-91F5-A8DAF6A326DA}"/>
              </a:ext>
            </a:extLst>
          </p:cNvPr>
          <p:cNvSpPr>
            <a:spLocks noChangeAspect="1"/>
          </p:cNvSpPr>
          <p:nvPr/>
        </p:nvSpPr>
        <p:spPr>
          <a:xfrm>
            <a:off x="6519310" y="5499006"/>
            <a:ext cx="288000" cy="288000"/>
          </a:xfrm>
          <a:prstGeom prst="ellipse">
            <a:avLst/>
          </a:prstGeom>
          <a:solidFill>
            <a:srgbClr val="895299"/>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9C54039-4D93-305B-4CF4-A5BCEB1F210E}"/>
              </a:ext>
            </a:extLst>
          </p:cNvPr>
          <p:cNvSpPr>
            <a:spLocks noChangeAspect="1"/>
          </p:cNvSpPr>
          <p:nvPr/>
        </p:nvSpPr>
        <p:spPr>
          <a:xfrm>
            <a:off x="5418572" y="5483271"/>
            <a:ext cx="288000" cy="288000"/>
          </a:xfrm>
          <a:prstGeom prst="ellipse">
            <a:avLst/>
          </a:prstGeom>
          <a:solidFill>
            <a:srgbClr val="939E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Círculo Incompleto 19">
            <a:extLst>
              <a:ext uri="{FF2B5EF4-FFF2-40B4-BE49-F238E27FC236}">
                <a16:creationId xmlns:a16="http://schemas.microsoft.com/office/drawing/2014/main" id="{94EC6061-4A0F-9F6A-3D5B-7EEDFB98426F}"/>
              </a:ext>
            </a:extLst>
          </p:cNvPr>
          <p:cNvSpPr>
            <a:spLocks/>
          </p:cNvSpPr>
          <p:nvPr/>
        </p:nvSpPr>
        <p:spPr>
          <a:xfrm>
            <a:off x="5418572" y="5483271"/>
            <a:ext cx="288000" cy="288000"/>
          </a:xfrm>
          <a:prstGeom prst="pie">
            <a:avLst>
              <a:gd name="adj1" fmla="val 5400000"/>
              <a:gd name="adj2" fmla="val 16200000"/>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Anel 20">
            <a:extLst>
              <a:ext uri="{FF2B5EF4-FFF2-40B4-BE49-F238E27FC236}">
                <a16:creationId xmlns:a16="http://schemas.microsoft.com/office/drawing/2014/main" id="{9AF6F9B3-DB36-694C-686F-6FD449C5F3A8}"/>
              </a:ext>
            </a:extLst>
          </p:cNvPr>
          <p:cNvSpPr/>
          <p:nvPr/>
        </p:nvSpPr>
        <p:spPr>
          <a:xfrm>
            <a:off x="5711236" y="5132396"/>
            <a:ext cx="288000" cy="288000"/>
          </a:xfrm>
          <a:prstGeom prst="donut">
            <a:avLst>
              <a:gd name="adj" fmla="val 3745"/>
            </a:avLst>
          </a:prstGeom>
          <a:solidFill>
            <a:srgbClr val="4F9A8F"/>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10FE11D2-A57C-1535-EB7D-C1399D53B39E}"/>
              </a:ext>
            </a:extLst>
          </p:cNvPr>
          <p:cNvSpPr>
            <a:spLocks noChangeAspect="1"/>
          </p:cNvSpPr>
          <p:nvPr/>
        </p:nvSpPr>
        <p:spPr>
          <a:xfrm>
            <a:off x="6519310" y="5933759"/>
            <a:ext cx="288000" cy="288000"/>
          </a:xfrm>
          <a:prstGeom prst="ellipse">
            <a:avLst/>
          </a:prstGeom>
          <a:solidFill>
            <a:srgbClr val="B93D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Círculo Incompleto 22">
            <a:extLst>
              <a:ext uri="{FF2B5EF4-FFF2-40B4-BE49-F238E27FC236}">
                <a16:creationId xmlns:a16="http://schemas.microsoft.com/office/drawing/2014/main" id="{9D3095CF-46E3-50AD-2CD1-C3A040E2276F}"/>
              </a:ext>
            </a:extLst>
          </p:cNvPr>
          <p:cNvSpPr>
            <a:spLocks/>
          </p:cNvSpPr>
          <p:nvPr/>
        </p:nvSpPr>
        <p:spPr>
          <a:xfrm>
            <a:off x="6519310" y="5933759"/>
            <a:ext cx="288000" cy="288000"/>
          </a:xfrm>
          <a:prstGeom prst="pie">
            <a:avLst>
              <a:gd name="adj1" fmla="val 5400000"/>
              <a:gd name="adj2" fmla="val 16200000"/>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Oval 23">
            <a:extLst>
              <a:ext uri="{FF2B5EF4-FFF2-40B4-BE49-F238E27FC236}">
                <a16:creationId xmlns:a16="http://schemas.microsoft.com/office/drawing/2014/main" id="{CD2C5F8C-3F5E-C2DB-EBD0-BF4A851A2E91}"/>
              </a:ext>
            </a:extLst>
          </p:cNvPr>
          <p:cNvSpPr>
            <a:spLocks noChangeAspect="1"/>
          </p:cNvSpPr>
          <p:nvPr/>
        </p:nvSpPr>
        <p:spPr>
          <a:xfrm>
            <a:off x="6460003" y="3900016"/>
            <a:ext cx="288000" cy="288000"/>
          </a:xfrm>
          <a:prstGeom prst="ellipse">
            <a:avLst/>
          </a:prstGeom>
          <a:solidFill>
            <a:srgbClr val="68CCB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írculo Incompleto 24">
            <a:extLst>
              <a:ext uri="{FF2B5EF4-FFF2-40B4-BE49-F238E27FC236}">
                <a16:creationId xmlns:a16="http://schemas.microsoft.com/office/drawing/2014/main" id="{D7AADA48-ADE2-CF48-DC2A-8AC78C50D0F2}"/>
              </a:ext>
            </a:extLst>
          </p:cNvPr>
          <p:cNvSpPr>
            <a:spLocks/>
          </p:cNvSpPr>
          <p:nvPr/>
        </p:nvSpPr>
        <p:spPr>
          <a:xfrm>
            <a:off x="6460003" y="3900016"/>
            <a:ext cx="288000" cy="288000"/>
          </a:xfrm>
          <a:prstGeom prst="pie">
            <a:avLst>
              <a:gd name="adj1" fmla="val 5400000"/>
              <a:gd name="adj2" fmla="val 16200000"/>
            </a:avLst>
          </a:prstGeom>
          <a:solidFill>
            <a:srgbClr val="199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Anel 25">
            <a:extLst>
              <a:ext uri="{FF2B5EF4-FFF2-40B4-BE49-F238E27FC236}">
                <a16:creationId xmlns:a16="http://schemas.microsoft.com/office/drawing/2014/main" id="{BCE62D8D-4AD4-A295-3AD7-E7F06FE94F3D}"/>
              </a:ext>
            </a:extLst>
          </p:cNvPr>
          <p:cNvSpPr/>
          <p:nvPr/>
        </p:nvSpPr>
        <p:spPr>
          <a:xfrm>
            <a:off x="5418572" y="5478740"/>
            <a:ext cx="288000" cy="288000"/>
          </a:xfrm>
          <a:prstGeom prst="donut">
            <a:avLst>
              <a:gd name="adj" fmla="val 3745"/>
            </a:avLst>
          </a:prstGeom>
          <a:solidFill>
            <a:srgbClr val="4F9A8F"/>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aixaDeTexto 10">
            <a:extLst>
              <a:ext uri="{FF2B5EF4-FFF2-40B4-BE49-F238E27FC236}">
                <a16:creationId xmlns:a16="http://schemas.microsoft.com/office/drawing/2014/main" id="{D863E469-81CB-9D2F-0E3F-A584F2B20D2A}"/>
              </a:ext>
            </a:extLst>
          </p:cNvPr>
          <p:cNvSpPr txBox="1"/>
          <p:nvPr/>
        </p:nvSpPr>
        <p:spPr>
          <a:xfrm>
            <a:off x="216273" y="6356350"/>
            <a:ext cx="2743199" cy="338554"/>
          </a:xfrm>
          <a:prstGeom prst="rect">
            <a:avLst/>
          </a:prstGeom>
          <a:noFill/>
        </p:spPr>
        <p:txBody>
          <a:bodyPr wrap="square" rtlCol="0">
            <a:spAutoFit/>
          </a:bodyPr>
          <a:lstStyle/>
          <a:p>
            <a:r>
              <a:rPr lang="en-US" sz="1600" dirty="0"/>
              <a:t>References  [</a:t>
            </a:r>
            <a:r>
              <a:rPr lang="en-US" sz="1600" dirty="0">
                <a:solidFill>
                  <a:srgbClr val="3D78B5"/>
                </a:solidFill>
              </a:rPr>
              <a:t>33</a:t>
            </a:r>
            <a:r>
              <a:rPr lang="en-US" sz="1600" dirty="0"/>
              <a:t>]</a:t>
            </a:r>
          </a:p>
        </p:txBody>
      </p:sp>
    </p:spTree>
    <p:extLst>
      <p:ext uri="{BB962C8B-B14F-4D97-AF65-F5344CB8AC3E}">
        <p14:creationId xmlns:p14="http://schemas.microsoft.com/office/powerpoint/2010/main" val="3562207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o Número do Diapositivo 2">
            <a:extLst>
              <a:ext uri="{FF2B5EF4-FFF2-40B4-BE49-F238E27FC236}">
                <a16:creationId xmlns:a16="http://schemas.microsoft.com/office/drawing/2014/main" id="{4E55505A-0F34-EA7B-60D0-3DBB22588163}"/>
              </a:ext>
            </a:extLst>
          </p:cNvPr>
          <p:cNvSpPr>
            <a:spLocks noGrp="1"/>
          </p:cNvSpPr>
          <p:nvPr>
            <p:ph type="sldNum" sz="quarter" idx="12"/>
          </p:nvPr>
        </p:nvSpPr>
        <p:spPr/>
        <p:txBody>
          <a:bodyPr/>
          <a:lstStyle/>
          <a:p>
            <a:fld id="{9349F829-3AB5-2249-A75E-9CF92A8C3104}" type="slidenum">
              <a:rPr lang="pt-PT" smtClean="0"/>
              <a:t>21</a:t>
            </a:fld>
            <a:endParaRPr lang="pt-PT"/>
          </a:p>
        </p:txBody>
      </p:sp>
      <p:sp>
        <p:nvSpPr>
          <p:cNvPr id="47" name="Oval 46">
            <a:extLst>
              <a:ext uri="{FF2B5EF4-FFF2-40B4-BE49-F238E27FC236}">
                <a16:creationId xmlns:a16="http://schemas.microsoft.com/office/drawing/2014/main" id="{DA654E11-280C-EFD6-BF03-64F8E0C61714}"/>
              </a:ext>
            </a:extLst>
          </p:cNvPr>
          <p:cNvSpPr>
            <a:spLocks noChangeAspect="1"/>
          </p:cNvSpPr>
          <p:nvPr/>
        </p:nvSpPr>
        <p:spPr>
          <a:xfrm>
            <a:off x="604287" y="2047013"/>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Agrupar 47">
            <a:extLst>
              <a:ext uri="{FF2B5EF4-FFF2-40B4-BE49-F238E27FC236}">
                <a16:creationId xmlns:a16="http://schemas.microsoft.com/office/drawing/2014/main" id="{0F15DE9C-CB0C-9ED0-F87D-17E09ADDE0C4}"/>
              </a:ext>
            </a:extLst>
          </p:cNvPr>
          <p:cNvGrpSpPr/>
          <p:nvPr/>
        </p:nvGrpSpPr>
        <p:grpSpPr>
          <a:xfrm>
            <a:off x="1234474" y="1964889"/>
            <a:ext cx="1003944" cy="452247"/>
            <a:chOff x="6347256" y="1548386"/>
            <a:chExt cx="1003944" cy="452247"/>
          </a:xfrm>
        </p:grpSpPr>
        <p:sp>
          <p:nvSpPr>
            <p:cNvPr id="49" name="Retângulo Arredondado 48">
              <a:extLst>
                <a:ext uri="{FF2B5EF4-FFF2-40B4-BE49-F238E27FC236}">
                  <a16:creationId xmlns:a16="http://schemas.microsoft.com/office/drawing/2014/main" id="{144E5B2D-8B11-A4A1-17B5-A7CEA757CFCC}"/>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tângulo 49">
              <a:extLst>
                <a:ext uri="{FF2B5EF4-FFF2-40B4-BE49-F238E27FC236}">
                  <a16:creationId xmlns:a16="http://schemas.microsoft.com/office/drawing/2014/main" id="{D62EFA39-053E-73C9-CF94-8513CB9C21A0}"/>
                </a:ext>
              </a:extLst>
            </p:cNvPr>
            <p:cNvSpPr/>
            <p:nvPr/>
          </p:nvSpPr>
          <p:spPr>
            <a:xfrm>
              <a:off x="6492179"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tângulo 50">
              <a:extLst>
                <a:ext uri="{FF2B5EF4-FFF2-40B4-BE49-F238E27FC236}">
                  <a16:creationId xmlns:a16="http://schemas.microsoft.com/office/drawing/2014/main" id="{810ABCDA-C97D-C573-C0F9-E4EAFFEBE33B}"/>
                </a:ext>
              </a:extLst>
            </p:cNvPr>
            <p:cNvSpPr/>
            <p:nvPr/>
          </p:nvSpPr>
          <p:spPr>
            <a:xfrm>
              <a:off x="6914028"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52" name="CaixaDeTexto 51">
                <a:extLst>
                  <a:ext uri="{FF2B5EF4-FFF2-40B4-BE49-F238E27FC236}">
                    <a16:creationId xmlns:a16="http://schemas.microsoft.com/office/drawing/2014/main" id="{4D10EF55-3506-C1D1-0D9F-98C911491EA7}"/>
                  </a:ext>
                </a:extLst>
              </p:cNvPr>
              <p:cNvSpPr txBox="1"/>
              <p:nvPr/>
            </p:nvSpPr>
            <p:spPr>
              <a:xfrm>
                <a:off x="953575" y="2058014"/>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2" name="CaixaDeTexto 51">
                <a:extLst>
                  <a:ext uri="{FF2B5EF4-FFF2-40B4-BE49-F238E27FC236}">
                    <a16:creationId xmlns:a16="http://schemas.microsoft.com/office/drawing/2014/main" id="{4D10EF55-3506-C1D1-0D9F-98C911491EA7}"/>
                  </a:ext>
                </a:extLst>
              </p:cNvPr>
              <p:cNvSpPr txBox="1">
                <a:spLocks noRot="1" noChangeAspect="1" noMove="1" noResize="1" noEditPoints="1" noAdjustHandles="1" noChangeArrowheads="1" noChangeShapeType="1" noTextEdit="1"/>
              </p:cNvSpPr>
              <p:nvPr/>
            </p:nvSpPr>
            <p:spPr>
              <a:xfrm>
                <a:off x="953575" y="2058014"/>
                <a:ext cx="219611" cy="276999"/>
              </a:xfrm>
              <a:prstGeom prst="rect">
                <a:avLst/>
              </a:prstGeom>
              <a:blipFill>
                <a:blip r:embed="rId3"/>
                <a:stretch>
                  <a:fillRect l="-10526" r="-10526"/>
                </a:stretch>
              </a:blipFill>
            </p:spPr>
            <p:txBody>
              <a:bodyPr/>
              <a:lstStyle/>
              <a:p>
                <a:r>
                  <a:rPr lang="en-US">
                    <a:noFill/>
                  </a:rPr>
                  <a:t> </a:t>
                </a:r>
              </a:p>
            </p:txBody>
          </p:sp>
        </mc:Fallback>
      </mc:AlternateContent>
      <p:sp>
        <p:nvSpPr>
          <p:cNvPr id="53" name="Oval 52">
            <a:extLst>
              <a:ext uri="{FF2B5EF4-FFF2-40B4-BE49-F238E27FC236}">
                <a16:creationId xmlns:a16="http://schemas.microsoft.com/office/drawing/2014/main" id="{3926E47B-2E96-67C1-10D7-FAB76540326C}"/>
              </a:ext>
            </a:extLst>
          </p:cNvPr>
          <p:cNvSpPr>
            <a:spLocks noChangeAspect="1"/>
          </p:cNvSpPr>
          <p:nvPr/>
        </p:nvSpPr>
        <p:spPr>
          <a:xfrm>
            <a:off x="604287" y="2592701"/>
            <a:ext cx="288000" cy="288000"/>
          </a:xfrm>
          <a:prstGeom prst="ellipse">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Agrupar 53">
            <a:extLst>
              <a:ext uri="{FF2B5EF4-FFF2-40B4-BE49-F238E27FC236}">
                <a16:creationId xmlns:a16="http://schemas.microsoft.com/office/drawing/2014/main" id="{085F60F9-7C66-78FD-7D8E-CDBB9A54097B}"/>
              </a:ext>
            </a:extLst>
          </p:cNvPr>
          <p:cNvGrpSpPr/>
          <p:nvPr/>
        </p:nvGrpSpPr>
        <p:grpSpPr>
          <a:xfrm>
            <a:off x="1234474" y="2510577"/>
            <a:ext cx="1003944" cy="452247"/>
            <a:chOff x="6347256" y="1548386"/>
            <a:chExt cx="1003944" cy="452247"/>
          </a:xfrm>
        </p:grpSpPr>
        <p:sp>
          <p:nvSpPr>
            <p:cNvPr id="55" name="Retângulo Arredondado 54">
              <a:extLst>
                <a:ext uri="{FF2B5EF4-FFF2-40B4-BE49-F238E27FC236}">
                  <a16:creationId xmlns:a16="http://schemas.microsoft.com/office/drawing/2014/main" id="{076D2208-4096-D429-5126-AA3EB6FC4E6E}"/>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tângulo 55">
              <a:extLst>
                <a:ext uri="{FF2B5EF4-FFF2-40B4-BE49-F238E27FC236}">
                  <a16:creationId xmlns:a16="http://schemas.microsoft.com/office/drawing/2014/main" id="{C2042CAF-B93C-AF48-23F1-4A17F2D62C31}"/>
                </a:ext>
              </a:extLst>
            </p:cNvPr>
            <p:cNvSpPr/>
            <p:nvPr/>
          </p:nvSpPr>
          <p:spPr>
            <a:xfrm>
              <a:off x="6492179" y="1628709"/>
              <a:ext cx="291600" cy="291600"/>
            </a:xfrm>
            <a:prstGeom prst="rect">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tângulo 56">
              <a:extLst>
                <a:ext uri="{FF2B5EF4-FFF2-40B4-BE49-F238E27FC236}">
                  <a16:creationId xmlns:a16="http://schemas.microsoft.com/office/drawing/2014/main" id="{83CEB969-0197-4123-4477-FC50460E6248}"/>
                </a:ext>
              </a:extLst>
            </p:cNvPr>
            <p:cNvSpPr/>
            <p:nvPr/>
          </p:nvSpPr>
          <p:spPr>
            <a:xfrm>
              <a:off x="6914028" y="1628709"/>
              <a:ext cx="291600" cy="291600"/>
            </a:xfrm>
            <a:prstGeom prst="rect">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58" name="CaixaDeTexto 57">
                <a:extLst>
                  <a:ext uri="{FF2B5EF4-FFF2-40B4-BE49-F238E27FC236}">
                    <a16:creationId xmlns:a16="http://schemas.microsoft.com/office/drawing/2014/main" id="{10E33D36-2460-561C-84DF-C7D80DBFF066}"/>
                  </a:ext>
                </a:extLst>
              </p:cNvPr>
              <p:cNvSpPr txBox="1"/>
              <p:nvPr/>
            </p:nvSpPr>
            <p:spPr>
              <a:xfrm>
                <a:off x="953575" y="2603702"/>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8" name="CaixaDeTexto 57">
                <a:extLst>
                  <a:ext uri="{FF2B5EF4-FFF2-40B4-BE49-F238E27FC236}">
                    <a16:creationId xmlns:a16="http://schemas.microsoft.com/office/drawing/2014/main" id="{10E33D36-2460-561C-84DF-C7D80DBFF066}"/>
                  </a:ext>
                </a:extLst>
              </p:cNvPr>
              <p:cNvSpPr txBox="1">
                <a:spLocks noRot="1" noChangeAspect="1" noMove="1" noResize="1" noEditPoints="1" noAdjustHandles="1" noChangeArrowheads="1" noChangeShapeType="1" noTextEdit="1"/>
              </p:cNvSpPr>
              <p:nvPr/>
            </p:nvSpPr>
            <p:spPr>
              <a:xfrm>
                <a:off x="953575" y="2603702"/>
                <a:ext cx="219611" cy="276999"/>
              </a:xfrm>
              <a:prstGeom prst="rect">
                <a:avLst/>
              </a:prstGeom>
              <a:blipFill>
                <a:blip r:embed="rId4"/>
                <a:stretch>
                  <a:fillRect l="-10526" r="-10526"/>
                </a:stretch>
              </a:blipFill>
            </p:spPr>
            <p:txBody>
              <a:bodyPr/>
              <a:lstStyle/>
              <a:p>
                <a:r>
                  <a:rPr lang="en-US">
                    <a:noFill/>
                  </a:rPr>
                  <a:t> </a:t>
                </a:r>
              </a:p>
            </p:txBody>
          </p:sp>
        </mc:Fallback>
      </mc:AlternateContent>
      <p:sp>
        <p:nvSpPr>
          <p:cNvPr id="59" name="Oval 58">
            <a:extLst>
              <a:ext uri="{FF2B5EF4-FFF2-40B4-BE49-F238E27FC236}">
                <a16:creationId xmlns:a16="http://schemas.microsoft.com/office/drawing/2014/main" id="{9D338314-0034-E586-6459-F75A614279FF}"/>
              </a:ext>
            </a:extLst>
          </p:cNvPr>
          <p:cNvSpPr>
            <a:spLocks noChangeAspect="1"/>
          </p:cNvSpPr>
          <p:nvPr/>
        </p:nvSpPr>
        <p:spPr>
          <a:xfrm>
            <a:off x="604287" y="3138389"/>
            <a:ext cx="288000" cy="288000"/>
          </a:xfrm>
          <a:prstGeom prst="ellipse">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Agrupar 59">
            <a:extLst>
              <a:ext uri="{FF2B5EF4-FFF2-40B4-BE49-F238E27FC236}">
                <a16:creationId xmlns:a16="http://schemas.microsoft.com/office/drawing/2014/main" id="{8639BFDD-DF3A-4D83-2F5B-4A6299FD3BEF}"/>
              </a:ext>
            </a:extLst>
          </p:cNvPr>
          <p:cNvGrpSpPr/>
          <p:nvPr/>
        </p:nvGrpSpPr>
        <p:grpSpPr>
          <a:xfrm>
            <a:off x="1234474" y="3056265"/>
            <a:ext cx="1003944" cy="452247"/>
            <a:chOff x="6347256" y="1548386"/>
            <a:chExt cx="1003944" cy="452247"/>
          </a:xfrm>
        </p:grpSpPr>
        <p:sp>
          <p:nvSpPr>
            <p:cNvPr id="61" name="Retângulo Arredondado 60">
              <a:extLst>
                <a:ext uri="{FF2B5EF4-FFF2-40B4-BE49-F238E27FC236}">
                  <a16:creationId xmlns:a16="http://schemas.microsoft.com/office/drawing/2014/main" id="{ACD6DEBF-5EF0-8B6C-8453-466847AD4816}"/>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tângulo 61">
              <a:extLst>
                <a:ext uri="{FF2B5EF4-FFF2-40B4-BE49-F238E27FC236}">
                  <a16:creationId xmlns:a16="http://schemas.microsoft.com/office/drawing/2014/main" id="{604CAF1D-D30D-3365-013D-AD089E5175C3}"/>
                </a:ext>
              </a:extLst>
            </p:cNvPr>
            <p:cNvSpPr/>
            <p:nvPr/>
          </p:nvSpPr>
          <p:spPr>
            <a:xfrm>
              <a:off x="6492179" y="1628709"/>
              <a:ext cx="291600" cy="291600"/>
            </a:xfrm>
            <a:prstGeom prst="rect">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tângulo 62">
              <a:extLst>
                <a:ext uri="{FF2B5EF4-FFF2-40B4-BE49-F238E27FC236}">
                  <a16:creationId xmlns:a16="http://schemas.microsoft.com/office/drawing/2014/main" id="{F2EA93E9-6C79-37F0-E182-2FEEE2A012BB}"/>
                </a:ext>
              </a:extLst>
            </p:cNvPr>
            <p:cNvSpPr/>
            <p:nvPr/>
          </p:nvSpPr>
          <p:spPr>
            <a:xfrm>
              <a:off x="6914028" y="1628709"/>
              <a:ext cx="291600" cy="291600"/>
            </a:xfrm>
            <a:prstGeom prst="rect">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64" name="CaixaDeTexto 63">
                <a:extLst>
                  <a:ext uri="{FF2B5EF4-FFF2-40B4-BE49-F238E27FC236}">
                    <a16:creationId xmlns:a16="http://schemas.microsoft.com/office/drawing/2014/main" id="{55D04D63-70B3-D4CB-1621-4734C2CC4FEA}"/>
                  </a:ext>
                </a:extLst>
              </p:cNvPr>
              <p:cNvSpPr txBox="1"/>
              <p:nvPr/>
            </p:nvSpPr>
            <p:spPr>
              <a:xfrm>
                <a:off x="953575" y="3149390"/>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64" name="CaixaDeTexto 63">
                <a:extLst>
                  <a:ext uri="{FF2B5EF4-FFF2-40B4-BE49-F238E27FC236}">
                    <a16:creationId xmlns:a16="http://schemas.microsoft.com/office/drawing/2014/main" id="{55D04D63-70B3-D4CB-1621-4734C2CC4FEA}"/>
                  </a:ext>
                </a:extLst>
              </p:cNvPr>
              <p:cNvSpPr txBox="1">
                <a:spLocks noRot="1" noChangeAspect="1" noMove="1" noResize="1" noEditPoints="1" noAdjustHandles="1" noChangeArrowheads="1" noChangeShapeType="1" noTextEdit="1"/>
              </p:cNvSpPr>
              <p:nvPr/>
            </p:nvSpPr>
            <p:spPr>
              <a:xfrm>
                <a:off x="953575" y="3149390"/>
                <a:ext cx="219611" cy="276999"/>
              </a:xfrm>
              <a:prstGeom prst="rect">
                <a:avLst/>
              </a:prstGeom>
              <a:blipFill>
                <a:blip r:embed="rId5"/>
                <a:stretch>
                  <a:fillRect l="-10526" r="-10526"/>
                </a:stretch>
              </a:blipFill>
            </p:spPr>
            <p:txBody>
              <a:bodyPr/>
              <a:lstStyle/>
              <a:p>
                <a:r>
                  <a:rPr lang="en-US">
                    <a:noFill/>
                  </a:rPr>
                  <a:t> </a:t>
                </a:r>
              </a:p>
            </p:txBody>
          </p:sp>
        </mc:Fallback>
      </mc:AlternateContent>
      <p:sp>
        <p:nvSpPr>
          <p:cNvPr id="65" name="CaixaDeTexto 64">
            <a:extLst>
              <a:ext uri="{FF2B5EF4-FFF2-40B4-BE49-F238E27FC236}">
                <a16:creationId xmlns:a16="http://schemas.microsoft.com/office/drawing/2014/main" id="{3FBE36FA-0A42-B92B-3C90-A65D070EA6D0}"/>
              </a:ext>
            </a:extLst>
          </p:cNvPr>
          <p:cNvSpPr txBox="1"/>
          <p:nvPr/>
        </p:nvSpPr>
        <p:spPr>
          <a:xfrm>
            <a:off x="604287" y="1348510"/>
            <a:ext cx="1660263" cy="369332"/>
          </a:xfrm>
          <a:prstGeom prst="rect">
            <a:avLst/>
          </a:prstGeom>
          <a:noFill/>
        </p:spPr>
        <p:txBody>
          <a:bodyPr wrap="square">
            <a:spAutoFit/>
          </a:bodyPr>
          <a:lstStyle/>
          <a:p>
            <a:pPr algn="ctr"/>
            <a:r>
              <a:rPr lang="en-US" sz="1800" b="1" dirty="0">
                <a:solidFill>
                  <a:schemeClr val="tx1">
                    <a:lumMod val="85000"/>
                    <a:lumOff val="15000"/>
                  </a:schemeClr>
                </a:solidFill>
                <a:cs typeface="Arial" panose="020B0604020202020204" pitchFamily="34" charset="0"/>
              </a:rPr>
              <a:t>initialization</a:t>
            </a:r>
            <a:endParaRPr lang="en-US" b="1" dirty="0"/>
          </a:p>
        </p:txBody>
      </p:sp>
      <p:sp>
        <p:nvSpPr>
          <p:cNvPr id="66" name="CaixaDeTexto 65">
            <a:extLst>
              <a:ext uri="{FF2B5EF4-FFF2-40B4-BE49-F238E27FC236}">
                <a16:creationId xmlns:a16="http://schemas.microsoft.com/office/drawing/2014/main" id="{6EFA38DF-B43C-BB02-C17A-5CB59E02C978}"/>
              </a:ext>
            </a:extLst>
          </p:cNvPr>
          <p:cNvSpPr txBox="1"/>
          <p:nvPr/>
        </p:nvSpPr>
        <p:spPr>
          <a:xfrm>
            <a:off x="2789241" y="1350413"/>
            <a:ext cx="3096677" cy="369332"/>
          </a:xfrm>
          <a:prstGeom prst="rect">
            <a:avLst/>
          </a:prstGeom>
          <a:noFill/>
        </p:spPr>
        <p:txBody>
          <a:bodyPr wrap="square">
            <a:spAutoFit/>
          </a:bodyPr>
          <a:lstStyle/>
          <a:p>
            <a:pPr algn="ctr"/>
            <a:r>
              <a:rPr lang="en-US" sz="1800" b="1" dirty="0">
                <a:solidFill>
                  <a:schemeClr val="tx1">
                    <a:lumMod val="85000"/>
                    <a:lumOff val="15000"/>
                  </a:schemeClr>
                </a:solidFill>
                <a:cs typeface="Arial" panose="020B0604020202020204" pitchFamily="34" charset="0"/>
              </a:rPr>
              <a:t>mutation</a:t>
            </a:r>
            <a:endParaRPr lang="en-US" b="1" dirty="0"/>
          </a:p>
        </p:txBody>
      </p:sp>
      <p:sp>
        <p:nvSpPr>
          <p:cNvPr id="67" name="CaixaDeTexto 66">
            <a:extLst>
              <a:ext uri="{FF2B5EF4-FFF2-40B4-BE49-F238E27FC236}">
                <a16:creationId xmlns:a16="http://schemas.microsoft.com/office/drawing/2014/main" id="{8894CDEF-2D49-2F7D-4B1A-46508F081279}"/>
              </a:ext>
            </a:extLst>
          </p:cNvPr>
          <p:cNvSpPr txBox="1"/>
          <p:nvPr/>
        </p:nvSpPr>
        <p:spPr>
          <a:xfrm>
            <a:off x="3581795" y="1677176"/>
            <a:ext cx="1478706" cy="369332"/>
          </a:xfrm>
          <a:prstGeom prst="rect">
            <a:avLst/>
          </a:prstGeom>
          <a:noFill/>
        </p:spPr>
        <p:txBody>
          <a:bodyPr wrap="square">
            <a:spAutoFit/>
          </a:bodyPr>
          <a:lstStyle/>
          <a:p>
            <a:r>
              <a:rPr lang="en-US" dirty="0">
                <a:solidFill>
                  <a:schemeClr val="tx1">
                    <a:lumMod val="85000"/>
                    <a:lumOff val="15000"/>
                  </a:schemeClr>
                </a:solidFill>
                <a:cs typeface="Arial" panose="020B0604020202020204" pitchFamily="34" charset="0"/>
              </a:rPr>
              <a:t>e</a:t>
            </a:r>
            <a:r>
              <a:rPr lang="en-US" sz="1800" dirty="0">
                <a:solidFill>
                  <a:schemeClr val="tx1">
                    <a:lumMod val="85000"/>
                    <a:lumOff val="15000"/>
                  </a:schemeClr>
                </a:solidFill>
                <a:cs typeface="Arial" panose="020B0604020202020204" pitchFamily="34" charset="0"/>
              </a:rPr>
              <a:t>xample for</a:t>
            </a:r>
            <a:endParaRPr lang="en-US" dirty="0"/>
          </a:p>
        </p:txBody>
      </p:sp>
      <p:sp>
        <p:nvSpPr>
          <p:cNvPr id="68" name="Oval 67">
            <a:extLst>
              <a:ext uri="{FF2B5EF4-FFF2-40B4-BE49-F238E27FC236}">
                <a16:creationId xmlns:a16="http://schemas.microsoft.com/office/drawing/2014/main" id="{9F3F3E38-9A75-AB41-B764-AA569B2B658B}"/>
              </a:ext>
            </a:extLst>
          </p:cNvPr>
          <p:cNvSpPr>
            <a:spLocks noChangeAspect="1"/>
          </p:cNvSpPr>
          <p:nvPr/>
        </p:nvSpPr>
        <p:spPr>
          <a:xfrm>
            <a:off x="4916501" y="1717842"/>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Agrupar 68">
            <a:extLst>
              <a:ext uri="{FF2B5EF4-FFF2-40B4-BE49-F238E27FC236}">
                <a16:creationId xmlns:a16="http://schemas.microsoft.com/office/drawing/2014/main" id="{5ECAB807-93F4-D6C7-2506-C2C1F1417C71}"/>
              </a:ext>
            </a:extLst>
          </p:cNvPr>
          <p:cNvGrpSpPr/>
          <p:nvPr/>
        </p:nvGrpSpPr>
        <p:grpSpPr>
          <a:xfrm>
            <a:off x="2789241" y="2191012"/>
            <a:ext cx="1003944" cy="452247"/>
            <a:chOff x="6347256" y="1548386"/>
            <a:chExt cx="1003944" cy="452247"/>
          </a:xfrm>
        </p:grpSpPr>
        <p:sp>
          <p:nvSpPr>
            <p:cNvPr id="70" name="Retângulo Arredondado 69">
              <a:extLst>
                <a:ext uri="{FF2B5EF4-FFF2-40B4-BE49-F238E27FC236}">
                  <a16:creationId xmlns:a16="http://schemas.microsoft.com/office/drawing/2014/main" id="{725CF1E6-E279-E19D-3400-DB9012F9DB2A}"/>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tângulo 70">
              <a:extLst>
                <a:ext uri="{FF2B5EF4-FFF2-40B4-BE49-F238E27FC236}">
                  <a16:creationId xmlns:a16="http://schemas.microsoft.com/office/drawing/2014/main" id="{A3D8B958-2D57-9F5B-B13F-1E4FF9F33108}"/>
                </a:ext>
              </a:extLst>
            </p:cNvPr>
            <p:cNvSpPr/>
            <p:nvPr/>
          </p:nvSpPr>
          <p:spPr>
            <a:xfrm>
              <a:off x="6492179" y="1628709"/>
              <a:ext cx="291600" cy="291600"/>
            </a:xfrm>
            <a:prstGeom prst="rect">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tângulo 71">
              <a:extLst>
                <a:ext uri="{FF2B5EF4-FFF2-40B4-BE49-F238E27FC236}">
                  <a16:creationId xmlns:a16="http://schemas.microsoft.com/office/drawing/2014/main" id="{F71AFB9F-2160-A35B-CFA8-2451102E9982}"/>
                </a:ext>
              </a:extLst>
            </p:cNvPr>
            <p:cNvSpPr/>
            <p:nvPr/>
          </p:nvSpPr>
          <p:spPr>
            <a:xfrm>
              <a:off x="6914028" y="1628709"/>
              <a:ext cx="291600" cy="291600"/>
            </a:xfrm>
            <a:prstGeom prst="rect">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Agrupar 72">
            <a:extLst>
              <a:ext uri="{FF2B5EF4-FFF2-40B4-BE49-F238E27FC236}">
                <a16:creationId xmlns:a16="http://schemas.microsoft.com/office/drawing/2014/main" id="{EFB0CAD4-F0F9-E65E-8F52-59EE2CBCB15C}"/>
              </a:ext>
            </a:extLst>
          </p:cNvPr>
          <p:cNvGrpSpPr/>
          <p:nvPr/>
        </p:nvGrpSpPr>
        <p:grpSpPr>
          <a:xfrm>
            <a:off x="2789241" y="2736700"/>
            <a:ext cx="1003944" cy="452247"/>
            <a:chOff x="6347256" y="1548386"/>
            <a:chExt cx="1003944" cy="452247"/>
          </a:xfrm>
        </p:grpSpPr>
        <p:sp>
          <p:nvSpPr>
            <p:cNvPr id="74" name="Retângulo Arredondado 73">
              <a:extLst>
                <a:ext uri="{FF2B5EF4-FFF2-40B4-BE49-F238E27FC236}">
                  <a16:creationId xmlns:a16="http://schemas.microsoft.com/office/drawing/2014/main" id="{FD48A3DB-1CB2-CF79-0D0F-6CC6739C192B}"/>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tângulo 74">
              <a:extLst>
                <a:ext uri="{FF2B5EF4-FFF2-40B4-BE49-F238E27FC236}">
                  <a16:creationId xmlns:a16="http://schemas.microsoft.com/office/drawing/2014/main" id="{C5A698A9-A336-670C-92E0-BBE582081C7F}"/>
                </a:ext>
              </a:extLst>
            </p:cNvPr>
            <p:cNvSpPr/>
            <p:nvPr/>
          </p:nvSpPr>
          <p:spPr>
            <a:xfrm>
              <a:off x="6492179" y="1628709"/>
              <a:ext cx="291600" cy="291600"/>
            </a:xfrm>
            <a:prstGeom prst="rect">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tângulo 75">
              <a:extLst>
                <a:ext uri="{FF2B5EF4-FFF2-40B4-BE49-F238E27FC236}">
                  <a16:creationId xmlns:a16="http://schemas.microsoft.com/office/drawing/2014/main" id="{F04E580C-C342-8781-603D-273547C58269}"/>
                </a:ext>
              </a:extLst>
            </p:cNvPr>
            <p:cNvSpPr/>
            <p:nvPr/>
          </p:nvSpPr>
          <p:spPr>
            <a:xfrm>
              <a:off x="6914028" y="1628709"/>
              <a:ext cx="291600" cy="291600"/>
            </a:xfrm>
            <a:prstGeom prst="rect">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7" name="Conexão reta unidirecional 78">
            <a:extLst>
              <a:ext uri="{FF2B5EF4-FFF2-40B4-BE49-F238E27FC236}">
                <a16:creationId xmlns:a16="http://schemas.microsoft.com/office/drawing/2014/main" id="{62638066-391C-B6F6-46D6-0B38FCD1EE64}"/>
              </a:ext>
            </a:extLst>
          </p:cNvPr>
          <p:cNvCxnSpPr>
            <a:cxnSpLocks noChangeAspect="1"/>
            <a:stCxn id="74" idx="3"/>
            <a:endCxn id="79" idx="1"/>
          </p:cNvCxnSpPr>
          <p:nvPr/>
        </p:nvCxnSpPr>
        <p:spPr>
          <a:xfrm>
            <a:off x="3793185" y="2962824"/>
            <a:ext cx="31064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Agrupar 77">
            <a:extLst>
              <a:ext uri="{FF2B5EF4-FFF2-40B4-BE49-F238E27FC236}">
                <a16:creationId xmlns:a16="http://schemas.microsoft.com/office/drawing/2014/main" id="{0360C3AD-FBE0-F533-F607-2D8E4EF8B946}"/>
              </a:ext>
            </a:extLst>
          </p:cNvPr>
          <p:cNvGrpSpPr/>
          <p:nvPr/>
        </p:nvGrpSpPr>
        <p:grpSpPr>
          <a:xfrm>
            <a:off x="4103826" y="2736700"/>
            <a:ext cx="1003944" cy="452247"/>
            <a:chOff x="6347256" y="1548386"/>
            <a:chExt cx="1003944" cy="452247"/>
          </a:xfrm>
        </p:grpSpPr>
        <p:sp>
          <p:nvSpPr>
            <p:cNvPr id="79" name="Retângulo Arredondado 78">
              <a:extLst>
                <a:ext uri="{FF2B5EF4-FFF2-40B4-BE49-F238E27FC236}">
                  <a16:creationId xmlns:a16="http://schemas.microsoft.com/office/drawing/2014/main" id="{855F6F9F-7F0E-53D1-D43C-EAF1DB8AE0CB}"/>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tângulo 79">
              <a:extLst>
                <a:ext uri="{FF2B5EF4-FFF2-40B4-BE49-F238E27FC236}">
                  <a16:creationId xmlns:a16="http://schemas.microsoft.com/office/drawing/2014/main" id="{808080FA-5363-304B-8627-C12D87ED3221}"/>
                </a:ext>
              </a:extLst>
            </p:cNvPr>
            <p:cNvSpPr/>
            <p:nvPr/>
          </p:nvSpPr>
          <p:spPr>
            <a:xfrm>
              <a:off x="6492179" y="1628709"/>
              <a:ext cx="291600" cy="291600"/>
            </a:xfrm>
            <a:prstGeom prst="rect">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tângulo 80">
              <a:extLst>
                <a:ext uri="{FF2B5EF4-FFF2-40B4-BE49-F238E27FC236}">
                  <a16:creationId xmlns:a16="http://schemas.microsoft.com/office/drawing/2014/main" id="{FC558A43-DB6C-ED12-335D-FCF558B466EB}"/>
                </a:ext>
              </a:extLst>
            </p:cNvPr>
            <p:cNvSpPr/>
            <p:nvPr/>
          </p:nvSpPr>
          <p:spPr>
            <a:xfrm>
              <a:off x="6914028" y="1628709"/>
              <a:ext cx="291600" cy="291600"/>
            </a:xfrm>
            <a:prstGeom prst="rect">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82" name="CaixaDeTexto 81">
                <a:extLst>
                  <a:ext uri="{FF2B5EF4-FFF2-40B4-BE49-F238E27FC236}">
                    <a16:creationId xmlns:a16="http://schemas.microsoft.com/office/drawing/2014/main" id="{B5351BF1-BFE5-E49F-2AD9-5585814E3C3A}"/>
                  </a:ext>
                </a:extLst>
              </p:cNvPr>
              <p:cNvSpPr txBox="1"/>
              <p:nvPr/>
            </p:nvSpPr>
            <p:spPr>
              <a:xfrm>
                <a:off x="5170232" y="2796359"/>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82" name="CaixaDeTexto 81">
                <a:extLst>
                  <a:ext uri="{FF2B5EF4-FFF2-40B4-BE49-F238E27FC236}">
                    <a16:creationId xmlns:a16="http://schemas.microsoft.com/office/drawing/2014/main" id="{B5351BF1-BFE5-E49F-2AD9-5585814E3C3A}"/>
                  </a:ext>
                </a:extLst>
              </p:cNvPr>
              <p:cNvSpPr txBox="1">
                <a:spLocks noRot="1" noChangeAspect="1" noMove="1" noResize="1" noEditPoints="1" noAdjustHandles="1" noChangeArrowheads="1" noChangeShapeType="1" noTextEdit="1"/>
              </p:cNvSpPr>
              <p:nvPr/>
            </p:nvSpPr>
            <p:spPr>
              <a:xfrm>
                <a:off x="5170232" y="2796359"/>
                <a:ext cx="219611" cy="276999"/>
              </a:xfrm>
              <a:prstGeom prst="rect">
                <a:avLst/>
              </a:prstGeom>
              <a:blipFill>
                <a:blip r:embed="rId3"/>
                <a:stretch>
                  <a:fillRect l="-16667" r="-11111"/>
                </a:stretch>
              </a:blipFill>
            </p:spPr>
            <p:txBody>
              <a:bodyPr/>
              <a:lstStyle/>
              <a:p>
                <a:r>
                  <a:rPr lang="en-US">
                    <a:noFill/>
                  </a:rPr>
                  <a:t> </a:t>
                </a:r>
              </a:p>
            </p:txBody>
          </p:sp>
        </mc:Fallback>
      </mc:AlternateContent>
      <p:sp>
        <p:nvSpPr>
          <p:cNvPr id="83" name="Oval 82">
            <a:extLst>
              <a:ext uri="{FF2B5EF4-FFF2-40B4-BE49-F238E27FC236}">
                <a16:creationId xmlns:a16="http://schemas.microsoft.com/office/drawing/2014/main" id="{02898BCE-FC22-9C5B-0655-237BBA49D0ED}"/>
              </a:ext>
            </a:extLst>
          </p:cNvPr>
          <p:cNvSpPr>
            <a:spLocks noChangeAspect="1"/>
          </p:cNvSpPr>
          <p:nvPr/>
        </p:nvSpPr>
        <p:spPr>
          <a:xfrm>
            <a:off x="5389843" y="2790858"/>
            <a:ext cx="288000" cy="288000"/>
          </a:xfrm>
          <a:prstGeom prst="ellipse">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CaixaDeTexto 83">
            <a:extLst>
              <a:ext uri="{FF2B5EF4-FFF2-40B4-BE49-F238E27FC236}">
                <a16:creationId xmlns:a16="http://schemas.microsoft.com/office/drawing/2014/main" id="{7A89B56E-3BF9-F90E-4BA8-4FF67B26EC26}"/>
              </a:ext>
            </a:extLst>
          </p:cNvPr>
          <p:cNvSpPr txBox="1"/>
          <p:nvPr/>
        </p:nvSpPr>
        <p:spPr>
          <a:xfrm>
            <a:off x="6193558" y="1355839"/>
            <a:ext cx="2613961" cy="369332"/>
          </a:xfrm>
          <a:prstGeom prst="rect">
            <a:avLst/>
          </a:prstGeom>
          <a:noFill/>
        </p:spPr>
        <p:txBody>
          <a:bodyPr wrap="square">
            <a:spAutoFit/>
          </a:bodyPr>
          <a:lstStyle/>
          <a:p>
            <a:pPr algn="ctr"/>
            <a:r>
              <a:rPr lang="en-US" sz="1800" b="1" dirty="0">
                <a:solidFill>
                  <a:schemeClr val="tx1">
                    <a:lumMod val="85000"/>
                    <a:lumOff val="15000"/>
                  </a:schemeClr>
                </a:solidFill>
                <a:cs typeface="Arial" panose="020B0604020202020204" pitchFamily="34" charset="0"/>
              </a:rPr>
              <a:t>crossover</a:t>
            </a:r>
            <a:endParaRPr lang="en-US" b="1" dirty="0"/>
          </a:p>
        </p:txBody>
      </p:sp>
      <p:sp>
        <p:nvSpPr>
          <p:cNvPr id="85" name="CaixaDeTexto 84">
            <a:extLst>
              <a:ext uri="{FF2B5EF4-FFF2-40B4-BE49-F238E27FC236}">
                <a16:creationId xmlns:a16="http://schemas.microsoft.com/office/drawing/2014/main" id="{203D63C2-7137-62FB-DC12-32BD5D25FB43}"/>
              </a:ext>
            </a:extLst>
          </p:cNvPr>
          <p:cNvSpPr txBox="1"/>
          <p:nvPr/>
        </p:nvSpPr>
        <p:spPr>
          <a:xfrm>
            <a:off x="6738242" y="1673543"/>
            <a:ext cx="1478706" cy="369332"/>
          </a:xfrm>
          <a:prstGeom prst="rect">
            <a:avLst/>
          </a:prstGeom>
          <a:noFill/>
        </p:spPr>
        <p:txBody>
          <a:bodyPr wrap="square">
            <a:spAutoFit/>
          </a:bodyPr>
          <a:lstStyle/>
          <a:p>
            <a:r>
              <a:rPr lang="en-US" dirty="0">
                <a:solidFill>
                  <a:schemeClr val="tx1">
                    <a:lumMod val="85000"/>
                    <a:lumOff val="15000"/>
                  </a:schemeClr>
                </a:solidFill>
                <a:cs typeface="Arial" panose="020B0604020202020204" pitchFamily="34" charset="0"/>
              </a:rPr>
              <a:t>e</a:t>
            </a:r>
            <a:r>
              <a:rPr lang="en-US" sz="1800" dirty="0">
                <a:solidFill>
                  <a:schemeClr val="tx1">
                    <a:lumMod val="85000"/>
                    <a:lumOff val="15000"/>
                  </a:schemeClr>
                </a:solidFill>
                <a:cs typeface="Arial" panose="020B0604020202020204" pitchFamily="34" charset="0"/>
              </a:rPr>
              <a:t>xample for</a:t>
            </a:r>
            <a:endParaRPr lang="en-US" dirty="0"/>
          </a:p>
        </p:txBody>
      </p:sp>
      <p:sp>
        <p:nvSpPr>
          <p:cNvPr id="86" name="Oval 85">
            <a:extLst>
              <a:ext uri="{FF2B5EF4-FFF2-40B4-BE49-F238E27FC236}">
                <a16:creationId xmlns:a16="http://schemas.microsoft.com/office/drawing/2014/main" id="{69DACE55-440A-6F8C-083E-590B5935B07D}"/>
              </a:ext>
            </a:extLst>
          </p:cNvPr>
          <p:cNvSpPr>
            <a:spLocks noChangeAspect="1"/>
          </p:cNvSpPr>
          <p:nvPr/>
        </p:nvSpPr>
        <p:spPr>
          <a:xfrm>
            <a:off x="8072948" y="1714209"/>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Agrupar 86">
            <a:extLst>
              <a:ext uri="{FF2B5EF4-FFF2-40B4-BE49-F238E27FC236}">
                <a16:creationId xmlns:a16="http://schemas.microsoft.com/office/drawing/2014/main" id="{7E5E3A54-BB66-8962-1F81-FDF03B1D126D}"/>
              </a:ext>
            </a:extLst>
          </p:cNvPr>
          <p:cNvGrpSpPr/>
          <p:nvPr/>
        </p:nvGrpSpPr>
        <p:grpSpPr>
          <a:xfrm>
            <a:off x="6217771" y="2396601"/>
            <a:ext cx="1003944" cy="452247"/>
            <a:chOff x="6347256" y="1548386"/>
            <a:chExt cx="1003944" cy="452247"/>
          </a:xfrm>
        </p:grpSpPr>
        <p:sp>
          <p:nvSpPr>
            <p:cNvPr id="88" name="Retângulo Arredondado 87">
              <a:extLst>
                <a:ext uri="{FF2B5EF4-FFF2-40B4-BE49-F238E27FC236}">
                  <a16:creationId xmlns:a16="http://schemas.microsoft.com/office/drawing/2014/main" id="{55DF445B-0EE0-3FCC-40D5-F2CAD64296EA}"/>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tângulo 88">
              <a:extLst>
                <a:ext uri="{FF2B5EF4-FFF2-40B4-BE49-F238E27FC236}">
                  <a16:creationId xmlns:a16="http://schemas.microsoft.com/office/drawing/2014/main" id="{EF3EA8D9-C94A-082E-97E3-570403330A05}"/>
                </a:ext>
              </a:extLst>
            </p:cNvPr>
            <p:cNvSpPr/>
            <p:nvPr/>
          </p:nvSpPr>
          <p:spPr>
            <a:xfrm>
              <a:off x="6492179"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tângulo 89">
              <a:extLst>
                <a:ext uri="{FF2B5EF4-FFF2-40B4-BE49-F238E27FC236}">
                  <a16:creationId xmlns:a16="http://schemas.microsoft.com/office/drawing/2014/main" id="{4731484A-D8E8-86C4-734F-43B10B00E1F8}"/>
                </a:ext>
              </a:extLst>
            </p:cNvPr>
            <p:cNvSpPr/>
            <p:nvPr/>
          </p:nvSpPr>
          <p:spPr>
            <a:xfrm>
              <a:off x="6914028"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1" name="Agrupar 90">
            <a:extLst>
              <a:ext uri="{FF2B5EF4-FFF2-40B4-BE49-F238E27FC236}">
                <a16:creationId xmlns:a16="http://schemas.microsoft.com/office/drawing/2014/main" id="{BF0DBB3C-9CC1-81E8-3238-C18875509695}"/>
              </a:ext>
            </a:extLst>
          </p:cNvPr>
          <p:cNvGrpSpPr/>
          <p:nvPr/>
        </p:nvGrpSpPr>
        <p:grpSpPr>
          <a:xfrm>
            <a:off x="6217771" y="2942216"/>
            <a:ext cx="1003944" cy="452247"/>
            <a:chOff x="6347256" y="1548386"/>
            <a:chExt cx="1003944" cy="452247"/>
          </a:xfrm>
        </p:grpSpPr>
        <p:sp>
          <p:nvSpPr>
            <p:cNvPr id="92" name="Retângulo Arredondado 91">
              <a:extLst>
                <a:ext uri="{FF2B5EF4-FFF2-40B4-BE49-F238E27FC236}">
                  <a16:creationId xmlns:a16="http://schemas.microsoft.com/office/drawing/2014/main" id="{9F28F0BD-F4FA-D9AC-2794-05FCB62A094C}"/>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tângulo 92">
              <a:extLst>
                <a:ext uri="{FF2B5EF4-FFF2-40B4-BE49-F238E27FC236}">
                  <a16:creationId xmlns:a16="http://schemas.microsoft.com/office/drawing/2014/main" id="{C3A127E3-13EF-4267-9B04-91D4FF01F5D7}"/>
                </a:ext>
              </a:extLst>
            </p:cNvPr>
            <p:cNvSpPr/>
            <p:nvPr/>
          </p:nvSpPr>
          <p:spPr>
            <a:xfrm>
              <a:off x="6492179" y="1628709"/>
              <a:ext cx="291600" cy="291600"/>
            </a:xfrm>
            <a:prstGeom prst="rect">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Retângulo 93">
              <a:extLst>
                <a:ext uri="{FF2B5EF4-FFF2-40B4-BE49-F238E27FC236}">
                  <a16:creationId xmlns:a16="http://schemas.microsoft.com/office/drawing/2014/main" id="{08259D5C-D1EE-31DA-0917-E44785F3C3FF}"/>
                </a:ext>
              </a:extLst>
            </p:cNvPr>
            <p:cNvSpPr/>
            <p:nvPr/>
          </p:nvSpPr>
          <p:spPr>
            <a:xfrm>
              <a:off x="6914028" y="1628709"/>
              <a:ext cx="291600" cy="291600"/>
            </a:xfrm>
            <a:prstGeom prst="rect">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95" name="Conexão em Ângulos Retos 94">
            <a:extLst>
              <a:ext uri="{FF2B5EF4-FFF2-40B4-BE49-F238E27FC236}">
                <a16:creationId xmlns:a16="http://schemas.microsoft.com/office/drawing/2014/main" id="{4FC92463-ED13-5E4A-46D2-7D86FA8D586B}"/>
              </a:ext>
            </a:extLst>
          </p:cNvPr>
          <p:cNvCxnSpPr>
            <a:cxnSpLocks/>
            <a:stCxn id="88" idx="3"/>
            <a:endCxn id="92" idx="3"/>
          </p:cNvCxnSpPr>
          <p:nvPr/>
        </p:nvCxnSpPr>
        <p:spPr>
          <a:xfrm>
            <a:off x="7221715" y="2622725"/>
            <a:ext cx="12700" cy="545615"/>
          </a:xfrm>
          <a:prstGeom prst="bentConnector3">
            <a:avLst>
              <a:gd name="adj1" fmla="val 1800000"/>
            </a:avLst>
          </a:prstGeom>
          <a:ln w="12700">
            <a:solidFill>
              <a:schemeClr val="tx1">
                <a:lumMod val="85000"/>
                <a:lumOff val="1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6" name="Conexão reta unidirecional 78">
            <a:extLst>
              <a:ext uri="{FF2B5EF4-FFF2-40B4-BE49-F238E27FC236}">
                <a16:creationId xmlns:a16="http://schemas.microsoft.com/office/drawing/2014/main" id="{26616E85-63E9-EDEB-9DDB-F0A477FE7ADC}"/>
              </a:ext>
            </a:extLst>
          </p:cNvPr>
          <p:cNvCxnSpPr>
            <a:cxnSpLocks/>
          </p:cNvCxnSpPr>
          <p:nvPr/>
        </p:nvCxnSpPr>
        <p:spPr>
          <a:xfrm flipV="1">
            <a:off x="7449206" y="2895532"/>
            <a:ext cx="324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7" name="Agrupar 96">
            <a:extLst>
              <a:ext uri="{FF2B5EF4-FFF2-40B4-BE49-F238E27FC236}">
                <a16:creationId xmlns:a16="http://schemas.microsoft.com/office/drawing/2014/main" id="{1262A56F-B9BA-0C41-5561-0753203BE698}"/>
              </a:ext>
            </a:extLst>
          </p:cNvPr>
          <p:cNvGrpSpPr/>
          <p:nvPr/>
        </p:nvGrpSpPr>
        <p:grpSpPr>
          <a:xfrm>
            <a:off x="7823759" y="2669408"/>
            <a:ext cx="1003944" cy="452247"/>
            <a:chOff x="6347256" y="1548386"/>
            <a:chExt cx="1003944" cy="452247"/>
          </a:xfrm>
        </p:grpSpPr>
        <p:sp>
          <p:nvSpPr>
            <p:cNvPr id="111" name="Retângulo Arredondado 110">
              <a:extLst>
                <a:ext uri="{FF2B5EF4-FFF2-40B4-BE49-F238E27FC236}">
                  <a16:creationId xmlns:a16="http://schemas.microsoft.com/office/drawing/2014/main" id="{CC18F988-4EC6-3883-2B2F-83B78E83345D}"/>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tângulo 111">
              <a:extLst>
                <a:ext uri="{FF2B5EF4-FFF2-40B4-BE49-F238E27FC236}">
                  <a16:creationId xmlns:a16="http://schemas.microsoft.com/office/drawing/2014/main" id="{9FB752DC-85E5-A5C8-8D5D-B9740BB6FC1F}"/>
                </a:ext>
              </a:extLst>
            </p:cNvPr>
            <p:cNvSpPr/>
            <p:nvPr/>
          </p:nvSpPr>
          <p:spPr>
            <a:xfrm>
              <a:off x="6492179"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tângulo 113">
              <a:extLst>
                <a:ext uri="{FF2B5EF4-FFF2-40B4-BE49-F238E27FC236}">
                  <a16:creationId xmlns:a16="http://schemas.microsoft.com/office/drawing/2014/main" id="{91A6D06F-34BB-AE54-06D8-56CD32C03F45}"/>
                </a:ext>
              </a:extLst>
            </p:cNvPr>
            <p:cNvSpPr/>
            <p:nvPr/>
          </p:nvSpPr>
          <p:spPr>
            <a:xfrm>
              <a:off x="6914028" y="1628709"/>
              <a:ext cx="291600" cy="291600"/>
            </a:xfrm>
            <a:prstGeom prst="rect">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143" name="CaixaDeTexto 142">
                <a:extLst>
                  <a:ext uri="{FF2B5EF4-FFF2-40B4-BE49-F238E27FC236}">
                    <a16:creationId xmlns:a16="http://schemas.microsoft.com/office/drawing/2014/main" id="{47DBD543-6D26-8531-5444-18689D83530A}"/>
                  </a:ext>
                </a:extLst>
              </p:cNvPr>
              <p:cNvSpPr txBox="1"/>
              <p:nvPr/>
            </p:nvSpPr>
            <p:spPr>
              <a:xfrm>
                <a:off x="8881892" y="2730099"/>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43" name="CaixaDeTexto 142">
                <a:extLst>
                  <a:ext uri="{FF2B5EF4-FFF2-40B4-BE49-F238E27FC236}">
                    <a16:creationId xmlns:a16="http://schemas.microsoft.com/office/drawing/2014/main" id="{47DBD543-6D26-8531-5444-18689D83530A}"/>
                  </a:ext>
                </a:extLst>
              </p:cNvPr>
              <p:cNvSpPr txBox="1">
                <a:spLocks noRot="1" noChangeAspect="1" noMove="1" noResize="1" noEditPoints="1" noAdjustHandles="1" noChangeArrowheads="1" noChangeShapeType="1" noTextEdit="1"/>
              </p:cNvSpPr>
              <p:nvPr/>
            </p:nvSpPr>
            <p:spPr>
              <a:xfrm>
                <a:off x="8881892" y="2730099"/>
                <a:ext cx="219611" cy="276999"/>
              </a:xfrm>
              <a:prstGeom prst="rect">
                <a:avLst/>
              </a:prstGeom>
              <a:blipFill>
                <a:blip r:embed="rId6"/>
                <a:stretch>
                  <a:fillRect l="-16667" r="-16667"/>
                </a:stretch>
              </a:blipFill>
            </p:spPr>
            <p:txBody>
              <a:bodyPr/>
              <a:lstStyle/>
              <a:p>
                <a:r>
                  <a:rPr lang="en-US">
                    <a:noFill/>
                  </a:rPr>
                  <a:t> </a:t>
                </a:r>
              </a:p>
            </p:txBody>
          </p:sp>
        </mc:Fallback>
      </mc:AlternateContent>
      <p:sp>
        <p:nvSpPr>
          <p:cNvPr id="145" name="Oval 144">
            <a:extLst>
              <a:ext uri="{FF2B5EF4-FFF2-40B4-BE49-F238E27FC236}">
                <a16:creationId xmlns:a16="http://schemas.microsoft.com/office/drawing/2014/main" id="{4F6F6C60-B51A-438F-8148-BF2F0E5FDDB3}"/>
              </a:ext>
            </a:extLst>
          </p:cNvPr>
          <p:cNvSpPr>
            <a:spLocks noChangeAspect="1"/>
          </p:cNvSpPr>
          <p:nvPr/>
        </p:nvSpPr>
        <p:spPr>
          <a:xfrm>
            <a:off x="9101503" y="2724598"/>
            <a:ext cx="288000" cy="288000"/>
          </a:xfrm>
          <a:prstGeom prst="ellipse">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Círculo Incompleto 145">
            <a:extLst>
              <a:ext uri="{FF2B5EF4-FFF2-40B4-BE49-F238E27FC236}">
                <a16:creationId xmlns:a16="http://schemas.microsoft.com/office/drawing/2014/main" id="{9DC3405F-45BB-7856-256A-48D298891BB5}"/>
              </a:ext>
            </a:extLst>
          </p:cNvPr>
          <p:cNvSpPr>
            <a:spLocks/>
          </p:cNvSpPr>
          <p:nvPr/>
        </p:nvSpPr>
        <p:spPr>
          <a:xfrm>
            <a:off x="9101503" y="2724598"/>
            <a:ext cx="288000" cy="288000"/>
          </a:xfrm>
          <a:prstGeom prst="pie">
            <a:avLst>
              <a:gd name="adj1" fmla="val 5400000"/>
              <a:gd name="adj2" fmla="val 16200000"/>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7" name="CaixaDeTexto 146">
            <a:extLst>
              <a:ext uri="{FF2B5EF4-FFF2-40B4-BE49-F238E27FC236}">
                <a16:creationId xmlns:a16="http://schemas.microsoft.com/office/drawing/2014/main" id="{653CAF95-5CC4-D812-F31A-B727C154AC24}"/>
              </a:ext>
            </a:extLst>
          </p:cNvPr>
          <p:cNvSpPr txBox="1"/>
          <p:nvPr/>
        </p:nvSpPr>
        <p:spPr>
          <a:xfrm>
            <a:off x="9314193" y="3654311"/>
            <a:ext cx="2613961" cy="369332"/>
          </a:xfrm>
          <a:prstGeom prst="rect">
            <a:avLst/>
          </a:prstGeom>
          <a:noFill/>
        </p:spPr>
        <p:txBody>
          <a:bodyPr wrap="square">
            <a:spAutoFit/>
          </a:bodyPr>
          <a:lstStyle/>
          <a:p>
            <a:pPr algn="ctr"/>
            <a:r>
              <a:rPr lang="en-US" sz="1800" b="1" dirty="0">
                <a:solidFill>
                  <a:schemeClr val="tx1">
                    <a:lumMod val="85000"/>
                    <a:lumOff val="15000"/>
                  </a:schemeClr>
                </a:solidFill>
                <a:cs typeface="Arial" panose="020B0604020202020204" pitchFamily="34" charset="0"/>
              </a:rPr>
              <a:t>diversity selection</a:t>
            </a:r>
            <a:endParaRPr lang="en-US" b="1" dirty="0"/>
          </a:p>
        </p:txBody>
      </p:sp>
      <p:sp>
        <p:nvSpPr>
          <p:cNvPr id="148" name="Oval 147">
            <a:extLst>
              <a:ext uri="{FF2B5EF4-FFF2-40B4-BE49-F238E27FC236}">
                <a16:creationId xmlns:a16="http://schemas.microsoft.com/office/drawing/2014/main" id="{251F82EF-734F-CF06-408D-A6CCCB32375E}"/>
              </a:ext>
            </a:extLst>
          </p:cNvPr>
          <p:cNvSpPr>
            <a:spLocks noChangeAspect="1"/>
          </p:cNvSpPr>
          <p:nvPr/>
        </p:nvSpPr>
        <p:spPr>
          <a:xfrm>
            <a:off x="604287" y="3684077"/>
            <a:ext cx="288000" cy="288000"/>
          </a:xfrm>
          <a:prstGeom prst="ellipse">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9" name="Agrupar 148">
            <a:extLst>
              <a:ext uri="{FF2B5EF4-FFF2-40B4-BE49-F238E27FC236}">
                <a16:creationId xmlns:a16="http://schemas.microsoft.com/office/drawing/2014/main" id="{F5EDF5BB-26AC-13EA-A84B-E26CC28A1853}"/>
              </a:ext>
            </a:extLst>
          </p:cNvPr>
          <p:cNvGrpSpPr/>
          <p:nvPr/>
        </p:nvGrpSpPr>
        <p:grpSpPr>
          <a:xfrm>
            <a:off x="1234474" y="3601953"/>
            <a:ext cx="1003944" cy="452247"/>
            <a:chOff x="6347256" y="1548386"/>
            <a:chExt cx="1003944" cy="452247"/>
          </a:xfrm>
        </p:grpSpPr>
        <p:sp>
          <p:nvSpPr>
            <p:cNvPr id="150" name="Retângulo Arredondado 149">
              <a:extLst>
                <a:ext uri="{FF2B5EF4-FFF2-40B4-BE49-F238E27FC236}">
                  <a16:creationId xmlns:a16="http://schemas.microsoft.com/office/drawing/2014/main" id="{A4A5DA30-91AE-A352-76E2-E5690AE12396}"/>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tângulo 165">
              <a:extLst>
                <a:ext uri="{FF2B5EF4-FFF2-40B4-BE49-F238E27FC236}">
                  <a16:creationId xmlns:a16="http://schemas.microsoft.com/office/drawing/2014/main" id="{5333A05F-72E8-A714-EE1A-8387ABAE1393}"/>
                </a:ext>
              </a:extLst>
            </p:cNvPr>
            <p:cNvSpPr/>
            <p:nvPr/>
          </p:nvSpPr>
          <p:spPr>
            <a:xfrm>
              <a:off x="6492179" y="1628709"/>
              <a:ext cx="291600" cy="291600"/>
            </a:xfrm>
            <a:prstGeom prst="rect">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tângulo 166">
              <a:extLst>
                <a:ext uri="{FF2B5EF4-FFF2-40B4-BE49-F238E27FC236}">
                  <a16:creationId xmlns:a16="http://schemas.microsoft.com/office/drawing/2014/main" id="{8AEF3081-9E6A-8954-560B-0FE2461BA2C7}"/>
                </a:ext>
              </a:extLst>
            </p:cNvPr>
            <p:cNvSpPr/>
            <p:nvPr/>
          </p:nvSpPr>
          <p:spPr>
            <a:xfrm>
              <a:off x="6914028" y="1628709"/>
              <a:ext cx="291600" cy="291600"/>
            </a:xfrm>
            <a:prstGeom prst="rect">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68" name="CaixaDeTexto 167">
                <a:extLst>
                  <a:ext uri="{FF2B5EF4-FFF2-40B4-BE49-F238E27FC236}">
                    <a16:creationId xmlns:a16="http://schemas.microsoft.com/office/drawing/2014/main" id="{6FB04775-8790-FD96-A561-16C07E5CD640}"/>
                  </a:ext>
                </a:extLst>
              </p:cNvPr>
              <p:cNvSpPr txBox="1"/>
              <p:nvPr/>
            </p:nvSpPr>
            <p:spPr>
              <a:xfrm>
                <a:off x="953575" y="3695078"/>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68" name="CaixaDeTexto 167">
                <a:extLst>
                  <a:ext uri="{FF2B5EF4-FFF2-40B4-BE49-F238E27FC236}">
                    <a16:creationId xmlns:a16="http://schemas.microsoft.com/office/drawing/2014/main" id="{6FB04775-8790-FD96-A561-16C07E5CD640}"/>
                  </a:ext>
                </a:extLst>
              </p:cNvPr>
              <p:cNvSpPr txBox="1">
                <a:spLocks noRot="1" noChangeAspect="1" noMove="1" noResize="1" noEditPoints="1" noAdjustHandles="1" noChangeArrowheads="1" noChangeShapeType="1" noTextEdit="1"/>
              </p:cNvSpPr>
              <p:nvPr/>
            </p:nvSpPr>
            <p:spPr>
              <a:xfrm>
                <a:off x="953575" y="3695078"/>
                <a:ext cx="219611" cy="276999"/>
              </a:xfrm>
              <a:prstGeom prst="rect">
                <a:avLst/>
              </a:prstGeom>
              <a:blipFill>
                <a:blip r:embed="rId7"/>
                <a:stretch>
                  <a:fillRect l="-10526" r="-10526"/>
                </a:stretch>
              </a:blipFill>
            </p:spPr>
            <p:txBody>
              <a:bodyPr/>
              <a:lstStyle/>
              <a:p>
                <a:r>
                  <a:rPr lang="en-US">
                    <a:noFill/>
                  </a:rPr>
                  <a:t> </a:t>
                </a:r>
              </a:p>
            </p:txBody>
          </p:sp>
        </mc:Fallback>
      </mc:AlternateContent>
      <p:grpSp>
        <p:nvGrpSpPr>
          <p:cNvPr id="169" name="Agrupar 168">
            <a:extLst>
              <a:ext uri="{FF2B5EF4-FFF2-40B4-BE49-F238E27FC236}">
                <a16:creationId xmlns:a16="http://schemas.microsoft.com/office/drawing/2014/main" id="{A5BF7334-6B56-C43D-1DE3-1D12FBFDF967}"/>
              </a:ext>
            </a:extLst>
          </p:cNvPr>
          <p:cNvGrpSpPr/>
          <p:nvPr/>
        </p:nvGrpSpPr>
        <p:grpSpPr>
          <a:xfrm>
            <a:off x="2789241" y="3282388"/>
            <a:ext cx="1003944" cy="452247"/>
            <a:chOff x="6347256" y="1548386"/>
            <a:chExt cx="1003944" cy="452247"/>
          </a:xfrm>
        </p:grpSpPr>
        <p:sp>
          <p:nvSpPr>
            <p:cNvPr id="170" name="Retângulo Arredondado 169">
              <a:extLst>
                <a:ext uri="{FF2B5EF4-FFF2-40B4-BE49-F238E27FC236}">
                  <a16:creationId xmlns:a16="http://schemas.microsoft.com/office/drawing/2014/main" id="{36BD867F-0485-A144-9B71-B77F592CD5CB}"/>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tângulo 170">
              <a:extLst>
                <a:ext uri="{FF2B5EF4-FFF2-40B4-BE49-F238E27FC236}">
                  <a16:creationId xmlns:a16="http://schemas.microsoft.com/office/drawing/2014/main" id="{2D730FB2-D93C-AA30-1F7F-B25F3F3A684F}"/>
                </a:ext>
              </a:extLst>
            </p:cNvPr>
            <p:cNvSpPr/>
            <p:nvPr/>
          </p:nvSpPr>
          <p:spPr>
            <a:xfrm>
              <a:off x="6492179" y="1628709"/>
              <a:ext cx="291600" cy="291600"/>
            </a:xfrm>
            <a:prstGeom prst="rect">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Retângulo 171">
              <a:extLst>
                <a:ext uri="{FF2B5EF4-FFF2-40B4-BE49-F238E27FC236}">
                  <a16:creationId xmlns:a16="http://schemas.microsoft.com/office/drawing/2014/main" id="{A5393551-D422-40FE-627F-D5AFA39316C4}"/>
                </a:ext>
              </a:extLst>
            </p:cNvPr>
            <p:cNvSpPr/>
            <p:nvPr/>
          </p:nvSpPr>
          <p:spPr>
            <a:xfrm>
              <a:off x="6914028" y="1628709"/>
              <a:ext cx="291600" cy="291600"/>
            </a:xfrm>
            <a:prstGeom prst="rect">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3" name="Conexão Reta Unidirecional 172">
            <a:extLst>
              <a:ext uri="{FF2B5EF4-FFF2-40B4-BE49-F238E27FC236}">
                <a16:creationId xmlns:a16="http://schemas.microsoft.com/office/drawing/2014/main" id="{3B831F81-ADA6-38FB-534D-261F597487D1}"/>
              </a:ext>
            </a:extLst>
          </p:cNvPr>
          <p:cNvCxnSpPr>
            <a:cxnSpLocks/>
            <a:stCxn id="170" idx="3"/>
          </p:cNvCxnSpPr>
          <p:nvPr/>
        </p:nvCxnSpPr>
        <p:spPr>
          <a:xfrm flipV="1">
            <a:off x="3793185" y="3149390"/>
            <a:ext cx="310641" cy="359122"/>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4" name="Conexão Reta Unidirecional 173">
            <a:extLst>
              <a:ext uri="{FF2B5EF4-FFF2-40B4-BE49-F238E27FC236}">
                <a16:creationId xmlns:a16="http://schemas.microsoft.com/office/drawing/2014/main" id="{519D6505-38ED-B5C1-3904-69B2FEC43E69}"/>
              </a:ext>
            </a:extLst>
          </p:cNvPr>
          <p:cNvCxnSpPr>
            <a:cxnSpLocks/>
          </p:cNvCxnSpPr>
          <p:nvPr/>
        </p:nvCxnSpPr>
        <p:spPr>
          <a:xfrm>
            <a:off x="3800160" y="2429562"/>
            <a:ext cx="310641" cy="359122"/>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78" name="Título 1">
                <a:extLst>
                  <a:ext uri="{FF2B5EF4-FFF2-40B4-BE49-F238E27FC236}">
                    <a16:creationId xmlns:a16="http://schemas.microsoft.com/office/drawing/2014/main" id="{4D296B6C-119F-7BB0-C8A2-86E8063F9465}"/>
                  </a:ext>
                </a:extLst>
              </p:cNvPr>
              <p:cNvSpPr txBox="1">
                <a:spLocks/>
              </p:cNvSpPr>
              <p:nvPr/>
            </p:nvSpPr>
            <p:spPr>
              <a:xfrm>
                <a:off x="0" y="1"/>
                <a:ext cx="12192000" cy="999460"/>
              </a:xfrm>
              <a:prstGeom prst="rect">
                <a:avLst/>
              </a:prstGeom>
              <a:solidFill>
                <a:schemeClr val="bg1">
                  <a:lumMod val="9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sz="3200" b="1" dirty="0">
                    <a:solidFill>
                      <a:srgbClr val="1990B0"/>
                    </a:solidFill>
                    <a:cs typeface="Arial" panose="020B0604020202020204" pitchFamily="34" charset="0"/>
                  </a:rPr>
                  <a:t>  </a:t>
                </a:r>
                <a:r>
                  <a:rPr lang="en-US" sz="2800" dirty="0">
                    <a:solidFill>
                      <a:schemeClr val="tx1">
                        <a:lumMod val="85000"/>
                        <a:lumOff val="15000"/>
                      </a:schemeClr>
                    </a:solidFill>
                    <a:cs typeface="Arial" panose="020B0604020202020204" pitchFamily="34" charset="0"/>
                  </a:rPr>
                  <a:t>Calibration problem – </a:t>
                </a:r>
                <a:r>
                  <a:rPr lang="en-US" sz="2800" b="1" dirty="0" err="1">
                    <a:solidFill>
                      <a:schemeClr val="tx1">
                        <a:lumMod val="85000"/>
                        <a:lumOff val="15000"/>
                      </a:schemeClr>
                    </a:solidFill>
                    <a:cs typeface="Arial" panose="020B0604020202020204" pitchFamily="34" charset="0"/>
                  </a:rPr>
                  <a:t>ms</a:t>
                </a:r>
                <a:r>
                  <a:rPr lang="en-US" sz="2800" dirty="0">
                    <a:solidFill>
                      <a:schemeClr val="tx1">
                        <a:lumMod val="85000"/>
                        <a:lumOff val="15000"/>
                      </a:schemeClr>
                    </a:solidFill>
                    <a:cs typeface="Arial" panose="020B0604020202020204" pitchFamily="34" charset="0"/>
                  </a:rPr>
                  <a:t> </a:t>
                </a:r>
                <a:r>
                  <a:rPr lang="en-US" sz="2800" b="1" dirty="0">
                    <a:solidFill>
                      <a:schemeClr val="tx1">
                        <a:lumMod val="85000"/>
                        <a:lumOff val="15000"/>
                      </a:schemeClr>
                    </a:solidFill>
                    <a:cs typeface="Arial" panose="020B0604020202020204" pitchFamily="34" charset="0"/>
                  </a:rPr>
                  <a:t>Differential Evolution </a:t>
                </a:r>
                <a:r>
                  <a:rPr lang="en-US" sz="2800" dirty="0">
                    <a:solidFill>
                      <a:schemeClr val="tx1">
                        <a:lumMod val="85000"/>
                        <a:lumOff val="15000"/>
                      </a:schemeClr>
                    </a:solidFill>
                    <a:cs typeface="Arial" panose="020B0604020202020204" pitchFamily="34" charset="0"/>
                  </a:rPr>
                  <a:t>( </a:t>
                </a:r>
                <a14:m>
                  <m:oMath xmlns:m="http://schemas.openxmlformats.org/officeDocument/2006/math">
                    <m:r>
                      <a:rPr lang="pt-PT" sz="2800" b="0" i="1" smtClean="0">
                        <a:latin typeface="Cambria Math" panose="02040503050406030204" pitchFamily="18" charset="0"/>
                      </a:rPr>
                      <m:t>𝑁</m:t>
                    </m:r>
                    <m:r>
                      <a:rPr lang="pt-PT" sz="2800" b="0" i="1" smtClean="0">
                        <a:latin typeface="Cambria Math" panose="02040503050406030204" pitchFamily="18" charset="0"/>
                      </a:rPr>
                      <m:t>=4, </m:t>
                    </m:r>
                    <m:r>
                      <a:rPr lang="pt-PT" sz="2800" b="0" i="1" smtClean="0">
                        <a:latin typeface="Cambria Math" panose="02040503050406030204" pitchFamily="18" charset="0"/>
                      </a:rPr>
                      <m:t>𝐷</m:t>
                    </m:r>
                    <m:r>
                      <a:rPr lang="pt-PT" sz="2800" b="0" i="1" smtClean="0">
                        <a:latin typeface="Cambria Math" panose="02040503050406030204" pitchFamily="18" charset="0"/>
                      </a:rPr>
                      <m:t>=2</m:t>
                    </m:r>
                  </m:oMath>
                </a14:m>
                <a:r>
                  <a:rPr lang="en-US" sz="2800" dirty="0">
                    <a:solidFill>
                      <a:schemeClr val="tx1">
                        <a:lumMod val="85000"/>
                        <a:lumOff val="15000"/>
                      </a:schemeClr>
                    </a:solidFill>
                    <a:cs typeface="Arial" panose="020B0604020202020204" pitchFamily="34" charset="0"/>
                  </a:rPr>
                  <a:t> )</a:t>
                </a:r>
                <a:endParaRPr lang="en-US" sz="2800" b="1" dirty="0">
                  <a:cs typeface="Arial" panose="020B0604020202020204" pitchFamily="34" charset="0"/>
                </a:endParaRPr>
              </a:p>
            </p:txBody>
          </p:sp>
        </mc:Choice>
        <mc:Fallback xmlns="">
          <p:sp>
            <p:nvSpPr>
              <p:cNvPr id="178" name="Título 1">
                <a:extLst>
                  <a:ext uri="{FF2B5EF4-FFF2-40B4-BE49-F238E27FC236}">
                    <a16:creationId xmlns:a16="http://schemas.microsoft.com/office/drawing/2014/main" id="{4D296B6C-119F-7BB0-C8A2-86E8063F9465}"/>
                  </a:ext>
                </a:extLst>
              </p:cNvPr>
              <p:cNvSpPr txBox="1">
                <a:spLocks noRot="1" noChangeAspect="1" noMove="1" noResize="1" noEditPoints="1" noAdjustHandles="1" noChangeArrowheads="1" noChangeShapeType="1" noTextEdit="1"/>
              </p:cNvSpPr>
              <p:nvPr/>
            </p:nvSpPr>
            <p:spPr>
              <a:xfrm>
                <a:off x="0" y="1"/>
                <a:ext cx="12192000" cy="999460"/>
              </a:xfrm>
              <a:prstGeom prst="rect">
                <a:avLst/>
              </a:prstGeom>
              <a:blipFill>
                <a:blip r:embed="rId8"/>
                <a:stretch>
                  <a:fillRect/>
                </a:stretch>
              </a:blipFill>
            </p:spPr>
            <p:txBody>
              <a:bodyPr/>
              <a:lstStyle/>
              <a:p>
                <a:r>
                  <a:rPr lang="en-US">
                    <a:noFill/>
                  </a:rPr>
                  <a:t> </a:t>
                </a:r>
              </a:p>
            </p:txBody>
          </p:sp>
        </mc:Fallback>
      </mc:AlternateContent>
      <p:sp>
        <p:nvSpPr>
          <p:cNvPr id="38" name="Oval 37">
            <a:extLst>
              <a:ext uri="{FF2B5EF4-FFF2-40B4-BE49-F238E27FC236}">
                <a16:creationId xmlns:a16="http://schemas.microsoft.com/office/drawing/2014/main" id="{18E21B5A-8C45-2ED0-0652-B48B9BC2B68D}"/>
              </a:ext>
            </a:extLst>
          </p:cNvPr>
          <p:cNvSpPr/>
          <p:nvPr/>
        </p:nvSpPr>
        <p:spPr>
          <a:xfrm>
            <a:off x="9471391" y="3616177"/>
            <a:ext cx="2311991" cy="43958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Agrupar 38">
            <a:extLst>
              <a:ext uri="{FF2B5EF4-FFF2-40B4-BE49-F238E27FC236}">
                <a16:creationId xmlns:a16="http://schemas.microsoft.com/office/drawing/2014/main" id="{BC7A9356-0873-EEC4-BDEF-C8226126803A}"/>
              </a:ext>
            </a:extLst>
          </p:cNvPr>
          <p:cNvGrpSpPr/>
          <p:nvPr/>
        </p:nvGrpSpPr>
        <p:grpSpPr>
          <a:xfrm>
            <a:off x="10142288" y="2941070"/>
            <a:ext cx="1003944" cy="452247"/>
            <a:chOff x="6347256" y="1548386"/>
            <a:chExt cx="1003944" cy="452247"/>
          </a:xfrm>
        </p:grpSpPr>
        <p:sp>
          <p:nvSpPr>
            <p:cNvPr id="40" name="Retângulo Arredondado 39">
              <a:extLst>
                <a:ext uri="{FF2B5EF4-FFF2-40B4-BE49-F238E27FC236}">
                  <a16:creationId xmlns:a16="http://schemas.microsoft.com/office/drawing/2014/main" id="{2684D5E6-3712-2437-07E9-7EE641C8956D}"/>
                </a:ext>
              </a:extLst>
            </p:cNvPr>
            <p:cNvSpPr/>
            <p:nvPr/>
          </p:nvSpPr>
          <p:spPr>
            <a:xfrm>
              <a:off x="6347256" y="1548386"/>
              <a:ext cx="1003944" cy="452247"/>
            </a:xfrm>
            <a:prstGeom prst="roundRect">
              <a:avLst/>
            </a:prstGeom>
            <a:solidFill>
              <a:schemeClr val="bg1">
                <a:lumMod val="95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tângulo 40">
              <a:extLst>
                <a:ext uri="{FF2B5EF4-FFF2-40B4-BE49-F238E27FC236}">
                  <a16:creationId xmlns:a16="http://schemas.microsoft.com/office/drawing/2014/main" id="{08B06473-3AE0-5BE3-830A-5934BB7CB4FB}"/>
                </a:ext>
              </a:extLst>
            </p:cNvPr>
            <p:cNvSpPr/>
            <p:nvPr/>
          </p:nvSpPr>
          <p:spPr>
            <a:xfrm>
              <a:off x="6492179" y="1628709"/>
              <a:ext cx="291600" cy="291600"/>
            </a:xfrm>
            <a:prstGeom prst="rect">
              <a:avLst/>
            </a:prstGeom>
            <a:solidFill>
              <a:srgbClr val="4B72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tângulo 41">
              <a:extLst>
                <a:ext uri="{FF2B5EF4-FFF2-40B4-BE49-F238E27FC236}">
                  <a16:creationId xmlns:a16="http://schemas.microsoft.com/office/drawing/2014/main" id="{75D7480F-A6D7-16DA-2830-99B2AC497483}"/>
                </a:ext>
              </a:extLst>
            </p:cNvPr>
            <p:cNvSpPr/>
            <p:nvPr/>
          </p:nvSpPr>
          <p:spPr>
            <a:xfrm>
              <a:off x="6914028" y="1628709"/>
              <a:ext cx="291600" cy="291600"/>
            </a:xfrm>
            <a:prstGeom prst="rect">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 name="Agrupar 42">
            <a:extLst>
              <a:ext uri="{FF2B5EF4-FFF2-40B4-BE49-F238E27FC236}">
                <a16:creationId xmlns:a16="http://schemas.microsoft.com/office/drawing/2014/main" id="{66250E8A-3EFB-C9CD-7EBF-9CC11B65401F}"/>
              </a:ext>
            </a:extLst>
          </p:cNvPr>
          <p:cNvGrpSpPr/>
          <p:nvPr/>
        </p:nvGrpSpPr>
        <p:grpSpPr>
          <a:xfrm>
            <a:off x="10143360" y="2396528"/>
            <a:ext cx="1003944" cy="452247"/>
            <a:chOff x="6347256" y="1548386"/>
            <a:chExt cx="1003944" cy="452247"/>
          </a:xfrm>
        </p:grpSpPr>
        <p:sp>
          <p:nvSpPr>
            <p:cNvPr id="44" name="Retângulo Arredondado 43">
              <a:extLst>
                <a:ext uri="{FF2B5EF4-FFF2-40B4-BE49-F238E27FC236}">
                  <a16:creationId xmlns:a16="http://schemas.microsoft.com/office/drawing/2014/main" id="{50F7E761-95D1-E78A-543E-BD0E3D0C64A1}"/>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tângulo 44">
              <a:extLst>
                <a:ext uri="{FF2B5EF4-FFF2-40B4-BE49-F238E27FC236}">
                  <a16:creationId xmlns:a16="http://schemas.microsoft.com/office/drawing/2014/main" id="{47E3FFA6-BBDB-5BAE-8055-A54FD7EF8B4F}"/>
                </a:ext>
              </a:extLst>
            </p:cNvPr>
            <p:cNvSpPr/>
            <p:nvPr/>
          </p:nvSpPr>
          <p:spPr>
            <a:xfrm>
              <a:off x="6492179"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tângulo 45">
              <a:extLst>
                <a:ext uri="{FF2B5EF4-FFF2-40B4-BE49-F238E27FC236}">
                  <a16:creationId xmlns:a16="http://schemas.microsoft.com/office/drawing/2014/main" id="{7ACA0C01-BBA8-CF12-B838-3F1BEB2ACA36}"/>
                </a:ext>
              </a:extLst>
            </p:cNvPr>
            <p:cNvSpPr/>
            <p:nvPr/>
          </p:nvSpPr>
          <p:spPr>
            <a:xfrm>
              <a:off x="6914028" y="1628709"/>
              <a:ext cx="291600" cy="291600"/>
            </a:xfrm>
            <a:prstGeom prst="rect">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8" name="CaixaDeTexto 97">
            <a:extLst>
              <a:ext uri="{FF2B5EF4-FFF2-40B4-BE49-F238E27FC236}">
                <a16:creationId xmlns:a16="http://schemas.microsoft.com/office/drawing/2014/main" id="{5FA4B67D-03D5-42CA-A859-C0DEB3A0D877}"/>
              </a:ext>
            </a:extLst>
          </p:cNvPr>
          <p:cNvSpPr txBox="1"/>
          <p:nvPr/>
        </p:nvSpPr>
        <p:spPr>
          <a:xfrm>
            <a:off x="9888827" y="1673543"/>
            <a:ext cx="1478706" cy="369332"/>
          </a:xfrm>
          <a:prstGeom prst="rect">
            <a:avLst/>
          </a:prstGeom>
          <a:noFill/>
        </p:spPr>
        <p:txBody>
          <a:bodyPr wrap="square">
            <a:spAutoFit/>
          </a:bodyPr>
          <a:lstStyle/>
          <a:p>
            <a:r>
              <a:rPr lang="en-US" dirty="0">
                <a:solidFill>
                  <a:schemeClr val="tx1">
                    <a:lumMod val="85000"/>
                    <a:lumOff val="15000"/>
                  </a:schemeClr>
                </a:solidFill>
                <a:cs typeface="Arial" panose="020B0604020202020204" pitchFamily="34" charset="0"/>
              </a:rPr>
              <a:t>e</a:t>
            </a:r>
            <a:r>
              <a:rPr lang="en-US" sz="1800" dirty="0">
                <a:solidFill>
                  <a:schemeClr val="tx1">
                    <a:lumMod val="85000"/>
                    <a:lumOff val="15000"/>
                  </a:schemeClr>
                </a:solidFill>
                <a:cs typeface="Arial" panose="020B0604020202020204" pitchFamily="34" charset="0"/>
              </a:rPr>
              <a:t>xample for</a:t>
            </a:r>
            <a:endParaRPr lang="en-US" dirty="0"/>
          </a:p>
        </p:txBody>
      </p:sp>
      <p:sp>
        <p:nvSpPr>
          <p:cNvPr id="99" name="Oval 98">
            <a:extLst>
              <a:ext uri="{FF2B5EF4-FFF2-40B4-BE49-F238E27FC236}">
                <a16:creationId xmlns:a16="http://schemas.microsoft.com/office/drawing/2014/main" id="{9A569F96-7844-76B4-2144-B811391892F8}"/>
              </a:ext>
            </a:extLst>
          </p:cNvPr>
          <p:cNvSpPr>
            <a:spLocks noChangeAspect="1"/>
          </p:cNvSpPr>
          <p:nvPr/>
        </p:nvSpPr>
        <p:spPr>
          <a:xfrm>
            <a:off x="11223533" y="1714209"/>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CaixaDeTexto 99">
            <a:extLst>
              <a:ext uri="{FF2B5EF4-FFF2-40B4-BE49-F238E27FC236}">
                <a16:creationId xmlns:a16="http://schemas.microsoft.com/office/drawing/2014/main" id="{3EC91D3F-6DD7-3070-2CE6-4C32FA1A1DAE}"/>
              </a:ext>
            </a:extLst>
          </p:cNvPr>
          <p:cNvSpPr txBox="1"/>
          <p:nvPr/>
        </p:nvSpPr>
        <p:spPr>
          <a:xfrm>
            <a:off x="9344143" y="1355839"/>
            <a:ext cx="2613961" cy="369332"/>
          </a:xfrm>
          <a:prstGeom prst="rect">
            <a:avLst/>
          </a:prstGeom>
          <a:noFill/>
        </p:spPr>
        <p:txBody>
          <a:bodyPr wrap="square">
            <a:spAutoFit/>
          </a:bodyPr>
          <a:lstStyle/>
          <a:p>
            <a:pPr algn="ctr"/>
            <a:r>
              <a:rPr lang="en-US" b="1" dirty="0">
                <a:solidFill>
                  <a:schemeClr val="tx1">
                    <a:lumMod val="85000"/>
                    <a:lumOff val="15000"/>
                  </a:schemeClr>
                </a:solidFill>
                <a:cs typeface="Arial" panose="020B0604020202020204" pitchFamily="34" charset="0"/>
              </a:rPr>
              <a:t>u</a:t>
            </a:r>
            <a:r>
              <a:rPr lang="en-US" sz="1800" b="1" dirty="0">
                <a:solidFill>
                  <a:schemeClr val="tx1">
                    <a:lumMod val="85000"/>
                    <a:lumOff val="15000"/>
                  </a:schemeClr>
                </a:solidFill>
                <a:cs typeface="Arial" panose="020B0604020202020204" pitchFamily="34" charset="0"/>
              </a:rPr>
              <a:t>niform mutation</a:t>
            </a:r>
            <a:endParaRPr lang="en-US" b="1" dirty="0"/>
          </a:p>
        </p:txBody>
      </p:sp>
      <p:cxnSp>
        <p:nvCxnSpPr>
          <p:cNvPr id="102" name="Conexão em Ângulos Retos 101">
            <a:extLst>
              <a:ext uri="{FF2B5EF4-FFF2-40B4-BE49-F238E27FC236}">
                <a16:creationId xmlns:a16="http://schemas.microsoft.com/office/drawing/2014/main" id="{D24ADDA9-9AD1-CCD6-A658-94A2943506FF}"/>
              </a:ext>
            </a:extLst>
          </p:cNvPr>
          <p:cNvCxnSpPr>
            <a:cxnSpLocks/>
            <a:stCxn id="44" idx="3"/>
            <a:endCxn id="40" idx="3"/>
          </p:cNvCxnSpPr>
          <p:nvPr/>
        </p:nvCxnSpPr>
        <p:spPr>
          <a:xfrm flipH="1">
            <a:off x="11146232" y="2622652"/>
            <a:ext cx="1072" cy="544542"/>
          </a:xfrm>
          <a:prstGeom prst="bentConnector3">
            <a:avLst>
              <a:gd name="adj1" fmla="val -21324627"/>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4" name="Oval 103">
            <a:extLst>
              <a:ext uri="{FF2B5EF4-FFF2-40B4-BE49-F238E27FC236}">
                <a16:creationId xmlns:a16="http://schemas.microsoft.com/office/drawing/2014/main" id="{0C41DE0D-70CF-C575-9CA3-A97D91A33332}"/>
              </a:ext>
            </a:extLst>
          </p:cNvPr>
          <p:cNvSpPr>
            <a:spLocks noChangeAspect="1"/>
          </p:cNvSpPr>
          <p:nvPr/>
        </p:nvSpPr>
        <p:spPr>
          <a:xfrm>
            <a:off x="9633093" y="4182808"/>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25E1F68C-9497-9235-1F95-F6F8C0DEE6BA}"/>
              </a:ext>
            </a:extLst>
          </p:cNvPr>
          <p:cNvSpPr>
            <a:spLocks noChangeAspect="1"/>
          </p:cNvSpPr>
          <p:nvPr/>
        </p:nvSpPr>
        <p:spPr>
          <a:xfrm>
            <a:off x="9633093" y="4728496"/>
            <a:ext cx="288000" cy="288000"/>
          </a:xfrm>
          <a:prstGeom prst="ellipse">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5F4843B0-38F6-6875-BB61-DC3A603C4723}"/>
              </a:ext>
            </a:extLst>
          </p:cNvPr>
          <p:cNvSpPr>
            <a:spLocks noChangeAspect="1"/>
          </p:cNvSpPr>
          <p:nvPr/>
        </p:nvSpPr>
        <p:spPr>
          <a:xfrm>
            <a:off x="9633093" y="5274184"/>
            <a:ext cx="288000" cy="288000"/>
          </a:xfrm>
          <a:prstGeom prst="ellipse">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A2A00C24-B985-323F-6DBF-D4B83A417DEF}"/>
              </a:ext>
            </a:extLst>
          </p:cNvPr>
          <p:cNvSpPr>
            <a:spLocks noChangeAspect="1"/>
          </p:cNvSpPr>
          <p:nvPr/>
        </p:nvSpPr>
        <p:spPr>
          <a:xfrm>
            <a:off x="9633093" y="5819872"/>
            <a:ext cx="288000" cy="288000"/>
          </a:xfrm>
          <a:prstGeom prst="ellipse">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D4D33D16-03F6-9DCF-36B1-1308D219595F}"/>
              </a:ext>
            </a:extLst>
          </p:cNvPr>
          <p:cNvSpPr>
            <a:spLocks noChangeAspect="1"/>
          </p:cNvSpPr>
          <p:nvPr/>
        </p:nvSpPr>
        <p:spPr>
          <a:xfrm>
            <a:off x="10176090" y="4182808"/>
            <a:ext cx="288000" cy="288000"/>
          </a:xfrm>
          <a:prstGeom prst="ellipse">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Círculo Incompleto 108">
            <a:extLst>
              <a:ext uri="{FF2B5EF4-FFF2-40B4-BE49-F238E27FC236}">
                <a16:creationId xmlns:a16="http://schemas.microsoft.com/office/drawing/2014/main" id="{3BF9483E-36FE-9D38-1866-BAA93F2896A9}"/>
              </a:ext>
            </a:extLst>
          </p:cNvPr>
          <p:cNvSpPr>
            <a:spLocks/>
          </p:cNvSpPr>
          <p:nvPr/>
        </p:nvSpPr>
        <p:spPr>
          <a:xfrm>
            <a:off x="10176090" y="4182808"/>
            <a:ext cx="288000" cy="288000"/>
          </a:xfrm>
          <a:prstGeom prst="pie">
            <a:avLst>
              <a:gd name="adj1" fmla="val 5400000"/>
              <a:gd name="adj2" fmla="val 16200000"/>
            </a:avLst>
          </a:prstGeom>
          <a:solidFill>
            <a:srgbClr val="4B72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0" name="Oval 109">
            <a:extLst>
              <a:ext uri="{FF2B5EF4-FFF2-40B4-BE49-F238E27FC236}">
                <a16:creationId xmlns:a16="http://schemas.microsoft.com/office/drawing/2014/main" id="{6079081C-6705-C572-7E25-4AA4D565C18E}"/>
              </a:ext>
            </a:extLst>
          </p:cNvPr>
          <p:cNvSpPr>
            <a:spLocks noChangeAspect="1"/>
          </p:cNvSpPr>
          <p:nvPr/>
        </p:nvSpPr>
        <p:spPr>
          <a:xfrm>
            <a:off x="10170687" y="4717610"/>
            <a:ext cx="288000" cy="288000"/>
          </a:xfrm>
          <a:prstGeom prst="ellipse">
            <a:avLst/>
          </a:prstGeom>
          <a:solidFill>
            <a:srgbClr val="939E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Círculo Incompleto 112">
            <a:extLst>
              <a:ext uri="{FF2B5EF4-FFF2-40B4-BE49-F238E27FC236}">
                <a16:creationId xmlns:a16="http://schemas.microsoft.com/office/drawing/2014/main" id="{0BF932D4-4043-F660-A23D-DBBB49090756}"/>
              </a:ext>
            </a:extLst>
          </p:cNvPr>
          <p:cNvSpPr>
            <a:spLocks/>
          </p:cNvSpPr>
          <p:nvPr/>
        </p:nvSpPr>
        <p:spPr>
          <a:xfrm>
            <a:off x="10170687" y="4717610"/>
            <a:ext cx="288000" cy="288000"/>
          </a:xfrm>
          <a:prstGeom prst="pie">
            <a:avLst>
              <a:gd name="adj1" fmla="val 5400000"/>
              <a:gd name="adj2" fmla="val 16200000"/>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6" name="Oval 115">
            <a:extLst>
              <a:ext uri="{FF2B5EF4-FFF2-40B4-BE49-F238E27FC236}">
                <a16:creationId xmlns:a16="http://schemas.microsoft.com/office/drawing/2014/main" id="{55299672-E33E-2DD4-510B-FA3C4D490344}"/>
              </a:ext>
            </a:extLst>
          </p:cNvPr>
          <p:cNvSpPr>
            <a:spLocks noChangeAspect="1"/>
          </p:cNvSpPr>
          <p:nvPr/>
        </p:nvSpPr>
        <p:spPr>
          <a:xfrm>
            <a:off x="10164904" y="5285070"/>
            <a:ext cx="288000" cy="288000"/>
          </a:xfrm>
          <a:prstGeom prst="ellipse">
            <a:avLst/>
          </a:prstGeom>
          <a:solidFill>
            <a:srgbClr val="68CCB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Círculo Incompleto 116">
            <a:extLst>
              <a:ext uri="{FF2B5EF4-FFF2-40B4-BE49-F238E27FC236}">
                <a16:creationId xmlns:a16="http://schemas.microsoft.com/office/drawing/2014/main" id="{7CD64061-09F7-733A-C6A2-0D114D2FBFE6}"/>
              </a:ext>
            </a:extLst>
          </p:cNvPr>
          <p:cNvSpPr>
            <a:spLocks/>
          </p:cNvSpPr>
          <p:nvPr/>
        </p:nvSpPr>
        <p:spPr>
          <a:xfrm>
            <a:off x="10164904" y="5285070"/>
            <a:ext cx="288000" cy="288000"/>
          </a:xfrm>
          <a:prstGeom prst="pie">
            <a:avLst>
              <a:gd name="adj1" fmla="val 5400000"/>
              <a:gd name="adj2" fmla="val 16200000"/>
            </a:avLst>
          </a:prstGeom>
          <a:solidFill>
            <a:srgbClr val="199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8" name="Oval 117">
            <a:extLst>
              <a:ext uri="{FF2B5EF4-FFF2-40B4-BE49-F238E27FC236}">
                <a16:creationId xmlns:a16="http://schemas.microsoft.com/office/drawing/2014/main" id="{00FAE8F6-4BA5-093C-D111-EA28080D5FCD}"/>
              </a:ext>
            </a:extLst>
          </p:cNvPr>
          <p:cNvSpPr>
            <a:spLocks noChangeAspect="1"/>
          </p:cNvSpPr>
          <p:nvPr/>
        </p:nvSpPr>
        <p:spPr>
          <a:xfrm>
            <a:off x="10159501" y="5819872"/>
            <a:ext cx="288000" cy="288000"/>
          </a:xfrm>
          <a:prstGeom prst="ellipse">
            <a:avLst/>
          </a:prstGeom>
          <a:solidFill>
            <a:srgbClr val="B93D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Círculo Incompleto 118">
            <a:extLst>
              <a:ext uri="{FF2B5EF4-FFF2-40B4-BE49-F238E27FC236}">
                <a16:creationId xmlns:a16="http://schemas.microsoft.com/office/drawing/2014/main" id="{0CAD7077-CB96-72E1-404C-5A9973875145}"/>
              </a:ext>
            </a:extLst>
          </p:cNvPr>
          <p:cNvSpPr>
            <a:spLocks/>
          </p:cNvSpPr>
          <p:nvPr/>
        </p:nvSpPr>
        <p:spPr>
          <a:xfrm>
            <a:off x="10159501" y="5819872"/>
            <a:ext cx="288000" cy="288000"/>
          </a:xfrm>
          <a:prstGeom prst="pie">
            <a:avLst>
              <a:gd name="adj1" fmla="val 5400000"/>
              <a:gd name="adj2" fmla="val 16200000"/>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0" name="Anel 119">
            <a:extLst>
              <a:ext uri="{FF2B5EF4-FFF2-40B4-BE49-F238E27FC236}">
                <a16:creationId xmlns:a16="http://schemas.microsoft.com/office/drawing/2014/main" id="{3ABA8E31-1B5B-AC02-2A94-84691331DCEF}"/>
              </a:ext>
            </a:extLst>
          </p:cNvPr>
          <p:cNvSpPr/>
          <p:nvPr/>
        </p:nvSpPr>
        <p:spPr>
          <a:xfrm>
            <a:off x="9633093" y="5282584"/>
            <a:ext cx="288000" cy="288000"/>
          </a:xfrm>
          <a:prstGeom prst="donut">
            <a:avLst>
              <a:gd name="adj" fmla="val 3745"/>
            </a:avLst>
          </a:prstGeom>
          <a:solidFill>
            <a:srgbClr val="4F9A8F"/>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2" name="Anel 121">
            <a:extLst>
              <a:ext uri="{FF2B5EF4-FFF2-40B4-BE49-F238E27FC236}">
                <a16:creationId xmlns:a16="http://schemas.microsoft.com/office/drawing/2014/main" id="{2D9F84AD-99A9-9BBD-EDBF-A9DDF0CEA45F}"/>
              </a:ext>
            </a:extLst>
          </p:cNvPr>
          <p:cNvSpPr/>
          <p:nvPr/>
        </p:nvSpPr>
        <p:spPr>
          <a:xfrm>
            <a:off x="10158841" y="4721183"/>
            <a:ext cx="288000" cy="288000"/>
          </a:xfrm>
          <a:prstGeom prst="donut">
            <a:avLst>
              <a:gd name="adj" fmla="val 3745"/>
            </a:avLst>
          </a:prstGeom>
          <a:solidFill>
            <a:srgbClr val="4F9A8F"/>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30" name="Conexão Reta Unidirecional 129">
            <a:extLst>
              <a:ext uri="{FF2B5EF4-FFF2-40B4-BE49-F238E27FC236}">
                <a16:creationId xmlns:a16="http://schemas.microsoft.com/office/drawing/2014/main" id="{7600D315-538D-EC74-8C20-3E6FB859AA03}"/>
              </a:ext>
            </a:extLst>
          </p:cNvPr>
          <p:cNvCxnSpPr>
            <a:cxnSpLocks/>
          </p:cNvCxnSpPr>
          <p:nvPr/>
        </p:nvCxnSpPr>
        <p:spPr>
          <a:xfrm>
            <a:off x="10646398" y="5157378"/>
            <a:ext cx="327024"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2" name="Oval 131">
            <a:extLst>
              <a:ext uri="{FF2B5EF4-FFF2-40B4-BE49-F238E27FC236}">
                <a16:creationId xmlns:a16="http://schemas.microsoft.com/office/drawing/2014/main" id="{F197029C-DFCE-4AC7-6FE1-9EB9D3FAED1F}"/>
              </a:ext>
            </a:extLst>
          </p:cNvPr>
          <p:cNvSpPr>
            <a:spLocks noChangeAspect="1"/>
          </p:cNvSpPr>
          <p:nvPr/>
        </p:nvSpPr>
        <p:spPr>
          <a:xfrm>
            <a:off x="11239622" y="4727823"/>
            <a:ext cx="288000" cy="288000"/>
          </a:xfrm>
          <a:prstGeom prst="ellipse">
            <a:avLst/>
          </a:prstGeom>
          <a:solidFill>
            <a:srgbClr val="939E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Círculo Incompleto 132">
            <a:extLst>
              <a:ext uri="{FF2B5EF4-FFF2-40B4-BE49-F238E27FC236}">
                <a16:creationId xmlns:a16="http://schemas.microsoft.com/office/drawing/2014/main" id="{72709749-32E2-3736-27F9-53401184AFB7}"/>
              </a:ext>
            </a:extLst>
          </p:cNvPr>
          <p:cNvSpPr>
            <a:spLocks/>
          </p:cNvSpPr>
          <p:nvPr/>
        </p:nvSpPr>
        <p:spPr>
          <a:xfrm>
            <a:off x="11239622" y="4727823"/>
            <a:ext cx="288000" cy="288000"/>
          </a:xfrm>
          <a:prstGeom prst="pie">
            <a:avLst>
              <a:gd name="adj1" fmla="val 5400000"/>
              <a:gd name="adj2" fmla="val 16200000"/>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6" name="Oval 135">
            <a:extLst>
              <a:ext uri="{FF2B5EF4-FFF2-40B4-BE49-F238E27FC236}">
                <a16:creationId xmlns:a16="http://schemas.microsoft.com/office/drawing/2014/main" id="{7E69CCB9-3DDF-F3A0-FE7C-B1967E33C224}"/>
              </a:ext>
            </a:extLst>
          </p:cNvPr>
          <p:cNvSpPr>
            <a:spLocks noChangeAspect="1"/>
          </p:cNvSpPr>
          <p:nvPr/>
        </p:nvSpPr>
        <p:spPr>
          <a:xfrm>
            <a:off x="11239622" y="4182808"/>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566640C7-A535-0DF7-7959-DFF2CB4CB880}"/>
              </a:ext>
            </a:extLst>
          </p:cNvPr>
          <p:cNvSpPr>
            <a:spLocks noChangeAspect="1"/>
          </p:cNvSpPr>
          <p:nvPr/>
        </p:nvSpPr>
        <p:spPr>
          <a:xfrm>
            <a:off x="11224176" y="5272838"/>
            <a:ext cx="288000" cy="288000"/>
          </a:xfrm>
          <a:prstGeom prst="ellipse">
            <a:avLst/>
          </a:prstGeom>
          <a:solidFill>
            <a:srgbClr val="68CCB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Círculo Incompleto 137">
            <a:extLst>
              <a:ext uri="{FF2B5EF4-FFF2-40B4-BE49-F238E27FC236}">
                <a16:creationId xmlns:a16="http://schemas.microsoft.com/office/drawing/2014/main" id="{FFCAF37A-95E6-114A-1814-43B5B45522E9}"/>
              </a:ext>
            </a:extLst>
          </p:cNvPr>
          <p:cNvSpPr>
            <a:spLocks/>
          </p:cNvSpPr>
          <p:nvPr/>
        </p:nvSpPr>
        <p:spPr>
          <a:xfrm>
            <a:off x="11224176" y="5272838"/>
            <a:ext cx="288000" cy="288000"/>
          </a:xfrm>
          <a:prstGeom prst="pie">
            <a:avLst>
              <a:gd name="adj1" fmla="val 5400000"/>
              <a:gd name="adj2" fmla="val 16200000"/>
            </a:avLst>
          </a:prstGeom>
          <a:solidFill>
            <a:srgbClr val="199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9" name="Oval 138">
            <a:extLst>
              <a:ext uri="{FF2B5EF4-FFF2-40B4-BE49-F238E27FC236}">
                <a16:creationId xmlns:a16="http://schemas.microsoft.com/office/drawing/2014/main" id="{3F6EA3C2-9CF6-844A-1432-DAB437316517}"/>
              </a:ext>
            </a:extLst>
          </p:cNvPr>
          <p:cNvSpPr>
            <a:spLocks noChangeAspect="1"/>
          </p:cNvSpPr>
          <p:nvPr/>
        </p:nvSpPr>
        <p:spPr>
          <a:xfrm>
            <a:off x="11223575" y="5819872"/>
            <a:ext cx="288000" cy="288000"/>
          </a:xfrm>
          <a:prstGeom prst="ellipse">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199A4AF-1F43-AC8E-356A-42AAFE8129EB}"/>
              </a:ext>
            </a:extLst>
          </p:cNvPr>
          <p:cNvSpPr/>
          <p:nvPr/>
        </p:nvSpPr>
        <p:spPr>
          <a:xfrm rot="1186032">
            <a:off x="6058553" y="4859367"/>
            <a:ext cx="393183" cy="541185"/>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 name="Oval 3">
            <a:extLst>
              <a:ext uri="{FF2B5EF4-FFF2-40B4-BE49-F238E27FC236}">
                <a16:creationId xmlns:a16="http://schemas.microsoft.com/office/drawing/2014/main" id="{8E9025EA-9F2C-451D-3BC5-5711B39E58EE}"/>
              </a:ext>
            </a:extLst>
          </p:cNvPr>
          <p:cNvSpPr/>
          <p:nvPr/>
        </p:nvSpPr>
        <p:spPr>
          <a:xfrm rot="1186032">
            <a:off x="5921703" y="4639729"/>
            <a:ext cx="674506" cy="1005588"/>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Oval 4">
            <a:extLst>
              <a:ext uri="{FF2B5EF4-FFF2-40B4-BE49-F238E27FC236}">
                <a16:creationId xmlns:a16="http://schemas.microsoft.com/office/drawing/2014/main" id="{71292343-EBE7-2457-4D2F-6B4C3CD71D0F}"/>
              </a:ext>
            </a:extLst>
          </p:cNvPr>
          <p:cNvSpPr/>
          <p:nvPr/>
        </p:nvSpPr>
        <p:spPr>
          <a:xfrm rot="1186032">
            <a:off x="5775057" y="4435326"/>
            <a:ext cx="1028804" cy="1439361"/>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Oval 5">
            <a:extLst>
              <a:ext uri="{FF2B5EF4-FFF2-40B4-BE49-F238E27FC236}">
                <a16:creationId xmlns:a16="http://schemas.microsoft.com/office/drawing/2014/main" id="{FF4EE9F9-9581-E7DE-2A3B-FA7009FF2D99}"/>
              </a:ext>
            </a:extLst>
          </p:cNvPr>
          <p:cNvSpPr/>
          <p:nvPr/>
        </p:nvSpPr>
        <p:spPr>
          <a:xfrm rot="1186032">
            <a:off x="5538039" y="4225448"/>
            <a:ext cx="1431358" cy="1869135"/>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7" name="Oval 6">
            <a:extLst>
              <a:ext uri="{FF2B5EF4-FFF2-40B4-BE49-F238E27FC236}">
                <a16:creationId xmlns:a16="http://schemas.microsoft.com/office/drawing/2014/main" id="{565510A7-2E5E-7B1D-8C31-22D8E17C05C0}"/>
              </a:ext>
            </a:extLst>
          </p:cNvPr>
          <p:cNvSpPr/>
          <p:nvPr/>
        </p:nvSpPr>
        <p:spPr>
          <a:xfrm rot="1186032">
            <a:off x="5255185" y="3955806"/>
            <a:ext cx="2015595" cy="2354047"/>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8" name="Oval 7">
            <a:extLst>
              <a:ext uri="{FF2B5EF4-FFF2-40B4-BE49-F238E27FC236}">
                <a16:creationId xmlns:a16="http://schemas.microsoft.com/office/drawing/2014/main" id="{15789F0C-323D-991C-C8D2-BD3A984F6167}"/>
              </a:ext>
            </a:extLst>
          </p:cNvPr>
          <p:cNvSpPr/>
          <p:nvPr/>
        </p:nvSpPr>
        <p:spPr>
          <a:xfrm rot="1186032">
            <a:off x="5011414" y="3626658"/>
            <a:ext cx="2527374" cy="2892182"/>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9" name="Conexão: Ângulo Reto 64">
            <a:extLst>
              <a:ext uri="{FF2B5EF4-FFF2-40B4-BE49-F238E27FC236}">
                <a16:creationId xmlns:a16="http://schemas.microsoft.com/office/drawing/2014/main" id="{7DBF4741-BB82-8A6A-7922-94C0F1710762}"/>
              </a:ext>
            </a:extLst>
          </p:cNvPr>
          <p:cNvCxnSpPr>
            <a:cxnSpLocks/>
          </p:cNvCxnSpPr>
          <p:nvPr/>
        </p:nvCxnSpPr>
        <p:spPr>
          <a:xfrm rot="16200000" flipH="1">
            <a:off x="4862671" y="3522974"/>
            <a:ext cx="2808000" cy="3204000"/>
          </a:xfrm>
          <a:prstGeom prst="bentConnector3">
            <a:avLst>
              <a:gd name="adj1" fmla="val 100391"/>
            </a:avLst>
          </a:prstGeom>
          <a:ln w="12700">
            <a:headEnd type="triangle"/>
            <a:tailEnd type="triangle"/>
          </a:ln>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0AAA50DC-94E8-53E2-AE19-876245B97D8F}"/>
              </a:ext>
            </a:extLst>
          </p:cNvPr>
          <p:cNvSpPr>
            <a:spLocks noChangeAspect="1"/>
          </p:cNvSpPr>
          <p:nvPr/>
        </p:nvSpPr>
        <p:spPr>
          <a:xfrm>
            <a:off x="6898043" y="5571412"/>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050DEF7-C154-F1A9-ECB5-96326134AAAC}"/>
              </a:ext>
            </a:extLst>
          </p:cNvPr>
          <p:cNvSpPr>
            <a:spLocks noChangeAspect="1"/>
          </p:cNvSpPr>
          <p:nvPr/>
        </p:nvSpPr>
        <p:spPr>
          <a:xfrm>
            <a:off x="4891219" y="4873238"/>
            <a:ext cx="288000" cy="288000"/>
          </a:xfrm>
          <a:prstGeom prst="ellipse">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írculo Incompleto 14">
            <a:extLst>
              <a:ext uri="{FF2B5EF4-FFF2-40B4-BE49-F238E27FC236}">
                <a16:creationId xmlns:a16="http://schemas.microsoft.com/office/drawing/2014/main" id="{271590C5-2FA2-DB0A-5B79-CD6E17B30D90}"/>
              </a:ext>
            </a:extLst>
          </p:cNvPr>
          <p:cNvSpPr>
            <a:spLocks/>
          </p:cNvSpPr>
          <p:nvPr/>
        </p:nvSpPr>
        <p:spPr>
          <a:xfrm>
            <a:off x="4891219" y="4873238"/>
            <a:ext cx="288000" cy="288000"/>
          </a:xfrm>
          <a:prstGeom prst="pie">
            <a:avLst>
              <a:gd name="adj1" fmla="val 5400000"/>
              <a:gd name="adj2" fmla="val 16200000"/>
            </a:avLst>
          </a:prstGeom>
          <a:solidFill>
            <a:srgbClr val="4B72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Oval 15">
            <a:extLst>
              <a:ext uri="{FF2B5EF4-FFF2-40B4-BE49-F238E27FC236}">
                <a16:creationId xmlns:a16="http://schemas.microsoft.com/office/drawing/2014/main" id="{55F87FC6-8A27-8A95-FA4D-627905298569}"/>
              </a:ext>
            </a:extLst>
          </p:cNvPr>
          <p:cNvSpPr>
            <a:spLocks noChangeAspect="1"/>
          </p:cNvSpPr>
          <p:nvPr/>
        </p:nvSpPr>
        <p:spPr>
          <a:xfrm>
            <a:off x="5424889" y="4147418"/>
            <a:ext cx="288000" cy="288000"/>
          </a:xfrm>
          <a:prstGeom prst="ellipse">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32A68DA-924B-1F77-B759-C16714005A78}"/>
              </a:ext>
            </a:extLst>
          </p:cNvPr>
          <p:cNvSpPr>
            <a:spLocks noChangeAspect="1"/>
          </p:cNvSpPr>
          <p:nvPr/>
        </p:nvSpPr>
        <p:spPr>
          <a:xfrm rot="21026927">
            <a:off x="5719198" y="5133169"/>
            <a:ext cx="288000" cy="288000"/>
          </a:xfrm>
          <a:prstGeom prst="ellipse">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7115CE7A-94B6-3273-91F5-A8DAF6A326DA}"/>
              </a:ext>
            </a:extLst>
          </p:cNvPr>
          <p:cNvSpPr>
            <a:spLocks noChangeAspect="1"/>
          </p:cNvSpPr>
          <p:nvPr/>
        </p:nvSpPr>
        <p:spPr>
          <a:xfrm>
            <a:off x="6519310" y="5499006"/>
            <a:ext cx="288000" cy="288000"/>
          </a:xfrm>
          <a:prstGeom prst="ellipse">
            <a:avLst/>
          </a:prstGeom>
          <a:solidFill>
            <a:srgbClr val="895299"/>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9C54039-4D93-305B-4CF4-A5BCEB1F210E}"/>
              </a:ext>
            </a:extLst>
          </p:cNvPr>
          <p:cNvSpPr>
            <a:spLocks noChangeAspect="1"/>
          </p:cNvSpPr>
          <p:nvPr/>
        </p:nvSpPr>
        <p:spPr>
          <a:xfrm>
            <a:off x="5418572" y="5483271"/>
            <a:ext cx="288000" cy="288000"/>
          </a:xfrm>
          <a:prstGeom prst="ellipse">
            <a:avLst/>
          </a:prstGeom>
          <a:solidFill>
            <a:srgbClr val="939E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Círculo Incompleto 19">
            <a:extLst>
              <a:ext uri="{FF2B5EF4-FFF2-40B4-BE49-F238E27FC236}">
                <a16:creationId xmlns:a16="http://schemas.microsoft.com/office/drawing/2014/main" id="{94EC6061-4A0F-9F6A-3D5B-7EEDFB98426F}"/>
              </a:ext>
            </a:extLst>
          </p:cNvPr>
          <p:cNvSpPr>
            <a:spLocks/>
          </p:cNvSpPr>
          <p:nvPr/>
        </p:nvSpPr>
        <p:spPr>
          <a:xfrm>
            <a:off x="5418572" y="5483271"/>
            <a:ext cx="288000" cy="288000"/>
          </a:xfrm>
          <a:prstGeom prst="pie">
            <a:avLst>
              <a:gd name="adj1" fmla="val 5400000"/>
              <a:gd name="adj2" fmla="val 16200000"/>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Anel 20">
            <a:extLst>
              <a:ext uri="{FF2B5EF4-FFF2-40B4-BE49-F238E27FC236}">
                <a16:creationId xmlns:a16="http://schemas.microsoft.com/office/drawing/2014/main" id="{9AF6F9B3-DB36-694C-686F-6FD449C5F3A8}"/>
              </a:ext>
            </a:extLst>
          </p:cNvPr>
          <p:cNvSpPr/>
          <p:nvPr/>
        </p:nvSpPr>
        <p:spPr>
          <a:xfrm>
            <a:off x="5711236" y="5132396"/>
            <a:ext cx="288000" cy="288000"/>
          </a:xfrm>
          <a:prstGeom prst="donut">
            <a:avLst>
              <a:gd name="adj" fmla="val 3745"/>
            </a:avLst>
          </a:prstGeom>
          <a:solidFill>
            <a:srgbClr val="4F9A8F"/>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10FE11D2-A57C-1535-EB7D-C1399D53B39E}"/>
              </a:ext>
            </a:extLst>
          </p:cNvPr>
          <p:cNvSpPr>
            <a:spLocks noChangeAspect="1"/>
          </p:cNvSpPr>
          <p:nvPr/>
        </p:nvSpPr>
        <p:spPr>
          <a:xfrm>
            <a:off x="6519310" y="5933759"/>
            <a:ext cx="288000" cy="288000"/>
          </a:xfrm>
          <a:prstGeom prst="ellipse">
            <a:avLst/>
          </a:prstGeom>
          <a:solidFill>
            <a:srgbClr val="B93D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Círculo Incompleto 22">
            <a:extLst>
              <a:ext uri="{FF2B5EF4-FFF2-40B4-BE49-F238E27FC236}">
                <a16:creationId xmlns:a16="http://schemas.microsoft.com/office/drawing/2014/main" id="{9D3095CF-46E3-50AD-2CD1-C3A040E2276F}"/>
              </a:ext>
            </a:extLst>
          </p:cNvPr>
          <p:cNvSpPr>
            <a:spLocks/>
          </p:cNvSpPr>
          <p:nvPr/>
        </p:nvSpPr>
        <p:spPr>
          <a:xfrm>
            <a:off x="6519310" y="5933759"/>
            <a:ext cx="288000" cy="288000"/>
          </a:xfrm>
          <a:prstGeom prst="pie">
            <a:avLst>
              <a:gd name="adj1" fmla="val 5400000"/>
              <a:gd name="adj2" fmla="val 16200000"/>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Oval 23">
            <a:extLst>
              <a:ext uri="{FF2B5EF4-FFF2-40B4-BE49-F238E27FC236}">
                <a16:creationId xmlns:a16="http://schemas.microsoft.com/office/drawing/2014/main" id="{CD2C5F8C-3F5E-C2DB-EBD0-BF4A851A2E91}"/>
              </a:ext>
            </a:extLst>
          </p:cNvPr>
          <p:cNvSpPr>
            <a:spLocks noChangeAspect="1"/>
          </p:cNvSpPr>
          <p:nvPr/>
        </p:nvSpPr>
        <p:spPr>
          <a:xfrm>
            <a:off x="6460003" y="3900016"/>
            <a:ext cx="288000" cy="288000"/>
          </a:xfrm>
          <a:prstGeom prst="ellipse">
            <a:avLst/>
          </a:prstGeom>
          <a:solidFill>
            <a:srgbClr val="68CCB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írculo Incompleto 24">
            <a:extLst>
              <a:ext uri="{FF2B5EF4-FFF2-40B4-BE49-F238E27FC236}">
                <a16:creationId xmlns:a16="http://schemas.microsoft.com/office/drawing/2014/main" id="{D7AADA48-ADE2-CF48-DC2A-8AC78C50D0F2}"/>
              </a:ext>
            </a:extLst>
          </p:cNvPr>
          <p:cNvSpPr>
            <a:spLocks/>
          </p:cNvSpPr>
          <p:nvPr/>
        </p:nvSpPr>
        <p:spPr>
          <a:xfrm>
            <a:off x="6460003" y="3900016"/>
            <a:ext cx="288000" cy="288000"/>
          </a:xfrm>
          <a:prstGeom prst="pie">
            <a:avLst>
              <a:gd name="adj1" fmla="val 5400000"/>
              <a:gd name="adj2" fmla="val 16200000"/>
            </a:avLst>
          </a:prstGeom>
          <a:solidFill>
            <a:srgbClr val="199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Anel 25">
            <a:extLst>
              <a:ext uri="{FF2B5EF4-FFF2-40B4-BE49-F238E27FC236}">
                <a16:creationId xmlns:a16="http://schemas.microsoft.com/office/drawing/2014/main" id="{BCE62D8D-4AD4-A295-3AD7-E7F06FE94F3D}"/>
              </a:ext>
            </a:extLst>
          </p:cNvPr>
          <p:cNvSpPr/>
          <p:nvPr/>
        </p:nvSpPr>
        <p:spPr>
          <a:xfrm>
            <a:off x="5418572" y="5478740"/>
            <a:ext cx="288000" cy="288000"/>
          </a:xfrm>
          <a:prstGeom prst="donut">
            <a:avLst>
              <a:gd name="adj" fmla="val 3745"/>
            </a:avLst>
          </a:prstGeom>
          <a:solidFill>
            <a:srgbClr val="4F9A8F"/>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tângulo Arredondado 10">
            <a:extLst>
              <a:ext uri="{FF2B5EF4-FFF2-40B4-BE49-F238E27FC236}">
                <a16:creationId xmlns:a16="http://schemas.microsoft.com/office/drawing/2014/main" id="{92DA397F-9C4F-1BBF-CC73-2015D3BE0C0C}"/>
              </a:ext>
            </a:extLst>
          </p:cNvPr>
          <p:cNvSpPr/>
          <p:nvPr/>
        </p:nvSpPr>
        <p:spPr>
          <a:xfrm>
            <a:off x="1029299" y="4904669"/>
            <a:ext cx="2629641" cy="957507"/>
          </a:xfrm>
          <a:prstGeom prst="round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Holds </a:t>
            </a:r>
            <a:r>
              <a:rPr lang="en-US" b="1" dirty="0">
                <a:solidFill>
                  <a:srgbClr val="4F9A8F"/>
                </a:solidFill>
              </a:rPr>
              <a:t>convergence</a:t>
            </a:r>
            <a:r>
              <a:rPr lang="en-US" dirty="0">
                <a:solidFill>
                  <a:schemeClr val="tx1"/>
                </a:solidFill>
              </a:rPr>
              <a:t> in probability</a:t>
            </a:r>
          </a:p>
        </p:txBody>
      </p:sp>
      <p:sp>
        <p:nvSpPr>
          <p:cNvPr id="12" name="CaixaDeTexto 11">
            <a:extLst>
              <a:ext uri="{FF2B5EF4-FFF2-40B4-BE49-F238E27FC236}">
                <a16:creationId xmlns:a16="http://schemas.microsoft.com/office/drawing/2014/main" id="{656A28E8-DE15-E4AB-DE5D-D79961556B7D}"/>
              </a:ext>
            </a:extLst>
          </p:cNvPr>
          <p:cNvSpPr txBox="1"/>
          <p:nvPr/>
        </p:nvSpPr>
        <p:spPr>
          <a:xfrm>
            <a:off x="216273" y="6356350"/>
            <a:ext cx="2743199" cy="338554"/>
          </a:xfrm>
          <a:prstGeom prst="rect">
            <a:avLst/>
          </a:prstGeom>
          <a:noFill/>
        </p:spPr>
        <p:txBody>
          <a:bodyPr wrap="square" rtlCol="0">
            <a:spAutoFit/>
          </a:bodyPr>
          <a:lstStyle/>
          <a:p>
            <a:r>
              <a:rPr lang="en-US" sz="1600" dirty="0"/>
              <a:t>References  [</a:t>
            </a:r>
            <a:r>
              <a:rPr lang="en-US" sz="1600" dirty="0">
                <a:solidFill>
                  <a:srgbClr val="3D78B5"/>
                </a:solidFill>
              </a:rPr>
              <a:t>33</a:t>
            </a:r>
            <a:r>
              <a:rPr lang="en-US" sz="1600" dirty="0"/>
              <a:t>]</a:t>
            </a:r>
          </a:p>
        </p:txBody>
      </p:sp>
    </p:spTree>
    <p:extLst>
      <p:ext uri="{BB962C8B-B14F-4D97-AF65-F5344CB8AC3E}">
        <p14:creationId xmlns:p14="http://schemas.microsoft.com/office/powerpoint/2010/main" val="16936924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66FD40AE-DF3F-CD4A-AC5A-D952D24B767C}"/>
              </a:ext>
            </a:extLst>
          </p:cNvPr>
          <p:cNvSpPr/>
          <p:nvPr/>
        </p:nvSpPr>
        <p:spPr>
          <a:xfrm rot="1186032">
            <a:off x="6058553" y="4743252"/>
            <a:ext cx="393183" cy="541185"/>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Oval 21">
            <a:extLst>
              <a:ext uri="{FF2B5EF4-FFF2-40B4-BE49-F238E27FC236}">
                <a16:creationId xmlns:a16="http://schemas.microsoft.com/office/drawing/2014/main" id="{0232C883-C315-C02C-84EC-F915948A4D98}"/>
              </a:ext>
            </a:extLst>
          </p:cNvPr>
          <p:cNvSpPr/>
          <p:nvPr/>
        </p:nvSpPr>
        <p:spPr>
          <a:xfrm rot="1186032">
            <a:off x="5921703" y="4523614"/>
            <a:ext cx="674506" cy="1005588"/>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2" name="Oval 31">
            <a:extLst>
              <a:ext uri="{FF2B5EF4-FFF2-40B4-BE49-F238E27FC236}">
                <a16:creationId xmlns:a16="http://schemas.microsoft.com/office/drawing/2014/main" id="{208C1B2D-3C0C-D0AD-5B45-00A76DBE00E7}"/>
              </a:ext>
            </a:extLst>
          </p:cNvPr>
          <p:cNvSpPr/>
          <p:nvPr/>
        </p:nvSpPr>
        <p:spPr>
          <a:xfrm rot="1186032">
            <a:off x="5775057" y="4319211"/>
            <a:ext cx="1028804" cy="1439361"/>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3" name="Oval 32">
            <a:extLst>
              <a:ext uri="{FF2B5EF4-FFF2-40B4-BE49-F238E27FC236}">
                <a16:creationId xmlns:a16="http://schemas.microsoft.com/office/drawing/2014/main" id="{B670BEA9-D62F-DD94-1886-93D3AFACDABE}"/>
              </a:ext>
            </a:extLst>
          </p:cNvPr>
          <p:cNvSpPr/>
          <p:nvPr/>
        </p:nvSpPr>
        <p:spPr>
          <a:xfrm rot="1186032">
            <a:off x="5538039" y="4109333"/>
            <a:ext cx="1431358" cy="1869135"/>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Oval 33">
            <a:extLst>
              <a:ext uri="{FF2B5EF4-FFF2-40B4-BE49-F238E27FC236}">
                <a16:creationId xmlns:a16="http://schemas.microsoft.com/office/drawing/2014/main" id="{AB13FA76-140F-7E17-2DC6-67BE1FFED932}"/>
              </a:ext>
            </a:extLst>
          </p:cNvPr>
          <p:cNvSpPr/>
          <p:nvPr/>
        </p:nvSpPr>
        <p:spPr>
          <a:xfrm rot="1186032">
            <a:off x="5255185" y="3839691"/>
            <a:ext cx="2015595" cy="2354047"/>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 name="Marcador de Posição do Número do Diapositivo 2">
            <a:extLst>
              <a:ext uri="{FF2B5EF4-FFF2-40B4-BE49-F238E27FC236}">
                <a16:creationId xmlns:a16="http://schemas.microsoft.com/office/drawing/2014/main" id="{4E55505A-0F34-EA7B-60D0-3DBB22588163}"/>
              </a:ext>
            </a:extLst>
          </p:cNvPr>
          <p:cNvSpPr>
            <a:spLocks noGrp="1"/>
          </p:cNvSpPr>
          <p:nvPr>
            <p:ph type="sldNum" sz="quarter" idx="12"/>
          </p:nvPr>
        </p:nvSpPr>
        <p:spPr/>
        <p:txBody>
          <a:bodyPr/>
          <a:lstStyle/>
          <a:p>
            <a:fld id="{9349F829-3AB5-2249-A75E-9CF92A8C3104}" type="slidenum">
              <a:rPr lang="pt-PT" smtClean="0"/>
              <a:t>22</a:t>
            </a:fld>
            <a:endParaRPr lang="pt-PT"/>
          </a:p>
        </p:txBody>
      </p:sp>
      <p:sp>
        <p:nvSpPr>
          <p:cNvPr id="4" name="Oval 3">
            <a:extLst>
              <a:ext uri="{FF2B5EF4-FFF2-40B4-BE49-F238E27FC236}">
                <a16:creationId xmlns:a16="http://schemas.microsoft.com/office/drawing/2014/main" id="{D0E2E082-7218-2367-59C8-E12B6BFF8CE0}"/>
              </a:ext>
            </a:extLst>
          </p:cNvPr>
          <p:cNvSpPr>
            <a:spLocks noChangeAspect="1"/>
          </p:cNvSpPr>
          <p:nvPr/>
        </p:nvSpPr>
        <p:spPr>
          <a:xfrm>
            <a:off x="5424889" y="4031303"/>
            <a:ext cx="288000" cy="288000"/>
          </a:xfrm>
          <a:prstGeom prst="ellipse">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1D1A8DB8-15AB-16FA-21A3-BB7CE2968B58}"/>
              </a:ext>
            </a:extLst>
          </p:cNvPr>
          <p:cNvSpPr>
            <a:spLocks noChangeAspect="1"/>
          </p:cNvSpPr>
          <p:nvPr/>
        </p:nvSpPr>
        <p:spPr>
          <a:xfrm rot="21026927">
            <a:off x="5719198" y="5017054"/>
            <a:ext cx="288000" cy="288000"/>
          </a:xfrm>
          <a:prstGeom prst="ellipse">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Conexão: Ângulo Reto 64">
            <a:extLst>
              <a:ext uri="{FF2B5EF4-FFF2-40B4-BE49-F238E27FC236}">
                <a16:creationId xmlns:a16="http://schemas.microsoft.com/office/drawing/2014/main" id="{87D5BFF3-5BF5-2E29-D20A-BB72E2F092CD}"/>
              </a:ext>
            </a:extLst>
          </p:cNvPr>
          <p:cNvCxnSpPr>
            <a:cxnSpLocks/>
          </p:cNvCxnSpPr>
          <p:nvPr/>
        </p:nvCxnSpPr>
        <p:spPr>
          <a:xfrm rot="16200000" flipH="1">
            <a:off x="4919605" y="3350398"/>
            <a:ext cx="2808000" cy="3312000"/>
          </a:xfrm>
          <a:prstGeom prst="bentConnector3">
            <a:avLst>
              <a:gd name="adj1" fmla="val 100391"/>
            </a:avLst>
          </a:prstGeom>
          <a:ln w="12700">
            <a:headEnd type="triangle"/>
            <a:tailEnd type="triangle"/>
          </a:ln>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9E7D2C36-FE1C-1C95-CB8B-9B69038FEB92}"/>
              </a:ext>
            </a:extLst>
          </p:cNvPr>
          <p:cNvSpPr>
            <a:spLocks noChangeAspect="1"/>
          </p:cNvSpPr>
          <p:nvPr/>
        </p:nvSpPr>
        <p:spPr>
          <a:xfrm>
            <a:off x="6900977" y="5452836"/>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50BC9AC-9B0D-0FBD-EC05-6C5A021FCC4E}"/>
              </a:ext>
            </a:extLst>
          </p:cNvPr>
          <p:cNvSpPr/>
          <p:nvPr/>
        </p:nvSpPr>
        <p:spPr>
          <a:xfrm rot="1186032">
            <a:off x="5011414" y="3510543"/>
            <a:ext cx="2527374" cy="2892182"/>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5" name="Oval 174">
            <a:extLst>
              <a:ext uri="{FF2B5EF4-FFF2-40B4-BE49-F238E27FC236}">
                <a16:creationId xmlns:a16="http://schemas.microsoft.com/office/drawing/2014/main" id="{994E9E48-9065-6C9B-D50F-3728F55B2253}"/>
              </a:ext>
            </a:extLst>
          </p:cNvPr>
          <p:cNvSpPr>
            <a:spLocks noChangeAspect="1"/>
          </p:cNvSpPr>
          <p:nvPr/>
        </p:nvSpPr>
        <p:spPr>
          <a:xfrm>
            <a:off x="6519310" y="5382891"/>
            <a:ext cx="288000" cy="288000"/>
          </a:xfrm>
          <a:prstGeom prst="ellipse">
            <a:avLst/>
          </a:prstGeom>
          <a:solidFill>
            <a:srgbClr val="895299"/>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8" name="Título 1">
                <a:extLst>
                  <a:ext uri="{FF2B5EF4-FFF2-40B4-BE49-F238E27FC236}">
                    <a16:creationId xmlns:a16="http://schemas.microsoft.com/office/drawing/2014/main" id="{4D296B6C-119F-7BB0-C8A2-86E8063F9465}"/>
                  </a:ext>
                </a:extLst>
              </p:cNvPr>
              <p:cNvSpPr txBox="1">
                <a:spLocks/>
              </p:cNvSpPr>
              <p:nvPr/>
            </p:nvSpPr>
            <p:spPr>
              <a:xfrm>
                <a:off x="0" y="1"/>
                <a:ext cx="12192000" cy="999460"/>
              </a:xfrm>
              <a:prstGeom prst="rect">
                <a:avLst/>
              </a:prstGeom>
              <a:solidFill>
                <a:schemeClr val="bg1">
                  <a:lumMod val="9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sz="3200" b="1" dirty="0">
                    <a:solidFill>
                      <a:srgbClr val="1990B0"/>
                    </a:solidFill>
                    <a:cs typeface="Arial" panose="020B0604020202020204" pitchFamily="34" charset="0"/>
                  </a:rPr>
                  <a:t>  </a:t>
                </a:r>
                <a:r>
                  <a:rPr lang="en-US" sz="2800" dirty="0">
                    <a:solidFill>
                      <a:schemeClr val="tx1">
                        <a:lumMod val="85000"/>
                        <a:lumOff val="15000"/>
                      </a:schemeClr>
                    </a:solidFill>
                    <a:cs typeface="Arial" panose="020B0604020202020204" pitchFamily="34" charset="0"/>
                  </a:rPr>
                  <a:t>Calibration problem – </a:t>
                </a:r>
                <a:r>
                  <a:rPr lang="en-US" sz="2800" b="1" dirty="0">
                    <a:solidFill>
                      <a:schemeClr val="tx1">
                        <a:lumMod val="85000"/>
                        <a:lumOff val="15000"/>
                      </a:schemeClr>
                    </a:solidFill>
                    <a:cs typeface="Arial" panose="020B0604020202020204" pitchFamily="34" charset="0"/>
                  </a:rPr>
                  <a:t>Particle Swarm Optimization </a:t>
                </a:r>
                <a:r>
                  <a:rPr lang="en-US" sz="2800" dirty="0">
                    <a:solidFill>
                      <a:schemeClr val="tx1">
                        <a:lumMod val="85000"/>
                        <a:lumOff val="15000"/>
                      </a:schemeClr>
                    </a:solidFill>
                    <a:cs typeface="Arial" panose="020B0604020202020204" pitchFamily="34" charset="0"/>
                  </a:rPr>
                  <a:t>( </a:t>
                </a:r>
                <a14:m>
                  <m:oMath xmlns:m="http://schemas.openxmlformats.org/officeDocument/2006/math">
                    <m:r>
                      <a:rPr lang="pt-PT" sz="2800" b="0" i="1" smtClean="0">
                        <a:latin typeface="Cambria Math" panose="02040503050406030204" pitchFamily="18" charset="0"/>
                      </a:rPr>
                      <m:t>𝑁</m:t>
                    </m:r>
                    <m:r>
                      <a:rPr lang="pt-PT" sz="2800" b="0" i="1" smtClean="0">
                        <a:latin typeface="Cambria Math" panose="02040503050406030204" pitchFamily="18" charset="0"/>
                      </a:rPr>
                      <m:t>=4, </m:t>
                    </m:r>
                    <m:r>
                      <a:rPr lang="pt-PT" sz="2800" b="0" i="1" smtClean="0">
                        <a:latin typeface="Cambria Math" panose="02040503050406030204" pitchFamily="18" charset="0"/>
                      </a:rPr>
                      <m:t>𝐷</m:t>
                    </m:r>
                    <m:r>
                      <a:rPr lang="pt-PT" sz="2800" b="0" i="1" smtClean="0">
                        <a:latin typeface="Cambria Math" panose="02040503050406030204" pitchFamily="18" charset="0"/>
                      </a:rPr>
                      <m:t>=2</m:t>
                    </m:r>
                  </m:oMath>
                </a14:m>
                <a:r>
                  <a:rPr lang="en-US" sz="2800" dirty="0">
                    <a:solidFill>
                      <a:schemeClr val="tx1">
                        <a:lumMod val="85000"/>
                        <a:lumOff val="15000"/>
                      </a:schemeClr>
                    </a:solidFill>
                    <a:cs typeface="Arial" panose="020B0604020202020204" pitchFamily="34" charset="0"/>
                  </a:rPr>
                  <a:t> )</a:t>
                </a:r>
                <a:endParaRPr lang="en-US" sz="2800" b="1" dirty="0">
                  <a:cs typeface="Arial" panose="020B0604020202020204" pitchFamily="34" charset="0"/>
                </a:endParaRPr>
              </a:p>
            </p:txBody>
          </p:sp>
        </mc:Choice>
        <mc:Fallback xmlns="">
          <p:sp>
            <p:nvSpPr>
              <p:cNvPr id="178" name="Título 1">
                <a:extLst>
                  <a:ext uri="{FF2B5EF4-FFF2-40B4-BE49-F238E27FC236}">
                    <a16:creationId xmlns:a16="http://schemas.microsoft.com/office/drawing/2014/main" id="{4D296B6C-119F-7BB0-C8A2-86E8063F9465}"/>
                  </a:ext>
                </a:extLst>
              </p:cNvPr>
              <p:cNvSpPr txBox="1">
                <a:spLocks noRot="1" noChangeAspect="1" noMove="1" noResize="1" noEditPoints="1" noAdjustHandles="1" noChangeArrowheads="1" noChangeShapeType="1" noTextEdit="1"/>
              </p:cNvSpPr>
              <p:nvPr/>
            </p:nvSpPr>
            <p:spPr>
              <a:xfrm>
                <a:off x="0" y="1"/>
                <a:ext cx="12192000" cy="999460"/>
              </a:xfrm>
              <a:prstGeom prst="rect">
                <a:avLst/>
              </a:prstGeom>
              <a:blipFill>
                <a:blip r:embed="rId3"/>
                <a:stretch>
                  <a:fillRect/>
                </a:stretch>
              </a:blipFill>
            </p:spPr>
            <p:txBody>
              <a:bodyPr/>
              <a:lstStyle/>
              <a:p>
                <a:r>
                  <a:rPr lang="en-US">
                    <a:noFill/>
                  </a:rPr>
                  <a:t> </a:t>
                </a:r>
              </a:p>
            </p:txBody>
          </p:sp>
        </mc:Fallback>
      </mc:AlternateContent>
      <p:pic>
        <p:nvPicPr>
          <p:cNvPr id="25" name="Gráfico 24" descr="Marcador com preenchimento sólido">
            <a:extLst>
              <a:ext uri="{FF2B5EF4-FFF2-40B4-BE49-F238E27FC236}">
                <a16:creationId xmlns:a16="http://schemas.microsoft.com/office/drawing/2014/main" id="{F548C78E-0F1D-2C78-B9D8-D540AE34D2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17734" y="3744621"/>
            <a:ext cx="502309" cy="502309"/>
          </a:xfrm>
          <a:prstGeom prst="rect">
            <a:avLst/>
          </a:prstGeom>
        </p:spPr>
      </p:pic>
      <p:pic>
        <p:nvPicPr>
          <p:cNvPr id="26" name="Gráfico 25" descr="Marcador com preenchimento sólido">
            <a:extLst>
              <a:ext uri="{FF2B5EF4-FFF2-40B4-BE49-F238E27FC236}">
                <a16:creationId xmlns:a16="http://schemas.microsoft.com/office/drawing/2014/main" id="{D882D167-EA5D-D2E3-9BF3-30F88571D73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82182" y="4715482"/>
            <a:ext cx="502309" cy="502309"/>
          </a:xfrm>
          <a:prstGeom prst="rect">
            <a:avLst/>
          </a:prstGeom>
        </p:spPr>
      </p:pic>
      <p:pic>
        <p:nvPicPr>
          <p:cNvPr id="27" name="Gráfico 26" descr="Marcador com preenchimento sólido">
            <a:extLst>
              <a:ext uri="{FF2B5EF4-FFF2-40B4-BE49-F238E27FC236}">
                <a16:creationId xmlns:a16="http://schemas.microsoft.com/office/drawing/2014/main" id="{B1EADB59-75B3-EBA4-B2FC-525BEBB815F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11026" y="5121230"/>
            <a:ext cx="502309" cy="502309"/>
          </a:xfrm>
          <a:prstGeom prst="rect">
            <a:avLst/>
          </a:prstGeom>
        </p:spPr>
      </p:pic>
      <p:pic>
        <p:nvPicPr>
          <p:cNvPr id="28" name="Gráfico 27" descr="Marcador com preenchimento sólido">
            <a:extLst>
              <a:ext uri="{FF2B5EF4-FFF2-40B4-BE49-F238E27FC236}">
                <a16:creationId xmlns:a16="http://schemas.microsoft.com/office/drawing/2014/main" id="{E7B8AE05-331A-F07D-6DB6-457D52E35CF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98614" y="5184589"/>
            <a:ext cx="502309" cy="502309"/>
          </a:xfrm>
          <a:prstGeom prst="rect">
            <a:avLst/>
          </a:prstGeom>
        </p:spPr>
      </p:pic>
      <p:sp>
        <p:nvSpPr>
          <p:cNvPr id="2" name="Oval 1">
            <a:extLst>
              <a:ext uri="{FF2B5EF4-FFF2-40B4-BE49-F238E27FC236}">
                <a16:creationId xmlns:a16="http://schemas.microsoft.com/office/drawing/2014/main" id="{43A3BEFB-ACA5-D4F3-07D1-3C2053172704}"/>
              </a:ext>
            </a:extLst>
          </p:cNvPr>
          <p:cNvSpPr/>
          <p:nvPr/>
        </p:nvSpPr>
        <p:spPr>
          <a:xfrm>
            <a:off x="1002464" y="1272123"/>
            <a:ext cx="2613961" cy="8613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0AB0F1C-A7A5-EB6E-C907-48727C89DB64}"/>
              </a:ext>
            </a:extLst>
          </p:cNvPr>
          <p:cNvSpPr>
            <a:spLocks noChangeAspect="1"/>
          </p:cNvSpPr>
          <p:nvPr/>
        </p:nvSpPr>
        <p:spPr>
          <a:xfrm>
            <a:off x="1298501" y="2260981"/>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Agrupar 13">
            <a:extLst>
              <a:ext uri="{FF2B5EF4-FFF2-40B4-BE49-F238E27FC236}">
                <a16:creationId xmlns:a16="http://schemas.microsoft.com/office/drawing/2014/main" id="{46B730CC-4B94-61DF-6212-0DB25C518E80}"/>
              </a:ext>
            </a:extLst>
          </p:cNvPr>
          <p:cNvGrpSpPr/>
          <p:nvPr/>
        </p:nvGrpSpPr>
        <p:grpSpPr>
          <a:xfrm>
            <a:off x="1928688" y="2178857"/>
            <a:ext cx="1003944" cy="452247"/>
            <a:chOff x="6347256" y="1548386"/>
            <a:chExt cx="1003944" cy="452247"/>
          </a:xfrm>
        </p:grpSpPr>
        <p:sp>
          <p:nvSpPr>
            <p:cNvPr id="20" name="Retângulo Arredondado 19">
              <a:extLst>
                <a:ext uri="{FF2B5EF4-FFF2-40B4-BE49-F238E27FC236}">
                  <a16:creationId xmlns:a16="http://schemas.microsoft.com/office/drawing/2014/main" id="{C9CF7B2B-DCD2-4145-DC20-CAA0F53529D4}"/>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tângulo 22">
              <a:extLst>
                <a:ext uri="{FF2B5EF4-FFF2-40B4-BE49-F238E27FC236}">
                  <a16:creationId xmlns:a16="http://schemas.microsoft.com/office/drawing/2014/main" id="{0244E21B-4034-166D-B26D-194862E74394}"/>
                </a:ext>
              </a:extLst>
            </p:cNvPr>
            <p:cNvSpPr/>
            <p:nvPr/>
          </p:nvSpPr>
          <p:spPr>
            <a:xfrm>
              <a:off x="6492179"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tângulo 23">
              <a:extLst>
                <a:ext uri="{FF2B5EF4-FFF2-40B4-BE49-F238E27FC236}">
                  <a16:creationId xmlns:a16="http://schemas.microsoft.com/office/drawing/2014/main" id="{04114315-FA1F-3E00-E206-6F0E3D7CCC64}"/>
                </a:ext>
              </a:extLst>
            </p:cNvPr>
            <p:cNvSpPr/>
            <p:nvPr/>
          </p:nvSpPr>
          <p:spPr>
            <a:xfrm>
              <a:off x="6914028"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0" name="CaixaDeTexto 29">
                <a:extLst>
                  <a:ext uri="{FF2B5EF4-FFF2-40B4-BE49-F238E27FC236}">
                    <a16:creationId xmlns:a16="http://schemas.microsoft.com/office/drawing/2014/main" id="{16D0B060-0FD5-5149-8D02-3E18D0FF30EC}"/>
                  </a:ext>
                </a:extLst>
              </p:cNvPr>
              <p:cNvSpPr txBox="1"/>
              <p:nvPr/>
            </p:nvSpPr>
            <p:spPr>
              <a:xfrm>
                <a:off x="1647789" y="2271982"/>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0" name="CaixaDeTexto 29">
                <a:extLst>
                  <a:ext uri="{FF2B5EF4-FFF2-40B4-BE49-F238E27FC236}">
                    <a16:creationId xmlns:a16="http://schemas.microsoft.com/office/drawing/2014/main" id="{16D0B060-0FD5-5149-8D02-3E18D0FF30EC}"/>
                  </a:ext>
                </a:extLst>
              </p:cNvPr>
              <p:cNvSpPr txBox="1">
                <a:spLocks noRot="1" noChangeAspect="1" noMove="1" noResize="1" noEditPoints="1" noAdjustHandles="1" noChangeArrowheads="1" noChangeShapeType="1" noTextEdit="1"/>
              </p:cNvSpPr>
              <p:nvPr/>
            </p:nvSpPr>
            <p:spPr>
              <a:xfrm>
                <a:off x="1647789" y="2271982"/>
                <a:ext cx="219611" cy="276999"/>
              </a:xfrm>
              <a:prstGeom prst="rect">
                <a:avLst/>
              </a:prstGeom>
              <a:blipFill>
                <a:blip r:embed="rId14"/>
                <a:stretch>
                  <a:fillRect l="-11111" r="-16667"/>
                </a:stretch>
              </a:blipFill>
            </p:spPr>
            <p:txBody>
              <a:bodyPr/>
              <a:lstStyle/>
              <a:p>
                <a:r>
                  <a:rPr lang="en-US">
                    <a:noFill/>
                  </a:rPr>
                  <a:t> </a:t>
                </a:r>
              </a:p>
            </p:txBody>
          </p:sp>
        </mc:Fallback>
      </mc:AlternateContent>
      <p:sp>
        <p:nvSpPr>
          <p:cNvPr id="31" name="Oval 30">
            <a:extLst>
              <a:ext uri="{FF2B5EF4-FFF2-40B4-BE49-F238E27FC236}">
                <a16:creationId xmlns:a16="http://schemas.microsoft.com/office/drawing/2014/main" id="{051B43FB-F8AB-79FE-C060-12FCCD54C0AB}"/>
              </a:ext>
            </a:extLst>
          </p:cNvPr>
          <p:cNvSpPr>
            <a:spLocks noChangeAspect="1"/>
          </p:cNvSpPr>
          <p:nvPr/>
        </p:nvSpPr>
        <p:spPr>
          <a:xfrm>
            <a:off x="1298501" y="2806669"/>
            <a:ext cx="288000" cy="288000"/>
          </a:xfrm>
          <a:prstGeom prst="ellipse">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Agrupar 35">
            <a:extLst>
              <a:ext uri="{FF2B5EF4-FFF2-40B4-BE49-F238E27FC236}">
                <a16:creationId xmlns:a16="http://schemas.microsoft.com/office/drawing/2014/main" id="{83EB67FD-8F52-4ED1-CEF0-4B1F30E9C5CF}"/>
              </a:ext>
            </a:extLst>
          </p:cNvPr>
          <p:cNvGrpSpPr/>
          <p:nvPr/>
        </p:nvGrpSpPr>
        <p:grpSpPr>
          <a:xfrm>
            <a:off x="1928688" y="2724545"/>
            <a:ext cx="1003944" cy="452247"/>
            <a:chOff x="6347256" y="1548386"/>
            <a:chExt cx="1003944" cy="452247"/>
          </a:xfrm>
        </p:grpSpPr>
        <p:sp>
          <p:nvSpPr>
            <p:cNvPr id="37" name="Retângulo Arredondado 36">
              <a:extLst>
                <a:ext uri="{FF2B5EF4-FFF2-40B4-BE49-F238E27FC236}">
                  <a16:creationId xmlns:a16="http://schemas.microsoft.com/office/drawing/2014/main" id="{40131FDE-D91A-E984-521D-82ED71FBCE0E}"/>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tângulo 37">
              <a:extLst>
                <a:ext uri="{FF2B5EF4-FFF2-40B4-BE49-F238E27FC236}">
                  <a16:creationId xmlns:a16="http://schemas.microsoft.com/office/drawing/2014/main" id="{76A54A29-D019-DC56-C1F1-AA6B078513F2}"/>
                </a:ext>
              </a:extLst>
            </p:cNvPr>
            <p:cNvSpPr/>
            <p:nvPr/>
          </p:nvSpPr>
          <p:spPr>
            <a:xfrm>
              <a:off x="6492179" y="1628709"/>
              <a:ext cx="291600" cy="291600"/>
            </a:xfrm>
            <a:prstGeom prst="rect">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tângulo 38">
              <a:extLst>
                <a:ext uri="{FF2B5EF4-FFF2-40B4-BE49-F238E27FC236}">
                  <a16:creationId xmlns:a16="http://schemas.microsoft.com/office/drawing/2014/main" id="{3CFE3DC5-7757-3E1F-6DCF-AC6D68776B70}"/>
                </a:ext>
              </a:extLst>
            </p:cNvPr>
            <p:cNvSpPr/>
            <p:nvPr/>
          </p:nvSpPr>
          <p:spPr>
            <a:xfrm>
              <a:off x="6914028" y="1628709"/>
              <a:ext cx="291600" cy="291600"/>
            </a:xfrm>
            <a:prstGeom prst="rect">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id="{76607441-F2F5-6DAE-8D8F-95759D7C3213}"/>
                  </a:ext>
                </a:extLst>
              </p:cNvPr>
              <p:cNvSpPr txBox="1"/>
              <p:nvPr/>
            </p:nvSpPr>
            <p:spPr>
              <a:xfrm>
                <a:off x="1647789" y="2817670"/>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0" name="CaixaDeTexto 39">
                <a:extLst>
                  <a:ext uri="{FF2B5EF4-FFF2-40B4-BE49-F238E27FC236}">
                    <a16:creationId xmlns:a16="http://schemas.microsoft.com/office/drawing/2014/main" id="{76607441-F2F5-6DAE-8D8F-95759D7C3213}"/>
                  </a:ext>
                </a:extLst>
              </p:cNvPr>
              <p:cNvSpPr txBox="1">
                <a:spLocks noRot="1" noChangeAspect="1" noMove="1" noResize="1" noEditPoints="1" noAdjustHandles="1" noChangeArrowheads="1" noChangeShapeType="1" noTextEdit="1"/>
              </p:cNvSpPr>
              <p:nvPr/>
            </p:nvSpPr>
            <p:spPr>
              <a:xfrm>
                <a:off x="1647789" y="2817670"/>
                <a:ext cx="219611" cy="276999"/>
              </a:xfrm>
              <a:prstGeom prst="rect">
                <a:avLst/>
              </a:prstGeom>
              <a:blipFill>
                <a:blip r:embed="rId15"/>
                <a:stretch>
                  <a:fillRect l="-11111" r="-16667"/>
                </a:stretch>
              </a:blipFill>
            </p:spPr>
            <p:txBody>
              <a:bodyPr/>
              <a:lstStyle/>
              <a:p>
                <a:r>
                  <a:rPr lang="en-US">
                    <a:noFill/>
                  </a:rPr>
                  <a:t> </a:t>
                </a:r>
              </a:p>
            </p:txBody>
          </p:sp>
        </mc:Fallback>
      </mc:AlternateContent>
      <p:sp>
        <p:nvSpPr>
          <p:cNvPr id="41" name="Oval 40">
            <a:extLst>
              <a:ext uri="{FF2B5EF4-FFF2-40B4-BE49-F238E27FC236}">
                <a16:creationId xmlns:a16="http://schemas.microsoft.com/office/drawing/2014/main" id="{ABEE52AC-C8CA-CA44-0796-793242B86BAB}"/>
              </a:ext>
            </a:extLst>
          </p:cNvPr>
          <p:cNvSpPr>
            <a:spLocks noChangeAspect="1"/>
          </p:cNvSpPr>
          <p:nvPr/>
        </p:nvSpPr>
        <p:spPr>
          <a:xfrm>
            <a:off x="1298501" y="3352357"/>
            <a:ext cx="288000" cy="288000"/>
          </a:xfrm>
          <a:prstGeom prst="ellipse">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Agrupar 41">
            <a:extLst>
              <a:ext uri="{FF2B5EF4-FFF2-40B4-BE49-F238E27FC236}">
                <a16:creationId xmlns:a16="http://schemas.microsoft.com/office/drawing/2014/main" id="{05A1EF14-DFE6-3A0E-3921-C51CEE766D48}"/>
              </a:ext>
            </a:extLst>
          </p:cNvPr>
          <p:cNvGrpSpPr/>
          <p:nvPr/>
        </p:nvGrpSpPr>
        <p:grpSpPr>
          <a:xfrm>
            <a:off x="1928688" y="3270233"/>
            <a:ext cx="1003944" cy="452247"/>
            <a:chOff x="6347256" y="1548386"/>
            <a:chExt cx="1003944" cy="452247"/>
          </a:xfrm>
        </p:grpSpPr>
        <p:sp>
          <p:nvSpPr>
            <p:cNvPr id="43" name="Retângulo Arredondado 42">
              <a:extLst>
                <a:ext uri="{FF2B5EF4-FFF2-40B4-BE49-F238E27FC236}">
                  <a16:creationId xmlns:a16="http://schemas.microsoft.com/office/drawing/2014/main" id="{424E5783-CC0C-4B3F-6623-5FD61EDE63FC}"/>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tângulo 43">
              <a:extLst>
                <a:ext uri="{FF2B5EF4-FFF2-40B4-BE49-F238E27FC236}">
                  <a16:creationId xmlns:a16="http://schemas.microsoft.com/office/drawing/2014/main" id="{941E0BC9-2E61-7414-ACF7-9921AD185ACA}"/>
                </a:ext>
              </a:extLst>
            </p:cNvPr>
            <p:cNvSpPr/>
            <p:nvPr/>
          </p:nvSpPr>
          <p:spPr>
            <a:xfrm>
              <a:off x="6492179" y="1628709"/>
              <a:ext cx="291600" cy="291600"/>
            </a:xfrm>
            <a:prstGeom prst="rect">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tângulo 44">
              <a:extLst>
                <a:ext uri="{FF2B5EF4-FFF2-40B4-BE49-F238E27FC236}">
                  <a16:creationId xmlns:a16="http://schemas.microsoft.com/office/drawing/2014/main" id="{344A1FDD-B309-17E9-94CE-0329A53CE063}"/>
                </a:ext>
              </a:extLst>
            </p:cNvPr>
            <p:cNvSpPr/>
            <p:nvPr/>
          </p:nvSpPr>
          <p:spPr>
            <a:xfrm>
              <a:off x="6914028" y="1628709"/>
              <a:ext cx="291600" cy="291600"/>
            </a:xfrm>
            <a:prstGeom prst="rect">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6" name="CaixaDeTexto 45">
                <a:extLst>
                  <a:ext uri="{FF2B5EF4-FFF2-40B4-BE49-F238E27FC236}">
                    <a16:creationId xmlns:a16="http://schemas.microsoft.com/office/drawing/2014/main" id="{F21C70A1-F687-BF6B-B057-C33D05199950}"/>
                  </a:ext>
                </a:extLst>
              </p:cNvPr>
              <p:cNvSpPr txBox="1"/>
              <p:nvPr/>
            </p:nvSpPr>
            <p:spPr>
              <a:xfrm>
                <a:off x="1647789" y="3363358"/>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6" name="CaixaDeTexto 45">
                <a:extLst>
                  <a:ext uri="{FF2B5EF4-FFF2-40B4-BE49-F238E27FC236}">
                    <a16:creationId xmlns:a16="http://schemas.microsoft.com/office/drawing/2014/main" id="{F21C70A1-F687-BF6B-B057-C33D05199950}"/>
                  </a:ext>
                </a:extLst>
              </p:cNvPr>
              <p:cNvSpPr txBox="1">
                <a:spLocks noRot="1" noChangeAspect="1" noMove="1" noResize="1" noEditPoints="1" noAdjustHandles="1" noChangeArrowheads="1" noChangeShapeType="1" noTextEdit="1"/>
              </p:cNvSpPr>
              <p:nvPr/>
            </p:nvSpPr>
            <p:spPr>
              <a:xfrm>
                <a:off x="1647789" y="3363358"/>
                <a:ext cx="219611" cy="276999"/>
              </a:xfrm>
              <a:prstGeom prst="rect">
                <a:avLst/>
              </a:prstGeom>
              <a:blipFill>
                <a:blip r:embed="rId15"/>
                <a:stretch>
                  <a:fillRect l="-11111" r="-16667"/>
                </a:stretch>
              </a:blipFill>
            </p:spPr>
            <p:txBody>
              <a:bodyPr/>
              <a:lstStyle/>
              <a:p>
                <a:r>
                  <a:rPr lang="en-US">
                    <a:noFill/>
                  </a:rPr>
                  <a:t> </a:t>
                </a:r>
              </a:p>
            </p:txBody>
          </p:sp>
        </mc:Fallback>
      </mc:AlternateContent>
      <p:sp>
        <p:nvSpPr>
          <p:cNvPr id="69" name="CaixaDeTexto 68">
            <a:extLst>
              <a:ext uri="{FF2B5EF4-FFF2-40B4-BE49-F238E27FC236}">
                <a16:creationId xmlns:a16="http://schemas.microsoft.com/office/drawing/2014/main" id="{705A4B02-68D0-C027-A643-8FB5DEC46CD7}"/>
              </a:ext>
            </a:extLst>
          </p:cNvPr>
          <p:cNvSpPr txBox="1"/>
          <p:nvPr/>
        </p:nvSpPr>
        <p:spPr>
          <a:xfrm>
            <a:off x="1442501" y="1495757"/>
            <a:ext cx="1660263" cy="369332"/>
          </a:xfrm>
          <a:prstGeom prst="rect">
            <a:avLst/>
          </a:prstGeom>
          <a:noFill/>
        </p:spPr>
        <p:txBody>
          <a:bodyPr wrap="square">
            <a:spAutoFit/>
          </a:bodyPr>
          <a:lstStyle/>
          <a:p>
            <a:pPr algn="ctr"/>
            <a:r>
              <a:rPr lang="en-US" sz="1800" b="1" dirty="0">
                <a:solidFill>
                  <a:schemeClr val="tx1">
                    <a:lumMod val="85000"/>
                    <a:lumOff val="15000"/>
                  </a:schemeClr>
                </a:solidFill>
                <a:cs typeface="Arial" panose="020B0604020202020204" pitchFamily="34" charset="0"/>
              </a:rPr>
              <a:t>initialization</a:t>
            </a:r>
            <a:endParaRPr lang="en-US" b="1" dirty="0"/>
          </a:p>
        </p:txBody>
      </p:sp>
      <p:sp>
        <p:nvSpPr>
          <p:cNvPr id="74" name="Oval 73">
            <a:extLst>
              <a:ext uri="{FF2B5EF4-FFF2-40B4-BE49-F238E27FC236}">
                <a16:creationId xmlns:a16="http://schemas.microsoft.com/office/drawing/2014/main" id="{54CCC0DC-32D5-DD4C-4378-7916D95CE809}"/>
              </a:ext>
            </a:extLst>
          </p:cNvPr>
          <p:cNvSpPr>
            <a:spLocks noChangeAspect="1"/>
          </p:cNvSpPr>
          <p:nvPr/>
        </p:nvSpPr>
        <p:spPr>
          <a:xfrm>
            <a:off x="1298501" y="3898045"/>
            <a:ext cx="288000" cy="288000"/>
          </a:xfrm>
          <a:prstGeom prst="ellipse">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Agrupar 74">
            <a:extLst>
              <a:ext uri="{FF2B5EF4-FFF2-40B4-BE49-F238E27FC236}">
                <a16:creationId xmlns:a16="http://schemas.microsoft.com/office/drawing/2014/main" id="{5DF74B86-1F5C-5229-8DDD-2EBC4A85B645}"/>
              </a:ext>
            </a:extLst>
          </p:cNvPr>
          <p:cNvGrpSpPr/>
          <p:nvPr/>
        </p:nvGrpSpPr>
        <p:grpSpPr>
          <a:xfrm>
            <a:off x="1928688" y="3815921"/>
            <a:ext cx="1003944" cy="452247"/>
            <a:chOff x="6347256" y="1548386"/>
            <a:chExt cx="1003944" cy="452247"/>
          </a:xfrm>
        </p:grpSpPr>
        <p:sp>
          <p:nvSpPr>
            <p:cNvPr id="76" name="Retângulo Arredondado 75">
              <a:extLst>
                <a:ext uri="{FF2B5EF4-FFF2-40B4-BE49-F238E27FC236}">
                  <a16:creationId xmlns:a16="http://schemas.microsoft.com/office/drawing/2014/main" id="{5DFE2077-E9C6-0C01-0F51-F221BEE2F00E}"/>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tângulo 76">
              <a:extLst>
                <a:ext uri="{FF2B5EF4-FFF2-40B4-BE49-F238E27FC236}">
                  <a16:creationId xmlns:a16="http://schemas.microsoft.com/office/drawing/2014/main" id="{647943AA-A0F4-F3E2-326B-E58F86D9B6F8}"/>
                </a:ext>
              </a:extLst>
            </p:cNvPr>
            <p:cNvSpPr/>
            <p:nvPr/>
          </p:nvSpPr>
          <p:spPr>
            <a:xfrm>
              <a:off x="6492179" y="1628709"/>
              <a:ext cx="291600" cy="291600"/>
            </a:xfrm>
            <a:prstGeom prst="rect">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tângulo 77">
              <a:extLst>
                <a:ext uri="{FF2B5EF4-FFF2-40B4-BE49-F238E27FC236}">
                  <a16:creationId xmlns:a16="http://schemas.microsoft.com/office/drawing/2014/main" id="{9E04326A-90FB-FA86-E509-CA525762B7B1}"/>
                </a:ext>
              </a:extLst>
            </p:cNvPr>
            <p:cNvSpPr/>
            <p:nvPr/>
          </p:nvSpPr>
          <p:spPr>
            <a:xfrm>
              <a:off x="6914028" y="1628709"/>
              <a:ext cx="291600" cy="291600"/>
            </a:xfrm>
            <a:prstGeom prst="rect">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9" name="CaixaDeTexto 78">
                <a:extLst>
                  <a:ext uri="{FF2B5EF4-FFF2-40B4-BE49-F238E27FC236}">
                    <a16:creationId xmlns:a16="http://schemas.microsoft.com/office/drawing/2014/main" id="{42191CB8-F647-6AFF-CD97-952D8F3B9752}"/>
                  </a:ext>
                </a:extLst>
              </p:cNvPr>
              <p:cNvSpPr txBox="1"/>
              <p:nvPr/>
            </p:nvSpPr>
            <p:spPr>
              <a:xfrm>
                <a:off x="1647789" y="3909046"/>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79" name="CaixaDeTexto 78">
                <a:extLst>
                  <a:ext uri="{FF2B5EF4-FFF2-40B4-BE49-F238E27FC236}">
                    <a16:creationId xmlns:a16="http://schemas.microsoft.com/office/drawing/2014/main" id="{42191CB8-F647-6AFF-CD97-952D8F3B9752}"/>
                  </a:ext>
                </a:extLst>
              </p:cNvPr>
              <p:cNvSpPr txBox="1">
                <a:spLocks noRot="1" noChangeAspect="1" noMove="1" noResize="1" noEditPoints="1" noAdjustHandles="1" noChangeArrowheads="1" noChangeShapeType="1" noTextEdit="1"/>
              </p:cNvSpPr>
              <p:nvPr/>
            </p:nvSpPr>
            <p:spPr>
              <a:xfrm>
                <a:off x="1647789" y="3909046"/>
                <a:ext cx="219611" cy="276999"/>
              </a:xfrm>
              <a:prstGeom prst="rect">
                <a:avLst/>
              </a:prstGeom>
              <a:blipFill>
                <a:blip r:embed="rId15"/>
                <a:stretch>
                  <a:fillRect l="-11111" r="-16667"/>
                </a:stretch>
              </a:blipFill>
            </p:spPr>
            <p:txBody>
              <a:bodyPr/>
              <a:lstStyle/>
              <a:p>
                <a:r>
                  <a:rPr lang="en-US">
                    <a:noFill/>
                  </a:rPr>
                  <a:t> </a:t>
                </a:r>
              </a:p>
            </p:txBody>
          </p:sp>
        </mc:Fallback>
      </mc:AlternateContent>
      <p:cxnSp>
        <p:nvCxnSpPr>
          <p:cNvPr id="80" name="Conexão Reta Unidirecional 79">
            <a:extLst>
              <a:ext uri="{FF2B5EF4-FFF2-40B4-BE49-F238E27FC236}">
                <a16:creationId xmlns:a16="http://schemas.microsoft.com/office/drawing/2014/main" id="{AB9A21F6-EBFF-C508-9399-0E3FF1EE241C}"/>
              </a:ext>
            </a:extLst>
          </p:cNvPr>
          <p:cNvCxnSpPr/>
          <p:nvPr/>
        </p:nvCxnSpPr>
        <p:spPr>
          <a:xfrm flipV="1">
            <a:off x="1070676" y="2080578"/>
            <a:ext cx="310728" cy="369332"/>
          </a:xfrm>
          <a:prstGeom prst="straightConnector1">
            <a:avLst/>
          </a:prstGeom>
          <a:ln w="28575">
            <a:solidFill>
              <a:srgbClr val="B7520C"/>
            </a:solidFill>
            <a:tailEnd type="triangle"/>
          </a:ln>
        </p:spPr>
        <p:style>
          <a:lnRef idx="2">
            <a:schemeClr val="accent1"/>
          </a:lnRef>
          <a:fillRef idx="0">
            <a:schemeClr val="accent1"/>
          </a:fillRef>
          <a:effectRef idx="1">
            <a:schemeClr val="accent1"/>
          </a:effectRef>
          <a:fontRef idx="minor">
            <a:schemeClr val="tx1"/>
          </a:fontRef>
        </p:style>
      </p:cxnSp>
      <p:cxnSp>
        <p:nvCxnSpPr>
          <p:cNvPr id="81" name="Conexão Reta Unidirecional 80">
            <a:extLst>
              <a:ext uri="{FF2B5EF4-FFF2-40B4-BE49-F238E27FC236}">
                <a16:creationId xmlns:a16="http://schemas.microsoft.com/office/drawing/2014/main" id="{0A51A1F1-B290-9124-EBA7-45547E3EBFBE}"/>
              </a:ext>
            </a:extLst>
          </p:cNvPr>
          <p:cNvCxnSpPr/>
          <p:nvPr/>
        </p:nvCxnSpPr>
        <p:spPr>
          <a:xfrm flipV="1">
            <a:off x="1070676" y="2650628"/>
            <a:ext cx="310728" cy="369332"/>
          </a:xfrm>
          <a:prstGeom prst="straightConnector1">
            <a:avLst/>
          </a:prstGeom>
          <a:ln w="28575">
            <a:solidFill>
              <a:srgbClr val="3D78B5"/>
            </a:solidFill>
            <a:tailEnd type="triangle"/>
          </a:ln>
        </p:spPr>
        <p:style>
          <a:lnRef idx="2">
            <a:schemeClr val="accent1"/>
          </a:lnRef>
          <a:fillRef idx="0">
            <a:schemeClr val="accent1"/>
          </a:fillRef>
          <a:effectRef idx="1">
            <a:schemeClr val="accent1"/>
          </a:effectRef>
          <a:fontRef idx="minor">
            <a:schemeClr val="tx1"/>
          </a:fontRef>
        </p:style>
      </p:cxnSp>
      <p:cxnSp>
        <p:nvCxnSpPr>
          <p:cNvPr id="82" name="Conexão Reta Unidirecional 81">
            <a:extLst>
              <a:ext uri="{FF2B5EF4-FFF2-40B4-BE49-F238E27FC236}">
                <a16:creationId xmlns:a16="http://schemas.microsoft.com/office/drawing/2014/main" id="{7FA64360-468A-97C0-DFA3-8F98BBA2DBB5}"/>
              </a:ext>
            </a:extLst>
          </p:cNvPr>
          <p:cNvCxnSpPr/>
          <p:nvPr/>
        </p:nvCxnSpPr>
        <p:spPr>
          <a:xfrm flipV="1">
            <a:off x="1070676" y="3207931"/>
            <a:ext cx="310728" cy="369332"/>
          </a:xfrm>
          <a:prstGeom prst="straightConnector1">
            <a:avLst/>
          </a:prstGeom>
          <a:ln w="28575">
            <a:solidFill>
              <a:srgbClr val="4F9A8F"/>
            </a:solidFill>
            <a:tailEnd type="triangle"/>
          </a:ln>
        </p:spPr>
        <p:style>
          <a:lnRef idx="2">
            <a:schemeClr val="accent1"/>
          </a:lnRef>
          <a:fillRef idx="0">
            <a:schemeClr val="accent1"/>
          </a:fillRef>
          <a:effectRef idx="1">
            <a:schemeClr val="accent1"/>
          </a:effectRef>
          <a:fontRef idx="minor">
            <a:schemeClr val="tx1"/>
          </a:fontRef>
        </p:style>
      </p:cxnSp>
      <p:cxnSp>
        <p:nvCxnSpPr>
          <p:cNvPr id="83" name="Conexão Reta Unidirecional 82">
            <a:extLst>
              <a:ext uri="{FF2B5EF4-FFF2-40B4-BE49-F238E27FC236}">
                <a16:creationId xmlns:a16="http://schemas.microsoft.com/office/drawing/2014/main" id="{BB67645C-5267-F6E2-99CD-2BA8FE6875F5}"/>
              </a:ext>
            </a:extLst>
          </p:cNvPr>
          <p:cNvCxnSpPr/>
          <p:nvPr/>
        </p:nvCxnSpPr>
        <p:spPr>
          <a:xfrm flipV="1">
            <a:off x="1070676" y="3764843"/>
            <a:ext cx="310728" cy="369332"/>
          </a:xfrm>
          <a:prstGeom prst="straightConnector1">
            <a:avLst/>
          </a:prstGeom>
          <a:ln w="28575">
            <a:solidFill>
              <a:srgbClr val="895299"/>
            </a:solidFill>
            <a:tailEnd type="triangle"/>
          </a:ln>
        </p:spPr>
        <p:style>
          <a:lnRef idx="2">
            <a:schemeClr val="accent1"/>
          </a:lnRef>
          <a:fillRef idx="0">
            <a:schemeClr val="accent1"/>
          </a:fillRef>
          <a:effectRef idx="1">
            <a:schemeClr val="accent1"/>
          </a:effectRef>
          <a:fontRef idx="minor">
            <a:schemeClr val="tx1"/>
          </a:fontRef>
        </p:style>
      </p:cxnSp>
      <p:pic>
        <p:nvPicPr>
          <p:cNvPr id="85" name="Gráfico 84" descr="Marcador com preenchimento sólido">
            <a:extLst>
              <a:ext uri="{FF2B5EF4-FFF2-40B4-BE49-F238E27FC236}">
                <a16:creationId xmlns:a16="http://schemas.microsoft.com/office/drawing/2014/main" id="{9E415C53-96A4-F972-48D7-EC88C72D213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17309" y="2142101"/>
            <a:ext cx="502309" cy="502309"/>
          </a:xfrm>
          <a:prstGeom prst="rect">
            <a:avLst/>
          </a:prstGeom>
        </p:spPr>
      </p:pic>
      <p:pic>
        <p:nvPicPr>
          <p:cNvPr id="86" name="Gráfico 85" descr="Marcador com preenchimento sólido">
            <a:extLst>
              <a:ext uri="{FF2B5EF4-FFF2-40B4-BE49-F238E27FC236}">
                <a16:creationId xmlns:a16="http://schemas.microsoft.com/office/drawing/2014/main" id="{F1D963FC-0AFB-DF4B-CAD6-A952FA7A68B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917309" y="2697310"/>
            <a:ext cx="502309" cy="502309"/>
          </a:xfrm>
          <a:prstGeom prst="rect">
            <a:avLst/>
          </a:prstGeom>
        </p:spPr>
      </p:pic>
      <p:pic>
        <p:nvPicPr>
          <p:cNvPr id="87" name="Gráfico 86" descr="Marcador com preenchimento sólido">
            <a:extLst>
              <a:ext uri="{FF2B5EF4-FFF2-40B4-BE49-F238E27FC236}">
                <a16:creationId xmlns:a16="http://schemas.microsoft.com/office/drawing/2014/main" id="{24463018-A636-65F1-0E3F-87E6490A69E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917309" y="3248031"/>
            <a:ext cx="502309" cy="502309"/>
          </a:xfrm>
          <a:prstGeom prst="rect">
            <a:avLst/>
          </a:prstGeom>
        </p:spPr>
      </p:pic>
      <p:pic>
        <p:nvPicPr>
          <p:cNvPr id="88" name="Gráfico 87" descr="Marcador com preenchimento sólido">
            <a:extLst>
              <a:ext uri="{FF2B5EF4-FFF2-40B4-BE49-F238E27FC236}">
                <a16:creationId xmlns:a16="http://schemas.microsoft.com/office/drawing/2014/main" id="{0CF47DC3-74FD-614F-F501-58AD1DDB8AE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917309" y="3798752"/>
            <a:ext cx="502309" cy="502309"/>
          </a:xfrm>
          <a:prstGeom prst="rect">
            <a:avLst/>
          </a:prstGeom>
        </p:spPr>
      </p:pic>
      <p:sp>
        <p:nvSpPr>
          <p:cNvPr id="103" name="CaixaDeTexto 102">
            <a:extLst>
              <a:ext uri="{FF2B5EF4-FFF2-40B4-BE49-F238E27FC236}">
                <a16:creationId xmlns:a16="http://schemas.microsoft.com/office/drawing/2014/main" id="{034FAC68-3AB1-30E0-40C2-8C333D28BBAA}"/>
              </a:ext>
            </a:extLst>
          </p:cNvPr>
          <p:cNvSpPr txBox="1"/>
          <p:nvPr/>
        </p:nvSpPr>
        <p:spPr>
          <a:xfrm>
            <a:off x="8327158" y="1355839"/>
            <a:ext cx="2613961" cy="646331"/>
          </a:xfrm>
          <a:prstGeom prst="rect">
            <a:avLst/>
          </a:prstGeom>
          <a:noFill/>
        </p:spPr>
        <p:txBody>
          <a:bodyPr wrap="square">
            <a:spAutoFit/>
          </a:bodyPr>
          <a:lstStyle/>
          <a:p>
            <a:pPr algn="ctr"/>
            <a:r>
              <a:rPr lang="en-US" sz="1800" b="1" dirty="0">
                <a:solidFill>
                  <a:schemeClr val="tx1">
                    <a:lumMod val="85000"/>
                    <a:lumOff val="15000"/>
                  </a:schemeClr>
                </a:solidFill>
                <a:cs typeface="Arial" panose="020B0604020202020204" pitchFamily="34" charset="0"/>
              </a:rPr>
              <a:t>personal and global best position updates</a:t>
            </a:r>
            <a:endParaRPr lang="en-US" b="1" dirty="0"/>
          </a:p>
        </p:txBody>
      </p:sp>
      <p:sp>
        <p:nvSpPr>
          <p:cNvPr id="104" name="CaixaDeTexto 103">
            <a:extLst>
              <a:ext uri="{FF2B5EF4-FFF2-40B4-BE49-F238E27FC236}">
                <a16:creationId xmlns:a16="http://schemas.microsoft.com/office/drawing/2014/main" id="{B09F0600-43CD-231B-4BEF-9622BA0BF8E4}"/>
              </a:ext>
            </a:extLst>
          </p:cNvPr>
          <p:cNvSpPr txBox="1"/>
          <p:nvPr/>
        </p:nvSpPr>
        <p:spPr>
          <a:xfrm>
            <a:off x="4547662" y="1350413"/>
            <a:ext cx="3096677" cy="646331"/>
          </a:xfrm>
          <a:prstGeom prst="rect">
            <a:avLst/>
          </a:prstGeom>
          <a:noFill/>
        </p:spPr>
        <p:txBody>
          <a:bodyPr wrap="square">
            <a:spAutoFit/>
          </a:bodyPr>
          <a:lstStyle/>
          <a:p>
            <a:pPr algn="ctr"/>
            <a:r>
              <a:rPr lang="en-US" sz="1800" b="1" dirty="0">
                <a:solidFill>
                  <a:schemeClr val="tx1">
                    <a:lumMod val="85000"/>
                    <a:lumOff val="15000"/>
                  </a:schemeClr>
                </a:solidFill>
                <a:cs typeface="Arial" panose="020B0604020202020204" pitchFamily="34" charset="0"/>
              </a:rPr>
              <a:t>velocity and </a:t>
            </a:r>
          </a:p>
          <a:p>
            <a:pPr algn="ctr"/>
            <a:r>
              <a:rPr lang="en-US" sz="1800" b="1" dirty="0">
                <a:solidFill>
                  <a:schemeClr val="tx1">
                    <a:lumMod val="85000"/>
                    <a:lumOff val="15000"/>
                  </a:schemeClr>
                </a:solidFill>
                <a:cs typeface="Arial" panose="020B0604020202020204" pitchFamily="34" charset="0"/>
              </a:rPr>
              <a:t>position updates</a:t>
            </a:r>
            <a:endParaRPr lang="en-US" b="1" dirty="0"/>
          </a:p>
        </p:txBody>
      </p:sp>
      <p:sp>
        <p:nvSpPr>
          <p:cNvPr id="105" name="CaixaDeTexto 104">
            <a:extLst>
              <a:ext uri="{FF2B5EF4-FFF2-40B4-BE49-F238E27FC236}">
                <a16:creationId xmlns:a16="http://schemas.microsoft.com/office/drawing/2014/main" id="{2A71D2C5-BBE6-07BF-5C3E-0015C05B33A7}"/>
              </a:ext>
            </a:extLst>
          </p:cNvPr>
          <p:cNvSpPr txBox="1"/>
          <p:nvPr/>
        </p:nvSpPr>
        <p:spPr>
          <a:xfrm>
            <a:off x="5231359" y="2069062"/>
            <a:ext cx="1478706" cy="369332"/>
          </a:xfrm>
          <a:prstGeom prst="rect">
            <a:avLst/>
          </a:prstGeom>
          <a:noFill/>
        </p:spPr>
        <p:txBody>
          <a:bodyPr wrap="square">
            <a:spAutoFit/>
          </a:bodyPr>
          <a:lstStyle/>
          <a:p>
            <a:r>
              <a:rPr lang="en-US" dirty="0">
                <a:solidFill>
                  <a:schemeClr val="tx1">
                    <a:lumMod val="85000"/>
                    <a:lumOff val="15000"/>
                  </a:schemeClr>
                </a:solidFill>
                <a:cs typeface="Arial" panose="020B0604020202020204" pitchFamily="34" charset="0"/>
              </a:rPr>
              <a:t>e</a:t>
            </a:r>
            <a:r>
              <a:rPr lang="en-US" sz="1800" dirty="0">
                <a:solidFill>
                  <a:schemeClr val="tx1">
                    <a:lumMod val="85000"/>
                    <a:lumOff val="15000"/>
                  </a:schemeClr>
                </a:solidFill>
                <a:cs typeface="Arial" panose="020B0604020202020204" pitchFamily="34" charset="0"/>
              </a:rPr>
              <a:t>xample for</a:t>
            </a:r>
            <a:endParaRPr lang="en-US" dirty="0"/>
          </a:p>
        </p:txBody>
      </p:sp>
      <p:sp>
        <p:nvSpPr>
          <p:cNvPr id="106" name="Oval 105">
            <a:extLst>
              <a:ext uri="{FF2B5EF4-FFF2-40B4-BE49-F238E27FC236}">
                <a16:creationId xmlns:a16="http://schemas.microsoft.com/office/drawing/2014/main" id="{D15EB626-4CE6-4A1A-7D39-AE7572C18278}"/>
              </a:ext>
            </a:extLst>
          </p:cNvPr>
          <p:cNvSpPr>
            <a:spLocks noChangeAspect="1"/>
          </p:cNvSpPr>
          <p:nvPr/>
        </p:nvSpPr>
        <p:spPr>
          <a:xfrm>
            <a:off x="6566065" y="2109728"/>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C29BBBB7-2922-5007-0442-5F6EBAEB2FDA}"/>
              </a:ext>
            </a:extLst>
          </p:cNvPr>
          <p:cNvSpPr>
            <a:spLocks noChangeAspect="1"/>
          </p:cNvSpPr>
          <p:nvPr/>
        </p:nvSpPr>
        <p:spPr>
          <a:xfrm>
            <a:off x="5127149" y="2479455"/>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8" name="Gráfico 107" descr="Marcador com preenchimento sólido">
            <a:extLst>
              <a:ext uri="{FF2B5EF4-FFF2-40B4-BE49-F238E27FC236}">
                <a16:creationId xmlns:a16="http://schemas.microsoft.com/office/drawing/2014/main" id="{FE2C6270-2DDC-A503-0F30-C1408B80A11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819317" y="2834425"/>
            <a:ext cx="502309" cy="502309"/>
          </a:xfrm>
          <a:prstGeom prst="rect">
            <a:avLst/>
          </a:prstGeom>
        </p:spPr>
      </p:pic>
      <p:cxnSp>
        <p:nvCxnSpPr>
          <p:cNvPr id="110" name="Conexão Reta Unidirecional 109">
            <a:extLst>
              <a:ext uri="{FF2B5EF4-FFF2-40B4-BE49-F238E27FC236}">
                <a16:creationId xmlns:a16="http://schemas.microsoft.com/office/drawing/2014/main" id="{794F28A6-3E60-815F-9DF4-26820096D9A6}"/>
              </a:ext>
            </a:extLst>
          </p:cNvPr>
          <p:cNvCxnSpPr>
            <a:cxnSpLocks/>
          </p:cNvCxnSpPr>
          <p:nvPr/>
        </p:nvCxnSpPr>
        <p:spPr>
          <a:xfrm flipV="1">
            <a:off x="5929127" y="2678462"/>
            <a:ext cx="310728" cy="369332"/>
          </a:xfrm>
          <a:prstGeom prst="straightConnector1">
            <a:avLst/>
          </a:prstGeom>
          <a:ln w="28575">
            <a:solidFill>
              <a:srgbClr val="B7520C"/>
            </a:solidFill>
            <a:tailEnd type="triangle"/>
          </a:ln>
        </p:spPr>
        <p:style>
          <a:lnRef idx="2">
            <a:schemeClr val="accent1"/>
          </a:lnRef>
          <a:fillRef idx="0">
            <a:schemeClr val="accent1"/>
          </a:fillRef>
          <a:effectRef idx="1">
            <a:schemeClr val="accent1"/>
          </a:effectRef>
          <a:fontRef idx="minor">
            <a:schemeClr val="tx1"/>
          </a:fontRef>
        </p:style>
      </p:cxnSp>
      <p:cxnSp>
        <p:nvCxnSpPr>
          <p:cNvPr id="111" name="Conexão Reta Unidirecional 110">
            <a:extLst>
              <a:ext uri="{FF2B5EF4-FFF2-40B4-BE49-F238E27FC236}">
                <a16:creationId xmlns:a16="http://schemas.microsoft.com/office/drawing/2014/main" id="{06D42AF4-19EB-52FE-504D-73ED7DB70D21}"/>
              </a:ext>
            </a:extLst>
          </p:cNvPr>
          <p:cNvCxnSpPr>
            <a:cxnSpLocks/>
          </p:cNvCxnSpPr>
          <p:nvPr/>
        </p:nvCxnSpPr>
        <p:spPr>
          <a:xfrm>
            <a:off x="5706913" y="2835294"/>
            <a:ext cx="215235"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3" name="Oval 112">
            <a:extLst>
              <a:ext uri="{FF2B5EF4-FFF2-40B4-BE49-F238E27FC236}">
                <a16:creationId xmlns:a16="http://schemas.microsoft.com/office/drawing/2014/main" id="{2C1F9761-AF85-241D-517E-29CC990237D7}"/>
              </a:ext>
            </a:extLst>
          </p:cNvPr>
          <p:cNvSpPr>
            <a:spLocks noChangeAspect="1"/>
          </p:cNvSpPr>
          <p:nvPr/>
        </p:nvSpPr>
        <p:spPr>
          <a:xfrm>
            <a:off x="6632971" y="2663749"/>
            <a:ext cx="288000" cy="288000"/>
          </a:xfrm>
          <a:prstGeom prst="ellipse">
            <a:avLst/>
          </a:prstGeom>
          <a:solidFill>
            <a:srgbClr val="B7520C"/>
          </a:solidFill>
          <a:ln w="19050">
            <a:solidFill>
              <a:srgbClr val="CCAE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Conexão em Ângulos Retos 118">
            <a:extLst>
              <a:ext uri="{FF2B5EF4-FFF2-40B4-BE49-F238E27FC236}">
                <a16:creationId xmlns:a16="http://schemas.microsoft.com/office/drawing/2014/main" id="{502B7723-B5F3-6704-224A-86F03625D8EB}"/>
              </a:ext>
            </a:extLst>
          </p:cNvPr>
          <p:cNvCxnSpPr>
            <a:cxnSpLocks/>
          </p:cNvCxnSpPr>
          <p:nvPr/>
        </p:nvCxnSpPr>
        <p:spPr>
          <a:xfrm>
            <a:off x="5479761" y="2570881"/>
            <a:ext cx="12700" cy="545615"/>
          </a:xfrm>
          <a:prstGeom prst="bentConnector3">
            <a:avLst>
              <a:gd name="adj1" fmla="val 1800000"/>
            </a:avLst>
          </a:prstGeom>
          <a:ln w="12700">
            <a:solidFill>
              <a:schemeClr val="tx1">
                <a:lumMod val="85000"/>
                <a:lumOff val="1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21" name="CaixaDeTexto 120">
            <a:extLst>
              <a:ext uri="{FF2B5EF4-FFF2-40B4-BE49-F238E27FC236}">
                <a16:creationId xmlns:a16="http://schemas.microsoft.com/office/drawing/2014/main" id="{7D36DBE9-8909-770D-F29C-B1F406180808}"/>
              </a:ext>
            </a:extLst>
          </p:cNvPr>
          <p:cNvSpPr txBox="1"/>
          <p:nvPr/>
        </p:nvSpPr>
        <p:spPr>
          <a:xfrm>
            <a:off x="8770419" y="2069062"/>
            <a:ext cx="1478706" cy="369332"/>
          </a:xfrm>
          <a:prstGeom prst="rect">
            <a:avLst/>
          </a:prstGeom>
          <a:noFill/>
        </p:spPr>
        <p:txBody>
          <a:bodyPr wrap="square">
            <a:spAutoFit/>
          </a:bodyPr>
          <a:lstStyle/>
          <a:p>
            <a:r>
              <a:rPr lang="en-US" dirty="0">
                <a:solidFill>
                  <a:schemeClr val="tx1">
                    <a:lumMod val="85000"/>
                    <a:lumOff val="15000"/>
                  </a:schemeClr>
                </a:solidFill>
                <a:cs typeface="Arial" panose="020B0604020202020204" pitchFamily="34" charset="0"/>
              </a:rPr>
              <a:t>e</a:t>
            </a:r>
            <a:r>
              <a:rPr lang="en-US" sz="1800" dirty="0">
                <a:solidFill>
                  <a:schemeClr val="tx1">
                    <a:lumMod val="85000"/>
                    <a:lumOff val="15000"/>
                  </a:schemeClr>
                </a:solidFill>
                <a:cs typeface="Arial" panose="020B0604020202020204" pitchFamily="34" charset="0"/>
              </a:rPr>
              <a:t>xample for</a:t>
            </a:r>
            <a:endParaRPr lang="en-US" dirty="0"/>
          </a:p>
        </p:txBody>
      </p:sp>
      <p:sp>
        <p:nvSpPr>
          <p:cNvPr id="122" name="Oval 121">
            <a:extLst>
              <a:ext uri="{FF2B5EF4-FFF2-40B4-BE49-F238E27FC236}">
                <a16:creationId xmlns:a16="http://schemas.microsoft.com/office/drawing/2014/main" id="{41B4DB85-E757-8836-D707-D4AB9E30C0A5}"/>
              </a:ext>
            </a:extLst>
          </p:cNvPr>
          <p:cNvSpPr>
            <a:spLocks noChangeAspect="1"/>
          </p:cNvSpPr>
          <p:nvPr/>
        </p:nvSpPr>
        <p:spPr>
          <a:xfrm>
            <a:off x="10105125" y="2109728"/>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Gráfico 136" descr="Sinalizador com preenchimento sólido">
            <a:extLst>
              <a:ext uri="{FF2B5EF4-FFF2-40B4-BE49-F238E27FC236}">
                <a16:creationId xmlns:a16="http://schemas.microsoft.com/office/drawing/2014/main" id="{AAC2CA42-6CC5-3261-712D-84E17D2C79B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521236">
            <a:off x="5786838" y="4757474"/>
            <a:ext cx="453406" cy="453406"/>
          </a:xfrm>
          <a:prstGeom prst="rect">
            <a:avLst/>
          </a:prstGeom>
        </p:spPr>
      </p:pic>
      <p:pic>
        <p:nvPicPr>
          <p:cNvPr id="145" name="Gráfico 144" descr="Sinalizador com preenchimento sólido">
            <a:extLst>
              <a:ext uri="{FF2B5EF4-FFF2-40B4-BE49-F238E27FC236}">
                <a16:creationId xmlns:a16="http://schemas.microsoft.com/office/drawing/2014/main" id="{9294789C-0909-4230-1045-5D0FB845BD1F}"/>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120236" y="2872415"/>
            <a:ext cx="453406" cy="453406"/>
          </a:xfrm>
          <a:prstGeom prst="rect">
            <a:avLst/>
          </a:prstGeom>
        </p:spPr>
      </p:pic>
      <p:pic>
        <p:nvPicPr>
          <p:cNvPr id="160" name="Gráfico 159" descr="Marcador com preenchimento sólido">
            <a:extLst>
              <a:ext uri="{FF2B5EF4-FFF2-40B4-BE49-F238E27FC236}">
                <a16:creationId xmlns:a16="http://schemas.microsoft.com/office/drawing/2014/main" id="{26A8AE0D-8E81-4DD0-8958-AA8F47AF2B86}"/>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816226" y="2560147"/>
            <a:ext cx="502309" cy="502309"/>
          </a:xfrm>
          <a:prstGeom prst="rect">
            <a:avLst/>
          </a:prstGeom>
        </p:spPr>
      </p:pic>
      <p:pic>
        <p:nvPicPr>
          <p:cNvPr id="163" name="Gráfico 162" descr="Marcador com preenchimento sólido">
            <a:extLst>
              <a:ext uri="{FF2B5EF4-FFF2-40B4-BE49-F238E27FC236}">
                <a16:creationId xmlns:a16="http://schemas.microsoft.com/office/drawing/2014/main" id="{644A12DD-8596-8E9E-FBA9-A836C7ED25D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737307" y="3030651"/>
            <a:ext cx="502309" cy="502309"/>
          </a:xfrm>
          <a:prstGeom prst="rect">
            <a:avLst/>
          </a:prstGeom>
        </p:spPr>
      </p:pic>
      <p:sp>
        <p:nvSpPr>
          <p:cNvPr id="164" name="Anel 163">
            <a:extLst>
              <a:ext uri="{FF2B5EF4-FFF2-40B4-BE49-F238E27FC236}">
                <a16:creationId xmlns:a16="http://schemas.microsoft.com/office/drawing/2014/main" id="{08C79083-AD41-882A-3240-80640A50DEC6}"/>
              </a:ext>
            </a:extLst>
          </p:cNvPr>
          <p:cNvSpPr/>
          <p:nvPr/>
        </p:nvSpPr>
        <p:spPr>
          <a:xfrm>
            <a:off x="8747060" y="2538522"/>
            <a:ext cx="502309" cy="466651"/>
          </a:xfrm>
          <a:prstGeom prst="donut">
            <a:avLst>
              <a:gd name="adj" fmla="val 3745"/>
            </a:avLst>
          </a:prstGeom>
          <a:solidFill>
            <a:srgbClr val="4F9A8F"/>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65" name="Gráfico 164" descr="Marcador com preenchimento sólido">
            <a:extLst>
              <a:ext uri="{FF2B5EF4-FFF2-40B4-BE49-F238E27FC236}">
                <a16:creationId xmlns:a16="http://schemas.microsoft.com/office/drawing/2014/main" id="{053DABB8-C4EC-CBDE-3E4D-E6435DCC52B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888667" y="2514317"/>
            <a:ext cx="502309" cy="502309"/>
          </a:xfrm>
          <a:prstGeom prst="rect">
            <a:avLst/>
          </a:prstGeom>
        </p:spPr>
      </p:pic>
      <p:sp>
        <p:nvSpPr>
          <p:cNvPr id="169" name="Anel 168">
            <a:extLst>
              <a:ext uri="{FF2B5EF4-FFF2-40B4-BE49-F238E27FC236}">
                <a16:creationId xmlns:a16="http://schemas.microsoft.com/office/drawing/2014/main" id="{6353F2CD-7F4E-8ABB-5367-4A91BDC0F232}"/>
              </a:ext>
            </a:extLst>
          </p:cNvPr>
          <p:cNvSpPr/>
          <p:nvPr/>
        </p:nvSpPr>
        <p:spPr>
          <a:xfrm>
            <a:off x="9895985" y="2523119"/>
            <a:ext cx="502309" cy="466651"/>
          </a:xfrm>
          <a:prstGeom prst="donut">
            <a:avLst>
              <a:gd name="adj" fmla="val 3745"/>
            </a:avLst>
          </a:prstGeom>
          <a:solidFill>
            <a:srgbClr val="4F9A8F"/>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0" name="Conexão em Ângulos Retos 169">
            <a:extLst>
              <a:ext uri="{FF2B5EF4-FFF2-40B4-BE49-F238E27FC236}">
                <a16:creationId xmlns:a16="http://schemas.microsoft.com/office/drawing/2014/main" id="{B33522A9-0D42-DAF0-B5CD-277BC7930141}"/>
              </a:ext>
            </a:extLst>
          </p:cNvPr>
          <p:cNvCxnSpPr>
            <a:cxnSpLocks/>
          </p:cNvCxnSpPr>
          <p:nvPr/>
        </p:nvCxnSpPr>
        <p:spPr>
          <a:xfrm>
            <a:off x="9252482" y="2757843"/>
            <a:ext cx="12700" cy="545615"/>
          </a:xfrm>
          <a:prstGeom prst="bentConnector3">
            <a:avLst>
              <a:gd name="adj1" fmla="val 1800000"/>
            </a:avLst>
          </a:prstGeom>
          <a:ln w="12700">
            <a:solidFill>
              <a:schemeClr val="tx1">
                <a:lumMod val="85000"/>
                <a:lumOff val="1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71" name="Conexão em Ângulos Retos 170">
            <a:extLst>
              <a:ext uri="{FF2B5EF4-FFF2-40B4-BE49-F238E27FC236}">
                <a16:creationId xmlns:a16="http://schemas.microsoft.com/office/drawing/2014/main" id="{A56BEABC-D799-D8E1-8039-C26337A15A35}"/>
              </a:ext>
            </a:extLst>
          </p:cNvPr>
          <p:cNvCxnSpPr>
            <a:cxnSpLocks/>
          </p:cNvCxnSpPr>
          <p:nvPr/>
        </p:nvCxnSpPr>
        <p:spPr>
          <a:xfrm>
            <a:off x="10421348" y="2742391"/>
            <a:ext cx="12700" cy="545615"/>
          </a:xfrm>
          <a:prstGeom prst="bentConnector3">
            <a:avLst>
              <a:gd name="adj1" fmla="val 1800000"/>
            </a:avLst>
          </a:prstGeom>
          <a:ln w="12700">
            <a:solidFill>
              <a:schemeClr val="tx1">
                <a:lumMod val="85000"/>
                <a:lumOff val="1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73" name="Gráfico 172" descr="Marcador com preenchimento sólido">
            <a:extLst>
              <a:ext uri="{FF2B5EF4-FFF2-40B4-BE49-F238E27FC236}">
                <a16:creationId xmlns:a16="http://schemas.microsoft.com/office/drawing/2014/main" id="{A81B2260-38E7-8F77-C311-FAC056727CD6}"/>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738309" y="2538522"/>
            <a:ext cx="502309" cy="502309"/>
          </a:xfrm>
          <a:prstGeom prst="rect">
            <a:avLst/>
          </a:prstGeom>
        </p:spPr>
      </p:pic>
      <p:cxnSp>
        <p:nvCxnSpPr>
          <p:cNvPr id="174" name="Conexão Reta Unidirecional 173">
            <a:extLst>
              <a:ext uri="{FF2B5EF4-FFF2-40B4-BE49-F238E27FC236}">
                <a16:creationId xmlns:a16="http://schemas.microsoft.com/office/drawing/2014/main" id="{F696B6AE-F480-709B-B28F-C903D5C37004}"/>
              </a:ext>
            </a:extLst>
          </p:cNvPr>
          <p:cNvCxnSpPr>
            <a:cxnSpLocks/>
          </p:cNvCxnSpPr>
          <p:nvPr/>
        </p:nvCxnSpPr>
        <p:spPr>
          <a:xfrm>
            <a:off x="9481021" y="3005173"/>
            <a:ext cx="271710"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76" name="Gráfico 175" descr="Sinalizador com preenchimento sólido">
            <a:extLst>
              <a:ext uri="{FF2B5EF4-FFF2-40B4-BE49-F238E27FC236}">
                <a16:creationId xmlns:a16="http://schemas.microsoft.com/office/drawing/2014/main" id="{5B997A41-4ABC-1A7F-9C13-278E9658D63F}"/>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267099" y="3291215"/>
            <a:ext cx="453406" cy="453406"/>
          </a:xfrm>
          <a:prstGeom prst="rect">
            <a:avLst/>
          </a:prstGeom>
        </p:spPr>
      </p:pic>
      <p:pic>
        <p:nvPicPr>
          <p:cNvPr id="8" name="Gráfico 7" descr="Sinalizador com preenchimento sólido">
            <a:extLst>
              <a:ext uri="{FF2B5EF4-FFF2-40B4-BE49-F238E27FC236}">
                <a16:creationId xmlns:a16="http://schemas.microsoft.com/office/drawing/2014/main" id="{DAF9C5FF-E12F-D06B-D4AF-B284DEA03B8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953847" y="3112025"/>
            <a:ext cx="453406" cy="453406"/>
          </a:xfrm>
          <a:prstGeom prst="rect">
            <a:avLst/>
          </a:prstGeom>
        </p:spPr>
      </p:pic>
      <p:cxnSp>
        <p:nvCxnSpPr>
          <p:cNvPr id="49" name="Conexão Reta Unidirecional 48">
            <a:extLst>
              <a:ext uri="{FF2B5EF4-FFF2-40B4-BE49-F238E27FC236}">
                <a16:creationId xmlns:a16="http://schemas.microsoft.com/office/drawing/2014/main" id="{48FDFFA0-4C04-C77B-8906-1E7DA83B61EC}"/>
              </a:ext>
            </a:extLst>
          </p:cNvPr>
          <p:cNvCxnSpPr>
            <a:cxnSpLocks/>
          </p:cNvCxnSpPr>
          <p:nvPr/>
        </p:nvCxnSpPr>
        <p:spPr>
          <a:xfrm>
            <a:off x="6286282" y="2826374"/>
            <a:ext cx="271710"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0" name="CaixaDeTexto 49">
            <a:extLst>
              <a:ext uri="{FF2B5EF4-FFF2-40B4-BE49-F238E27FC236}">
                <a16:creationId xmlns:a16="http://schemas.microsoft.com/office/drawing/2014/main" id="{4792D8B9-83C0-B7F1-4959-5A0E1A91F14B}"/>
              </a:ext>
            </a:extLst>
          </p:cNvPr>
          <p:cNvSpPr txBox="1"/>
          <p:nvPr/>
        </p:nvSpPr>
        <p:spPr>
          <a:xfrm>
            <a:off x="8278461" y="4404476"/>
            <a:ext cx="184731" cy="369332"/>
          </a:xfrm>
          <a:prstGeom prst="rect">
            <a:avLst/>
          </a:prstGeom>
          <a:noFill/>
        </p:spPr>
        <p:txBody>
          <a:bodyPr wrap="none" rtlCol="0">
            <a:spAutoFit/>
          </a:bodyPr>
          <a:lstStyle/>
          <a:p>
            <a:endParaRPr lang="en-US" dirty="0"/>
          </a:p>
        </p:txBody>
      </p:sp>
      <p:sp>
        <p:nvSpPr>
          <p:cNvPr id="9" name="CaixaDeTexto 8">
            <a:extLst>
              <a:ext uri="{FF2B5EF4-FFF2-40B4-BE49-F238E27FC236}">
                <a16:creationId xmlns:a16="http://schemas.microsoft.com/office/drawing/2014/main" id="{D716704C-04F1-A549-C984-09863A11EAA8}"/>
              </a:ext>
            </a:extLst>
          </p:cNvPr>
          <p:cNvSpPr txBox="1"/>
          <p:nvPr/>
        </p:nvSpPr>
        <p:spPr>
          <a:xfrm>
            <a:off x="216273" y="6356350"/>
            <a:ext cx="2743199" cy="338554"/>
          </a:xfrm>
          <a:prstGeom prst="rect">
            <a:avLst/>
          </a:prstGeom>
          <a:noFill/>
        </p:spPr>
        <p:txBody>
          <a:bodyPr wrap="square" rtlCol="0">
            <a:spAutoFit/>
          </a:bodyPr>
          <a:lstStyle/>
          <a:p>
            <a:r>
              <a:rPr lang="en-US" sz="1600" dirty="0"/>
              <a:t>References  [</a:t>
            </a:r>
            <a:r>
              <a:rPr lang="en-US" sz="1600" dirty="0">
                <a:solidFill>
                  <a:srgbClr val="3D78B5"/>
                </a:solidFill>
              </a:rPr>
              <a:t>32, 39</a:t>
            </a:r>
            <a:r>
              <a:rPr lang="en-US" sz="1600" dirty="0"/>
              <a:t>]</a:t>
            </a:r>
          </a:p>
        </p:txBody>
      </p:sp>
    </p:spTree>
    <p:extLst>
      <p:ext uri="{BB962C8B-B14F-4D97-AF65-F5344CB8AC3E}">
        <p14:creationId xmlns:p14="http://schemas.microsoft.com/office/powerpoint/2010/main" val="1169041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66FD40AE-DF3F-CD4A-AC5A-D952D24B767C}"/>
              </a:ext>
            </a:extLst>
          </p:cNvPr>
          <p:cNvSpPr/>
          <p:nvPr/>
        </p:nvSpPr>
        <p:spPr>
          <a:xfrm rot="1186032">
            <a:off x="6058553" y="4743252"/>
            <a:ext cx="393183" cy="541185"/>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Oval 21">
            <a:extLst>
              <a:ext uri="{FF2B5EF4-FFF2-40B4-BE49-F238E27FC236}">
                <a16:creationId xmlns:a16="http://schemas.microsoft.com/office/drawing/2014/main" id="{0232C883-C315-C02C-84EC-F915948A4D98}"/>
              </a:ext>
            </a:extLst>
          </p:cNvPr>
          <p:cNvSpPr/>
          <p:nvPr/>
        </p:nvSpPr>
        <p:spPr>
          <a:xfrm rot="1186032">
            <a:off x="5921703" y="4523614"/>
            <a:ext cx="674506" cy="1005588"/>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2" name="Oval 31">
            <a:extLst>
              <a:ext uri="{FF2B5EF4-FFF2-40B4-BE49-F238E27FC236}">
                <a16:creationId xmlns:a16="http://schemas.microsoft.com/office/drawing/2014/main" id="{208C1B2D-3C0C-D0AD-5B45-00A76DBE00E7}"/>
              </a:ext>
            </a:extLst>
          </p:cNvPr>
          <p:cNvSpPr/>
          <p:nvPr/>
        </p:nvSpPr>
        <p:spPr>
          <a:xfrm rot="1186032">
            <a:off x="5775057" y="4319211"/>
            <a:ext cx="1028804" cy="1439361"/>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3" name="Oval 32">
            <a:extLst>
              <a:ext uri="{FF2B5EF4-FFF2-40B4-BE49-F238E27FC236}">
                <a16:creationId xmlns:a16="http://schemas.microsoft.com/office/drawing/2014/main" id="{B670BEA9-D62F-DD94-1886-93D3AFACDABE}"/>
              </a:ext>
            </a:extLst>
          </p:cNvPr>
          <p:cNvSpPr/>
          <p:nvPr/>
        </p:nvSpPr>
        <p:spPr>
          <a:xfrm rot="1186032">
            <a:off x="5538039" y="4109333"/>
            <a:ext cx="1431358" cy="1869135"/>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Oval 33">
            <a:extLst>
              <a:ext uri="{FF2B5EF4-FFF2-40B4-BE49-F238E27FC236}">
                <a16:creationId xmlns:a16="http://schemas.microsoft.com/office/drawing/2014/main" id="{AB13FA76-140F-7E17-2DC6-67BE1FFED932}"/>
              </a:ext>
            </a:extLst>
          </p:cNvPr>
          <p:cNvSpPr/>
          <p:nvPr/>
        </p:nvSpPr>
        <p:spPr>
          <a:xfrm rot="1186032">
            <a:off x="5255185" y="3839691"/>
            <a:ext cx="2015595" cy="2354047"/>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 name="Marcador de Posição do Número do Diapositivo 2">
            <a:extLst>
              <a:ext uri="{FF2B5EF4-FFF2-40B4-BE49-F238E27FC236}">
                <a16:creationId xmlns:a16="http://schemas.microsoft.com/office/drawing/2014/main" id="{4E55505A-0F34-EA7B-60D0-3DBB22588163}"/>
              </a:ext>
            </a:extLst>
          </p:cNvPr>
          <p:cNvSpPr>
            <a:spLocks noGrp="1"/>
          </p:cNvSpPr>
          <p:nvPr>
            <p:ph type="sldNum" sz="quarter" idx="12"/>
          </p:nvPr>
        </p:nvSpPr>
        <p:spPr/>
        <p:txBody>
          <a:bodyPr/>
          <a:lstStyle/>
          <a:p>
            <a:fld id="{9349F829-3AB5-2249-A75E-9CF92A8C3104}" type="slidenum">
              <a:rPr lang="pt-PT" smtClean="0"/>
              <a:t>23</a:t>
            </a:fld>
            <a:endParaRPr lang="pt-PT"/>
          </a:p>
        </p:txBody>
      </p:sp>
      <p:cxnSp>
        <p:nvCxnSpPr>
          <p:cNvPr id="7" name="Conexão: Ângulo Reto 64">
            <a:extLst>
              <a:ext uri="{FF2B5EF4-FFF2-40B4-BE49-F238E27FC236}">
                <a16:creationId xmlns:a16="http://schemas.microsoft.com/office/drawing/2014/main" id="{87D5BFF3-5BF5-2E29-D20A-BB72E2F092CD}"/>
              </a:ext>
            </a:extLst>
          </p:cNvPr>
          <p:cNvCxnSpPr>
            <a:cxnSpLocks/>
          </p:cNvCxnSpPr>
          <p:nvPr/>
        </p:nvCxnSpPr>
        <p:spPr>
          <a:xfrm rot="16200000" flipH="1">
            <a:off x="4919605" y="3350398"/>
            <a:ext cx="2808000" cy="3312000"/>
          </a:xfrm>
          <a:prstGeom prst="bentConnector3">
            <a:avLst>
              <a:gd name="adj1" fmla="val 100391"/>
            </a:avLst>
          </a:prstGeom>
          <a:ln w="12700">
            <a:headEnd type="triangle"/>
            <a:tailEnd type="triangle"/>
          </a:ln>
        </p:spPr>
        <p:style>
          <a:lnRef idx="1">
            <a:schemeClr val="dk1"/>
          </a:lnRef>
          <a:fillRef idx="0">
            <a:schemeClr val="dk1"/>
          </a:fillRef>
          <a:effectRef idx="0">
            <a:schemeClr val="dk1"/>
          </a:effectRef>
          <a:fontRef idx="minor">
            <a:schemeClr val="tx1"/>
          </a:fontRef>
        </p:style>
      </p:cxnSp>
      <p:sp>
        <p:nvSpPr>
          <p:cNvPr id="35" name="Oval 34">
            <a:extLst>
              <a:ext uri="{FF2B5EF4-FFF2-40B4-BE49-F238E27FC236}">
                <a16:creationId xmlns:a16="http://schemas.microsoft.com/office/drawing/2014/main" id="{250BC9AC-9B0D-0FBD-EC05-6C5A021FCC4E}"/>
              </a:ext>
            </a:extLst>
          </p:cNvPr>
          <p:cNvSpPr/>
          <p:nvPr/>
        </p:nvSpPr>
        <p:spPr>
          <a:xfrm rot="1186032">
            <a:off x="5011414" y="3510543"/>
            <a:ext cx="2527374" cy="2892182"/>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mc:AlternateContent xmlns:mc="http://schemas.openxmlformats.org/markup-compatibility/2006" xmlns:a14="http://schemas.microsoft.com/office/drawing/2010/main">
        <mc:Choice Requires="a14">
          <p:sp>
            <p:nvSpPr>
              <p:cNvPr id="178" name="Título 1">
                <a:extLst>
                  <a:ext uri="{FF2B5EF4-FFF2-40B4-BE49-F238E27FC236}">
                    <a16:creationId xmlns:a16="http://schemas.microsoft.com/office/drawing/2014/main" id="{4D296B6C-119F-7BB0-C8A2-86E8063F9465}"/>
                  </a:ext>
                </a:extLst>
              </p:cNvPr>
              <p:cNvSpPr txBox="1">
                <a:spLocks/>
              </p:cNvSpPr>
              <p:nvPr/>
            </p:nvSpPr>
            <p:spPr>
              <a:xfrm>
                <a:off x="0" y="1"/>
                <a:ext cx="12192000" cy="999460"/>
              </a:xfrm>
              <a:prstGeom prst="rect">
                <a:avLst/>
              </a:prstGeom>
              <a:solidFill>
                <a:schemeClr val="bg1">
                  <a:lumMod val="9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sz="3200" b="1" dirty="0">
                    <a:solidFill>
                      <a:srgbClr val="1990B0"/>
                    </a:solidFill>
                    <a:cs typeface="Arial" panose="020B0604020202020204" pitchFamily="34" charset="0"/>
                  </a:rPr>
                  <a:t>  </a:t>
                </a:r>
                <a:r>
                  <a:rPr lang="en-US" sz="2800" dirty="0">
                    <a:solidFill>
                      <a:schemeClr val="tx1">
                        <a:lumMod val="85000"/>
                        <a:lumOff val="15000"/>
                      </a:schemeClr>
                    </a:solidFill>
                    <a:cs typeface="Arial" panose="020B0604020202020204" pitchFamily="34" charset="0"/>
                  </a:rPr>
                  <a:t>Calibration problem – </a:t>
                </a:r>
                <a:r>
                  <a:rPr lang="en-US" sz="2800" b="1" dirty="0">
                    <a:solidFill>
                      <a:schemeClr val="tx1">
                        <a:lumMod val="85000"/>
                        <a:lumOff val="15000"/>
                      </a:schemeClr>
                    </a:solidFill>
                    <a:cs typeface="Arial" panose="020B0604020202020204" pitchFamily="34" charset="0"/>
                  </a:rPr>
                  <a:t>Particle Swarm Optimization </a:t>
                </a:r>
                <a:r>
                  <a:rPr lang="en-US" sz="2800" dirty="0">
                    <a:solidFill>
                      <a:schemeClr val="tx1">
                        <a:lumMod val="85000"/>
                        <a:lumOff val="15000"/>
                      </a:schemeClr>
                    </a:solidFill>
                    <a:cs typeface="Arial" panose="020B0604020202020204" pitchFamily="34" charset="0"/>
                  </a:rPr>
                  <a:t>( </a:t>
                </a:r>
                <a14:m>
                  <m:oMath xmlns:m="http://schemas.openxmlformats.org/officeDocument/2006/math">
                    <m:r>
                      <a:rPr lang="pt-PT" sz="2800" b="0" i="1" smtClean="0">
                        <a:latin typeface="Cambria Math" panose="02040503050406030204" pitchFamily="18" charset="0"/>
                      </a:rPr>
                      <m:t>𝑁</m:t>
                    </m:r>
                    <m:r>
                      <a:rPr lang="pt-PT" sz="2800" b="0" i="1" smtClean="0">
                        <a:latin typeface="Cambria Math" panose="02040503050406030204" pitchFamily="18" charset="0"/>
                      </a:rPr>
                      <m:t>=4, </m:t>
                    </m:r>
                    <m:r>
                      <a:rPr lang="pt-PT" sz="2800" b="0" i="1" smtClean="0">
                        <a:latin typeface="Cambria Math" panose="02040503050406030204" pitchFamily="18" charset="0"/>
                      </a:rPr>
                      <m:t>𝐷</m:t>
                    </m:r>
                    <m:r>
                      <a:rPr lang="pt-PT" sz="2800" b="0" i="1" smtClean="0">
                        <a:latin typeface="Cambria Math" panose="02040503050406030204" pitchFamily="18" charset="0"/>
                      </a:rPr>
                      <m:t>=2</m:t>
                    </m:r>
                  </m:oMath>
                </a14:m>
                <a:r>
                  <a:rPr lang="en-US" sz="2800" dirty="0">
                    <a:solidFill>
                      <a:schemeClr val="tx1">
                        <a:lumMod val="85000"/>
                        <a:lumOff val="15000"/>
                      </a:schemeClr>
                    </a:solidFill>
                    <a:cs typeface="Arial" panose="020B0604020202020204" pitchFamily="34" charset="0"/>
                  </a:rPr>
                  <a:t> )</a:t>
                </a:r>
                <a:endParaRPr lang="en-US" sz="2800" b="1" dirty="0">
                  <a:cs typeface="Arial" panose="020B0604020202020204" pitchFamily="34" charset="0"/>
                </a:endParaRPr>
              </a:p>
            </p:txBody>
          </p:sp>
        </mc:Choice>
        <mc:Fallback xmlns="">
          <p:sp>
            <p:nvSpPr>
              <p:cNvPr id="178" name="Título 1">
                <a:extLst>
                  <a:ext uri="{FF2B5EF4-FFF2-40B4-BE49-F238E27FC236}">
                    <a16:creationId xmlns:a16="http://schemas.microsoft.com/office/drawing/2014/main" id="{4D296B6C-119F-7BB0-C8A2-86E8063F9465}"/>
                  </a:ext>
                </a:extLst>
              </p:cNvPr>
              <p:cNvSpPr txBox="1">
                <a:spLocks noRot="1" noChangeAspect="1" noMove="1" noResize="1" noEditPoints="1" noAdjustHandles="1" noChangeArrowheads="1" noChangeShapeType="1" noTextEdit="1"/>
              </p:cNvSpPr>
              <p:nvPr/>
            </p:nvSpPr>
            <p:spPr>
              <a:xfrm>
                <a:off x="0" y="1"/>
                <a:ext cx="12192000" cy="999460"/>
              </a:xfrm>
              <a:prstGeom prst="rect">
                <a:avLst/>
              </a:prstGeom>
              <a:blipFill>
                <a:blip r:embed="rId3"/>
                <a:stretch>
                  <a:fillRect/>
                </a:stretch>
              </a:blipFill>
            </p:spPr>
            <p:txBody>
              <a:bodyPr/>
              <a:lstStyle/>
              <a:p>
                <a:r>
                  <a:rPr lang="en-US">
                    <a:noFill/>
                  </a:rPr>
                  <a:t> </a:t>
                </a:r>
              </a:p>
            </p:txBody>
          </p:sp>
        </mc:Fallback>
      </mc:AlternateContent>
      <p:pic>
        <p:nvPicPr>
          <p:cNvPr id="28" name="Gráfico 27" descr="Marcador com preenchimento sólido">
            <a:extLst>
              <a:ext uri="{FF2B5EF4-FFF2-40B4-BE49-F238E27FC236}">
                <a16:creationId xmlns:a16="http://schemas.microsoft.com/office/drawing/2014/main" id="{E7B8AE05-331A-F07D-6DB6-457D52E35C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42668" y="4104688"/>
            <a:ext cx="502309" cy="502309"/>
          </a:xfrm>
          <a:prstGeom prst="rect">
            <a:avLst/>
          </a:prstGeom>
        </p:spPr>
      </p:pic>
      <p:sp>
        <p:nvSpPr>
          <p:cNvPr id="2" name="Oval 1">
            <a:extLst>
              <a:ext uri="{FF2B5EF4-FFF2-40B4-BE49-F238E27FC236}">
                <a16:creationId xmlns:a16="http://schemas.microsoft.com/office/drawing/2014/main" id="{43A3BEFB-ACA5-D4F3-07D1-3C2053172704}"/>
              </a:ext>
            </a:extLst>
          </p:cNvPr>
          <p:cNvSpPr/>
          <p:nvPr/>
        </p:nvSpPr>
        <p:spPr>
          <a:xfrm>
            <a:off x="4806368" y="1272123"/>
            <a:ext cx="2613961" cy="8613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Conexão Reta Unidirecional 111">
            <a:extLst>
              <a:ext uri="{FF2B5EF4-FFF2-40B4-BE49-F238E27FC236}">
                <a16:creationId xmlns:a16="http://schemas.microsoft.com/office/drawing/2014/main" id="{5EB10FD6-8184-ACC9-DA3A-4E5727F59AB9}"/>
              </a:ext>
            </a:extLst>
          </p:cNvPr>
          <p:cNvCxnSpPr>
            <a:cxnSpLocks/>
            <a:stCxn id="10" idx="6"/>
          </p:cNvCxnSpPr>
          <p:nvPr/>
        </p:nvCxnSpPr>
        <p:spPr>
          <a:xfrm flipH="1">
            <a:off x="5871026" y="4953455"/>
            <a:ext cx="1296000" cy="25200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37" name="Gráfico 136" descr="Sinalizador com preenchimento sólido">
            <a:extLst>
              <a:ext uri="{FF2B5EF4-FFF2-40B4-BE49-F238E27FC236}">
                <a16:creationId xmlns:a16="http://schemas.microsoft.com/office/drawing/2014/main" id="{AAC2CA42-6CC5-3261-712D-84E17D2C79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59796" y="4792524"/>
            <a:ext cx="453406" cy="453406"/>
          </a:xfrm>
          <a:prstGeom prst="rect">
            <a:avLst/>
          </a:prstGeom>
        </p:spPr>
      </p:pic>
      <p:cxnSp>
        <p:nvCxnSpPr>
          <p:cNvPr id="13" name="Conexão Reta Unidirecional 12">
            <a:extLst>
              <a:ext uri="{FF2B5EF4-FFF2-40B4-BE49-F238E27FC236}">
                <a16:creationId xmlns:a16="http://schemas.microsoft.com/office/drawing/2014/main" id="{B38B204F-F37A-A3BB-B541-F83A1E645004}"/>
              </a:ext>
            </a:extLst>
          </p:cNvPr>
          <p:cNvCxnSpPr>
            <a:cxnSpLocks/>
            <a:stCxn id="10" idx="5"/>
          </p:cNvCxnSpPr>
          <p:nvPr/>
        </p:nvCxnSpPr>
        <p:spPr>
          <a:xfrm flipH="1" flipV="1">
            <a:off x="6784340" y="4538741"/>
            <a:ext cx="324000" cy="516537"/>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9E7D2C36-FE1C-1C95-CB8B-9B69038FEB92}"/>
              </a:ext>
            </a:extLst>
          </p:cNvPr>
          <p:cNvSpPr>
            <a:spLocks noChangeAspect="1"/>
          </p:cNvSpPr>
          <p:nvPr/>
        </p:nvSpPr>
        <p:spPr>
          <a:xfrm>
            <a:off x="6900910" y="4809455"/>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exão Reta Unidirecional 17">
            <a:extLst>
              <a:ext uri="{FF2B5EF4-FFF2-40B4-BE49-F238E27FC236}">
                <a16:creationId xmlns:a16="http://schemas.microsoft.com/office/drawing/2014/main" id="{A90E821B-DE8B-6591-F8C7-3A5A130ACDC3}"/>
              </a:ext>
            </a:extLst>
          </p:cNvPr>
          <p:cNvCxnSpPr>
            <a:cxnSpLocks/>
          </p:cNvCxnSpPr>
          <p:nvPr/>
        </p:nvCxnSpPr>
        <p:spPr>
          <a:xfrm flipH="1" flipV="1">
            <a:off x="6283997" y="4667560"/>
            <a:ext cx="643575" cy="265345"/>
          </a:xfrm>
          <a:prstGeom prst="straightConnector1">
            <a:avLst/>
          </a:prstGeom>
          <a:ln w="28575">
            <a:solidFill>
              <a:srgbClr val="B7520C"/>
            </a:solidFill>
            <a:tailEnd type="triangle"/>
          </a:ln>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9B0C15FC-0036-9601-814F-1CFEF0A0BEFC}"/>
              </a:ext>
            </a:extLst>
          </p:cNvPr>
          <p:cNvSpPr>
            <a:spLocks noChangeAspect="1"/>
          </p:cNvSpPr>
          <p:nvPr/>
        </p:nvSpPr>
        <p:spPr>
          <a:xfrm>
            <a:off x="6009345" y="4483085"/>
            <a:ext cx="288000" cy="288000"/>
          </a:xfrm>
          <a:prstGeom prst="ellipse">
            <a:avLst/>
          </a:prstGeom>
          <a:solidFill>
            <a:srgbClr val="B7520C"/>
          </a:solidFill>
          <a:ln w="19050">
            <a:solidFill>
              <a:srgbClr val="CCAE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áfico 28" descr="Marcador com preenchimento sólido">
            <a:extLst>
              <a:ext uri="{FF2B5EF4-FFF2-40B4-BE49-F238E27FC236}">
                <a16:creationId xmlns:a16="http://schemas.microsoft.com/office/drawing/2014/main" id="{C6B28203-0C9F-FD22-A61C-217BC13630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98046" y="4216488"/>
            <a:ext cx="502309" cy="502309"/>
          </a:xfrm>
          <a:prstGeom prst="rect">
            <a:avLst/>
          </a:prstGeom>
        </p:spPr>
      </p:pic>
      <p:sp>
        <p:nvSpPr>
          <p:cNvPr id="26" name="Oval 25">
            <a:extLst>
              <a:ext uri="{FF2B5EF4-FFF2-40B4-BE49-F238E27FC236}">
                <a16:creationId xmlns:a16="http://schemas.microsoft.com/office/drawing/2014/main" id="{E769538E-BE89-4A16-3F57-576FAB261234}"/>
              </a:ext>
            </a:extLst>
          </p:cNvPr>
          <p:cNvSpPr>
            <a:spLocks noChangeAspect="1"/>
          </p:cNvSpPr>
          <p:nvPr/>
        </p:nvSpPr>
        <p:spPr>
          <a:xfrm>
            <a:off x="1298501" y="2260981"/>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Agrupar 26">
            <a:extLst>
              <a:ext uri="{FF2B5EF4-FFF2-40B4-BE49-F238E27FC236}">
                <a16:creationId xmlns:a16="http://schemas.microsoft.com/office/drawing/2014/main" id="{171AE488-105E-D990-11EC-D5B72123548F}"/>
              </a:ext>
            </a:extLst>
          </p:cNvPr>
          <p:cNvGrpSpPr/>
          <p:nvPr/>
        </p:nvGrpSpPr>
        <p:grpSpPr>
          <a:xfrm>
            <a:off x="1928688" y="2178857"/>
            <a:ext cx="1003944" cy="452247"/>
            <a:chOff x="6347256" y="1548386"/>
            <a:chExt cx="1003944" cy="452247"/>
          </a:xfrm>
        </p:grpSpPr>
        <p:sp>
          <p:nvSpPr>
            <p:cNvPr id="47" name="Retângulo Arredondado 46">
              <a:extLst>
                <a:ext uri="{FF2B5EF4-FFF2-40B4-BE49-F238E27FC236}">
                  <a16:creationId xmlns:a16="http://schemas.microsoft.com/office/drawing/2014/main" id="{47396D5C-4B89-DA50-AF5A-ADCE10FAA0B6}"/>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tângulo 48">
              <a:extLst>
                <a:ext uri="{FF2B5EF4-FFF2-40B4-BE49-F238E27FC236}">
                  <a16:creationId xmlns:a16="http://schemas.microsoft.com/office/drawing/2014/main" id="{5E14B112-718E-6374-DEE3-BA243F6BF0E0}"/>
                </a:ext>
              </a:extLst>
            </p:cNvPr>
            <p:cNvSpPr/>
            <p:nvPr/>
          </p:nvSpPr>
          <p:spPr>
            <a:xfrm>
              <a:off x="6492179"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tângulo 49">
              <a:extLst>
                <a:ext uri="{FF2B5EF4-FFF2-40B4-BE49-F238E27FC236}">
                  <a16:creationId xmlns:a16="http://schemas.microsoft.com/office/drawing/2014/main" id="{FADA32EE-22EF-97CF-6D4B-C0CED256E176}"/>
                </a:ext>
              </a:extLst>
            </p:cNvPr>
            <p:cNvSpPr/>
            <p:nvPr/>
          </p:nvSpPr>
          <p:spPr>
            <a:xfrm>
              <a:off x="6914028"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id="{4EEDF946-1BE3-2C19-C0E5-99194D60DD11}"/>
                  </a:ext>
                </a:extLst>
              </p:cNvPr>
              <p:cNvSpPr txBox="1"/>
              <p:nvPr/>
            </p:nvSpPr>
            <p:spPr>
              <a:xfrm>
                <a:off x="1647789" y="2271982"/>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1" name="CaixaDeTexto 50">
                <a:extLst>
                  <a:ext uri="{FF2B5EF4-FFF2-40B4-BE49-F238E27FC236}">
                    <a16:creationId xmlns:a16="http://schemas.microsoft.com/office/drawing/2014/main" id="{4EEDF946-1BE3-2C19-C0E5-99194D60DD11}"/>
                  </a:ext>
                </a:extLst>
              </p:cNvPr>
              <p:cNvSpPr txBox="1">
                <a:spLocks noRot="1" noChangeAspect="1" noMove="1" noResize="1" noEditPoints="1" noAdjustHandles="1" noChangeArrowheads="1" noChangeShapeType="1" noTextEdit="1"/>
              </p:cNvSpPr>
              <p:nvPr/>
            </p:nvSpPr>
            <p:spPr>
              <a:xfrm>
                <a:off x="1647789" y="2271982"/>
                <a:ext cx="219611" cy="276999"/>
              </a:xfrm>
              <a:prstGeom prst="rect">
                <a:avLst/>
              </a:prstGeom>
              <a:blipFill>
                <a:blip r:embed="rId10"/>
                <a:stretch>
                  <a:fillRect l="-11111" r="-16667"/>
                </a:stretch>
              </a:blipFill>
            </p:spPr>
            <p:txBody>
              <a:bodyPr/>
              <a:lstStyle/>
              <a:p>
                <a:r>
                  <a:rPr lang="en-US">
                    <a:noFill/>
                  </a:rPr>
                  <a:t> </a:t>
                </a:r>
              </a:p>
            </p:txBody>
          </p:sp>
        </mc:Fallback>
      </mc:AlternateContent>
      <p:sp>
        <p:nvSpPr>
          <p:cNvPr id="52" name="Oval 51">
            <a:extLst>
              <a:ext uri="{FF2B5EF4-FFF2-40B4-BE49-F238E27FC236}">
                <a16:creationId xmlns:a16="http://schemas.microsoft.com/office/drawing/2014/main" id="{25B30678-67F7-D09A-8805-442CD24752F4}"/>
              </a:ext>
            </a:extLst>
          </p:cNvPr>
          <p:cNvSpPr>
            <a:spLocks noChangeAspect="1"/>
          </p:cNvSpPr>
          <p:nvPr/>
        </p:nvSpPr>
        <p:spPr>
          <a:xfrm>
            <a:off x="1298501" y="2806669"/>
            <a:ext cx="288000" cy="288000"/>
          </a:xfrm>
          <a:prstGeom prst="ellipse">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Agrupar 52">
            <a:extLst>
              <a:ext uri="{FF2B5EF4-FFF2-40B4-BE49-F238E27FC236}">
                <a16:creationId xmlns:a16="http://schemas.microsoft.com/office/drawing/2014/main" id="{F3034D80-F7E8-3D55-78F7-FBE9162B7370}"/>
              </a:ext>
            </a:extLst>
          </p:cNvPr>
          <p:cNvGrpSpPr/>
          <p:nvPr/>
        </p:nvGrpSpPr>
        <p:grpSpPr>
          <a:xfrm>
            <a:off x="1928688" y="2724545"/>
            <a:ext cx="1003944" cy="452247"/>
            <a:chOff x="6347256" y="1548386"/>
            <a:chExt cx="1003944" cy="452247"/>
          </a:xfrm>
        </p:grpSpPr>
        <p:sp>
          <p:nvSpPr>
            <p:cNvPr id="54" name="Retângulo Arredondado 53">
              <a:extLst>
                <a:ext uri="{FF2B5EF4-FFF2-40B4-BE49-F238E27FC236}">
                  <a16:creationId xmlns:a16="http://schemas.microsoft.com/office/drawing/2014/main" id="{40375AE0-6561-B47F-C1B5-6F4722C2983B}"/>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tângulo 54">
              <a:extLst>
                <a:ext uri="{FF2B5EF4-FFF2-40B4-BE49-F238E27FC236}">
                  <a16:creationId xmlns:a16="http://schemas.microsoft.com/office/drawing/2014/main" id="{2C3635B9-90C0-C8D5-927E-55071DBFC9C3}"/>
                </a:ext>
              </a:extLst>
            </p:cNvPr>
            <p:cNvSpPr/>
            <p:nvPr/>
          </p:nvSpPr>
          <p:spPr>
            <a:xfrm>
              <a:off x="6492179" y="1628709"/>
              <a:ext cx="291600" cy="291600"/>
            </a:xfrm>
            <a:prstGeom prst="rect">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tângulo 55">
              <a:extLst>
                <a:ext uri="{FF2B5EF4-FFF2-40B4-BE49-F238E27FC236}">
                  <a16:creationId xmlns:a16="http://schemas.microsoft.com/office/drawing/2014/main" id="{44F09769-8BFB-80F6-9B26-695041BB441A}"/>
                </a:ext>
              </a:extLst>
            </p:cNvPr>
            <p:cNvSpPr/>
            <p:nvPr/>
          </p:nvSpPr>
          <p:spPr>
            <a:xfrm>
              <a:off x="6914028" y="1628709"/>
              <a:ext cx="291600" cy="291600"/>
            </a:xfrm>
            <a:prstGeom prst="rect">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57" name="CaixaDeTexto 56">
                <a:extLst>
                  <a:ext uri="{FF2B5EF4-FFF2-40B4-BE49-F238E27FC236}">
                    <a16:creationId xmlns:a16="http://schemas.microsoft.com/office/drawing/2014/main" id="{CBD9DA1D-1833-DC99-9137-7777BA995E14}"/>
                  </a:ext>
                </a:extLst>
              </p:cNvPr>
              <p:cNvSpPr txBox="1"/>
              <p:nvPr/>
            </p:nvSpPr>
            <p:spPr>
              <a:xfrm>
                <a:off x="1647789" y="2817670"/>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7" name="CaixaDeTexto 56">
                <a:extLst>
                  <a:ext uri="{FF2B5EF4-FFF2-40B4-BE49-F238E27FC236}">
                    <a16:creationId xmlns:a16="http://schemas.microsoft.com/office/drawing/2014/main" id="{CBD9DA1D-1833-DC99-9137-7777BA995E14}"/>
                  </a:ext>
                </a:extLst>
              </p:cNvPr>
              <p:cNvSpPr txBox="1">
                <a:spLocks noRot="1" noChangeAspect="1" noMove="1" noResize="1" noEditPoints="1" noAdjustHandles="1" noChangeArrowheads="1" noChangeShapeType="1" noTextEdit="1"/>
              </p:cNvSpPr>
              <p:nvPr/>
            </p:nvSpPr>
            <p:spPr>
              <a:xfrm>
                <a:off x="1647789" y="2817670"/>
                <a:ext cx="219611" cy="276999"/>
              </a:xfrm>
              <a:prstGeom prst="rect">
                <a:avLst/>
              </a:prstGeom>
              <a:blipFill>
                <a:blip r:embed="rId11"/>
                <a:stretch>
                  <a:fillRect l="-11111" r="-16667"/>
                </a:stretch>
              </a:blipFill>
            </p:spPr>
            <p:txBody>
              <a:bodyPr/>
              <a:lstStyle/>
              <a:p>
                <a:r>
                  <a:rPr lang="en-US">
                    <a:noFill/>
                  </a:rPr>
                  <a:t> </a:t>
                </a:r>
              </a:p>
            </p:txBody>
          </p:sp>
        </mc:Fallback>
      </mc:AlternateContent>
      <p:sp>
        <p:nvSpPr>
          <p:cNvPr id="58" name="Oval 57">
            <a:extLst>
              <a:ext uri="{FF2B5EF4-FFF2-40B4-BE49-F238E27FC236}">
                <a16:creationId xmlns:a16="http://schemas.microsoft.com/office/drawing/2014/main" id="{F21FBC8D-0C70-426D-E0B2-44DE745F8804}"/>
              </a:ext>
            </a:extLst>
          </p:cNvPr>
          <p:cNvSpPr>
            <a:spLocks noChangeAspect="1"/>
          </p:cNvSpPr>
          <p:nvPr/>
        </p:nvSpPr>
        <p:spPr>
          <a:xfrm>
            <a:off x="1298501" y="3352357"/>
            <a:ext cx="288000" cy="288000"/>
          </a:xfrm>
          <a:prstGeom prst="ellipse">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Agrupar 58">
            <a:extLst>
              <a:ext uri="{FF2B5EF4-FFF2-40B4-BE49-F238E27FC236}">
                <a16:creationId xmlns:a16="http://schemas.microsoft.com/office/drawing/2014/main" id="{DA6AE5D3-2634-8C6E-EA83-CEB59F1202A5}"/>
              </a:ext>
            </a:extLst>
          </p:cNvPr>
          <p:cNvGrpSpPr/>
          <p:nvPr/>
        </p:nvGrpSpPr>
        <p:grpSpPr>
          <a:xfrm>
            <a:off x="1928688" y="3270233"/>
            <a:ext cx="1003944" cy="452247"/>
            <a:chOff x="6347256" y="1548386"/>
            <a:chExt cx="1003944" cy="452247"/>
          </a:xfrm>
        </p:grpSpPr>
        <p:sp>
          <p:nvSpPr>
            <p:cNvPr id="60" name="Retângulo Arredondado 59">
              <a:extLst>
                <a:ext uri="{FF2B5EF4-FFF2-40B4-BE49-F238E27FC236}">
                  <a16:creationId xmlns:a16="http://schemas.microsoft.com/office/drawing/2014/main" id="{B70DE658-2A40-6254-3CE1-C668F112CDC2}"/>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tângulo 60">
              <a:extLst>
                <a:ext uri="{FF2B5EF4-FFF2-40B4-BE49-F238E27FC236}">
                  <a16:creationId xmlns:a16="http://schemas.microsoft.com/office/drawing/2014/main" id="{044218BE-C2C7-7089-1EAC-08C7818350E7}"/>
                </a:ext>
              </a:extLst>
            </p:cNvPr>
            <p:cNvSpPr/>
            <p:nvPr/>
          </p:nvSpPr>
          <p:spPr>
            <a:xfrm>
              <a:off x="6492179" y="1628709"/>
              <a:ext cx="291600" cy="291600"/>
            </a:xfrm>
            <a:prstGeom prst="rect">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tângulo 61">
              <a:extLst>
                <a:ext uri="{FF2B5EF4-FFF2-40B4-BE49-F238E27FC236}">
                  <a16:creationId xmlns:a16="http://schemas.microsoft.com/office/drawing/2014/main" id="{CB0FDD0A-0A07-AC85-E9D2-4DEE6F48D11A}"/>
                </a:ext>
              </a:extLst>
            </p:cNvPr>
            <p:cNvSpPr/>
            <p:nvPr/>
          </p:nvSpPr>
          <p:spPr>
            <a:xfrm>
              <a:off x="6914028" y="1628709"/>
              <a:ext cx="291600" cy="291600"/>
            </a:xfrm>
            <a:prstGeom prst="rect">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63" name="CaixaDeTexto 62">
                <a:extLst>
                  <a:ext uri="{FF2B5EF4-FFF2-40B4-BE49-F238E27FC236}">
                    <a16:creationId xmlns:a16="http://schemas.microsoft.com/office/drawing/2014/main" id="{DBFA501F-1095-727A-37F9-76494FB9AA3E}"/>
                  </a:ext>
                </a:extLst>
              </p:cNvPr>
              <p:cNvSpPr txBox="1"/>
              <p:nvPr/>
            </p:nvSpPr>
            <p:spPr>
              <a:xfrm>
                <a:off x="1647789" y="3363358"/>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63" name="CaixaDeTexto 62">
                <a:extLst>
                  <a:ext uri="{FF2B5EF4-FFF2-40B4-BE49-F238E27FC236}">
                    <a16:creationId xmlns:a16="http://schemas.microsoft.com/office/drawing/2014/main" id="{DBFA501F-1095-727A-37F9-76494FB9AA3E}"/>
                  </a:ext>
                </a:extLst>
              </p:cNvPr>
              <p:cNvSpPr txBox="1">
                <a:spLocks noRot="1" noChangeAspect="1" noMove="1" noResize="1" noEditPoints="1" noAdjustHandles="1" noChangeArrowheads="1" noChangeShapeType="1" noTextEdit="1"/>
              </p:cNvSpPr>
              <p:nvPr/>
            </p:nvSpPr>
            <p:spPr>
              <a:xfrm>
                <a:off x="1647789" y="3363358"/>
                <a:ext cx="219611" cy="276999"/>
              </a:xfrm>
              <a:prstGeom prst="rect">
                <a:avLst/>
              </a:prstGeom>
              <a:blipFill>
                <a:blip r:embed="rId11"/>
                <a:stretch>
                  <a:fillRect l="-11111" r="-16667"/>
                </a:stretch>
              </a:blipFill>
            </p:spPr>
            <p:txBody>
              <a:bodyPr/>
              <a:lstStyle/>
              <a:p>
                <a:r>
                  <a:rPr lang="en-US">
                    <a:noFill/>
                  </a:rPr>
                  <a:t> </a:t>
                </a:r>
              </a:p>
            </p:txBody>
          </p:sp>
        </mc:Fallback>
      </mc:AlternateContent>
      <p:sp>
        <p:nvSpPr>
          <p:cNvPr id="64" name="CaixaDeTexto 63">
            <a:extLst>
              <a:ext uri="{FF2B5EF4-FFF2-40B4-BE49-F238E27FC236}">
                <a16:creationId xmlns:a16="http://schemas.microsoft.com/office/drawing/2014/main" id="{D57805F7-215B-EE7C-96D9-5FF9950BBD06}"/>
              </a:ext>
            </a:extLst>
          </p:cNvPr>
          <p:cNvSpPr txBox="1"/>
          <p:nvPr/>
        </p:nvSpPr>
        <p:spPr>
          <a:xfrm>
            <a:off x="1442501" y="1495757"/>
            <a:ext cx="1660263" cy="369332"/>
          </a:xfrm>
          <a:prstGeom prst="rect">
            <a:avLst/>
          </a:prstGeom>
          <a:noFill/>
        </p:spPr>
        <p:txBody>
          <a:bodyPr wrap="square">
            <a:spAutoFit/>
          </a:bodyPr>
          <a:lstStyle/>
          <a:p>
            <a:pPr algn="ctr"/>
            <a:r>
              <a:rPr lang="en-US" sz="1800" b="1" dirty="0">
                <a:solidFill>
                  <a:schemeClr val="tx1">
                    <a:lumMod val="85000"/>
                    <a:lumOff val="15000"/>
                  </a:schemeClr>
                </a:solidFill>
                <a:cs typeface="Arial" panose="020B0604020202020204" pitchFamily="34" charset="0"/>
              </a:rPr>
              <a:t>initialization</a:t>
            </a:r>
            <a:endParaRPr lang="en-US" b="1" dirty="0"/>
          </a:p>
        </p:txBody>
      </p:sp>
      <p:sp>
        <p:nvSpPr>
          <p:cNvPr id="65" name="Oval 64">
            <a:extLst>
              <a:ext uri="{FF2B5EF4-FFF2-40B4-BE49-F238E27FC236}">
                <a16:creationId xmlns:a16="http://schemas.microsoft.com/office/drawing/2014/main" id="{8AE7B256-BBB5-CDD7-F5AD-C7E24EAAA613}"/>
              </a:ext>
            </a:extLst>
          </p:cNvPr>
          <p:cNvSpPr>
            <a:spLocks noChangeAspect="1"/>
          </p:cNvSpPr>
          <p:nvPr/>
        </p:nvSpPr>
        <p:spPr>
          <a:xfrm>
            <a:off x="1298501" y="3898045"/>
            <a:ext cx="288000" cy="288000"/>
          </a:xfrm>
          <a:prstGeom prst="ellipse">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Agrupar 65">
            <a:extLst>
              <a:ext uri="{FF2B5EF4-FFF2-40B4-BE49-F238E27FC236}">
                <a16:creationId xmlns:a16="http://schemas.microsoft.com/office/drawing/2014/main" id="{DF32E726-4AD2-A1AF-1350-1B62D8C18B70}"/>
              </a:ext>
            </a:extLst>
          </p:cNvPr>
          <p:cNvGrpSpPr/>
          <p:nvPr/>
        </p:nvGrpSpPr>
        <p:grpSpPr>
          <a:xfrm>
            <a:off x="1928688" y="3815921"/>
            <a:ext cx="1003944" cy="452247"/>
            <a:chOff x="6347256" y="1548386"/>
            <a:chExt cx="1003944" cy="452247"/>
          </a:xfrm>
        </p:grpSpPr>
        <p:sp>
          <p:nvSpPr>
            <p:cNvPr id="67" name="Retângulo Arredondado 66">
              <a:extLst>
                <a:ext uri="{FF2B5EF4-FFF2-40B4-BE49-F238E27FC236}">
                  <a16:creationId xmlns:a16="http://schemas.microsoft.com/office/drawing/2014/main" id="{1656AD16-12B4-4371-790D-58D92280AB15}"/>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tângulo 67">
              <a:extLst>
                <a:ext uri="{FF2B5EF4-FFF2-40B4-BE49-F238E27FC236}">
                  <a16:creationId xmlns:a16="http://schemas.microsoft.com/office/drawing/2014/main" id="{B248CF65-3FF6-3E3E-6438-9A955EAF1ECF}"/>
                </a:ext>
              </a:extLst>
            </p:cNvPr>
            <p:cNvSpPr/>
            <p:nvPr/>
          </p:nvSpPr>
          <p:spPr>
            <a:xfrm>
              <a:off x="6492179" y="1628709"/>
              <a:ext cx="291600" cy="291600"/>
            </a:xfrm>
            <a:prstGeom prst="rect">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tângulo 69">
              <a:extLst>
                <a:ext uri="{FF2B5EF4-FFF2-40B4-BE49-F238E27FC236}">
                  <a16:creationId xmlns:a16="http://schemas.microsoft.com/office/drawing/2014/main" id="{145922B5-F523-114F-2D99-EE77DCFF718B}"/>
                </a:ext>
              </a:extLst>
            </p:cNvPr>
            <p:cNvSpPr/>
            <p:nvPr/>
          </p:nvSpPr>
          <p:spPr>
            <a:xfrm>
              <a:off x="6914028" y="1628709"/>
              <a:ext cx="291600" cy="291600"/>
            </a:xfrm>
            <a:prstGeom prst="rect">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1" name="CaixaDeTexto 70">
                <a:extLst>
                  <a:ext uri="{FF2B5EF4-FFF2-40B4-BE49-F238E27FC236}">
                    <a16:creationId xmlns:a16="http://schemas.microsoft.com/office/drawing/2014/main" id="{17E04E5E-7FD2-AB1F-C5BC-904078265FA4}"/>
                  </a:ext>
                </a:extLst>
              </p:cNvPr>
              <p:cNvSpPr txBox="1"/>
              <p:nvPr/>
            </p:nvSpPr>
            <p:spPr>
              <a:xfrm>
                <a:off x="1647789" y="3909046"/>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71" name="CaixaDeTexto 70">
                <a:extLst>
                  <a:ext uri="{FF2B5EF4-FFF2-40B4-BE49-F238E27FC236}">
                    <a16:creationId xmlns:a16="http://schemas.microsoft.com/office/drawing/2014/main" id="{17E04E5E-7FD2-AB1F-C5BC-904078265FA4}"/>
                  </a:ext>
                </a:extLst>
              </p:cNvPr>
              <p:cNvSpPr txBox="1">
                <a:spLocks noRot="1" noChangeAspect="1" noMove="1" noResize="1" noEditPoints="1" noAdjustHandles="1" noChangeArrowheads="1" noChangeShapeType="1" noTextEdit="1"/>
              </p:cNvSpPr>
              <p:nvPr/>
            </p:nvSpPr>
            <p:spPr>
              <a:xfrm>
                <a:off x="1647789" y="3909046"/>
                <a:ext cx="219611" cy="276999"/>
              </a:xfrm>
              <a:prstGeom prst="rect">
                <a:avLst/>
              </a:prstGeom>
              <a:blipFill>
                <a:blip r:embed="rId11"/>
                <a:stretch>
                  <a:fillRect l="-11111" r="-16667"/>
                </a:stretch>
              </a:blipFill>
            </p:spPr>
            <p:txBody>
              <a:bodyPr/>
              <a:lstStyle/>
              <a:p>
                <a:r>
                  <a:rPr lang="en-US">
                    <a:noFill/>
                  </a:rPr>
                  <a:t> </a:t>
                </a:r>
              </a:p>
            </p:txBody>
          </p:sp>
        </mc:Fallback>
      </mc:AlternateContent>
      <p:cxnSp>
        <p:nvCxnSpPr>
          <p:cNvPr id="72" name="Conexão Reta Unidirecional 71">
            <a:extLst>
              <a:ext uri="{FF2B5EF4-FFF2-40B4-BE49-F238E27FC236}">
                <a16:creationId xmlns:a16="http://schemas.microsoft.com/office/drawing/2014/main" id="{0DD42B8A-E7FE-180B-46B0-09D1F008E72E}"/>
              </a:ext>
            </a:extLst>
          </p:cNvPr>
          <p:cNvCxnSpPr/>
          <p:nvPr/>
        </p:nvCxnSpPr>
        <p:spPr>
          <a:xfrm flipV="1">
            <a:off x="1070676" y="2080578"/>
            <a:ext cx="310728" cy="369332"/>
          </a:xfrm>
          <a:prstGeom prst="straightConnector1">
            <a:avLst/>
          </a:prstGeom>
          <a:ln w="28575">
            <a:solidFill>
              <a:srgbClr val="B7520C"/>
            </a:solidFill>
            <a:tailEnd type="triangle"/>
          </a:ln>
        </p:spPr>
        <p:style>
          <a:lnRef idx="2">
            <a:schemeClr val="accent1"/>
          </a:lnRef>
          <a:fillRef idx="0">
            <a:schemeClr val="accent1"/>
          </a:fillRef>
          <a:effectRef idx="1">
            <a:schemeClr val="accent1"/>
          </a:effectRef>
          <a:fontRef idx="minor">
            <a:schemeClr val="tx1"/>
          </a:fontRef>
        </p:style>
      </p:cxnSp>
      <p:cxnSp>
        <p:nvCxnSpPr>
          <p:cNvPr id="73" name="Conexão Reta Unidirecional 72">
            <a:extLst>
              <a:ext uri="{FF2B5EF4-FFF2-40B4-BE49-F238E27FC236}">
                <a16:creationId xmlns:a16="http://schemas.microsoft.com/office/drawing/2014/main" id="{E0559E1C-DC2D-BBEA-2969-E2152C9E00B2}"/>
              </a:ext>
            </a:extLst>
          </p:cNvPr>
          <p:cNvCxnSpPr/>
          <p:nvPr/>
        </p:nvCxnSpPr>
        <p:spPr>
          <a:xfrm flipV="1">
            <a:off x="1070676" y="2650628"/>
            <a:ext cx="310728" cy="369332"/>
          </a:xfrm>
          <a:prstGeom prst="straightConnector1">
            <a:avLst/>
          </a:prstGeom>
          <a:ln w="28575">
            <a:solidFill>
              <a:srgbClr val="3D78B5"/>
            </a:solidFill>
            <a:tailEnd type="triangle"/>
          </a:ln>
        </p:spPr>
        <p:style>
          <a:lnRef idx="2">
            <a:schemeClr val="accent1"/>
          </a:lnRef>
          <a:fillRef idx="0">
            <a:schemeClr val="accent1"/>
          </a:fillRef>
          <a:effectRef idx="1">
            <a:schemeClr val="accent1"/>
          </a:effectRef>
          <a:fontRef idx="minor">
            <a:schemeClr val="tx1"/>
          </a:fontRef>
        </p:style>
      </p:cxnSp>
      <p:cxnSp>
        <p:nvCxnSpPr>
          <p:cNvPr id="84" name="Conexão Reta Unidirecional 83">
            <a:extLst>
              <a:ext uri="{FF2B5EF4-FFF2-40B4-BE49-F238E27FC236}">
                <a16:creationId xmlns:a16="http://schemas.microsoft.com/office/drawing/2014/main" id="{CA659AA9-F691-88DF-0D54-23E84A9D9B07}"/>
              </a:ext>
            </a:extLst>
          </p:cNvPr>
          <p:cNvCxnSpPr/>
          <p:nvPr/>
        </p:nvCxnSpPr>
        <p:spPr>
          <a:xfrm flipV="1">
            <a:off x="1070676" y="3207931"/>
            <a:ext cx="310728" cy="369332"/>
          </a:xfrm>
          <a:prstGeom prst="straightConnector1">
            <a:avLst/>
          </a:prstGeom>
          <a:ln w="28575">
            <a:solidFill>
              <a:srgbClr val="4F9A8F"/>
            </a:solidFill>
            <a:tailEnd type="triangle"/>
          </a:ln>
        </p:spPr>
        <p:style>
          <a:lnRef idx="2">
            <a:schemeClr val="accent1"/>
          </a:lnRef>
          <a:fillRef idx="0">
            <a:schemeClr val="accent1"/>
          </a:fillRef>
          <a:effectRef idx="1">
            <a:schemeClr val="accent1"/>
          </a:effectRef>
          <a:fontRef idx="minor">
            <a:schemeClr val="tx1"/>
          </a:fontRef>
        </p:style>
      </p:cxnSp>
      <p:cxnSp>
        <p:nvCxnSpPr>
          <p:cNvPr id="89" name="Conexão Reta Unidirecional 88">
            <a:extLst>
              <a:ext uri="{FF2B5EF4-FFF2-40B4-BE49-F238E27FC236}">
                <a16:creationId xmlns:a16="http://schemas.microsoft.com/office/drawing/2014/main" id="{767D1394-9F4B-FE98-9504-ED625DDE0EF0}"/>
              </a:ext>
            </a:extLst>
          </p:cNvPr>
          <p:cNvCxnSpPr/>
          <p:nvPr/>
        </p:nvCxnSpPr>
        <p:spPr>
          <a:xfrm flipV="1">
            <a:off x="1070676" y="3764843"/>
            <a:ext cx="310728" cy="369332"/>
          </a:xfrm>
          <a:prstGeom prst="straightConnector1">
            <a:avLst/>
          </a:prstGeom>
          <a:ln w="28575">
            <a:solidFill>
              <a:srgbClr val="895299"/>
            </a:solidFill>
            <a:tailEnd type="triangle"/>
          </a:ln>
        </p:spPr>
        <p:style>
          <a:lnRef idx="2">
            <a:schemeClr val="accent1"/>
          </a:lnRef>
          <a:fillRef idx="0">
            <a:schemeClr val="accent1"/>
          </a:fillRef>
          <a:effectRef idx="1">
            <a:schemeClr val="accent1"/>
          </a:effectRef>
          <a:fontRef idx="minor">
            <a:schemeClr val="tx1"/>
          </a:fontRef>
        </p:style>
      </p:cxnSp>
      <p:pic>
        <p:nvPicPr>
          <p:cNvPr id="90" name="Gráfico 89" descr="Marcador com preenchimento sólido">
            <a:extLst>
              <a:ext uri="{FF2B5EF4-FFF2-40B4-BE49-F238E27FC236}">
                <a16:creationId xmlns:a16="http://schemas.microsoft.com/office/drawing/2014/main" id="{20B4DA87-B935-6911-2C88-20007FD0E1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17309" y="2142101"/>
            <a:ext cx="502309" cy="502309"/>
          </a:xfrm>
          <a:prstGeom prst="rect">
            <a:avLst/>
          </a:prstGeom>
        </p:spPr>
      </p:pic>
      <p:pic>
        <p:nvPicPr>
          <p:cNvPr id="91" name="Gráfico 90" descr="Marcador com preenchimento sólido">
            <a:extLst>
              <a:ext uri="{FF2B5EF4-FFF2-40B4-BE49-F238E27FC236}">
                <a16:creationId xmlns:a16="http://schemas.microsoft.com/office/drawing/2014/main" id="{0D666DFD-D1A2-46A8-CBDA-93F6539872A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917309" y="2697310"/>
            <a:ext cx="502309" cy="502309"/>
          </a:xfrm>
          <a:prstGeom prst="rect">
            <a:avLst/>
          </a:prstGeom>
        </p:spPr>
      </p:pic>
      <p:pic>
        <p:nvPicPr>
          <p:cNvPr id="92" name="Gráfico 91" descr="Marcador com preenchimento sólido">
            <a:extLst>
              <a:ext uri="{FF2B5EF4-FFF2-40B4-BE49-F238E27FC236}">
                <a16:creationId xmlns:a16="http://schemas.microsoft.com/office/drawing/2014/main" id="{F1F62A56-EA65-D56F-A6DB-013F06D40F8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917309" y="3248031"/>
            <a:ext cx="502309" cy="502309"/>
          </a:xfrm>
          <a:prstGeom prst="rect">
            <a:avLst/>
          </a:prstGeom>
        </p:spPr>
      </p:pic>
      <p:pic>
        <p:nvPicPr>
          <p:cNvPr id="93" name="Gráfico 92" descr="Marcador com preenchimento sólido">
            <a:extLst>
              <a:ext uri="{FF2B5EF4-FFF2-40B4-BE49-F238E27FC236}">
                <a16:creationId xmlns:a16="http://schemas.microsoft.com/office/drawing/2014/main" id="{058DD64D-5554-194A-D065-E35BE6DA03A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17309" y="3798752"/>
            <a:ext cx="502309" cy="502309"/>
          </a:xfrm>
          <a:prstGeom prst="rect">
            <a:avLst/>
          </a:prstGeom>
        </p:spPr>
      </p:pic>
      <p:sp>
        <p:nvSpPr>
          <p:cNvPr id="94" name="CaixaDeTexto 93">
            <a:extLst>
              <a:ext uri="{FF2B5EF4-FFF2-40B4-BE49-F238E27FC236}">
                <a16:creationId xmlns:a16="http://schemas.microsoft.com/office/drawing/2014/main" id="{8928A07B-792C-53BA-8483-D9E69FC3CB81}"/>
              </a:ext>
            </a:extLst>
          </p:cNvPr>
          <p:cNvSpPr txBox="1"/>
          <p:nvPr/>
        </p:nvSpPr>
        <p:spPr>
          <a:xfrm>
            <a:off x="8327158" y="1355839"/>
            <a:ext cx="2613961" cy="646331"/>
          </a:xfrm>
          <a:prstGeom prst="rect">
            <a:avLst/>
          </a:prstGeom>
          <a:noFill/>
        </p:spPr>
        <p:txBody>
          <a:bodyPr wrap="square">
            <a:spAutoFit/>
          </a:bodyPr>
          <a:lstStyle/>
          <a:p>
            <a:pPr algn="ctr"/>
            <a:r>
              <a:rPr lang="en-US" sz="1800" b="1" dirty="0">
                <a:solidFill>
                  <a:schemeClr val="tx1">
                    <a:lumMod val="85000"/>
                    <a:lumOff val="15000"/>
                  </a:schemeClr>
                </a:solidFill>
                <a:cs typeface="Arial" panose="020B0604020202020204" pitchFamily="34" charset="0"/>
              </a:rPr>
              <a:t>personal and global best position updates</a:t>
            </a:r>
            <a:endParaRPr lang="en-US" b="1" dirty="0"/>
          </a:p>
        </p:txBody>
      </p:sp>
      <p:sp>
        <p:nvSpPr>
          <p:cNvPr id="95" name="CaixaDeTexto 94">
            <a:extLst>
              <a:ext uri="{FF2B5EF4-FFF2-40B4-BE49-F238E27FC236}">
                <a16:creationId xmlns:a16="http://schemas.microsoft.com/office/drawing/2014/main" id="{9C1D2FFC-52E7-822D-3DD5-3A58674E53BA}"/>
              </a:ext>
            </a:extLst>
          </p:cNvPr>
          <p:cNvSpPr txBox="1"/>
          <p:nvPr/>
        </p:nvSpPr>
        <p:spPr>
          <a:xfrm>
            <a:off x="4547662" y="1350413"/>
            <a:ext cx="3096677" cy="646331"/>
          </a:xfrm>
          <a:prstGeom prst="rect">
            <a:avLst/>
          </a:prstGeom>
          <a:noFill/>
        </p:spPr>
        <p:txBody>
          <a:bodyPr wrap="square">
            <a:spAutoFit/>
          </a:bodyPr>
          <a:lstStyle/>
          <a:p>
            <a:pPr algn="ctr"/>
            <a:r>
              <a:rPr lang="en-US" sz="1800" b="1" dirty="0">
                <a:solidFill>
                  <a:schemeClr val="tx1">
                    <a:lumMod val="85000"/>
                    <a:lumOff val="15000"/>
                  </a:schemeClr>
                </a:solidFill>
                <a:cs typeface="Arial" panose="020B0604020202020204" pitchFamily="34" charset="0"/>
              </a:rPr>
              <a:t>velocity and </a:t>
            </a:r>
          </a:p>
          <a:p>
            <a:pPr algn="ctr"/>
            <a:r>
              <a:rPr lang="en-US" sz="1800" b="1" dirty="0">
                <a:solidFill>
                  <a:schemeClr val="tx1">
                    <a:lumMod val="85000"/>
                    <a:lumOff val="15000"/>
                  </a:schemeClr>
                </a:solidFill>
                <a:cs typeface="Arial" panose="020B0604020202020204" pitchFamily="34" charset="0"/>
              </a:rPr>
              <a:t>position updates</a:t>
            </a:r>
            <a:endParaRPr lang="en-US" b="1" dirty="0"/>
          </a:p>
        </p:txBody>
      </p:sp>
      <p:sp>
        <p:nvSpPr>
          <p:cNvPr id="96" name="CaixaDeTexto 95">
            <a:extLst>
              <a:ext uri="{FF2B5EF4-FFF2-40B4-BE49-F238E27FC236}">
                <a16:creationId xmlns:a16="http://schemas.microsoft.com/office/drawing/2014/main" id="{992B9DA2-070C-D94E-AA26-B7938FB317DB}"/>
              </a:ext>
            </a:extLst>
          </p:cNvPr>
          <p:cNvSpPr txBox="1"/>
          <p:nvPr/>
        </p:nvSpPr>
        <p:spPr>
          <a:xfrm>
            <a:off x="5231359" y="2069062"/>
            <a:ext cx="1478706" cy="369332"/>
          </a:xfrm>
          <a:prstGeom prst="rect">
            <a:avLst/>
          </a:prstGeom>
          <a:noFill/>
        </p:spPr>
        <p:txBody>
          <a:bodyPr wrap="square">
            <a:spAutoFit/>
          </a:bodyPr>
          <a:lstStyle/>
          <a:p>
            <a:r>
              <a:rPr lang="en-US" dirty="0">
                <a:solidFill>
                  <a:schemeClr val="tx1">
                    <a:lumMod val="85000"/>
                    <a:lumOff val="15000"/>
                  </a:schemeClr>
                </a:solidFill>
                <a:cs typeface="Arial" panose="020B0604020202020204" pitchFamily="34" charset="0"/>
              </a:rPr>
              <a:t>e</a:t>
            </a:r>
            <a:r>
              <a:rPr lang="en-US" sz="1800" dirty="0">
                <a:solidFill>
                  <a:schemeClr val="tx1">
                    <a:lumMod val="85000"/>
                    <a:lumOff val="15000"/>
                  </a:schemeClr>
                </a:solidFill>
                <a:cs typeface="Arial" panose="020B0604020202020204" pitchFamily="34" charset="0"/>
              </a:rPr>
              <a:t>xample for</a:t>
            </a:r>
            <a:endParaRPr lang="en-US" dirty="0"/>
          </a:p>
        </p:txBody>
      </p:sp>
      <p:sp>
        <p:nvSpPr>
          <p:cNvPr id="97" name="Oval 96">
            <a:extLst>
              <a:ext uri="{FF2B5EF4-FFF2-40B4-BE49-F238E27FC236}">
                <a16:creationId xmlns:a16="http://schemas.microsoft.com/office/drawing/2014/main" id="{DCD15E81-0C0E-0A0F-4E76-1D3DB556B655}"/>
              </a:ext>
            </a:extLst>
          </p:cNvPr>
          <p:cNvSpPr>
            <a:spLocks noChangeAspect="1"/>
          </p:cNvSpPr>
          <p:nvPr/>
        </p:nvSpPr>
        <p:spPr>
          <a:xfrm>
            <a:off x="6566065" y="2109728"/>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A068544A-DD7C-3BE2-461F-D2A7443942DA}"/>
              </a:ext>
            </a:extLst>
          </p:cNvPr>
          <p:cNvSpPr>
            <a:spLocks noChangeAspect="1"/>
          </p:cNvSpPr>
          <p:nvPr/>
        </p:nvSpPr>
        <p:spPr>
          <a:xfrm>
            <a:off x="5127149" y="2479455"/>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9" name="Gráfico 98" descr="Marcador com preenchimento sólido">
            <a:extLst>
              <a:ext uri="{FF2B5EF4-FFF2-40B4-BE49-F238E27FC236}">
                <a16:creationId xmlns:a16="http://schemas.microsoft.com/office/drawing/2014/main" id="{F37F286C-DA6F-09D4-B336-6BF56ECB04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19317" y="2834425"/>
            <a:ext cx="502309" cy="502309"/>
          </a:xfrm>
          <a:prstGeom prst="rect">
            <a:avLst/>
          </a:prstGeom>
        </p:spPr>
      </p:pic>
      <p:cxnSp>
        <p:nvCxnSpPr>
          <p:cNvPr id="100" name="Conexão Reta Unidirecional 99">
            <a:extLst>
              <a:ext uri="{FF2B5EF4-FFF2-40B4-BE49-F238E27FC236}">
                <a16:creationId xmlns:a16="http://schemas.microsoft.com/office/drawing/2014/main" id="{DAF4EB6E-6BAB-466C-5AE4-ED71F9720C2A}"/>
              </a:ext>
            </a:extLst>
          </p:cNvPr>
          <p:cNvCxnSpPr>
            <a:cxnSpLocks/>
          </p:cNvCxnSpPr>
          <p:nvPr/>
        </p:nvCxnSpPr>
        <p:spPr>
          <a:xfrm flipV="1">
            <a:off x="5929127" y="2678462"/>
            <a:ext cx="310728" cy="369332"/>
          </a:xfrm>
          <a:prstGeom prst="straightConnector1">
            <a:avLst/>
          </a:prstGeom>
          <a:ln w="28575">
            <a:solidFill>
              <a:srgbClr val="B7520C"/>
            </a:solidFill>
            <a:tailEnd type="triangle"/>
          </a:ln>
        </p:spPr>
        <p:style>
          <a:lnRef idx="2">
            <a:schemeClr val="accent1"/>
          </a:lnRef>
          <a:fillRef idx="0">
            <a:schemeClr val="accent1"/>
          </a:fillRef>
          <a:effectRef idx="1">
            <a:schemeClr val="accent1"/>
          </a:effectRef>
          <a:fontRef idx="minor">
            <a:schemeClr val="tx1"/>
          </a:fontRef>
        </p:style>
      </p:cxnSp>
      <p:cxnSp>
        <p:nvCxnSpPr>
          <p:cNvPr id="101" name="Conexão Reta Unidirecional 100">
            <a:extLst>
              <a:ext uri="{FF2B5EF4-FFF2-40B4-BE49-F238E27FC236}">
                <a16:creationId xmlns:a16="http://schemas.microsoft.com/office/drawing/2014/main" id="{6AAC7DD3-C2CC-E0AD-7A2C-B711606340BE}"/>
              </a:ext>
            </a:extLst>
          </p:cNvPr>
          <p:cNvCxnSpPr>
            <a:cxnSpLocks/>
          </p:cNvCxnSpPr>
          <p:nvPr/>
        </p:nvCxnSpPr>
        <p:spPr>
          <a:xfrm>
            <a:off x="5706913" y="2835294"/>
            <a:ext cx="215235"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2" name="Oval 101">
            <a:extLst>
              <a:ext uri="{FF2B5EF4-FFF2-40B4-BE49-F238E27FC236}">
                <a16:creationId xmlns:a16="http://schemas.microsoft.com/office/drawing/2014/main" id="{D1F6D7DD-F33A-EA8E-FA72-C5FAB2BA752C}"/>
              </a:ext>
            </a:extLst>
          </p:cNvPr>
          <p:cNvSpPr>
            <a:spLocks noChangeAspect="1"/>
          </p:cNvSpPr>
          <p:nvPr/>
        </p:nvSpPr>
        <p:spPr>
          <a:xfrm>
            <a:off x="6632971" y="2663749"/>
            <a:ext cx="288000" cy="288000"/>
          </a:xfrm>
          <a:prstGeom prst="ellipse">
            <a:avLst/>
          </a:prstGeom>
          <a:solidFill>
            <a:srgbClr val="B7520C"/>
          </a:solidFill>
          <a:ln w="19050">
            <a:solidFill>
              <a:srgbClr val="CCAE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Conexão em Ângulos Retos 108">
            <a:extLst>
              <a:ext uri="{FF2B5EF4-FFF2-40B4-BE49-F238E27FC236}">
                <a16:creationId xmlns:a16="http://schemas.microsoft.com/office/drawing/2014/main" id="{04102418-FFDC-A9FC-F4EA-2C36FD62BAD2}"/>
              </a:ext>
            </a:extLst>
          </p:cNvPr>
          <p:cNvCxnSpPr>
            <a:cxnSpLocks/>
          </p:cNvCxnSpPr>
          <p:nvPr/>
        </p:nvCxnSpPr>
        <p:spPr>
          <a:xfrm>
            <a:off x="5479761" y="2570881"/>
            <a:ext cx="12700" cy="545615"/>
          </a:xfrm>
          <a:prstGeom prst="bentConnector3">
            <a:avLst>
              <a:gd name="adj1" fmla="val 1800000"/>
            </a:avLst>
          </a:prstGeom>
          <a:ln w="12700">
            <a:solidFill>
              <a:schemeClr val="tx1">
                <a:lumMod val="85000"/>
                <a:lumOff val="1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14" name="CaixaDeTexto 113">
            <a:extLst>
              <a:ext uri="{FF2B5EF4-FFF2-40B4-BE49-F238E27FC236}">
                <a16:creationId xmlns:a16="http://schemas.microsoft.com/office/drawing/2014/main" id="{1EA56E55-8791-2573-2D42-01D36B5E7B62}"/>
              </a:ext>
            </a:extLst>
          </p:cNvPr>
          <p:cNvSpPr txBox="1"/>
          <p:nvPr/>
        </p:nvSpPr>
        <p:spPr>
          <a:xfrm>
            <a:off x="8770419" y="2069062"/>
            <a:ext cx="1478706" cy="369332"/>
          </a:xfrm>
          <a:prstGeom prst="rect">
            <a:avLst/>
          </a:prstGeom>
          <a:noFill/>
        </p:spPr>
        <p:txBody>
          <a:bodyPr wrap="square">
            <a:spAutoFit/>
          </a:bodyPr>
          <a:lstStyle/>
          <a:p>
            <a:r>
              <a:rPr lang="en-US" dirty="0">
                <a:solidFill>
                  <a:schemeClr val="tx1">
                    <a:lumMod val="85000"/>
                    <a:lumOff val="15000"/>
                  </a:schemeClr>
                </a:solidFill>
                <a:cs typeface="Arial" panose="020B0604020202020204" pitchFamily="34" charset="0"/>
              </a:rPr>
              <a:t>e</a:t>
            </a:r>
            <a:r>
              <a:rPr lang="en-US" sz="1800" dirty="0">
                <a:solidFill>
                  <a:schemeClr val="tx1">
                    <a:lumMod val="85000"/>
                    <a:lumOff val="15000"/>
                  </a:schemeClr>
                </a:solidFill>
                <a:cs typeface="Arial" panose="020B0604020202020204" pitchFamily="34" charset="0"/>
              </a:rPr>
              <a:t>xample for</a:t>
            </a:r>
            <a:endParaRPr lang="en-US" dirty="0"/>
          </a:p>
        </p:txBody>
      </p:sp>
      <p:sp>
        <p:nvSpPr>
          <p:cNvPr id="115" name="Oval 114">
            <a:extLst>
              <a:ext uri="{FF2B5EF4-FFF2-40B4-BE49-F238E27FC236}">
                <a16:creationId xmlns:a16="http://schemas.microsoft.com/office/drawing/2014/main" id="{0449417F-74F1-4DD1-69AE-75DDD5A3B1E4}"/>
              </a:ext>
            </a:extLst>
          </p:cNvPr>
          <p:cNvSpPr>
            <a:spLocks noChangeAspect="1"/>
          </p:cNvSpPr>
          <p:nvPr/>
        </p:nvSpPr>
        <p:spPr>
          <a:xfrm>
            <a:off x="10105125" y="2109728"/>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6" name="Gráfico 115" descr="Sinalizador com preenchimento sólido">
            <a:extLst>
              <a:ext uri="{FF2B5EF4-FFF2-40B4-BE49-F238E27FC236}">
                <a16:creationId xmlns:a16="http://schemas.microsoft.com/office/drawing/2014/main" id="{D8A37AE0-3EBE-6D97-2E56-66DF26B90C3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20236" y="2872415"/>
            <a:ext cx="453406" cy="453406"/>
          </a:xfrm>
          <a:prstGeom prst="rect">
            <a:avLst/>
          </a:prstGeom>
        </p:spPr>
      </p:pic>
      <p:pic>
        <p:nvPicPr>
          <p:cNvPr id="117" name="Gráfico 116" descr="Marcador com preenchimento sólido">
            <a:extLst>
              <a:ext uri="{FF2B5EF4-FFF2-40B4-BE49-F238E27FC236}">
                <a16:creationId xmlns:a16="http://schemas.microsoft.com/office/drawing/2014/main" id="{253DDC67-812C-0F24-D62D-639321A2145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16226" y="2560147"/>
            <a:ext cx="502309" cy="502309"/>
          </a:xfrm>
          <a:prstGeom prst="rect">
            <a:avLst/>
          </a:prstGeom>
        </p:spPr>
      </p:pic>
      <p:pic>
        <p:nvPicPr>
          <p:cNvPr id="118" name="Gráfico 117" descr="Marcador com preenchimento sólido">
            <a:extLst>
              <a:ext uri="{FF2B5EF4-FFF2-40B4-BE49-F238E27FC236}">
                <a16:creationId xmlns:a16="http://schemas.microsoft.com/office/drawing/2014/main" id="{2D810337-BA12-FD87-CC44-9044ED28D0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37307" y="3030651"/>
            <a:ext cx="502309" cy="502309"/>
          </a:xfrm>
          <a:prstGeom prst="rect">
            <a:avLst/>
          </a:prstGeom>
        </p:spPr>
      </p:pic>
      <p:sp>
        <p:nvSpPr>
          <p:cNvPr id="120" name="Anel 119">
            <a:extLst>
              <a:ext uri="{FF2B5EF4-FFF2-40B4-BE49-F238E27FC236}">
                <a16:creationId xmlns:a16="http://schemas.microsoft.com/office/drawing/2014/main" id="{6C915B02-548A-1FEF-8EBD-4A0B1C8FBAD4}"/>
              </a:ext>
            </a:extLst>
          </p:cNvPr>
          <p:cNvSpPr/>
          <p:nvPr/>
        </p:nvSpPr>
        <p:spPr>
          <a:xfrm>
            <a:off x="8747060" y="2538522"/>
            <a:ext cx="502309" cy="466651"/>
          </a:xfrm>
          <a:prstGeom prst="donut">
            <a:avLst>
              <a:gd name="adj" fmla="val 3745"/>
            </a:avLst>
          </a:prstGeom>
          <a:solidFill>
            <a:srgbClr val="4F9A8F"/>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4" name="Gráfico 123" descr="Marcador com preenchimento sólido">
            <a:extLst>
              <a:ext uri="{FF2B5EF4-FFF2-40B4-BE49-F238E27FC236}">
                <a16:creationId xmlns:a16="http://schemas.microsoft.com/office/drawing/2014/main" id="{4E57EAD6-E4C9-C491-6FE1-1AFB4BF595E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88667" y="2514317"/>
            <a:ext cx="502309" cy="502309"/>
          </a:xfrm>
          <a:prstGeom prst="rect">
            <a:avLst/>
          </a:prstGeom>
        </p:spPr>
      </p:pic>
      <p:sp>
        <p:nvSpPr>
          <p:cNvPr id="126" name="Anel 125">
            <a:extLst>
              <a:ext uri="{FF2B5EF4-FFF2-40B4-BE49-F238E27FC236}">
                <a16:creationId xmlns:a16="http://schemas.microsoft.com/office/drawing/2014/main" id="{D0ACB51F-6C68-04D3-3DA4-B81BAF3A9497}"/>
              </a:ext>
            </a:extLst>
          </p:cNvPr>
          <p:cNvSpPr/>
          <p:nvPr/>
        </p:nvSpPr>
        <p:spPr>
          <a:xfrm>
            <a:off x="9895985" y="2523119"/>
            <a:ext cx="502309" cy="466651"/>
          </a:xfrm>
          <a:prstGeom prst="donut">
            <a:avLst>
              <a:gd name="adj" fmla="val 3745"/>
            </a:avLst>
          </a:prstGeom>
          <a:solidFill>
            <a:srgbClr val="4F9A8F"/>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7" name="Conexão em Ângulos Retos 126">
            <a:extLst>
              <a:ext uri="{FF2B5EF4-FFF2-40B4-BE49-F238E27FC236}">
                <a16:creationId xmlns:a16="http://schemas.microsoft.com/office/drawing/2014/main" id="{F6A47CAE-A04D-B00D-B7FA-3B2980453E5E}"/>
              </a:ext>
            </a:extLst>
          </p:cNvPr>
          <p:cNvCxnSpPr>
            <a:cxnSpLocks/>
          </p:cNvCxnSpPr>
          <p:nvPr/>
        </p:nvCxnSpPr>
        <p:spPr>
          <a:xfrm>
            <a:off x="9252482" y="2757843"/>
            <a:ext cx="12700" cy="545615"/>
          </a:xfrm>
          <a:prstGeom prst="bentConnector3">
            <a:avLst>
              <a:gd name="adj1" fmla="val 1800000"/>
            </a:avLst>
          </a:prstGeom>
          <a:ln w="12700">
            <a:solidFill>
              <a:schemeClr val="tx1">
                <a:lumMod val="85000"/>
                <a:lumOff val="1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0" name="Conexão em Ângulos Retos 129">
            <a:extLst>
              <a:ext uri="{FF2B5EF4-FFF2-40B4-BE49-F238E27FC236}">
                <a16:creationId xmlns:a16="http://schemas.microsoft.com/office/drawing/2014/main" id="{41CE6A96-4B61-D105-C8B1-D6B19872571D}"/>
              </a:ext>
            </a:extLst>
          </p:cNvPr>
          <p:cNvCxnSpPr>
            <a:cxnSpLocks/>
          </p:cNvCxnSpPr>
          <p:nvPr/>
        </p:nvCxnSpPr>
        <p:spPr>
          <a:xfrm>
            <a:off x="10421348" y="2742391"/>
            <a:ext cx="12700" cy="545615"/>
          </a:xfrm>
          <a:prstGeom prst="bentConnector3">
            <a:avLst>
              <a:gd name="adj1" fmla="val 1800000"/>
            </a:avLst>
          </a:prstGeom>
          <a:ln w="12700">
            <a:solidFill>
              <a:schemeClr val="tx1">
                <a:lumMod val="85000"/>
                <a:lumOff val="1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31" name="Gráfico 130" descr="Marcador com preenchimento sólido">
            <a:extLst>
              <a:ext uri="{FF2B5EF4-FFF2-40B4-BE49-F238E27FC236}">
                <a16:creationId xmlns:a16="http://schemas.microsoft.com/office/drawing/2014/main" id="{080BE25D-391F-8DEC-394F-E3BA36DA402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38309" y="2538522"/>
            <a:ext cx="502309" cy="502309"/>
          </a:xfrm>
          <a:prstGeom prst="rect">
            <a:avLst/>
          </a:prstGeom>
        </p:spPr>
      </p:pic>
      <p:cxnSp>
        <p:nvCxnSpPr>
          <p:cNvPr id="132" name="Conexão Reta Unidirecional 131">
            <a:extLst>
              <a:ext uri="{FF2B5EF4-FFF2-40B4-BE49-F238E27FC236}">
                <a16:creationId xmlns:a16="http://schemas.microsoft.com/office/drawing/2014/main" id="{DE14AB79-2C2C-2FAA-6EA8-9D9A71F5046E}"/>
              </a:ext>
            </a:extLst>
          </p:cNvPr>
          <p:cNvCxnSpPr>
            <a:cxnSpLocks/>
          </p:cNvCxnSpPr>
          <p:nvPr/>
        </p:nvCxnSpPr>
        <p:spPr>
          <a:xfrm>
            <a:off x="9481021" y="3005173"/>
            <a:ext cx="271710"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34" name="Gráfico 133" descr="Sinalizador com preenchimento sólido">
            <a:extLst>
              <a:ext uri="{FF2B5EF4-FFF2-40B4-BE49-F238E27FC236}">
                <a16:creationId xmlns:a16="http://schemas.microsoft.com/office/drawing/2014/main" id="{8C508B02-226E-7469-6EE2-F7C89F35E1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67099" y="3291215"/>
            <a:ext cx="453406" cy="453406"/>
          </a:xfrm>
          <a:prstGeom prst="rect">
            <a:avLst/>
          </a:prstGeom>
        </p:spPr>
      </p:pic>
      <p:pic>
        <p:nvPicPr>
          <p:cNvPr id="136" name="Gráfico 135" descr="Sinalizador com preenchimento sólido">
            <a:extLst>
              <a:ext uri="{FF2B5EF4-FFF2-40B4-BE49-F238E27FC236}">
                <a16:creationId xmlns:a16="http://schemas.microsoft.com/office/drawing/2014/main" id="{F85F6568-F5AF-ADE4-D404-11C0D926324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53847" y="3112025"/>
            <a:ext cx="453406" cy="453406"/>
          </a:xfrm>
          <a:prstGeom prst="rect">
            <a:avLst/>
          </a:prstGeom>
        </p:spPr>
      </p:pic>
      <p:cxnSp>
        <p:nvCxnSpPr>
          <p:cNvPr id="138" name="Conexão Reta Unidirecional 137">
            <a:extLst>
              <a:ext uri="{FF2B5EF4-FFF2-40B4-BE49-F238E27FC236}">
                <a16:creationId xmlns:a16="http://schemas.microsoft.com/office/drawing/2014/main" id="{67143ADF-D478-2256-C812-18FA3C1AA294}"/>
              </a:ext>
            </a:extLst>
          </p:cNvPr>
          <p:cNvCxnSpPr>
            <a:cxnSpLocks/>
          </p:cNvCxnSpPr>
          <p:nvPr/>
        </p:nvCxnSpPr>
        <p:spPr>
          <a:xfrm>
            <a:off x="6286282" y="2826374"/>
            <a:ext cx="271710"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 name="CaixaDeTexto 3">
            <a:extLst>
              <a:ext uri="{FF2B5EF4-FFF2-40B4-BE49-F238E27FC236}">
                <a16:creationId xmlns:a16="http://schemas.microsoft.com/office/drawing/2014/main" id="{65EFAC0F-3392-5A26-A815-1DB526719D93}"/>
              </a:ext>
            </a:extLst>
          </p:cNvPr>
          <p:cNvSpPr txBox="1"/>
          <p:nvPr/>
        </p:nvSpPr>
        <p:spPr>
          <a:xfrm>
            <a:off x="216273" y="6356350"/>
            <a:ext cx="2743199" cy="338554"/>
          </a:xfrm>
          <a:prstGeom prst="rect">
            <a:avLst/>
          </a:prstGeom>
          <a:noFill/>
        </p:spPr>
        <p:txBody>
          <a:bodyPr wrap="square" rtlCol="0">
            <a:spAutoFit/>
          </a:bodyPr>
          <a:lstStyle/>
          <a:p>
            <a:r>
              <a:rPr lang="en-US" sz="1600" dirty="0"/>
              <a:t>References  [</a:t>
            </a:r>
            <a:r>
              <a:rPr lang="en-US" sz="1600" dirty="0">
                <a:solidFill>
                  <a:srgbClr val="3D78B5"/>
                </a:solidFill>
              </a:rPr>
              <a:t>32, 39</a:t>
            </a:r>
            <a:r>
              <a:rPr lang="en-US" sz="1600" dirty="0"/>
              <a:t>]</a:t>
            </a:r>
          </a:p>
        </p:txBody>
      </p:sp>
    </p:spTree>
    <p:extLst>
      <p:ext uri="{BB962C8B-B14F-4D97-AF65-F5344CB8AC3E}">
        <p14:creationId xmlns:p14="http://schemas.microsoft.com/office/powerpoint/2010/main" val="181600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66FD40AE-DF3F-CD4A-AC5A-D952D24B767C}"/>
              </a:ext>
            </a:extLst>
          </p:cNvPr>
          <p:cNvSpPr/>
          <p:nvPr/>
        </p:nvSpPr>
        <p:spPr>
          <a:xfrm rot="1186032">
            <a:off x="6058553" y="4743252"/>
            <a:ext cx="393183" cy="541185"/>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Oval 21">
            <a:extLst>
              <a:ext uri="{FF2B5EF4-FFF2-40B4-BE49-F238E27FC236}">
                <a16:creationId xmlns:a16="http://schemas.microsoft.com/office/drawing/2014/main" id="{0232C883-C315-C02C-84EC-F915948A4D98}"/>
              </a:ext>
            </a:extLst>
          </p:cNvPr>
          <p:cNvSpPr/>
          <p:nvPr/>
        </p:nvSpPr>
        <p:spPr>
          <a:xfrm rot="1186032">
            <a:off x="5921703" y="4523614"/>
            <a:ext cx="674506" cy="1005588"/>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2" name="Oval 31">
            <a:extLst>
              <a:ext uri="{FF2B5EF4-FFF2-40B4-BE49-F238E27FC236}">
                <a16:creationId xmlns:a16="http://schemas.microsoft.com/office/drawing/2014/main" id="{208C1B2D-3C0C-D0AD-5B45-00A76DBE00E7}"/>
              </a:ext>
            </a:extLst>
          </p:cNvPr>
          <p:cNvSpPr/>
          <p:nvPr/>
        </p:nvSpPr>
        <p:spPr>
          <a:xfrm rot="1186032">
            <a:off x="5775057" y="4319211"/>
            <a:ext cx="1028804" cy="1439361"/>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3" name="Oval 32">
            <a:extLst>
              <a:ext uri="{FF2B5EF4-FFF2-40B4-BE49-F238E27FC236}">
                <a16:creationId xmlns:a16="http://schemas.microsoft.com/office/drawing/2014/main" id="{B670BEA9-D62F-DD94-1886-93D3AFACDABE}"/>
              </a:ext>
            </a:extLst>
          </p:cNvPr>
          <p:cNvSpPr/>
          <p:nvPr/>
        </p:nvSpPr>
        <p:spPr>
          <a:xfrm rot="1186032">
            <a:off x="5538039" y="4109333"/>
            <a:ext cx="1431358" cy="1869135"/>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Oval 33">
            <a:extLst>
              <a:ext uri="{FF2B5EF4-FFF2-40B4-BE49-F238E27FC236}">
                <a16:creationId xmlns:a16="http://schemas.microsoft.com/office/drawing/2014/main" id="{AB13FA76-140F-7E17-2DC6-67BE1FFED932}"/>
              </a:ext>
            </a:extLst>
          </p:cNvPr>
          <p:cNvSpPr/>
          <p:nvPr/>
        </p:nvSpPr>
        <p:spPr>
          <a:xfrm rot="1186032">
            <a:off x="5255185" y="3839691"/>
            <a:ext cx="2015595" cy="2354047"/>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 name="Marcador de Posição do Número do Diapositivo 2">
            <a:extLst>
              <a:ext uri="{FF2B5EF4-FFF2-40B4-BE49-F238E27FC236}">
                <a16:creationId xmlns:a16="http://schemas.microsoft.com/office/drawing/2014/main" id="{4E55505A-0F34-EA7B-60D0-3DBB22588163}"/>
              </a:ext>
            </a:extLst>
          </p:cNvPr>
          <p:cNvSpPr>
            <a:spLocks noGrp="1"/>
          </p:cNvSpPr>
          <p:nvPr>
            <p:ph type="sldNum" sz="quarter" idx="12"/>
          </p:nvPr>
        </p:nvSpPr>
        <p:spPr/>
        <p:txBody>
          <a:bodyPr/>
          <a:lstStyle/>
          <a:p>
            <a:fld id="{9349F829-3AB5-2249-A75E-9CF92A8C3104}" type="slidenum">
              <a:rPr lang="pt-PT" smtClean="0"/>
              <a:t>24</a:t>
            </a:fld>
            <a:endParaRPr lang="pt-PT"/>
          </a:p>
        </p:txBody>
      </p:sp>
      <p:cxnSp>
        <p:nvCxnSpPr>
          <p:cNvPr id="7" name="Conexão: Ângulo Reto 64">
            <a:extLst>
              <a:ext uri="{FF2B5EF4-FFF2-40B4-BE49-F238E27FC236}">
                <a16:creationId xmlns:a16="http://schemas.microsoft.com/office/drawing/2014/main" id="{87D5BFF3-5BF5-2E29-D20A-BB72E2F092CD}"/>
              </a:ext>
            </a:extLst>
          </p:cNvPr>
          <p:cNvCxnSpPr>
            <a:cxnSpLocks/>
          </p:cNvCxnSpPr>
          <p:nvPr/>
        </p:nvCxnSpPr>
        <p:spPr>
          <a:xfrm rot="16200000" flipH="1">
            <a:off x="4919605" y="3350398"/>
            <a:ext cx="2808000" cy="3312000"/>
          </a:xfrm>
          <a:prstGeom prst="bentConnector3">
            <a:avLst>
              <a:gd name="adj1" fmla="val 100391"/>
            </a:avLst>
          </a:prstGeom>
          <a:ln w="12700">
            <a:headEnd type="triangle"/>
            <a:tailEnd type="triangle"/>
          </a:ln>
        </p:spPr>
        <p:style>
          <a:lnRef idx="1">
            <a:schemeClr val="dk1"/>
          </a:lnRef>
          <a:fillRef idx="0">
            <a:schemeClr val="dk1"/>
          </a:fillRef>
          <a:effectRef idx="0">
            <a:schemeClr val="dk1"/>
          </a:effectRef>
          <a:fontRef idx="minor">
            <a:schemeClr val="tx1"/>
          </a:fontRef>
        </p:style>
      </p:cxnSp>
      <p:sp>
        <p:nvSpPr>
          <p:cNvPr id="35" name="Oval 34">
            <a:extLst>
              <a:ext uri="{FF2B5EF4-FFF2-40B4-BE49-F238E27FC236}">
                <a16:creationId xmlns:a16="http://schemas.microsoft.com/office/drawing/2014/main" id="{250BC9AC-9B0D-0FBD-EC05-6C5A021FCC4E}"/>
              </a:ext>
            </a:extLst>
          </p:cNvPr>
          <p:cNvSpPr/>
          <p:nvPr/>
        </p:nvSpPr>
        <p:spPr>
          <a:xfrm rot="1186032">
            <a:off x="5011414" y="3510543"/>
            <a:ext cx="2527374" cy="2892182"/>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mc:AlternateContent xmlns:mc="http://schemas.openxmlformats.org/markup-compatibility/2006" xmlns:a14="http://schemas.microsoft.com/office/drawing/2010/main">
        <mc:Choice Requires="a14">
          <p:sp>
            <p:nvSpPr>
              <p:cNvPr id="178" name="Título 1">
                <a:extLst>
                  <a:ext uri="{FF2B5EF4-FFF2-40B4-BE49-F238E27FC236}">
                    <a16:creationId xmlns:a16="http://schemas.microsoft.com/office/drawing/2014/main" id="{4D296B6C-119F-7BB0-C8A2-86E8063F9465}"/>
                  </a:ext>
                </a:extLst>
              </p:cNvPr>
              <p:cNvSpPr txBox="1">
                <a:spLocks/>
              </p:cNvSpPr>
              <p:nvPr/>
            </p:nvSpPr>
            <p:spPr>
              <a:xfrm>
                <a:off x="0" y="1"/>
                <a:ext cx="12192000" cy="999460"/>
              </a:xfrm>
              <a:prstGeom prst="rect">
                <a:avLst/>
              </a:prstGeom>
              <a:solidFill>
                <a:schemeClr val="bg1">
                  <a:lumMod val="9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sz="3200" b="1" dirty="0">
                    <a:solidFill>
                      <a:srgbClr val="1990B0"/>
                    </a:solidFill>
                    <a:cs typeface="Arial" panose="020B0604020202020204" pitchFamily="34" charset="0"/>
                  </a:rPr>
                  <a:t>  </a:t>
                </a:r>
                <a:r>
                  <a:rPr lang="en-US" sz="2800" dirty="0">
                    <a:solidFill>
                      <a:schemeClr val="tx1">
                        <a:lumMod val="85000"/>
                        <a:lumOff val="15000"/>
                      </a:schemeClr>
                    </a:solidFill>
                    <a:cs typeface="Arial" panose="020B0604020202020204" pitchFamily="34" charset="0"/>
                  </a:rPr>
                  <a:t>Calibration problem – </a:t>
                </a:r>
                <a:r>
                  <a:rPr lang="en-US" sz="2800" b="1" dirty="0">
                    <a:solidFill>
                      <a:schemeClr val="tx1">
                        <a:lumMod val="85000"/>
                        <a:lumOff val="15000"/>
                      </a:schemeClr>
                    </a:solidFill>
                    <a:cs typeface="Arial" panose="020B0604020202020204" pitchFamily="34" charset="0"/>
                  </a:rPr>
                  <a:t>Particle Swarm Optimization </a:t>
                </a:r>
                <a:r>
                  <a:rPr lang="en-US" sz="2800" dirty="0">
                    <a:solidFill>
                      <a:schemeClr val="tx1">
                        <a:lumMod val="85000"/>
                        <a:lumOff val="15000"/>
                      </a:schemeClr>
                    </a:solidFill>
                    <a:cs typeface="Arial" panose="020B0604020202020204" pitchFamily="34" charset="0"/>
                  </a:rPr>
                  <a:t>( </a:t>
                </a:r>
                <a14:m>
                  <m:oMath xmlns:m="http://schemas.openxmlformats.org/officeDocument/2006/math">
                    <m:r>
                      <a:rPr lang="pt-PT" sz="2800" b="0" i="1" smtClean="0">
                        <a:latin typeface="Cambria Math" panose="02040503050406030204" pitchFamily="18" charset="0"/>
                      </a:rPr>
                      <m:t>𝑁</m:t>
                    </m:r>
                    <m:r>
                      <a:rPr lang="pt-PT" sz="2800" b="0" i="1" smtClean="0">
                        <a:latin typeface="Cambria Math" panose="02040503050406030204" pitchFamily="18" charset="0"/>
                      </a:rPr>
                      <m:t>=4, </m:t>
                    </m:r>
                    <m:r>
                      <a:rPr lang="pt-PT" sz="2800" b="0" i="1" smtClean="0">
                        <a:latin typeface="Cambria Math" panose="02040503050406030204" pitchFamily="18" charset="0"/>
                      </a:rPr>
                      <m:t>𝐷</m:t>
                    </m:r>
                    <m:r>
                      <a:rPr lang="pt-PT" sz="2800" b="0" i="1" smtClean="0">
                        <a:latin typeface="Cambria Math" panose="02040503050406030204" pitchFamily="18" charset="0"/>
                      </a:rPr>
                      <m:t>=2</m:t>
                    </m:r>
                  </m:oMath>
                </a14:m>
                <a:r>
                  <a:rPr lang="en-US" sz="2800" dirty="0">
                    <a:solidFill>
                      <a:schemeClr val="tx1">
                        <a:lumMod val="85000"/>
                        <a:lumOff val="15000"/>
                      </a:schemeClr>
                    </a:solidFill>
                    <a:cs typeface="Arial" panose="020B0604020202020204" pitchFamily="34" charset="0"/>
                  </a:rPr>
                  <a:t> )</a:t>
                </a:r>
                <a:endParaRPr lang="en-US" sz="2800" b="1" dirty="0">
                  <a:cs typeface="Arial" panose="020B0604020202020204" pitchFamily="34" charset="0"/>
                </a:endParaRPr>
              </a:p>
            </p:txBody>
          </p:sp>
        </mc:Choice>
        <mc:Fallback xmlns="">
          <p:sp>
            <p:nvSpPr>
              <p:cNvPr id="178" name="Título 1">
                <a:extLst>
                  <a:ext uri="{FF2B5EF4-FFF2-40B4-BE49-F238E27FC236}">
                    <a16:creationId xmlns:a16="http://schemas.microsoft.com/office/drawing/2014/main" id="{4D296B6C-119F-7BB0-C8A2-86E8063F9465}"/>
                  </a:ext>
                </a:extLst>
              </p:cNvPr>
              <p:cNvSpPr txBox="1">
                <a:spLocks noRot="1" noChangeAspect="1" noMove="1" noResize="1" noEditPoints="1" noAdjustHandles="1" noChangeArrowheads="1" noChangeShapeType="1" noTextEdit="1"/>
              </p:cNvSpPr>
              <p:nvPr/>
            </p:nvSpPr>
            <p:spPr>
              <a:xfrm>
                <a:off x="0" y="1"/>
                <a:ext cx="12192000" cy="999460"/>
              </a:xfrm>
              <a:prstGeom prst="rect">
                <a:avLst/>
              </a:prstGeom>
              <a:blipFill>
                <a:blip r:embed="rId3"/>
                <a:stretch>
                  <a:fillRect/>
                </a:stretch>
              </a:blipFill>
            </p:spPr>
            <p:txBody>
              <a:bodyPr/>
              <a:lstStyle/>
              <a:p>
                <a:r>
                  <a:rPr lang="en-US">
                    <a:noFill/>
                  </a:rPr>
                  <a:t> </a:t>
                </a:r>
              </a:p>
            </p:txBody>
          </p:sp>
        </mc:Fallback>
      </mc:AlternateContent>
      <p:pic>
        <p:nvPicPr>
          <p:cNvPr id="28" name="Gráfico 27" descr="Marcador com preenchimento sólido">
            <a:extLst>
              <a:ext uri="{FF2B5EF4-FFF2-40B4-BE49-F238E27FC236}">
                <a16:creationId xmlns:a16="http://schemas.microsoft.com/office/drawing/2014/main" id="{E7B8AE05-331A-F07D-6DB6-457D52E35C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42668" y="4104688"/>
            <a:ext cx="502309" cy="502309"/>
          </a:xfrm>
          <a:prstGeom prst="rect">
            <a:avLst/>
          </a:prstGeom>
        </p:spPr>
      </p:pic>
      <p:pic>
        <p:nvPicPr>
          <p:cNvPr id="137" name="Gráfico 136" descr="Sinalizador com preenchimento sólido">
            <a:extLst>
              <a:ext uri="{FF2B5EF4-FFF2-40B4-BE49-F238E27FC236}">
                <a16:creationId xmlns:a16="http://schemas.microsoft.com/office/drawing/2014/main" id="{AAC2CA42-6CC5-3261-712D-84E17D2C79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59796" y="4792524"/>
            <a:ext cx="453406" cy="453406"/>
          </a:xfrm>
          <a:prstGeom prst="rect">
            <a:avLst/>
          </a:prstGeom>
        </p:spPr>
      </p:pic>
      <p:sp>
        <p:nvSpPr>
          <p:cNvPr id="10" name="Oval 9">
            <a:extLst>
              <a:ext uri="{FF2B5EF4-FFF2-40B4-BE49-F238E27FC236}">
                <a16:creationId xmlns:a16="http://schemas.microsoft.com/office/drawing/2014/main" id="{9E7D2C36-FE1C-1C95-CB8B-9B69038FEB92}"/>
              </a:ext>
            </a:extLst>
          </p:cNvPr>
          <p:cNvSpPr>
            <a:spLocks noChangeAspect="1"/>
          </p:cNvSpPr>
          <p:nvPr/>
        </p:nvSpPr>
        <p:spPr>
          <a:xfrm>
            <a:off x="6900910" y="4809455"/>
            <a:ext cx="288000" cy="288000"/>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B0C15FC-0036-9601-814F-1CFEF0A0BEFC}"/>
              </a:ext>
            </a:extLst>
          </p:cNvPr>
          <p:cNvSpPr>
            <a:spLocks noChangeAspect="1"/>
          </p:cNvSpPr>
          <p:nvPr/>
        </p:nvSpPr>
        <p:spPr>
          <a:xfrm>
            <a:off x="6009345" y="4483085"/>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áfico 28" descr="Marcador com preenchimento sólido">
            <a:extLst>
              <a:ext uri="{FF2B5EF4-FFF2-40B4-BE49-F238E27FC236}">
                <a16:creationId xmlns:a16="http://schemas.microsoft.com/office/drawing/2014/main" id="{C6B28203-0C9F-FD22-A61C-217BC13630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98046" y="4216488"/>
            <a:ext cx="502309" cy="502309"/>
          </a:xfrm>
          <a:prstGeom prst="rect">
            <a:avLst/>
          </a:prstGeom>
        </p:spPr>
      </p:pic>
      <p:pic>
        <p:nvPicPr>
          <p:cNvPr id="4" name="Gráfico 3" descr="Sinalizador com preenchimento sólido">
            <a:extLst>
              <a:ext uri="{FF2B5EF4-FFF2-40B4-BE49-F238E27FC236}">
                <a16:creationId xmlns:a16="http://schemas.microsoft.com/office/drawing/2014/main" id="{E94A628E-F428-0403-B07D-479B97C9FE3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503972">
            <a:off x="6082377" y="4248144"/>
            <a:ext cx="453406" cy="453406"/>
          </a:xfrm>
          <a:prstGeom prst="rect">
            <a:avLst/>
          </a:prstGeom>
        </p:spPr>
      </p:pic>
      <p:sp>
        <p:nvSpPr>
          <p:cNvPr id="9" name="Oval 8">
            <a:extLst>
              <a:ext uri="{FF2B5EF4-FFF2-40B4-BE49-F238E27FC236}">
                <a16:creationId xmlns:a16="http://schemas.microsoft.com/office/drawing/2014/main" id="{C640EB45-7D70-148F-F053-4846B7534DE1}"/>
              </a:ext>
            </a:extLst>
          </p:cNvPr>
          <p:cNvSpPr>
            <a:spLocks noChangeAspect="1"/>
          </p:cNvSpPr>
          <p:nvPr/>
        </p:nvSpPr>
        <p:spPr>
          <a:xfrm>
            <a:off x="1298501" y="2260981"/>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Agrupar 10">
            <a:extLst>
              <a:ext uri="{FF2B5EF4-FFF2-40B4-BE49-F238E27FC236}">
                <a16:creationId xmlns:a16="http://schemas.microsoft.com/office/drawing/2014/main" id="{82B47BD6-6B0F-2B92-0F39-872C986F51FD}"/>
              </a:ext>
            </a:extLst>
          </p:cNvPr>
          <p:cNvGrpSpPr/>
          <p:nvPr/>
        </p:nvGrpSpPr>
        <p:grpSpPr>
          <a:xfrm>
            <a:off x="1928688" y="2178857"/>
            <a:ext cx="1003944" cy="452247"/>
            <a:chOff x="6347256" y="1548386"/>
            <a:chExt cx="1003944" cy="452247"/>
          </a:xfrm>
        </p:grpSpPr>
        <p:sp>
          <p:nvSpPr>
            <p:cNvPr id="12" name="Retângulo Arredondado 11">
              <a:extLst>
                <a:ext uri="{FF2B5EF4-FFF2-40B4-BE49-F238E27FC236}">
                  <a16:creationId xmlns:a16="http://schemas.microsoft.com/office/drawing/2014/main" id="{7CB2EF51-AEA4-A567-9DDB-1426EAE82398}"/>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tângulo 12">
              <a:extLst>
                <a:ext uri="{FF2B5EF4-FFF2-40B4-BE49-F238E27FC236}">
                  <a16:creationId xmlns:a16="http://schemas.microsoft.com/office/drawing/2014/main" id="{1611D948-6988-E6CD-0E49-CBCD7BA16610}"/>
                </a:ext>
              </a:extLst>
            </p:cNvPr>
            <p:cNvSpPr/>
            <p:nvPr/>
          </p:nvSpPr>
          <p:spPr>
            <a:xfrm>
              <a:off x="6492179"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tângulo 14">
              <a:extLst>
                <a:ext uri="{FF2B5EF4-FFF2-40B4-BE49-F238E27FC236}">
                  <a16:creationId xmlns:a16="http://schemas.microsoft.com/office/drawing/2014/main" id="{379A18C4-586D-5138-6A77-F924FFBEB10C}"/>
                </a:ext>
              </a:extLst>
            </p:cNvPr>
            <p:cNvSpPr/>
            <p:nvPr/>
          </p:nvSpPr>
          <p:spPr>
            <a:xfrm>
              <a:off x="6914028"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CBFE2E88-C22B-7447-D66E-7FDE0C34A7FC}"/>
                  </a:ext>
                </a:extLst>
              </p:cNvPr>
              <p:cNvSpPr txBox="1"/>
              <p:nvPr/>
            </p:nvSpPr>
            <p:spPr>
              <a:xfrm>
                <a:off x="1647789" y="2271982"/>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6" name="CaixaDeTexto 15">
                <a:extLst>
                  <a:ext uri="{FF2B5EF4-FFF2-40B4-BE49-F238E27FC236}">
                    <a16:creationId xmlns:a16="http://schemas.microsoft.com/office/drawing/2014/main" id="{CBFE2E88-C22B-7447-D66E-7FDE0C34A7FC}"/>
                  </a:ext>
                </a:extLst>
              </p:cNvPr>
              <p:cNvSpPr txBox="1">
                <a:spLocks noRot="1" noChangeAspect="1" noMove="1" noResize="1" noEditPoints="1" noAdjustHandles="1" noChangeArrowheads="1" noChangeShapeType="1" noTextEdit="1"/>
              </p:cNvSpPr>
              <p:nvPr/>
            </p:nvSpPr>
            <p:spPr>
              <a:xfrm>
                <a:off x="1647789" y="2271982"/>
                <a:ext cx="219611" cy="276999"/>
              </a:xfrm>
              <a:prstGeom prst="rect">
                <a:avLst/>
              </a:prstGeom>
              <a:blipFill>
                <a:blip r:embed="rId12"/>
                <a:stretch>
                  <a:fillRect l="-11111" r="-16667"/>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4383A715-F1B1-C79D-660D-797BB19B6C3F}"/>
              </a:ext>
            </a:extLst>
          </p:cNvPr>
          <p:cNvSpPr>
            <a:spLocks noChangeAspect="1"/>
          </p:cNvSpPr>
          <p:nvPr/>
        </p:nvSpPr>
        <p:spPr>
          <a:xfrm>
            <a:off x="1298501" y="2806669"/>
            <a:ext cx="288000" cy="288000"/>
          </a:xfrm>
          <a:prstGeom prst="ellipse">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Agrupar 18">
            <a:extLst>
              <a:ext uri="{FF2B5EF4-FFF2-40B4-BE49-F238E27FC236}">
                <a16:creationId xmlns:a16="http://schemas.microsoft.com/office/drawing/2014/main" id="{1D327DC1-607E-0123-710E-46A83A872B61}"/>
              </a:ext>
            </a:extLst>
          </p:cNvPr>
          <p:cNvGrpSpPr/>
          <p:nvPr/>
        </p:nvGrpSpPr>
        <p:grpSpPr>
          <a:xfrm>
            <a:off x="1928688" y="2724545"/>
            <a:ext cx="1003944" cy="452247"/>
            <a:chOff x="6347256" y="1548386"/>
            <a:chExt cx="1003944" cy="452247"/>
          </a:xfrm>
        </p:grpSpPr>
        <p:sp>
          <p:nvSpPr>
            <p:cNvPr id="25" name="Retângulo Arredondado 24">
              <a:extLst>
                <a:ext uri="{FF2B5EF4-FFF2-40B4-BE49-F238E27FC236}">
                  <a16:creationId xmlns:a16="http://schemas.microsoft.com/office/drawing/2014/main" id="{32F25098-1099-FC73-C8CB-B3E639D696BD}"/>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tângulo 25">
              <a:extLst>
                <a:ext uri="{FF2B5EF4-FFF2-40B4-BE49-F238E27FC236}">
                  <a16:creationId xmlns:a16="http://schemas.microsoft.com/office/drawing/2014/main" id="{CD7DC386-90B3-70FD-2BA4-5627A27934F3}"/>
                </a:ext>
              </a:extLst>
            </p:cNvPr>
            <p:cNvSpPr/>
            <p:nvPr/>
          </p:nvSpPr>
          <p:spPr>
            <a:xfrm>
              <a:off x="6492179" y="1628709"/>
              <a:ext cx="291600" cy="291600"/>
            </a:xfrm>
            <a:prstGeom prst="rect">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tângulo 26">
              <a:extLst>
                <a:ext uri="{FF2B5EF4-FFF2-40B4-BE49-F238E27FC236}">
                  <a16:creationId xmlns:a16="http://schemas.microsoft.com/office/drawing/2014/main" id="{C0C93A5A-3C82-5B9D-B1A8-5AEA6630C8FE}"/>
                </a:ext>
              </a:extLst>
            </p:cNvPr>
            <p:cNvSpPr/>
            <p:nvPr/>
          </p:nvSpPr>
          <p:spPr>
            <a:xfrm>
              <a:off x="6914028" y="1628709"/>
              <a:ext cx="291600" cy="291600"/>
            </a:xfrm>
            <a:prstGeom prst="rect">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7" name="CaixaDeTexto 46">
                <a:extLst>
                  <a:ext uri="{FF2B5EF4-FFF2-40B4-BE49-F238E27FC236}">
                    <a16:creationId xmlns:a16="http://schemas.microsoft.com/office/drawing/2014/main" id="{FBE387AF-43CC-7594-9001-98940F0C9E84}"/>
                  </a:ext>
                </a:extLst>
              </p:cNvPr>
              <p:cNvSpPr txBox="1"/>
              <p:nvPr/>
            </p:nvSpPr>
            <p:spPr>
              <a:xfrm>
                <a:off x="1647789" y="2817670"/>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7" name="CaixaDeTexto 46">
                <a:extLst>
                  <a:ext uri="{FF2B5EF4-FFF2-40B4-BE49-F238E27FC236}">
                    <a16:creationId xmlns:a16="http://schemas.microsoft.com/office/drawing/2014/main" id="{FBE387AF-43CC-7594-9001-98940F0C9E84}"/>
                  </a:ext>
                </a:extLst>
              </p:cNvPr>
              <p:cNvSpPr txBox="1">
                <a:spLocks noRot="1" noChangeAspect="1" noMove="1" noResize="1" noEditPoints="1" noAdjustHandles="1" noChangeArrowheads="1" noChangeShapeType="1" noTextEdit="1"/>
              </p:cNvSpPr>
              <p:nvPr/>
            </p:nvSpPr>
            <p:spPr>
              <a:xfrm>
                <a:off x="1647789" y="2817670"/>
                <a:ext cx="219611" cy="276999"/>
              </a:xfrm>
              <a:prstGeom prst="rect">
                <a:avLst/>
              </a:prstGeom>
              <a:blipFill>
                <a:blip r:embed="rId13"/>
                <a:stretch>
                  <a:fillRect l="-11111" r="-16667"/>
                </a:stretch>
              </a:blipFill>
            </p:spPr>
            <p:txBody>
              <a:bodyPr/>
              <a:lstStyle/>
              <a:p>
                <a:r>
                  <a:rPr lang="en-US">
                    <a:noFill/>
                  </a:rPr>
                  <a:t> </a:t>
                </a:r>
              </a:p>
            </p:txBody>
          </p:sp>
        </mc:Fallback>
      </mc:AlternateContent>
      <p:sp>
        <p:nvSpPr>
          <p:cNvPr id="48" name="Oval 47">
            <a:extLst>
              <a:ext uri="{FF2B5EF4-FFF2-40B4-BE49-F238E27FC236}">
                <a16:creationId xmlns:a16="http://schemas.microsoft.com/office/drawing/2014/main" id="{983E3E9E-5CFA-7D4D-FB67-26AF45E98E05}"/>
              </a:ext>
            </a:extLst>
          </p:cNvPr>
          <p:cNvSpPr>
            <a:spLocks noChangeAspect="1"/>
          </p:cNvSpPr>
          <p:nvPr/>
        </p:nvSpPr>
        <p:spPr>
          <a:xfrm>
            <a:off x="1298501" y="3352357"/>
            <a:ext cx="288000" cy="288000"/>
          </a:xfrm>
          <a:prstGeom prst="ellipse">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Agrupar 48">
            <a:extLst>
              <a:ext uri="{FF2B5EF4-FFF2-40B4-BE49-F238E27FC236}">
                <a16:creationId xmlns:a16="http://schemas.microsoft.com/office/drawing/2014/main" id="{D088C46F-540F-ED6B-44C8-B545C64FCF2E}"/>
              </a:ext>
            </a:extLst>
          </p:cNvPr>
          <p:cNvGrpSpPr/>
          <p:nvPr/>
        </p:nvGrpSpPr>
        <p:grpSpPr>
          <a:xfrm>
            <a:off x="1928688" y="3270233"/>
            <a:ext cx="1003944" cy="452247"/>
            <a:chOff x="6347256" y="1548386"/>
            <a:chExt cx="1003944" cy="452247"/>
          </a:xfrm>
        </p:grpSpPr>
        <p:sp>
          <p:nvSpPr>
            <p:cNvPr id="50" name="Retângulo Arredondado 49">
              <a:extLst>
                <a:ext uri="{FF2B5EF4-FFF2-40B4-BE49-F238E27FC236}">
                  <a16:creationId xmlns:a16="http://schemas.microsoft.com/office/drawing/2014/main" id="{FC33C333-384C-EB62-4BED-B61945143039}"/>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tângulo 50">
              <a:extLst>
                <a:ext uri="{FF2B5EF4-FFF2-40B4-BE49-F238E27FC236}">
                  <a16:creationId xmlns:a16="http://schemas.microsoft.com/office/drawing/2014/main" id="{086AFADF-23DE-BBFF-03C8-592203D82E5A}"/>
                </a:ext>
              </a:extLst>
            </p:cNvPr>
            <p:cNvSpPr/>
            <p:nvPr/>
          </p:nvSpPr>
          <p:spPr>
            <a:xfrm>
              <a:off x="6492179" y="1628709"/>
              <a:ext cx="291600" cy="291600"/>
            </a:xfrm>
            <a:prstGeom prst="rect">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tângulo 51">
              <a:extLst>
                <a:ext uri="{FF2B5EF4-FFF2-40B4-BE49-F238E27FC236}">
                  <a16:creationId xmlns:a16="http://schemas.microsoft.com/office/drawing/2014/main" id="{D1E730EB-8272-2787-E005-698FC797254A}"/>
                </a:ext>
              </a:extLst>
            </p:cNvPr>
            <p:cNvSpPr/>
            <p:nvPr/>
          </p:nvSpPr>
          <p:spPr>
            <a:xfrm>
              <a:off x="6914028" y="1628709"/>
              <a:ext cx="291600" cy="291600"/>
            </a:xfrm>
            <a:prstGeom prst="rect">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53" name="CaixaDeTexto 52">
                <a:extLst>
                  <a:ext uri="{FF2B5EF4-FFF2-40B4-BE49-F238E27FC236}">
                    <a16:creationId xmlns:a16="http://schemas.microsoft.com/office/drawing/2014/main" id="{6092C1DB-F046-05EA-BB78-53CBB57AA023}"/>
                  </a:ext>
                </a:extLst>
              </p:cNvPr>
              <p:cNvSpPr txBox="1"/>
              <p:nvPr/>
            </p:nvSpPr>
            <p:spPr>
              <a:xfrm>
                <a:off x="1647789" y="3363358"/>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3" name="CaixaDeTexto 52">
                <a:extLst>
                  <a:ext uri="{FF2B5EF4-FFF2-40B4-BE49-F238E27FC236}">
                    <a16:creationId xmlns:a16="http://schemas.microsoft.com/office/drawing/2014/main" id="{6092C1DB-F046-05EA-BB78-53CBB57AA023}"/>
                  </a:ext>
                </a:extLst>
              </p:cNvPr>
              <p:cNvSpPr txBox="1">
                <a:spLocks noRot="1" noChangeAspect="1" noMove="1" noResize="1" noEditPoints="1" noAdjustHandles="1" noChangeArrowheads="1" noChangeShapeType="1" noTextEdit="1"/>
              </p:cNvSpPr>
              <p:nvPr/>
            </p:nvSpPr>
            <p:spPr>
              <a:xfrm>
                <a:off x="1647789" y="3363358"/>
                <a:ext cx="219611" cy="276999"/>
              </a:xfrm>
              <a:prstGeom prst="rect">
                <a:avLst/>
              </a:prstGeom>
              <a:blipFill>
                <a:blip r:embed="rId13"/>
                <a:stretch>
                  <a:fillRect l="-11111" r="-16667"/>
                </a:stretch>
              </a:blipFill>
            </p:spPr>
            <p:txBody>
              <a:bodyPr/>
              <a:lstStyle/>
              <a:p>
                <a:r>
                  <a:rPr lang="en-US">
                    <a:noFill/>
                  </a:rPr>
                  <a:t> </a:t>
                </a:r>
              </a:p>
            </p:txBody>
          </p:sp>
        </mc:Fallback>
      </mc:AlternateContent>
      <p:sp>
        <p:nvSpPr>
          <p:cNvPr id="54" name="CaixaDeTexto 53">
            <a:extLst>
              <a:ext uri="{FF2B5EF4-FFF2-40B4-BE49-F238E27FC236}">
                <a16:creationId xmlns:a16="http://schemas.microsoft.com/office/drawing/2014/main" id="{35BD2277-7CE3-21D0-F518-5691CFDE6428}"/>
              </a:ext>
            </a:extLst>
          </p:cNvPr>
          <p:cNvSpPr txBox="1"/>
          <p:nvPr/>
        </p:nvSpPr>
        <p:spPr>
          <a:xfrm>
            <a:off x="1442501" y="1495757"/>
            <a:ext cx="1660263" cy="369332"/>
          </a:xfrm>
          <a:prstGeom prst="rect">
            <a:avLst/>
          </a:prstGeom>
          <a:noFill/>
        </p:spPr>
        <p:txBody>
          <a:bodyPr wrap="square">
            <a:spAutoFit/>
          </a:bodyPr>
          <a:lstStyle/>
          <a:p>
            <a:pPr algn="ctr"/>
            <a:r>
              <a:rPr lang="en-US" sz="1800" b="1" dirty="0">
                <a:solidFill>
                  <a:schemeClr val="tx1">
                    <a:lumMod val="85000"/>
                    <a:lumOff val="15000"/>
                  </a:schemeClr>
                </a:solidFill>
                <a:cs typeface="Arial" panose="020B0604020202020204" pitchFamily="34" charset="0"/>
              </a:rPr>
              <a:t>initialization</a:t>
            </a:r>
            <a:endParaRPr lang="en-US" b="1" dirty="0"/>
          </a:p>
        </p:txBody>
      </p:sp>
      <p:sp>
        <p:nvSpPr>
          <p:cNvPr id="55" name="Oval 54">
            <a:extLst>
              <a:ext uri="{FF2B5EF4-FFF2-40B4-BE49-F238E27FC236}">
                <a16:creationId xmlns:a16="http://schemas.microsoft.com/office/drawing/2014/main" id="{B0A63326-D578-D4B6-7CEE-EF22358747CB}"/>
              </a:ext>
            </a:extLst>
          </p:cNvPr>
          <p:cNvSpPr>
            <a:spLocks noChangeAspect="1"/>
          </p:cNvSpPr>
          <p:nvPr/>
        </p:nvSpPr>
        <p:spPr>
          <a:xfrm>
            <a:off x="1298501" y="3898045"/>
            <a:ext cx="288000" cy="288000"/>
          </a:xfrm>
          <a:prstGeom prst="ellipse">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Agrupar 55">
            <a:extLst>
              <a:ext uri="{FF2B5EF4-FFF2-40B4-BE49-F238E27FC236}">
                <a16:creationId xmlns:a16="http://schemas.microsoft.com/office/drawing/2014/main" id="{6D52B6FF-E681-D2D2-77F1-B527F9094D56}"/>
              </a:ext>
            </a:extLst>
          </p:cNvPr>
          <p:cNvGrpSpPr/>
          <p:nvPr/>
        </p:nvGrpSpPr>
        <p:grpSpPr>
          <a:xfrm>
            <a:off x="1928688" y="3815921"/>
            <a:ext cx="1003944" cy="452247"/>
            <a:chOff x="6347256" y="1548386"/>
            <a:chExt cx="1003944" cy="452247"/>
          </a:xfrm>
        </p:grpSpPr>
        <p:sp>
          <p:nvSpPr>
            <p:cNvPr id="57" name="Retângulo Arredondado 56">
              <a:extLst>
                <a:ext uri="{FF2B5EF4-FFF2-40B4-BE49-F238E27FC236}">
                  <a16:creationId xmlns:a16="http://schemas.microsoft.com/office/drawing/2014/main" id="{EE4529A6-CC68-3305-29DA-F2463281CB6D}"/>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tângulo 57">
              <a:extLst>
                <a:ext uri="{FF2B5EF4-FFF2-40B4-BE49-F238E27FC236}">
                  <a16:creationId xmlns:a16="http://schemas.microsoft.com/office/drawing/2014/main" id="{65595F7B-2D5C-817B-0EF9-30A7BD3E965C}"/>
                </a:ext>
              </a:extLst>
            </p:cNvPr>
            <p:cNvSpPr/>
            <p:nvPr/>
          </p:nvSpPr>
          <p:spPr>
            <a:xfrm>
              <a:off x="6492179" y="1628709"/>
              <a:ext cx="291600" cy="291600"/>
            </a:xfrm>
            <a:prstGeom prst="rect">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tângulo 58">
              <a:extLst>
                <a:ext uri="{FF2B5EF4-FFF2-40B4-BE49-F238E27FC236}">
                  <a16:creationId xmlns:a16="http://schemas.microsoft.com/office/drawing/2014/main" id="{327E59F2-D242-0350-DBDE-E726345D073A}"/>
                </a:ext>
              </a:extLst>
            </p:cNvPr>
            <p:cNvSpPr/>
            <p:nvPr/>
          </p:nvSpPr>
          <p:spPr>
            <a:xfrm>
              <a:off x="6914028" y="1628709"/>
              <a:ext cx="291600" cy="291600"/>
            </a:xfrm>
            <a:prstGeom prst="rect">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60" name="CaixaDeTexto 59">
                <a:extLst>
                  <a:ext uri="{FF2B5EF4-FFF2-40B4-BE49-F238E27FC236}">
                    <a16:creationId xmlns:a16="http://schemas.microsoft.com/office/drawing/2014/main" id="{ADA2E82D-374A-7A6A-964C-08D872F929E2}"/>
                  </a:ext>
                </a:extLst>
              </p:cNvPr>
              <p:cNvSpPr txBox="1"/>
              <p:nvPr/>
            </p:nvSpPr>
            <p:spPr>
              <a:xfrm>
                <a:off x="1647789" y="3909046"/>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60" name="CaixaDeTexto 59">
                <a:extLst>
                  <a:ext uri="{FF2B5EF4-FFF2-40B4-BE49-F238E27FC236}">
                    <a16:creationId xmlns:a16="http://schemas.microsoft.com/office/drawing/2014/main" id="{ADA2E82D-374A-7A6A-964C-08D872F929E2}"/>
                  </a:ext>
                </a:extLst>
              </p:cNvPr>
              <p:cNvSpPr txBox="1">
                <a:spLocks noRot="1" noChangeAspect="1" noMove="1" noResize="1" noEditPoints="1" noAdjustHandles="1" noChangeArrowheads="1" noChangeShapeType="1" noTextEdit="1"/>
              </p:cNvSpPr>
              <p:nvPr/>
            </p:nvSpPr>
            <p:spPr>
              <a:xfrm>
                <a:off x="1647789" y="3909046"/>
                <a:ext cx="219611" cy="276999"/>
              </a:xfrm>
              <a:prstGeom prst="rect">
                <a:avLst/>
              </a:prstGeom>
              <a:blipFill>
                <a:blip r:embed="rId13"/>
                <a:stretch>
                  <a:fillRect l="-11111" r="-16667"/>
                </a:stretch>
              </a:blipFill>
            </p:spPr>
            <p:txBody>
              <a:bodyPr/>
              <a:lstStyle/>
              <a:p>
                <a:r>
                  <a:rPr lang="en-US">
                    <a:noFill/>
                  </a:rPr>
                  <a:t> </a:t>
                </a:r>
              </a:p>
            </p:txBody>
          </p:sp>
        </mc:Fallback>
      </mc:AlternateContent>
      <p:cxnSp>
        <p:nvCxnSpPr>
          <p:cNvPr id="61" name="Conexão Reta Unidirecional 60">
            <a:extLst>
              <a:ext uri="{FF2B5EF4-FFF2-40B4-BE49-F238E27FC236}">
                <a16:creationId xmlns:a16="http://schemas.microsoft.com/office/drawing/2014/main" id="{9E3ECB15-7B67-C4DD-C290-DE4025BE6721}"/>
              </a:ext>
            </a:extLst>
          </p:cNvPr>
          <p:cNvCxnSpPr/>
          <p:nvPr/>
        </p:nvCxnSpPr>
        <p:spPr>
          <a:xfrm flipV="1">
            <a:off x="1070676" y="2080578"/>
            <a:ext cx="310728" cy="369332"/>
          </a:xfrm>
          <a:prstGeom prst="straightConnector1">
            <a:avLst/>
          </a:prstGeom>
          <a:ln w="28575">
            <a:solidFill>
              <a:srgbClr val="B7520C"/>
            </a:solidFill>
            <a:tailEnd type="triangle"/>
          </a:ln>
        </p:spPr>
        <p:style>
          <a:lnRef idx="2">
            <a:schemeClr val="accent1"/>
          </a:lnRef>
          <a:fillRef idx="0">
            <a:schemeClr val="accent1"/>
          </a:fillRef>
          <a:effectRef idx="1">
            <a:schemeClr val="accent1"/>
          </a:effectRef>
          <a:fontRef idx="minor">
            <a:schemeClr val="tx1"/>
          </a:fontRef>
        </p:style>
      </p:cxnSp>
      <p:cxnSp>
        <p:nvCxnSpPr>
          <p:cNvPr id="62" name="Conexão Reta Unidirecional 61">
            <a:extLst>
              <a:ext uri="{FF2B5EF4-FFF2-40B4-BE49-F238E27FC236}">
                <a16:creationId xmlns:a16="http://schemas.microsoft.com/office/drawing/2014/main" id="{59F8B6A4-CBE0-CB34-17E2-A9E7FF775ED3}"/>
              </a:ext>
            </a:extLst>
          </p:cNvPr>
          <p:cNvCxnSpPr/>
          <p:nvPr/>
        </p:nvCxnSpPr>
        <p:spPr>
          <a:xfrm flipV="1">
            <a:off x="1070676" y="2650628"/>
            <a:ext cx="310728" cy="369332"/>
          </a:xfrm>
          <a:prstGeom prst="straightConnector1">
            <a:avLst/>
          </a:prstGeom>
          <a:ln w="28575">
            <a:solidFill>
              <a:srgbClr val="3D78B5"/>
            </a:solidFill>
            <a:tailEnd type="triangle"/>
          </a:ln>
        </p:spPr>
        <p:style>
          <a:lnRef idx="2">
            <a:schemeClr val="accent1"/>
          </a:lnRef>
          <a:fillRef idx="0">
            <a:schemeClr val="accent1"/>
          </a:fillRef>
          <a:effectRef idx="1">
            <a:schemeClr val="accent1"/>
          </a:effectRef>
          <a:fontRef idx="minor">
            <a:schemeClr val="tx1"/>
          </a:fontRef>
        </p:style>
      </p:cxnSp>
      <p:cxnSp>
        <p:nvCxnSpPr>
          <p:cNvPr id="63" name="Conexão Reta Unidirecional 62">
            <a:extLst>
              <a:ext uri="{FF2B5EF4-FFF2-40B4-BE49-F238E27FC236}">
                <a16:creationId xmlns:a16="http://schemas.microsoft.com/office/drawing/2014/main" id="{53075655-8EC0-A802-FE73-CCA6627488C8}"/>
              </a:ext>
            </a:extLst>
          </p:cNvPr>
          <p:cNvCxnSpPr/>
          <p:nvPr/>
        </p:nvCxnSpPr>
        <p:spPr>
          <a:xfrm flipV="1">
            <a:off x="1070676" y="3207931"/>
            <a:ext cx="310728" cy="369332"/>
          </a:xfrm>
          <a:prstGeom prst="straightConnector1">
            <a:avLst/>
          </a:prstGeom>
          <a:ln w="28575">
            <a:solidFill>
              <a:srgbClr val="4F9A8F"/>
            </a:solidFill>
            <a:tailEnd type="triangle"/>
          </a:ln>
        </p:spPr>
        <p:style>
          <a:lnRef idx="2">
            <a:schemeClr val="accent1"/>
          </a:lnRef>
          <a:fillRef idx="0">
            <a:schemeClr val="accent1"/>
          </a:fillRef>
          <a:effectRef idx="1">
            <a:schemeClr val="accent1"/>
          </a:effectRef>
          <a:fontRef idx="minor">
            <a:schemeClr val="tx1"/>
          </a:fontRef>
        </p:style>
      </p:cxnSp>
      <p:cxnSp>
        <p:nvCxnSpPr>
          <p:cNvPr id="64" name="Conexão Reta Unidirecional 63">
            <a:extLst>
              <a:ext uri="{FF2B5EF4-FFF2-40B4-BE49-F238E27FC236}">
                <a16:creationId xmlns:a16="http://schemas.microsoft.com/office/drawing/2014/main" id="{9E285201-0E8C-A03D-7BA0-AF8A7E780150}"/>
              </a:ext>
            </a:extLst>
          </p:cNvPr>
          <p:cNvCxnSpPr/>
          <p:nvPr/>
        </p:nvCxnSpPr>
        <p:spPr>
          <a:xfrm flipV="1">
            <a:off x="1070676" y="3764843"/>
            <a:ext cx="310728" cy="369332"/>
          </a:xfrm>
          <a:prstGeom prst="straightConnector1">
            <a:avLst/>
          </a:prstGeom>
          <a:ln w="28575">
            <a:solidFill>
              <a:srgbClr val="895299"/>
            </a:solidFill>
            <a:tailEnd type="triangle"/>
          </a:ln>
        </p:spPr>
        <p:style>
          <a:lnRef idx="2">
            <a:schemeClr val="accent1"/>
          </a:lnRef>
          <a:fillRef idx="0">
            <a:schemeClr val="accent1"/>
          </a:fillRef>
          <a:effectRef idx="1">
            <a:schemeClr val="accent1"/>
          </a:effectRef>
          <a:fontRef idx="minor">
            <a:schemeClr val="tx1"/>
          </a:fontRef>
        </p:style>
      </p:cxnSp>
      <p:pic>
        <p:nvPicPr>
          <p:cNvPr id="65" name="Gráfico 64" descr="Marcador com preenchimento sólido">
            <a:extLst>
              <a:ext uri="{FF2B5EF4-FFF2-40B4-BE49-F238E27FC236}">
                <a16:creationId xmlns:a16="http://schemas.microsoft.com/office/drawing/2014/main" id="{C9F21CEC-042E-3B38-3F2F-106C3745FE8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917309" y="2142101"/>
            <a:ext cx="502309" cy="502309"/>
          </a:xfrm>
          <a:prstGeom prst="rect">
            <a:avLst/>
          </a:prstGeom>
        </p:spPr>
      </p:pic>
      <p:pic>
        <p:nvPicPr>
          <p:cNvPr id="66" name="Gráfico 65" descr="Marcador com preenchimento sólido">
            <a:extLst>
              <a:ext uri="{FF2B5EF4-FFF2-40B4-BE49-F238E27FC236}">
                <a16:creationId xmlns:a16="http://schemas.microsoft.com/office/drawing/2014/main" id="{9D2A74FA-344F-9A98-C40D-76793AE8CA9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17309" y="2697310"/>
            <a:ext cx="502309" cy="502309"/>
          </a:xfrm>
          <a:prstGeom prst="rect">
            <a:avLst/>
          </a:prstGeom>
        </p:spPr>
      </p:pic>
      <p:pic>
        <p:nvPicPr>
          <p:cNvPr id="67" name="Gráfico 66" descr="Marcador com preenchimento sólido">
            <a:extLst>
              <a:ext uri="{FF2B5EF4-FFF2-40B4-BE49-F238E27FC236}">
                <a16:creationId xmlns:a16="http://schemas.microsoft.com/office/drawing/2014/main" id="{DCC4AD39-3F24-519A-F7BF-E35716E0438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917309" y="3248031"/>
            <a:ext cx="502309" cy="502309"/>
          </a:xfrm>
          <a:prstGeom prst="rect">
            <a:avLst/>
          </a:prstGeom>
        </p:spPr>
      </p:pic>
      <p:pic>
        <p:nvPicPr>
          <p:cNvPr id="68" name="Gráfico 67" descr="Marcador com preenchimento sólido">
            <a:extLst>
              <a:ext uri="{FF2B5EF4-FFF2-40B4-BE49-F238E27FC236}">
                <a16:creationId xmlns:a16="http://schemas.microsoft.com/office/drawing/2014/main" id="{CB6AB9AB-76C6-1C62-3C3E-EA11AFC09A5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917309" y="3798752"/>
            <a:ext cx="502309" cy="502309"/>
          </a:xfrm>
          <a:prstGeom prst="rect">
            <a:avLst/>
          </a:prstGeom>
        </p:spPr>
      </p:pic>
      <p:sp>
        <p:nvSpPr>
          <p:cNvPr id="70" name="CaixaDeTexto 69">
            <a:extLst>
              <a:ext uri="{FF2B5EF4-FFF2-40B4-BE49-F238E27FC236}">
                <a16:creationId xmlns:a16="http://schemas.microsoft.com/office/drawing/2014/main" id="{E5457C04-9A7E-8722-C939-64AE33900935}"/>
              </a:ext>
            </a:extLst>
          </p:cNvPr>
          <p:cNvSpPr txBox="1"/>
          <p:nvPr/>
        </p:nvSpPr>
        <p:spPr>
          <a:xfrm>
            <a:off x="8327158" y="1355839"/>
            <a:ext cx="2613961" cy="646331"/>
          </a:xfrm>
          <a:prstGeom prst="rect">
            <a:avLst/>
          </a:prstGeom>
          <a:noFill/>
        </p:spPr>
        <p:txBody>
          <a:bodyPr wrap="square">
            <a:spAutoFit/>
          </a:bodyPr>
          <a:lstStyle/>
          <a:p>
            <a:pPr algn="ctr"/>
            <a:r>
              <a:rPr lang="en-US" sz="1800" b="1" dirty="0">
                <a:solidFill>
                  <a:schemeClr val="tx1">
                    <a:lumMod val="85000"/>
                    <a:lumOff val="15000"/>
                  </a:schemeClr>
                </a:solidFill>
                <a:cs typeface="Arial" panose="020B0604020202020204" pitchFamily="34" charset="0"/>
              </a:rPr>
              <a:t>personal and global best position updates</a:t>
            </a:r>
            <a:endParaRPr lang="en-US" b="1" dirty="0"/>
          </a:p>
        </p:txBody>
      </p:sp>
      <p:sp>
        <p:nvSpPr>
          <p:cNvPr id="71" name="CaixaDeTexto 70">
            <a:extLst>
              <a:ext uri="{FF2B5EF4-FFF2-40B4-BE49-F238E27FC236}">
                <a16:creationId xmlns:a16="http://schemas.microsoft.com/office/drawing/2014/main" id="{F87A87CC-67A3-D024-C64A-CC02B12AA7CC}"/>
              </a:ext>
            </a:extLst>
          </p:cNvPr>
          <p:cNvSpPr txBox="1"/>
          <p:nvPr/>
        </p:nvSpPr>
        <p:spPr>
          <a:xfrm>
            <a:off x="4547662" y="1350413"/>
            <a:ext cx="3096677" cy="646331"/>
          </a:xfrm>
          <a:prstGeom prst="rect">
            <a:avLst/>
          </a:prstGeom>
          <a:noFill/>
        </p:spPr>
        <p:txBody>
          <a:bodyPr wrap="square">
            <a:spAutoFit/>
          </a:bodyPr>
          <a:lstStyle/>
          <a:p>
            <a:pPr algn="ctr"/>
            <a:r>
              <a:rPr lang="en-US" sz="1800" b="1" dirty="0">
                <a:solidFill>
                  <a:schemeClr val="tx1">
                    <a:lumMod val="85000"/>
                    <a:lumOff val="15000"/>
                  </a:schemeClr>
                </a:solidFill>
                <a:cs typeface="Arial" panose="020B0604020202020204" pitchFamily="34" charset="0"/>
              </a:rPr>
              <a:t>velocity and </a:t>
            </a:r>
          </a:p>
          <a:p>
            <a:pPr algn="ctr"/>
            <a:r>
              <a:rPr lang="en-US" sz="1800" b="1" dirty="0">
                <a:solidFill>
                  <a:schemeClr val="tx1">
                    <a:lumMod val="85000"/>
                    <a:lumOff val="15000"/>
                  </a:schemeClr>
                </a:solidFill>
                <a:cs typeface="Arial" panose="020B0604020202020204" pitchFamily="34" charset="0"/>
              </a:rPr>
              <a:t>position updates</a:t>
            </a:r>
            <a:endParaRPr lang="en-US" b="1" dirty="0"/>
          </a:p>
        </p:txBody>
      </p:sp>
      <p:sp>
        <p:nvSpPr>
          <p:cNvPr id="72" name="CaixaDeTexto 71">
            <a:extLst>
              <a:ext uri="{FF2B5EF4-FFF2-40B4-BE49-F238E27FC236}">
                <a16:creationId xmlns:a16="http://schemas.microsoft.com/office/drawing/2014/main" id="{A1683AEB-6BF6-BFA4-326A-A7ADF25706B1}"/>
              </a:ext>
            </a:extLst>
          </p:cNvPr>
          <p:cNvSpPr txBox="1"/>
          <p:nvPr/>
        </p:nvSpPr>
        <p:spPr>
          <a:xfrm>
            <a:off x="5231359" y="2069062"/>
            <a:ext cx="1478706" cy="369332"/>
          </a:xfrm>
          <a:prstGeom prst="rect">
            <a:avLst/>
          </a:prstGeom>
          <a:noFill/>
        </p:spPr>
        <p:txBody>
          <a:bodyPr wrap="square">
            <a:spAutoFit/>
          </a:bodyPr>
          <a:lstStyle/>
          <a:p>
            <a:r>
              <a:rPr lang="en-US" dirty="0">
                <a:solidFill>
                  <a:schemeClr val="tx1">
                    <a:lumMod val="85000"/>
                    <a:lumOff val="15000"/>
                  </a:schemeClr>
                </a:solidFill>
                <a:cs typeface="Arial" panose="020B0604020202020204" pitchFamily="34" charset="0"/>
              </a:rPr>
              <a:t>e</a:t>
            </a:r>
            <a:r>
              <a:rPr lang="en-US" sz="1800" dirty="0">
                <a:solidFill>
                  <a:schemeClr val="tx1">
                    <a:lumMod val="85000"/>
                    <a:lumOff val="15000"/>
                  </a:schemeClr>
                </a:solidFill>
                <a:cs typeface="Arial" panose="020B0604020202020204" pitchFamily="34" charset="0"/>
              </a:rPr>
              <a:t>xample for</a:t>
            </a:r>
            <a:endParaRPr lang="en-US" dirty="0"/>
          </a:p>
        </p:txBody>
      </p:sp>
      <p:sp>
        <p:nvSpPr>
          <p:cNvPr id="73" name="Oval 72">
            <a:extLst>
              <a:ext uri="{FF2B5EF4-FFF2-40B4-BE49-F238E27FC236}">
                <a16:creationId xmlns:a16="http://schemas.microsoft.com/office/drawing/2014/main" id="{D5362750-676E-4B11-4CEC-5AD41D7713E8}"/>
              </a:ext>
            </a:extLst>
          </p:cNvPr>
          <p:cNvSpPr>
            <a:spLocks noChangeAspect="1"/>
          </p:cNvSpPr>
          <p:nvPr/>
        </p:nvSpPr>
        <p:spPr>
          <a:xfrm>
            <a:off x="6566065" y="2109728"/>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D38BA550-BB2A-AAE9-D643-3AFA4F2BD758}"/>
              </a:ext>
            </a:extLst>
          </p:cNvPr>
          <p:cNvSpPr>
            <a:spLocks noChangeAspect="1"/>
          </p:cNvSpPr>
          <p:nvPr/>
        </p:nvSpPr>
        <p:spPr>
          <a:xfrm>
            <a:off x="5127149" y="2479455"/>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Gráfico 88" descr="Marcador com preenchimento sólido">
            <a:extLst>
              <a:ext uri="{FF2B5EF4-FFF2-40B4-BE49-F238E27FC236}">
                <a16:creationId xmlns:a16="http://schemas.microsoft.com/office/drawing/2014/main" id="{63CEF20F-DF80-F3CA-3F9B-DDE33218B6D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19317" y="2834425"/>
            <a:ext cx="502309" cy="502309"/>
          </a:xfrm>
          <a:prstGeom prst="rect">
            <a:avLst/>
          </a:prstGeom>
        </p:spPr>
      </p:pic>
      <p:cxnSp>
        <p:nvCxnSpPr>
          <p:cNvPr id="90" name="Conexão Reta Unidirecional 89">
            <a:extLst>
              <a:ext uri="{FF2B5EF4-FFF2-40B4-BE49-F238E27FC236}">
                <a16:creationId xmlns:a16="http://schemas.microsoft.com/office/drawing/2014/main" id="{48959258-F52D-F227-33AA-A41A1EE14192}"/>
              </a:ext>
            </a:extLst>
          </p:cNvPr>
          <p:cNvCxnSpPr>
            <a:cxnSpLocks/>
          </p:cNvCxnSpPr>
          <p:nvPr/>
        </p:nvCxnSpPr>
        <p:spPr>
          <a:xfrm flipV="1">
            <a:off x="5929127" y="2678462"/>
            <a:ext cx="310728" cy="369332"/>
          </a:xfrm>
          <a:prstGeom prst="straightConnector1">
            <a:avLst/>
          </a:prstGeom>
          <a:ln w="28575">
            <a:solidFill>
              <a:srgbClr val="B7520C"/>
            </a:solidFill>
            <a:tailEnd type="triangle"/>
          </a:ln>
        </p:spPr>
        <p:style>
          <a:lnRef idx="2">
            <a:schemeClr val="accent1"/>
          </a:lnRef>
          <a:fillRef idx="0">
            <a:schemeClr val="accent1"/>
          </a:fillRef>
          <a:effectRef idx="1">
            <a:schemeClr val="accent1"/>
          </a:effectRef>
          <a:fontRef idx="minor">
            <a:schemeClr val="tx1"/>
          </a:fontRef>
        </p:style>
      </p:cxnSp>
      <p:cxnSp>
        <p:nvCxnSpPr>
          <p:cNvPr id="91" name="Conexão Reta Unidirecional 90">
            <a:extLst>
              <a:ext uri="{FF2B5EF4-FFF2-40B4-BE49-F238E27FC236}">
                <a16:creationId xmlns:a16="http://schemas.microsoft.com/office/drawing/2014/main" id="{1F69F522-D4BA-4B40-9F55-14F353CA5995}"/>
              </a:ext>
            </a:extLst>
          </p:cNvPr>
          <p:cNvCxnSpPr>
            <a:cxnSpLocks/>
          </p:cNvCxnSpPr>
          <p:nvPr/>
        </p:nvCxnSpPr>
        <p:spPr>
          <a:xfrm>
            <a:off x="5706913" y="2835294"/>
            <a:ext cx="215235"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2" name="Oval 91">
            <a:extLst>
              <a:ext uri="{FF2B5EF4-FFF2-40B4-BE49-F238E27FC236}">
                <a16:creationId xmlns:a16="http://schemas.microsoft.com/office/drawing/2014/main" id="{286E5E08-509D-3DE2-FB7E-A8C420C2E50B}"/>
              </a:ext>
            </a:extLst>
          </p:cNvPr>
          <p:cNvSpPr>
            <a:spLocks noChangeAspect="1"/>
          </p:cNvSpPr>
          <p:nvPr/>
        </p:nvSpPr>
        <p:spPr>
          <a:xfrm>
            <a:off x="6632971" y="2663749"/>
            <a:ext cx="288000" cy="288000"/>
          </a:xfrm>
          <a:prstGeom prst="ellipse">
            <a:avLst/>
          </a:prstGeom>
          <a:solidFill>
            <a:srgbClr val="B7520C"/>
          </a:solidFill>
          <a:ln w="19050">
            <a:solidFill>
              <a:srgbClr val="CCAE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Conexão em Ângulos Retos 92">
            <a:extLst>
              <a:ext uri="{FF2B5EF4-FFF2-40B4-BE49-F238E27FC236}">
                <a16:creationId xmlns:a16="http://schemas.microsoft.com/office/drawing/2014/main" id="{7F364477-1E3A-614C-4E65-C0DFE2286E41}"/>
              </a:ext>
            </a:extLst>
          </p:cNvPr>
          <p:cNvCxnSpPr>
            <a:cxnSpLocks/>
          </p:cNvCxnSpPr>
          <p:nvPr/>
        </p:nvCxnSpPr>
        <p:spPr>
          <a:xfrm>
            <a:off x="5479761" y="2570881"/>
            <a:ext cx="12700" cy="545615"/>
          </a:xfrm>
          <a:prstGeom prst="bentConnector3">
            <a:avLst>
              <a:gd name="adj1" fmla="val 1800000"/>
            </a:avLst>
          </a:prstGeom>
          <a:ln w="12700">
            <a:solidFill>
              <a:schemeClr val="tx1">
                <a:lumMod val="85000"/>
                <a:lumOff val="1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94" name="CaixaDeTexto 93">
            <a:extLst>
              <a:ext uri="{FF2B5EF4-FFF2-40B4-BE49-F238E27FC236}">
                <a16:creationId xmlns:a16="http://schemas.microsoft.com/office/drawing/2014/main" id="{E6E5D77B-93E5-2153-CD59-AEA6B7E4B66A}"/>
              </a:ext>
            </a:extLst>
          </p:cNvPr>
          <p:cNvSpPr txBox="1"/>
          <p:nvPr/>
        </p:nvSpPr>
        <p:spPr>
          <a:xfrm>
            <a:off x="8770419" y="2069062"/>
            <a:ext cx="1478706" cy="369332"/>
          </a:xfrm>
          <a:prstGeom prst="rect">
            <a:avLst/>
          </a:prstGeom>
          <a:noFill/>
        </p:spPr>
        <p:txBody>
          <a:bodyPr wrap="square">
            <a:spAutoFit/>
          </a:bodyPr>
          <a:lstStyle/>
          <a:p>
            <a:r>
              <a:rPr lang="en-US" dirty="0">
                <a:solidFill>
                  <a:schemeClr val="tx1">
                    <a:lumMod val="85000"/>
                    <a:lumOff val="15000"/>
                  </a:schemeClr>
                </a:solidFill>
                <a:cs typeface="Arial" panose="020B0604020202020204" pitchFamily="34" charset="0"/>
              </a:rPr>
              <a:t>e</a:t>
            </a:r>
            <a:r>
              <a:rPr lang="en-US" sz="1800" dirty="0">
                <a:solidFill>
                  <a:schemeClr val="tx1">
                    <a:lumMod val="85000"/>
                    <a:lumOff val="15000"/>
                  </a:schemeClr>
                </a:solidFill>
                <a:cs typeface="Arial" panose="020B0604020202020204" pitchFamily="34" charset="0"/>
              </a:rPr>
              <a:t>xample for</a:t>
            </a:r>
            <a:endParaRPr lang="en-US" dirty="0"/>
          </a:p>
        </p:txBody>
      </p:sp>
      <p:sp>
        <p:nvSpPr>
          <p:cNvPr id="95" name="Oval 94">
            <a:extLst>
              <a:ext uri="{FF2B5EF4-FFF2-40B4-BE49-F238E27FC236}">
                <a16:creationId xmlns:a16="http://schemas.microsoft.com/office/drawing/2014/main" id="{18135053-2CB0-FA3B-0A0D-9BC1C9F423FA}"/>
              </a:ext>
            </a:extLst>
          </p:cNvPr>
          <p:cNvSpPr>
            <a:spLocks noChangeAspect="1"/>
          </p:cNvSpPr>
          <p:nvPr/>
        </p:nvSpPr>
        <p:spPr>
          <a:xfrm>
            <a:off x="10105125" y="2109728"/>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Gráfico 95" descr="Sinalizador com preenchimento sólido">
            <a:extLst>
              <a:ext uri="{FF2B5EF4-FFF2-40B4-BE49-F238E27FC236}">
                <a16:creationId xmlns:a16="http://schemas.microsoft.com/office/drawing/2014/main" id="{ABBD6D27-DEB9-D078-1FE9-6C3B84BB4BC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120236" y="2872415"/>
            <a:ext cx="453406" cy="453406"/>
          </a:xfrm>
          <a:prstGeom prst="rect">
            <a:avLst/>
          </a:prstGeom>
        </p:spPr>
      </p:pic>
      <p:pic>
        <p:nvPicPr>
          <p:cNvPr id="97" name="Gráfico 96" descr="Marcador com preenchimento sólido">
            <a:extLst>
              <a:ext uri="{FF2B5EF4-FFF2-40B4-BE49-F238E27FC236}">
                <a16:creationId xmlns:a16="http://schemas.microsoft.com/office/drawing/2014/main" id="{523BE200-A734-0D24-853E-9F50784D4D7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816226" y="2560147"/>
            <a:ext cx="502309" cy="502309"/>
          </a:xfrm>
          <a:prstGeom prst="rect">
            <a:avLst/>
          </a:prstGeom>
        </p:spPr>
      </p:pic>
      <p:pic>
        <p:nvPicPr>
          <p:cNvPr id="98" name="Gráfico 97" descr="Marcador com preenchimento sólido">
            <a:extLst>
              <a:ext uri="{FF2B5EF4-FFF2-40B4-BE49-F238E27FC236}">
                <a16:creationId xmlns:a16="http://schemas.microsoft.com/office/drawing/2014/main" id="{8094DE47-49AB-14AD-5666-E5A3C368FD5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37307" y="3030651"/>
            <a:ext cx="502309" cy="502309"/>
          </a:xfrm>
          <a:prstGeom prst="rect">
            <a:avLst/>
          </a:prstGeom>
        </p:spPr>
      </p:pic>
      <p:sp>
        <p:nvSpPr>
          <p:cNvPr id="99" name="Anel 98">
            <a:extLst>
              <a:ext uri="{FF2B5EF4-FFF2-40B4-BE49-F238E27FC236}">
                <a16:creationId xmlns:a16="http://schemas.microsoft.com/office/drawing/2014/main" id="{0EB4772E-E76B-2867-672A-0B8F65589C47}"/>
              </a:ext>
            </a:extLst>
          </p:cNvPr>
          <p:cNvSpPr/>
          <p:nvPr/>
        </p:nvSpPr>
        <p:spPr>
          <a:xfrm>
            <a:off x="8747060" y="2538522"/>
            <a:ext cx="502309" cy="466651"/>
          </a:xfrm>
          <a:prstGeom prst="donut">
            <a:avLst>
              <a:gd name="adj" fmla="val 3745"/>
            </a:avLst>
          </a:prstGeom>
          <a:solidFill>
            <a:srgbClr val="4F9A8F"/>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0" name="Gráfico 99" descr="Marcador com preenchimento sólido">
            <a:extLst>
              <a:ext uri="{FF2B5EF4-FFF2-40B4-BE49-F238E27FC236}">
                <a16:creationId xmlns:a16="http://schemas.microsoft.com/office/drawing/2014/main" id="{5EA8683C-63EB-959B-FCAB-43D7BCBED64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888667" y="2514317"/>
            <a:ext cx="502309" cy="502309"/>
          </a:xfrm>
          <a:prstGeom prst="rect">
            <a:avLst/>
          </a:prstGeom>
        </p:spPr>
      </p:pic>
      <p:sp>
        <p:nvSpPr>
          <p:cNvPr id="101" name="Anel 100">
            <a:extLst>
              <a:ext uri="{FF2B5EF4-FFF2-40B4-BE49-F238E27FC236}">
                <a16:creationId xmlns:a16="http://schemas.microsoft.com/office/drawing/2014/main" id="{E02B64F4-ADA5-E60E-A833-6D8D932FD2F3}"/>
              </a:ext>
            </a:extLst>
          </p:cNvPr>
          <p:cNvSpPr/>
          <p:nvPr/>
        </p:nvSpPr>
        <p:spPr>
          <a:xfrm>
            <a:off x="9895985" y="2523119"/>
            <a:ext cx="502309" cy="466651"/>
          </a:xfrm>
          <a:prstGeom prst="donut">
            <a:avLst>
              <a:gd name="adj" fmla="val 3745"/>
            </a:avLst>
          </a:prstGeom>
          <a:solidFill>
            <a:srgbClr val="4F9A8F"/>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02" name="Conexão em Ângulos Retos 101">
            <a:extLst>
              <a:ext uri="{FF2B5EF4-FFF2-40B4-BE49-F238E27FC236}">
                <a16:creationId xmlns:a16="http://schemas.microsoft.com/office/drawing/2014/main" id="{26436098-57DF-B2F9-41DD-24B2C20EA34E}"/>
              </a:ext>
            </a:extLst>
          </p:cNvPr>
          <p:cNvCxnSpPr>
            <a:cxnSpLocks/>
          </p:cNvCxnSpPr>
          <p:nvPr/>
        </p:nvCxnSpPr>
        <p:spPr>
          <a:xfrm>
            <a:off x="9252482" y="2757843"/>
            <a:ext cx="12700" cy="545615"/>
          </a:xfrm>
          <a:prstGeom prst="bentConnector3">
            <a:avLst>
              <a:gd name="adj1" fmla="val 1800000"/>
            </a:avLst>
          </a:prstGeom>
          <a:ln w="12700">
            <a:solidFill>
              <a:schemeClr val="tx1">
                <a:lumMod val="85000"/>
                <a:lumOff val="1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9" name="Conexão em Ângulos Retos 108">
            <a:extLst>
              <a:ext uri="{FF2B5EF4-FFF2-40B4-BE49-F238E27FC236}">
                <a16:creationId xmlns:a16="http://schemas.microsoft.com/office/drawing/2014/main" id="{F94F221B-7513-C3D0-9231-AFA4BDCE5468}"/>
              </a:ext>
            </a:extLst>
          </p:cNvPr>
          <p:cNvCxnSpPr>
            <a:cxnSpLocks/>
          </p:cNvCxnSpPr>
          <p:nvPr/>
        </p:nvCxnSpPr>
        <p:spPr>
          <a:xfrm>
            <a:off x="10421348" y="2742391"/>
            <a:ext cx="12700" cy="545615"/>
          </a:xfrm>
          <a:prstGeom prst="bentConnector3">
            <a:avLst>
              <a:gd name="adj1" fmla="val 1800000"/>
            </a:avLst>
          </a:prstGeom>
          <a:ln w="12700">
            <a:solidFill>
              <a:schemeClr val="tx1">
                <a:lumMod val="85000"/>
                <a:lumOff val="1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12" name="Gráfico 111" descr="Marcador com preenchimento sólido">
            <a:extLst>
              <a:ext uri="{FF2B5EF4-FFF2-40B4-BE49-F238E27FC236}">
                <a16:creationId xmlns:a16="http://schemas.microsoft.com/office/drawing/2014/main" id="{52D16033-9FCA-E3E3-49D6-FA0CF3F86FE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738309" y="2538522"/>
            <a:ext cx="502309" cy="502309"/>
          </a:xfrm>
          <a:prstGeom prst="rect">
            <a:avLst/>
          </a:prstGeom>
        </p:spPr>
      </p:pic>
      <p:cxnSp>
        <p:nvCxnSpPr>
          <p:cNvPr id="114" name="Conexão Reta Unidirecional 113">
            <a:extLst>
              <a:ext uri="{FF2B5EF4-FFF2-40B4-BE49-F238E27FC236}">
                <a16:creationId xmlns:a16="http://schemas.microsoft.com/office/drawing/2014/main" id="{37836577-0832-030C-1441-22A297C98720}"/>
              </a:ext>
            </a:extLst>
          </p:cNvPr>
          <p:cNvCxnSpPr>
            <a:cxnSpLocks/>
          </p:cNvCxnSpPr>
          <p:nvPr/>
        </p:nvCxnSpPr>
        <p:spPr>
          <a:xfrm>
            <a:off x="9481021" y="3005173"/>
            <a:ext cx="271710"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15" name="Gráfico 114" descr="Sinalizador com preenchimento sólido">
            <a:extLst>
              <a:ext uri="{FF2B5EF4-FFF2-40B4-BE49-F238E27FC236}">
                <a16:creationId xmlns:a16="http://schemas.microsoft.com/office/drawing/2014/main" id="{BCF4B4D4-6677-FA37-859B-8CFAA62DCB2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267099" y="3291215"/>
            <a:ext cx="453406" cy="453406"/>
          </a:xfrm>
          <a:prstGeom prst="rect">
            <a:avLst/>
          </a:prstGeom>
        </p:spPr>
      </p:pic>
      <p:pic>
        <p:nvPicPr>
          <p:cNvPr id="116" name="Gráfico 115" descr="Sinalizador com preenchimento sólido">
            <a:extLst>
              <a:ext uri="{FF2B5EF4-FFF2-40B4-BE49-F238E27FC236}">
                <a16:creationId xmlns:a16="http://schemas.microsoft.com/office/drawing/2014/main" id="{D046D0CD-8543-F633-62DC-797B1A879D7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953847" y="3112025"/>
            <a:ext cx="453406" cy="453406"/>
          </a:xfrm>
          <a:prstGeom prst="rect">
            <a:avLst/>
          </a:prstGeom>
        </p:spPr>
      </p:pic>
      <p:cxnSp>
        <p:nvCxnSpPr>
          <p:cNvPr id="117" name="Conexão Reta Unidirecional 116">
            <a:extLst>
              <a:ext uri="{FF2B5EF4-FFF2-40B4-BE49-F238E27FC236}">
                <a16:creationId xmlns:a16="http://schemas.microsoft.com/office/drawing/2014/main" id="{0FF38300-6263-DE05-E0AC-53E87691A168}"/>
              </a:ext>
            </a:extLst>
          </p:cNvPr>
          <p:cNvCxnSpPr>
            <a:cxnSpLocks/>
          </p:cNvCxnSpPr>
          <p:nvPr/>
        </p:nvCxnSpPr>
        <p:spPr>
          <a:xfrm>
            <a:off x="6286282" y="2826374"/>
            <a:ext cx="271710"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 name="Oval 1">
            <a:extLst>
              <a:ext uri="{FF2B5EF4-FFF2-40B4-BE49-F238E27FC236}">
                <a16:creationId xmlns:a16="http://schemas.microsoft.com/office/drawing/2014/main" id="{E988876F-79B1-1D7B-9854-B6FBA62A5604}"/>
              </a:ext>
            </a:extLst>
          </p:cNvPr>
          <p:cNvSpPr/>
          <p:nvPr/>
        </p:nvSpPr>
        <p:spPr>
          <a:xfrm>
            <a:off x="8334480" y="1272123"/>
            <a:ext cx="2613961" cy="8613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aixaDeTexto 4">
            <a:extLst>
              <a:ext uri="{FF2B5EF4-FFF2-40B4-BE49-F238E27FC236}">
                <a16:creationId xmlns:a16="http://schemas.microsoft.com/office/drawing/2014/main" id="{D747BE1F-BD79-984A-2C0B-A7AF57993FE9}"/>
              </a:ext>
            </a:extLst>
          </p:cNvPr>
          <p:cNvSpPr txBox="1"/>
          <p:nvPr/>
        </p:nvSpPr>
        <p:spPr>
          <a:xfrm>
            <a:off x="216273" y="6356350"/>
            <a:ext cx="2743199" cy="338554"/>
          </a:xfrm>
          <a:prstGeom prst="rect">
            <a:avLst/>
          </a:prstGeom>
          <a:noFill/>
        </p:spPr>
        <p:txBody>
          <a:bodyPr wrap="square" rtlCol="0">
            <a:spAutoFit/>
          </a:bodyPr>
          <a:lstStyle/>
          <a:p>
            <a:r>
              <a:rPr lang="en-US" sz="1600" dirty="0"/>
              <a:t>References  [</a:t>
            </a:r>
            <a:r>
              <a:rPr lang="en-US" sz="1600" dirty="0">
                <a:solidFill>
                  <a:srgbClr val="3D78B5"/>
                </a:solidFill>
              </a:rPr>
              <a:t>32, 39</a:t>
            </a:r>
            <a:r>
              <a:rPr lang="en-US" sz="1600" dirty="0"/>
              <a:t>]</a:t>
            </a:r>
          </a:p>
        </p:txBody>
      </p:sp>
    </p:spTree>
    <p:extLst>
      <p:ext uri="{BB962C8B-B14F-4D97-AF65-F5344CB8AC3E}">
        <p14:creationId xmlns:p14="http://schemas.microsoft.com/office/powerpoint/2010/main" val="277813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66FD40AE-DF3F-CD4A-AC5A-D952D24B767C}"/>
              </a:ext>
            </a:extLst>
          </p:cNvPr>
          <p:cNvSpPr/>
          <p:nvPr/>
        </p:nvSpPr>
        <p:spPr>
          <a:xfrm rot="1186032">
            <a:off x="6058553" y="4743252"/>
            <a:ext cx="393183" cy="541185"/>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Oval 21">
            <a:extLst>
              <a:ext uri="{FF2B5EF4-FFF2-40B4-BE49-F238E27FC236}">
                <a16:creationId xmlns:a16="http://schemas.microsoft.com/office/drawing/2014/main" id="{0232C883-C315-C02C-84EC-F915948A4D98}"/>
              </a:ext>
            </a:extLst>
          </p:cNvPr>
          <p:cNvSpPr/>
          <p:nvPr/>
        </p:nvSpPr>
        <p:spPr>
          <a:xfrm rot="1186032">
            <a:off x="5921703" y="4523614"/>
            <a:ext cx="674506" cy="1005588"/>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2" name="Oval 31">
            <a:extLst>
              <a:ext uri="{FF2B5EF4-FFF2-40B4-BE49-F238E27FC236}">
                <a16:creationId xmlns:a16="http://schemas.microsoft.com/office/drawing/2014/main" id="{208C1B2D-3C0C-D0AD-5B45-00A76DBE00E7}"/>
              </a:ext>
            </a:extLst>
          </p:cNvPr>
          <p:cNvSpPr/>
          <p:nvPr/>
        </p:nvSpPr>
        <p:spPr>
          <a:xfrm rot="1186032">
            <a:off x="5775057" y="4319211"/>
            <a:ext cx="1028804" cy="1439361"/>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3" name="Oval 32">
            <a:extLst>
              <a:ext uri="{FF2B5EF4-FFF2-40B4-BE49-F238E27FC236}">
                <a16:creationId xmlns:a16="http://schemas.microsoft.com/office/drawing/2014/main" id="{B670BEA9-D62F-DD94-1886-93D3AFACDABE}"/>
              </a:ext>
            </a:extLst>
          </p:cNvPr>
          <p:cNvSpPr/>
          <p:nvPr/>
        </p:nvSpPr>
        <p:spPr>
          <a:xfrm rot="1186032">
            <a:off x="5538039" y="4109333"/>
            <a:ext cx="1431358" cy="1869135"/>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Oval 33">
            <a:extLst>
              <a:ext uri="{FF2B5EF4-FFF2-40B4-BE49-F238E27FC236}">
                <a16:creationId xmlns:a16="http://schemas.microsoft.com/office/drawing/2014/main" id="{AB13FA76-140F-7E17-2DC6-67BE1FFED932}"/>
              </a:ext>
            </a:extLst>
          </p:cNvPr>
          <p:cNvSpPr/>
          <p:nvPr/>
        </p:nvSpPr>
        <p:spPr>
          <a:xfrm rot="1186032">
            <a:off x="5255185" y="3839691"/>
            <a:ext cx="2015595" cy="2354047"/>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 name="Marcador de Posição do Número do Diapositivo 2">
            <a:extLst>
              <a:ext uri="{FF2B5EF4-FFF2-40B4-BE49-F238E27FC236}">
                <a16:creationId xmlns:a16="http://schemas.microsoft.com/office/drawing/2014/main" id="{4E55505A-0F34-EA7B-60D0-3DBB22588163}"/>
              </a:ext>
            </a:extLst>
          </p:cNvPr>
          <p:cNvSpPr>
            <a:spLocks noGrp="1"/>
          </p:cNvSpPr>
          <p:nvPr>
            <p:ph type="sldNum" sz="quarter" idx="12"/>
          </p:nvPr>
        </p:nvSpPr>
        <p:spPr/>
        <p:txBody>
          <a:bodyPr/>
          <a:lstStyle/>
          <a:p>
            <a:fld id="{9349F829-3AB5-2249-A75E-9CF92A8C3104}" type="slidenum">
              <a:rPr lang="pt-PT" smtClean="0"/>
              <a:t>25</a:t>
            </a:fld>
            <a:endParaRPr lang="pt-PT"/>
          </a:p>
        </p:txBody>
      </p:sp>
      <p:cxnSp>
        <p:nvCxnSpPr>
          <p:cNvPr id="7" name="Conexão: Ângulo Reto 64">
            <a:extLst>
              <a:ext uri="{FF2B5EF4-FFF2-40B4-BE49-F238E27FC236}">
                <a16:creationId xmlns:a16="http://schemas.microsoft.com/office/drawing/2014/main" id="{87D5BFF3-5BF5-2E29-D20A-BB72E2F092CD}"/>
              </a:ext>
            </a:extLst>
          </p:cNvPr>
          <p:cNvCxnSpPr>
            <a:cxnSpLocks/>
          </p:cNvCxnSpPr>
          <p:nvPr/>
        </p:nvCxnSpPr>
        <p:spPr>
          <a:xfrm rot="16200000" flipH="1">
            <a:off x="4919605" y="3350398"/>
            <a:ext cx="2808000" cy="3312000"/>
          </a:xfrm>
          <a:prstGeom prst="bentConnector3">
            <a:avLst>
              <a:gd name="adj1" fmla="val 100391"/>
            </a:avLst>
          </a:prstGeom>
          <a:ln w="12700">
            <a:headEnd type="triangle"/>
            <a:tailEnd type="triangle"/>
          </a:ln>
        </p:spPr>
        <p:style>
          <a:lnRef idx="1">
            <a:schemeClr val="dk1"/>
          </a:lnRef>
          <a:fillRef idx="0">
            <a:schemeClr val="dk1"/>
          </a:fillRef>
          <a:effectRef idx="0">
            <a:schemeClr val="dk1"/>
          </a:effectRef>
          <a:fontRef idx="minor">
            <a:schemeClr val="tx1"/>
          </a:fontRef>
        </p:style>
      </p:cxnSp>
      <p:sp>
        <p:nvSpPr>
          <p:cNvPr id="35" name="Oval 34">
            <a:extLst>
              <a:ext uri="{FF2B5EF4-FFF2-40B4-BE49-F238E27FC236}">
                <a16:creationId xmlns:a16="http://schemas.microsoft.com/office/drawing/2014/main" id="{250BC9AC-9B0D-0FBD-EC05-6C5A021FCC4E}"/>
              </a:ext>
            </a:extLst>
          </p:cNvPr>
          <p:cNvSpPr/>
          <p:nvPr/>
        </p:nvSpPr>
        <p:spPr>
          <a:xfrm rot="1186032">
            <a:off x="5011414" y="3510543"/>
            <a:ext cx="2527374" cy="2892182"/>
          </a:xfrm>
          <a:prstGeom prst="ellipse">
            <a:avLst/>
          </a:prstGeom>
          <a:noFill/>
          <a:ln w="952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mc:AlternateContent xmlns:mc="http://schemas.openxmlformats.org/markup-compatibility/2006" xmlns:a14="http://schemas.microsoft.com/office/drawing/2010/main">
        <mc:Choice Requires="a14">
          <p:sp>
            <p:nvSpPr>
              <p:cNvPr id="178" name="Título 1">
                <a:extLst>
                  <a:ext uri="{FF2B5EF4-FFF2-40B4-BE49-F238E27FC236}">
                    <a16:creationId xmlns:a16="http://schemas.microsoft.com/office/drawing/2014/main" id="{4D296B6C-119F-7BB0-C8A2-86E8063F9465}"/>
                  </a:ext>
                </a:extLst>
              </p:cNvPr>
              <p:cNvSpPr txBox="1">
                <a:spLocks/>
              </p:cNvSpPr>
              <p:nvPr/>
            </p:nvSpPr>
            <p:spPr>
              <a:xfrm>
                <a:off x="0" y="1"/>
                <a:ext cx="12192000" cy="999460"/>
              </a:xfrm>
              <a:prstGeom prst="rect">
                <a:avLst/>
              </a:prstGeom>
              <a:solidFill>
                <a:schemeClr val="bg1">
                  <a:lumMod val="9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sz="3200" b="1" dirty="0">
                    <a:solidFill>
                      <a:srgbClr val="1990B0"/>
                    </a:solidFill>
                    <a:cs typeface="Arial" panose="020B0604020202020204" pitchFamily="34" charset="0"/>
                  </a:rPr>
                  <a:t>  </a:t>
                </a:r>
                <a:r>
                  <a:rPr lang="en-US" sz="2800" dirty="0">
                    <a:solidFill>
                      <a:schemeClr val="tx1">
                        <a:lumMod val="85000"/>
                        <a:lumOff val="15000"/>
                      </a:schemeClr>
                    </a:solidFill>
                    <a:cs typeface="Arial" panose="020B0604020202020204" pitchFamily="34" charset="0"/>
                  </a:rPr>
                  <a:t>Calibration problem – </a:t>
                </a:r>
                <a:r>
                  <a:rPr lang="en-US" sz="2800" b="1" dirty="0">
                    <a:solidFill>
                      <a:schemeClr val="tx1">
                        <a:lumMod val="85000"/>
                        <a:lumOff val="15000"/>
                      </a:schemeClr>
                    </a:solidFill>
                    <a:cs typeface="Arial" panose="020B0604020202020204" pitchFamily="34" charset="0"/>
                  </a:rPr>
                  <a:t>Particle Swarm Optimization </a:t>
                </a:r>
                <a:r>
                  <a:rPr lang="en-US" sz="2800" dirty="0">
                    <a:solidFill>
                      <a:schemeClr val="tx1">
                        <a:lumMod val="85000"/>
                        <a:lumOff val="15000"/>
                      </a:schemeClr>
                    </a:solidFill>
                    <a:cs typeface="Arial" panose="020B0604020202020204" pitchFamily="34" charset="0"/>
                  </a:rPr>
                  <a:t>( </a:t>
                </a:r>
                <a14:m>
                  <m:oMath xmlns:m="http://schemas.openxmlformats.org/officeDocument/2006/math">
                    <m:r>
                      <a:rPr lang="pt-PT" sz="2800" b="0" i="1" smtClean="0">
                        <a:latin typeface="Cambria Math" panose="02040503050406030204" pitchFamily="18" charset="0"/>
                      </a:rPr>
                      <m:t>𝑁</m:t>
                    </m:r>
                    <m:r>
                      <a:rPr lang="pt-PT" sz="2800" b="0" i="1" smtClean="0">
                        <a:latin typeface="Cambria Math" panose="02040503050406030204" pitchFamily="18" charset="0"/>
                      </a:rPr>
                      <m:t>=4, </m:t>
                    </m:r>
                    <m:r>
                      <a:rPr lang="pt-PT" sz="2800" b="0" i="1" smtClean="0">
                        <a:latin typeface="Cambria Math" panose="02040503050406030204" pitchFamily="18" charset="0"/>
                      </a:rPr>
                      <m:t>𝐷</m:t>
                    </m:r>
                    <m:r>
                      <a:rPr lang="pt-PT" sz="2800" b="0" i="1" smtClean="0">
                        <a:latin typeface="Cambria Math" panose="02040503050406030204" pitchFamily="18" charset="0"/>
                      </a:rPr>
                      <m:t>=2</m:t>
                    </m:r>
                  </m:oMath>
                </a14:m>
                <a:r>
                  <a:rPr lang="en-US" sz="2800" dirty="0">
                    <a:solidFill>
                      <a:schemeClr val="tx1">
                        <a:lumMod val="85000"/>
                        <a:lumOff val="15000"/>
                      </a:schemeClr>
                    </a:solidFill>
                    <a:cs typeface="Arial" panose="020B0604020202020204" pitchFamily="34" charset="0"/>
                  </a:rPr>
                  <a:t> )</a:t>
                </a:r>
                <a:endParaRPr lang="en-US" sz="2800" b="1" dirty="0">
                  <a:cs typeface="Arial" panose="020B0604020202020204" pitchFamily="34" charset="0"/>
                </a:endParaRPr>
              </a:p>
            </p:txBody>
          </p:sp>
        </mc:Choice>
        <mc:Fallback xmlns="">
          <p:sp>
            <p:nvSpPr>
              <p:cNvPr id="178" name="Título 1">
                <a:extLst>
                  <a:ext uri="{FF2B5EF4-FFF2-40B4-BE49-F238E27FC236}">
                    <a16:creationId xmlns:a16="http://schemas.microsoft.com/office/drawing/2014/main" id="{4D296B6C-119F-7BB0-C8A2-86E8063F9465}"/>
                  </a:ext>
                </a:extLst>
              </p:cNvPr>
              <p:cNvSpPr txBox="1">
                <a:spLocks noRot="1" noChangeAspect="1" noMove="1" noResize="1" noEditPoints="1" noAdjustHandles="1" noChangeArrowheads="1" noChangeShapeType="1" noTextEdit="1"/>
              </p:cNvSpPr>
              <p:nvPr/>
            </p:nvSpPr>
            <p:spPr>
              <a:xfrm>
                <a:off x="0" y="1"/>
                <a:ext cx="12192000" cy="999460"/>
              </a:xfrm>
              <a:prstGeom prst="rect">
                <a:avLst/>
              </a:prstGeom>
              <a:blipFill>
                <a:blip r:embed="rId3"/>
                <a:stretch>
                  <a:fillRect/>
                </a:stretch>
              </a:blipFill>
            </p:spPr>
            <p:txBody>
              <a:bodyPr/>
              <a:lstStyle/>
              <a:p>
                <a:r>
                  <a:rPr lang="en-US">
                    <a:noFill/>
                  </a:rPr>
                  <a:t> </a:t>
                </a:r>
              </a:p>
            </p:txBody>
          </p:sp>
        </mc:Fallback>
      </mc:AlternateContent>
      <p:pic>
        <p:nvPicPr>
          <p:cNvPr id="28" name="Gráfico 27" descr="Marcador com preenchimento sólido">
            <a:extLst>
              <a:ext uri="{FF2B5EF4-FFF2-40B4-BE49-F238E27FC236}">
                <a16:creationId xmlns:a16="http://schemas.microsoft.com/office/drawing/2014/main" id="{E7B8AE05-331A-F07D-6DB6-457D52E35C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42668" y="4104688"/>
            <a:ext cx="502309" cy="502309"/>
          </a:xfrm>
          <a:prstGeom prst="rect">
            <a:avLst/>
          </a:prstGeom>
        </p:spPr>
      </p:pic>
      <p:pic>
        <p:nvPicPr>
          <p:cNvPr id="137" name="Gráfico 136" descr="Sinalizador com preenchimento sólido">
            <a:extLst>
              <a:ext uri="{FF2B5EF4-FFF2-40B4-BE49-F238E27FC236}">
                <a16:creationId xmlns:a16="http://schemas.microsoft.com/office/drawing/2014/main" id="{AAC2CA42-6CC5-3261-712D-84E17D2C79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59796" y="4792524"/>
            <a:ext cx="453406" cy="453406"/>
          </a:xfrm>
          <a:prstGeom prst="rect">
            <a:avLst/>
          </a:prstGeom>
        </p:spPr>
      </p:pic>
      <p:sp>
        <p:nvSpPr>
          <p:cNvPr id="10" name="Oval 9">
            <a:extLst>
              <a:ext uri="{FF2B5EF4-FFF2-40B4-BE49-F238E27FC236}">
                <a16:creationId xmlns:a16="http://schemas.microsoft.com/office/drawing/2014/main" id="{9E7D2C36-FE1C-1C95-CB8B-9B69038FEB92}"/>
              </a:ext>
            </a:extLst>
          </p:cNvPr>
          <p:cNvSpPr>
            <a:spLocks noChangeAspect="1"/>
          </p:cNvSpPr>
          <p:nvPr/>
        </p:nvSpPr>
        <p:spPr>
          <a:xfrm>
            <a:off x="6900910" y="4809455"/>
            <a:ext cx="288000" cy="288000"/>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B0C15FC-0036-9601-814F-1CFEF0A0BEFC}"/>
              </a:ext>
            </a:extLst>
          </p:cNvPr>
          <p:cNvSpPr>
            <a:spLocks noChangeAspect="1"/>
          </p:cNvSpPr>
          <p:nvPr/>
        </p:nvSpPr>
        <p:spPr>
          <a:xfrm>
            <a:off x="6009345" y="4483085"/>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áfico 28" descr="Marcador com preenchimento sólido">
            <a:extLst>
              <a:ext uri="{FF2B5EF4-FFF2-40B4-BE49-F238E27FC236}">
                <a16:creationId xmlns:a16="http://schemas.microsoft.com/office/drawing/2014/main" id="{C6B28203-0C9F-FD22-A61C-217BC13630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98046" y="4216488"/>
            <a:ext cx="502309" cy="502309"/>
          </a:xfrm>
          <a:prstGeom prst="rect">
            <a:avLst/>
          </a:prstGeom>
        </p:spPr>
      </p:pic>
      <p:pic>
        <p:nvPicPr>
          <p:cNvPr id="4" name="Gráfico 3" descr="Sinalizador com preenchimento sólido">
            <a:extLst>
              <a:ext uri="{FF2B5EF4-FFF2-40B4-BE49-F238E27FC236}">
                <a16:creationId xmlns:a16="http://schemas.microsoft.com/office/drawing/2014/main" id="{E94A628E-F428-0403-B07D-479B97C9FE3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503972">
            <a:off x="6082377" y="4248144"/>
            <a:ext cx="453406" cy="453406"/>
          </a:xfrm>
          <a:prstGeom prst="rect">
            <a:avLst/>
          </a:prstGeom>
        </p:spPr>
      </p:pic>
      <p:sp>
        <p:nvSpPr>
          <p:cNvPr id="9" name="Oval 8">
            <a:extLst>
              <a:ext uri="{FF2B5EF4-FFF2-40B4-BE49-F238E27FC236}">
                <a16:creationId xmlns:a16="http://schemas.microsoft.com/office/drawing/2014/main" id="{C640EB45-7D70-148F-F053-4846B7534DE1}"/>
              </a:ext>
            </a:extLst>
          </p:cNvPr>
          <p:cNvSpPr>
            <a:spLocks noChangeAspect="1"/>
          </p:cNvSpPr>
          <p:nvPr/>
        </p:nvSpPr>
        <p:spPr>
          <a:xfrm>
            <a:off x="1298501" y="2260981"/>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Agrupar 10">
            <a:extLst>
              <a:ext uri="{FF2B5EF4-FFF2-40B4-BE49-F238E27FC236}">
                <a16:creationId xmlns:a16="http://schemas.microsoft.com/office/drawing/2014/main" id="{82B47BD6-6B0F-2B92-0F39-872C986F51FD}"/>
              </a:ext>
            </a:extLst>
          </p:cNvPr>
          <p:cNvGrpSpPr/>
          <p:nvPr/>
        </p:nvGrpSpPr>
        <p:grpSpPr>
          <a:xfrm>
            <a:off x="1928688" y="2178857"/>
            <a:ext cx="1003944" cy="452247"/>
            <a:chOff x="6347256" y="1548386"/>
            <a:chExt cx="1003944" cy="452247"/>
          </a:xfrm>
        </p:grpSpPr>
        <p:sp>
          <p:nvSpPr>
            <p:cNvPr id="12" name="Retângulo Arredondado 11">
              <a:extLst>
                <a:ext uri="{FF2B5EF4-FFF2-40B4-BE49-F238E27FC236}">
                  <a16:creationId xmlns:a16="http://schemas.microsoft.com/office/drawing/2014/main" id="{7CB2EF51-AEA4-A567-9DDB-1426EAE82398}"/>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tângulo 12">
              <a:extLst>
                <a:ext uri="{FF2B5EF4-FFF2-40B4-BE49-F238E27FC236}">
                  <a16:creationId xmlns:a16="http://schemas.microsoft.com/office/drawing/2014/main" id="{1611D948-6988-E6CD-0E49-CBCD7BA16610}"/>
                </a:ext>
              </a:extLst>
            </p:cNvPr>
            <p:cNvSpPr/>
            <p:nvPr/>
          </p:nvSpPr>
          <p:spPr>
            <a:xfrm>
              <a:off x="6492179"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tângulo 14">
              <a:extLst>
                <a:ext uri="{FF2B5EF4-FFF2-40B4-BE49-F238E27FC236}">
                  <a16:creationId xmlns:a16="http://schemas.microsoft.com/office/drawing/2014/main" id="{379A18C4-586D-5138-6A77-F924FFBEB10C}"/>
                </a:ext>
              </a:extLst>
            </p:cNvPr>
            <p:cNvSpPr/>
            <p:nvPr/>
          </p:nvSpPr>
          <p:spPr>
            <a:xfrm>
              <a:off x="6914028" y="1628709"/>
              <a:ext cx="291600" cy="291600"/>
            </a:xfrm>
            <a:prstGeom prst="rect">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CBFE2E88-C22B-7447-D66E-7FDE0C34A7FC}"/>
                  </a:ext>
                </a:extLst>
              </p:cNvPr>
              <p:cNvSpPr txBox="1"/>
              <p:nvPr/>
            </p:nvSpPr>
            <p:spPr>
              <a:xfrm>
                <a:off x="1647789" y="2271982"/>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6" name="CaixaDeTexto 15">
                <a:extLst>
                  <a:ext uri="{FF2B5EF4-FFF2-40B4-BE49-F238E27FC236}">
                    <a16:creationId xmlns:a16="http://schemas.microsoft.com/office/drawing/2014/main" id="{CBFE2E88-C22B-7447-D66E-7FDE0C34A7FC}"/>
                  </a:ext>
                </a:extLst>
              </p:cNvPr>
              <p:cNvSpPr txBox="1">
                <a:spLocks noRot="1" noChangeAspect="1" noMove="1" noResize="1" noEditPoints="1" noAdjustHandles="1" noChangeArrowheads="1" noChangeShapeType="1" noTextEdit="1"/>
              </p:cNvSpPr>
              <p:nvPr/>
            </p:nvSpPr>
            <p:spPr>
              <a:xfrm>
                <a:off x="1647789" y="2271982"/>
                <a:ext cx="219611" cy="276999"/>
              </a:xfrm>
              <a:prstGeom prst="rect">
                <a:avLst/>
              </a:prstGeom>
              <a:blipFill>
                <a:blip r:embed="rId12"/>
                <a:stretch>
                  <a:fillRect l="-11111" r="-16667"/>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4383A715-F1B1-C79D-660D-797BB19B6C3F}"/>
              </a:ext>
            </a:extLst>
          </p:cNvPr>
          <p:cNvSpPr>
            <a:spLocks noChangeAspect="1"/>
          </p:cNvSpPr>
          <p:nvPr/>
        </p:nvSpPr>
        <p:spPr>
          <a:xfrm>
            <a:off x="1298501" y="2806669"/>
            <a:ext cx="288000" cy="288000"/>
          </a:xfrm>
          <a:prstGeom prst="ellipse">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Agrupar 18">
            <a:extLst>
              <a:ext uri="{FF2B5EF4-FFF2-40B4-BE49-F238E27FC236}">
                <a16:creationId xmlns:a16="http://schemas.microsoft.com/office/drawing/2014/main" id="{1D327DC1-607E-0123-710E-46A83A872B61}"/>
              </a:ext>
            </a:extLst>
          </p:cNvPr>
          <p:cNvGrpSpPr/>
          <p:nvPr/>
        </p:nvGrpSpPr>
        <p:grpSpPr>
          <a:xfrm>
            <a:off x="1928688" y="2724545"/>
            <a:ext cx="1003944" cy="452247"/>
            <a:chOff x="6347256" y="1548386"/>
            <a:chExt cx="1003944" cy="452247"/>
          </a:xfrm>
        </p:grpSpPr>
        <p:sp>
          <p:nvSpPr>
            <p:cNvPr id="25" name="Retângulo Arredondado 24">
              <a:extLst>
                <a:ext uri="{FF2B5EF4-FFF2-40B4-BE49-F238E27FC236}">
                  <a16:creationId xmlns:a16="http://schemas.microsoft.com/office/drawing/2014/main" id="{32F25098-1099-FC73-C8CB-B3E639D696BD}"/>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tângulo 25">
              <a:extLst>
                <a:ext uri="{FF2B5EF4-FFF2-40B4-BE49-F238E27FC236}">
                  <a16:creationId xmlns:a16="http://schemas.microsoft.com/office/drawing/2014/main" id="{CD7DC386-90B3-70FD-2BA4-5627A27934F3}"/>
                </a:ext>
              </a:extLst>
            </p:cNvPr>
            <p:cNvSpPr/>
            <p:nvPr/>
          </p:nvSpPr>
          <p:spPr>
            <a:xfrm>
              <a:off x="6492179" y="1628709"/>
              <a:ext cx="291600" cy="291600"/>
            </a:xfrm>
            <a:prstGeom prst="rect">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tângulo 26">
              <a:extLst>
                <a:ext uri="{FF2B5EF4-FFF2-40B4-BE49-F238E27FC236}">
                  <a16:creationId xmlns:a16="http://schemas.microsoft.com/office/drawing/2014/main" id="{C0C93A5A-3C82-5B9D-B1A8-5AEA6630C8FE}"/>
                </a:ext>
              </a:extLst>
            </p:cNvPr>
            <p:cNvSpPr/>
            <p:nvPr/>
          </p:nvSpPr>
          <p:spPr>
            <a:xfrm>
              <a:off x="6914028" y="1628709"/>
              <a:ext cx="291600" cy="291600"/>
            </a:xfrm>
            <a:prstGeom prst="rect">
              <a:avLst/>
            </a:prstGeom>
            <a:solidFill>
              <a:srgbClr val="3D78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7" name="CaixaDeTexto 46">
                <a:extLst>
                  <a:ext uri="{FF2B5EF4-FFF2-40B4-BE49-F238E27FC236}">
                    <a16:creationId xmlns:a16="http://schemas.microsoft.com/office/drawing/2014/main" id="{FBE387AF-43CC-7594-9001-98940F0C9E84}"/>
                  </a:ext>
                </a:extLst>
              </p:cNvPr>
              <p:cNvSpPr txBox="1"/>
              <p:nvPr/>
            </p:nvSpPr>
            <p:spPr>
              <a:xfrm>
                <a:off x="1647789" y="2817670"/>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7" name="CaixaDeTexto 46">
                <a:extLst>
                  <a:ext uri="{FF2B5EF4-FFF2-40B4-BE49-F238E27FC236}">
                    <a16:creationId xmlns:a16="http://schemas.microsoft.com/office/drawing/2014/main" id="{FBE387AF-43CC-7594-9001-98940F0C9E84}"/>
                  </a:ext>
                </a:extLst>
              </p:cNvPr>
              <p:cNvSpPr txBox="1">
                <a:spLocks noRot="1" noChangeAspect="1" noMove="1" noResize="1" noEditPoints="1" noAdjustHandles="1" noChangeArrowheads="1" noChangeShapeType="1" noTextEdit="1"/>
              </p:cNvSpPr>
              <p:nvPr/>
            </p:nvSpPr>
            <p:spPr>
              <a:xfrm>
                <a:off x="1647789" y="2817670"/>
                <a:ext cx="219611" cy="276999"/>
              </a:xfrm>
              <a:prstGeom prst="rect">
                <a:avLst/>
              </a:prstGeom>
              <a:blipFill>
                <a:blip r:embed="rId13"/>
                <a:stretch>
                  <a:fillRect l="-11111" r="-16667"/>
                </a:stretch>
              </a:blipFill>
            </p:spPr>
            <p:txBody>
              <a:bodyPr/>
              <a:lstStyle/>
              <a:p>
                <a:r>
                  <a:rPr lang="en-US">
                    <a:noFill/>
                  </a:rPr>
                  <a:t> </a:t>
                </a:r>
              </a:p>
            </p:txBody>
          </p:sp>
        </mc:Fallback>
      </mc:AlternateContent>
      <p:sp>
        <p:nvSpPr>
          <p:cNvPr id="48" name="Oval 47">
            <a:extLst>
              <a:ext uri="{FF2B5EF4-FFF2-40B4-BE49-F238E27FC236}">
                <a16:creationId xmlns:a16="http://schemas.microsoft.com/office/drawing/2014/main" id="{983E3E9E-5CFA-7D4D-FB67-26AF45E98E05}"/>
              </a:ext>
            </a:extLst>
          </p:cNvPr>
          <p:cNvSpPr>
            <a:spLocks noChangeAspect="1"/>
          </p:cNvSpPr>
          <p:nvPr/>
        </p:nvSpPr>
        <p:spPr>
          <a:xfrm>
            <a:off x="1298501" y="3352357"/>
            <a:ext cx="288000" cy="288000"/>
          </a:xfrm>
          <a:prstGeom prst="ellipse">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Agrupar 48">
            <a:extLst>
              <a:ext uri="{FF2B5EF4-FFF2-40B4-BE49-F238E27FC236}">
                <a16:creationId xmlns:a16="http://schemas.microsoft.com/office/drawing/2014/main" id="{D088C46F-540F-ED6B-44C8-B545C64FCF2E}"/>
              </a:ext>
            </a:extLst>
          </p:cNvPr>
          <p:cNvGrpSpPr/>
          <p:nvPr/>
        </p:nvGrpSpPr>
        <p:grpSpPr>
          <a:xfrm>
            <a:off x="1928688" y="3270233"/>
            <a:ext cx="1003944" cy="452247"/>
            <a:chOff x="6347256" y="1548386"/>
            <a:chExt cx="1003944" cy="452247"/>
          </a:xfrm>
        </p:grpSpPr>
        <p:sp>
          <p:nvSpPr>
            <p:cNvPr id="50" name="Retângulo Arredondado 49">
              <a:extLst>
                <a:ext uri="{FF2B5EF4-FFF2-40B4-BE49-F238E27FC236}">
                  <a16:creationId xmlns:a16="http://schemas.microsoft.com/office/drawing/2014/main" id="{FC33C333-384C-EB62-4BED-B61945143039}"/>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tângulo 50">
              <a:extLst>
                <a:ext uri="{FF2B5EF4-FFF2-40B4-BE49-F238E27FC236}">
                  <a16:creationId xmlns:a16="http://schemas.microsoft.com/office/drawing/2014/main" id="{086AFADF-23DE-BBFF-03C8-592203D82E5A}"/>
                </a:ext>
              </a:extLst>
            </p:cNvPr>
            <p:cNvSpPr/>
            <p:nvPr/>
          </p:nvSpPr>
          <p:spPr>
            <a:xfrm>
              <a:off x="6492179" y="1628709"/>
              <a:ext cx="291600" cy="291600"/>
            </a:xfrm>
            <a:prstGeom prst="rect">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tângulo 51">
              <a:extLst>
                <a:ext uri="{FF2B5EF4-FFF2-40B4-BE49-F238E27FC236}">
                  <a16:creationId xmlns:a16="http://schemas.microsoft.com/office/drawing/2014/main" id="{D1E730EB-8272-2787-E005-698FC797254A}"/>
                </a:ext>
              </a:extLst>
            </p:cNvPr>
            <p:cNvSpPr/>
            <p:nvPr/>
          </p:nvSpPr>
          <p:spPr>
            <a:xfrm>
              <a:off x="6914028" y="1628709"/>
              <a:ext cx="291600" cy="291600"/>
            </a:xfrm>
            <a:prstGeom prst="rect">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53" name="CaixaDeTexto 52">
                <a:extLst>
                  <a:ext uri="{FF2B5EF4-FFF2-40B4-BE49-F238E27FC236}">
                    <a16:creationId xmlns:a16="http://schemas.microsoft.com/office/drawing/2014/main" id="{6092C1DB-F046-05EA-BB78-53CBB57AA023}"/>
                  </a:ext>
                </a:extLst>
              </p:cNvPr>
              <p:cNvSpPr txBox="1"/>
              <p:nvPr/>
            </p:nvSpPr>
            <p:spPr>
              <a:xfrm>
                <a:off x="1647789" y="3363358"/>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3" name="CaixaDeTexto 52">
                <a:extLst>
                  <a:ext uri="{FF2B5EF4-FFF2-40B4-BE49-F238E27FC236}">
                    <a16:creationId xmlns:a16="http://schemas.microsoft.com/office/drawing/2014/main" id="{6092C1DB-F046-05EA-BB78-53CBB57AA023}"/>
                  </a:ext>
                </a:extLst>
              </p:cNvPr>
              <p:cNvSpPr txBox="1">
                <a:spLocks noRot="1" noChangeAspect="1" noMove="1" noResize="1" noEditPoints="1" noAdjustHandles="1" noChangeArrowheads="1" noChangeShapeType="1" noTextEdit="1"/>
              </p:cNvSpPr>
              <p:nvPr/>
            </p:nvSpPr>
            <p:spPr>
              <a:xfrm>
                <a:off x="1647789" y="3363358"/>
                <a:ext cx="219611" cy="276999"/>
              </a:xfrm>
              <a:prstGeom prst="rect">
                <a:avLst/>
              </a:prstGeom>
              <a:blipFill>
                <a:blip r:embed="rId13"/>
                <a:stretch>
                  <a:fillRect l="-11111" r="-16667"/>
                </a:stretch>
              </a:blipFill>
            </p:spPr>
            <p:txBody>
              <a:bodyPr/>
              <a:lstStyle/>
              <a:p>
                <a:r>
                  <a:rPr lang="en-US">
                    <a:noFill/>
                  </a:rPr>
                  <a:t> </a:t>
                </a:r>
              </a:p>
            </p:txBody>
          </p:sp>
        </mc:Fallback>
      </mc:AlternateContent>
      <p:sp>
        <p:nvSpPr>
          <p:cNvPr id="54" name="CaixaDeTexto 53">
            <a:extLst>
              <a:ext uri="{FF2B5EF4-FFF2-40B4-BE49-F238E27FC236}">
                <a16:creationId xmlns:a16="http://schemas.microsoft.com/office/drawing/2014/main" id="{35BD2277-7CE3-21D0-F518-5691CFDE6428}"/>
              </a:ext>
            </a:extLst>
          </p:cNvPr>
          <p:cNvSpPr txBox="1"/>
          <p:nvPr/>
        </p:nvSpPr>
        <p:spPr>
          <a:xfrm>
            <a:off x="1442501" y="1495757"/>
            <a:ext cx="1660263" cy="369332"/>
          </a:xfrm>
          <a:prstGeom prst="rect">
            <a:avLst/>
          </a:prstGeom>
          <a:noFill/>
        </p:spPr>
        <p:txBody>
          <a:bodyPr wrap="square">
            <a:spAutoFit/>
          </a:bodyPr>
          <a:lstStyle/>
          <a:p>
            <a:pPr algn="ctr"/>
            <a:r>
              <a:rPr lang="en-US" sz="1800" b="1" dirty="0">
                <a:solidFill>
                  <a:schemeClr val="tx1">
                    <a:lumMod val="85000"/>
                    <a:lumOff val="15000"/>
                  </a:schemeClr>
                </a:solidFill>
                <a:cs typeface="Arial" panose="020B0604020202020204" pitchFamily="34" charset="0"/>
              </a:rPr>
              <a:t>initialization</a:t>
            </a:r>
            <a:endParaRPr lang="en-US" b="1" dirty="0"/>
          </a:p>
        </p:txBody>
      </p:sp>
      <p:sp>
        <p:nvSpPr>
          <p:cNvPr id="55" name="Oval 54">
            <a:extLst>
              <a:ext uri="{FF2B5EF4-FFF2-40B4-BE49-F238E27FC236}">
                <a16:creationId xmlns:a16="http://schemas.microsoft.com/office/drawing/2014/main" id="{B0A63326-D578-D4B6-7CEE-EF22358747CB}"/>
              </a:ext>
            </a:extLst>
          </p:cNvPr>
          <p:cNvSpPr>
            <a:spLocks noChangeAspect="1"/>
          </p:cNvSpPr>
          <p:nvPr/>
        </p:nvSpPr>
        <p:spPr>
          <a:xfrm>
            <a:off x="1298501" y="3898045"/>
            <a:ext cx="288000" cy="288000"/>
          </a:xfrm>
          <a:prstGeom prst="ellipse">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Agrupar 55">
            <a:extLst>
              <a:ext uri="{FF2B5EF4-FFF2-40B4-BE49-F238E27FC236}">
                <a16:creationId xmlns:a16="http://schemas.microsoft.com/office/drawing/2014/main" id="{6D52B6FF-E681-D2D2-77F1-B527F9094D56}"/>
              </a:ext>
            </a:extLst>
          </p:cNvPr>
          <p:cNvGrpSpPr/>
          <p:nvPr/>
        </p:nvGrpSpPr>
        <p:grpSpPr>
          <a:xfrm>
            <a:off x="1928688" y="3815921"/>
            <a:ext cx="1003944" cy="452247"/>
            <a:chOff x="6347256" y="1548386"/>
            <a:chExt cx="1003944" cy="452247"/>
          </a:xfrm>
        </p:grpSpPr>
        <p:sp>
          <p:nvSpPr>
            <p:cNvPr id="57" name="Retângulo Arredondado 56">
              <a:extLst>
                <a:ext uri="{FF2B5EF4-FFF2-40B4-BE49-F238E27FC236}">
                  <a16:creationId xmlns:a16="http://schemas.microsoft.com/office/drawing/2014/main" id="{EE4529A6-CC68-3305-29DA-F2463281CB6D}"/>
                </a:ext>
              </a:extLst>
            </p:cNvPr>
            <p:cNvSpPr/>
            <p:nvPr/>
          </p:nvSpPr>
          <p:spPr>
            <a:xfrm>
              <a:off x="6347256" y="1548386"/>
              <a:ext cx="1003944" cy="452247"/>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tângulo 57">
              <a:extLst>
                <a:ext uri="{FF2B5EF4-FFF2-40B4-BE49-F238E27FC236}">
                  <a16:creationId xmlns:a16="http://schemas.microsoft.com/office/drawing/2014/main" id="{65595F7B-2D5C-817B-0EF9-30A7BD3E965C}"/>
                </a:ext>
              </a:extLst>
            </p:cNvPr>
            <p:cNvSpPr/>
            <p:nvPr/>
          </p:nvSpPr>
          <p:spPr>
            <a:xfrm>
              <a:off x="6492179" y="1628709"/>
              <a:ext cx="291600" cy="291600"/>
            </a:xfrm>
            <a:prstGeom prst="rect">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tângulo 58">
              <a:extLst>
                <a:ext uri="{FF2B5EF4-FFF2-40B4-BE49-F238E27FC236}">
                  <a16:creationId xmlns:a16="http://schemas.microsoft.com/office/drawing/2014/main" id="{327E59F2-D242-0350-DBDE-E726345D073A}"/>
                </a:ext>
              </a:extLst>
            </p:cNvPr>
            <p:cNvSpPr/>
            <p:nvPr/>
          </p:nvSpPr>
          <p:spPr>
            <a:xfrm>
              <a:off x="6914028" y="1628709"/>
              <a:ext cx="291600" cy="291600"/>
            </a:xfrm>
            <a:prstGeom prst="rect">
              <a:avLst/>
            </a:prstGeom>
            <a:solidFill>
              <a:srgbClr val="895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60" name="CaixaDeTexto 59">
                <a:extLst>
                  <a:ext uri="{FF2B5EF4-FFF2-40B4-BE49-F238E27FC236}">
                    <a16:creationId xmlns:a16="http://schemas.microsoft.com/office/drawing/2014/main" id="{ADA2E82D-374A-7A6A-964C-08D872F929E2}"/>
                  </a:ext>
                </a:extLst>
              </p:cNvPr>
              <p:cNvSpPr txBox="1"/>
              <p:nvPr/>
            </p:nvSpPr>
            <p:spPr>
              <a:xfrm>
                <a:off x="1647789" y="3909046"/>
                <a:ext cx="21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60" name="CaixaDeTexto 59">
                <a:extLst>
                  <a:ext uri="{FF2B5EF4-FFF2-40B4-BE49-F238E27FC236}">
                    <a16:creationId xmlns:a16="http://schemas.microsoft.com/office/drawing/2014/main" id="{ADA2E82D-374A-7A6A-964C-08D872F929E2}"/>
                  </a:ext>
                </a:extLst>
              </p:cNvPr>
              <p:cNvSpPr txBox="1">
                <a:spLocks noRot="1" noChangeAspect="1" noMove="1" noResize="1" noEditPoints="1" noAdjustHandles="1" noChangeArrowheads="1" noChangeShapeType="1" noTextEdit="1"/>
              </p:cNvSpPr>
              <p:nvPr/>
            </p:nvSpPr>
            <p:spPr>
              <a:xfrm>
                <a:off x="1647789" y="3909046"/>
                <a:ext cx="219611" cy="276999"/>
              </a:xfrm>
              <a:prstGeom prst="rect">
                <a:avLst/>
              </a:prstGeom>
              <a:blipFill>
                <a:blip r:embed="rId13"/>
                <a:stretch>
                  <a:fillRect l="-11111" r="-16667"/>
                </a:stretch>
              </a:blipFill>
            </p:spPr>
            <p:txBody>
              <a:bodyPr/>
              <a:lstStyle/>
              <a:p>
                <a:r>
                  <a:rPr lang="en-US">
                    <a:noFill/>
                  </a:rPr>
                  <a:t> </a:t>
                </a:r>
              </a:p>
            </p:txBody>
          </p:sp>
        </mc:Fallback>
      </mc:AlternateContent>
      <p:cxnSp>
        <p:nvCxnSpPr>
          <p:cNvPr id="61" name="Conexão Reta Unidirecional 60">
            <a:extLst>
              <a:ext uri="{FF2B5EF4-FFF2-40B4-BE49-F238E27FC236}">
                <a16:creationId xmlns:a16="http://schemas.microsoft.com/office/drawing/2014/main" id="{9E3ECB15-7B67-C4DD-C290-DE4025BE6721}"/>
              </a:ext>
            </a:extLst>
          </p:cNvPr>
          <p:cNvCxnSpPr/>
          <p:nvPr/>
        </p:nvCxnSpPr>
        <p:spPr>
          <a:xfrm flipV="1">
            <a:off x="1070676" y="2080578"/>
            <a:ext cx="310728" cy="369332"/>
          </a:xfrm>
          <a:prstGeom prst="straightConnector1">
            <a:avLst/>
          </a:prstGeom>
          <a:ln w="28575">
            <a:solidFill>
              <a:srgbClr val="B7520C"/>
            </a:solidFill>
            <a:tailEnd type="triangle"/>
          </a:ln>
        </p:spPr>
        <p:style>
          <a:lnRef idx="2">
            <a:schemeClr val="accent1"/>
          </a:lnRef>
          <a:fillRef idx="0">
            <a:schemeClr val="accent1"/>
          </a:fillRef>
          <a:effectRef idx="1">
            <a:schemeClr val="accent1"/>
          </a:effectRef>
          <a:fontRef idx="minor">
            <a:schemeClr val="tx1"/>
          </a:fontRef>
        </p:style>
      </p:cxnSp>
      <p:cxnSp>
        <p:nvCxnSpPr>
          <p:cNvPr id="62" name="Conexão Reta Unidirecional 61">
            <a:extLst>
              <a:ext uri="{FF2B5EF4-FFF2-40B4-BE49-F238E27FC236}">
                <a16:creationId xmlns:a16="http://schemas.microsoft.com/office/drawing/2014/main" id="{59F8B6A4-CBE0-CB34-17E2-A9E7FF775ED3}"/>
              </a:ext>
            </a:extLst>
          </p:cNvPr>
          <p:cNvCxnSpPr/>
          <p:nvPr/>
        </p:nvCxnSpPr>
        <p:spPr>
          <a:xfrm flipV="1">
            <a:off x="1070676" y="2650628"/>
            <a:ext cx="310728" cy="369332"/>
          </a:xfrm>
          <a:prstGeom prst="straightConnector1">
            <a:avLst/>
          </a:prstGeom>
          <a:ln w="28575">
            <a:solidFill>
              <a:srgbClr val="3D78B5"/>
            </a:solidFill>
            <a:tailEnd type="triangle"/>
          </a:ln>
        </p:spPr>
        <p:style>
          <a:lnRef idx="2">
            <a:schemeClr val="accent1"/>
          </a:lnRef>
          <a:fillRef idx="0">
            <a:schemeClr val="accent1"/>
          </a:fillRef>
          <a:effectRef idx="1">
            <a:schemeClr val="accent1"/>
          </a:effectRef>
          <a:fontRef idx="minor">
            <a:schemeClr val="tx1"/>
          </a:fontRef>
        </p:style>
      </p:cxnSp>
      <p:cxnSp>
        <p:nvCxnSpPr>
          <p:cNvPr id="63" name="Conexão Reta Unidirecional 62">
            <a:extLst>
              <a:ext uri="{FF2B5EF4-FFF2-40B4-BE49-F238E27FC236}">
                <a16:creationId xmlns:a16="http://schemas.microsoft.com/office/drawing/2014/main" id="{53075655-8EC0-A802-FE73-CCA6627488C8}"/>
              </a:ext>
            </a:extLst>
          </p:cNvPr>
          <p:cNvCxnSpPr/>
          <p:nvPr/>
        </p:nvCxnSpPr>
        <p:spPr>
          <a:xfrm flipV="1">
            <a:off x="1070676" y="3207931"/>
            <a:ext cx="310728" cy="369332"/>
          </a:xfrm>
          <a:prstGeom prst="straightConnector1">
            <a:avLst/>
          </a:prstGeom>
          <a:ln w="28575">
            <a:solidFill>
              <a:srgbClr val="4F9A8F"/>
            </a:solidFill>
            <a:tailEnd type="triangle"/>
          </a:ln>
        </p:spPr>
        <p:style>
          <a:lnRef idx="2">
            <a:schemeClr val="accent1"/>
          </a:lnRef>
          <a:fillRef idx="0">
            <a:schemeClr val="accent1"/>
          </a:fillRef>
          <a:effectRef idx="1">
            <a:schemeClr val="accent1"/>
          </a:effectRef>
          <a:fontRef idx="minor">
            <a:schemeClr val="tx1"/>
          </a:fontRef>
        </p:style>
      </p:cxnSp>
      <p:cxnSp>
        <p:nvCxnSpPr>
          <p:cNvPr id="64" name="Conexão Reta Unidirecional 63">
            <a:extLst>
              <a:ext uri="{FF2B5EF4-FFF2-40B4-BE49-F238E27FC236}">
                <a16:creationId xmlns:a16="http://schemas.microsoft.com/office/drawing/2014/main" id="{9E285201-0E8C-A03D-7BA0-AF8A7E780150}"/>
              </a:ext>
            </a:extLst>
          </p:cNvPr>
          <p:cNvCxnSpPr/>
          <p:nvPr/>
        </p:nvCxnSpPr>
        <p:spPr>
          <a:xfrm flipV="1">
            <a:off x="1070676" y="3764843"/>
            <a:ext cx="310728" cy="369332"/>
          </a:xfrm>
          <a:prstGeom prst="straightConnector1">
            <a:avLst/>
          </a:prstGeom>
          <a:ln w="28575">
            <a:solidFill>
              <a:srgbClr val="895299"/>
            </a:solidFill>
            <a:tailEnd type="triangle"/>
          </a:ln>
        </p:spPr>
        <p:style>
          <a:lnRef idx="2">
            <a:schemeClr val="accent1"/>
          </a:lnRef>
          <a:fillRef idx="0">
            <a:schemeClr val="accent1"/>
          </a:fillRef>
          <a:effectRef idx="1">
            <a:schemeClr val="accent1"/>
          </a:effectRef>
          <a:fontRef idx="minor">
            <a:schemeClr val="tx1"/>
          </a:fontRef>
        </p:style>
      </p:cxnSp>
      <p:pic>
        <p:nvPicPr>
          <p:cNvPr id="65" name="Gráfico 64" descr="Marcador com preenchimento sólido">
            <a:extLst>
              <a:ext uri="{FF2B5EF4-FFF2-40B4-BE49-F238E27FC236}">
                <a16:creationId xmlns:a16="http://schemas.microsoft.com/office/drawing/2014/main" id="{C9F21CEC-042E-3B38-3F2F-106C3745FE8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917309" y="2142101"/>
            <a:ext cx="502309" cy="502309"/>
          </a:xfrm>
          <a:prstGeom prst="rect">
            <a:avLst/>
          </a:prstGeom>
        </p:spPr>
      </p:pic>
      <p:pic>
        <p:nvPicPr>
          <p:cNvPr id="66" name="Gráfico 65" descr="Marcador com preenchimento sólido">
            <a:extLst>
              <a:ext uri="{FF2B5EF4-FFF2-40B4-BE49-F238E27FC236}">
                <a16:creationId xmlns:a16="http://schemas.microsoft.com/office/drawing/2014/main" id="{9D2A74FA-344F-9A98-C40D-76793AE8CA9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17309" y="2697310"/>
            <a:ext cx="502309" cy="502309"/>
          </a:xfrm>
          <a:prstGeom prst="rect">
            <a:avLst/>
          </a:prstGeom>
        </p:spPr>
      </p:pic>
      <p:pic>
        <p:nvPicPr>
          <p:cNvPr id="67" name="Gráfico 66" descr="Marcador com preenchimento sólido">
            <a:extLst>
              <a:ext uri="{FF2B5EF4-FFF2-40B4-BE49-F238E27FC236}">
                <a16:creationId xmlns:a16="http://schemas.microsoft.com/office/drawing/2014/main" id="{DCC4AD39-3F24-519A-F7BF-E35716E0438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917309" y="3248031"/>
            <a:ext cx="502309" cy="502309"/>
          </a:xfrm>
          <a:prstGeom prst="rect">
            <a:avLst/>
          </a:prstGeom>
        </p:spPr>
      </p:pic>
      <p:pic>
        <p:nvPicPr>
          <p:cNvPr id="68" name="Gráfico 67" descr="Marcador com preenchimento sólido">
            <a:extLst>
              <a:ext uri="{FF2B5EF4-FFF2-40B4-BE49-F238E27FC236}">
                <a16:creationId xmlns:a16="http://schemas.microsoft.com/office/drawing/2014/main" id="{CB6AB9AB-76C6-1C62-3C3E-EA11AFC09A5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917309" y="3798752"/>
            <a:ext cx="502309" cy="502309"/>
          </a:xfrm>
          <a:prstGeom prst="rect">
            <a:avLst/>
          </a:prstGeom>
        </p:spPr>
      </p:pic>
      <p:sp>
        <p:nvSpPr>
          <p:cNvPr id="70" name="CaixaDeTexto 69">
            <a:extLst>
              <a:ext uri="{FF2B5EF4-FFF2-40B4-BE49-F238E27FC236}">
                <a16:creationId xmlns:a16="http://schemas.microsoft.com/office/drawing/2014/main" id="{E5457C04-9A7E-8722-C939-64AE33900935}"/>
              </a:ext>
            </a:extLst>
          </p:cNvPr>
          <p:cNvSpPr txBox="1"/>
          <p:nvPr/>
        </p:nvSpPr>
        <p:spPr>
          <a:xfrm>
            <a:off x="8327158" y="1355839"/>
            <a:ext cx="2613961" cy="646331"/>
          </a:xfrm>
          <a:prstGeom prst="rect">
            <a:avLst/>
          </a:prstGeom>
          <a:noFill/>
        </p:spPr>
        <p:txBody>
          <a:bodyPr wrap="square">
            <a:spAutoFit/>
          </a:bodyPr>
          <a:lstStyle/>
          <a:p>
            <a:pPr algn="ctr"/>
            <a:r>
              <a:rPr lang="en-US" sz="1800" b="1" dirty="0">
                <a:solidFill>
                  <a:schemeClr val="tx1">
                    <a:lumMod val="85000"/>
                    <a:lumOff val="15000"/>
                  </a:schemeClr>
                </a:solidFill>
                <a:cs typeface="Arial" panose="020B0604020202020204" pitchFamily="34" charset="0"/>
              </a:rPr>
              <a:t>personal and global best position updates</a:t>
            </a:r>
            <a:endParaRPr lang="en-US" b="1" dirty="0"/>
          </a:p>
        </p:txBody>
      </p:sp>
      <p:sp>
        <p:nvSpPr>
          <p:cNvPr id="71" name="CaixaDeTexto 70">
            <a:extLst>
              <a:ext uri="{FF2B5EF4-FFF2-40B4-BE49-F238E27FC236}">
                <a16:creationId xmlns:a16="http://schemas.microsoft.com/office/drawing/2014/main" id="{F87A87CC-67A3-D024-C64A-CC02B12AA7CC}"/>
              </a:ext>
            </a:extLst>
          </p:cNvPr>
          <p:cNvSpPr txBox="1"/>
          <p:nvPr/>
        </p:nvSpPr>
        <p:spPr>
          <a:xfrm>
            <a:off x="4547662" y="1350413"/>
            <a:ext cx="3096677" cy="646331"/>
          </a:xfrm>
          <a:prstGeom prst="rect">
            <a:avLst/>
          </a:prstGeom>
          <a:noFill/>
        </p:spPr>
        <p:txBody>
          <a:bodyPr wrap="square">
            <a:spAutoFit/>
          </a:bodyPr>
          <a:lstStyle/>
          <a:p>
            <a:pPr algn="ctr"/>
            <a:r>
              <a:rPr lang="en-US" sz="1800" b="1" dirty="0">
                <a:solidFill>
                  <a:schemeClr val="tx1">
                    <a:lumMod val="85000"/>
                    <a:lumOff val="15000"/>
                  </a:schemeClr>
                </a:solidFill>
                <a:cs typeface="Arial" panose="020B0604020202020204" pitchFamily="34" charset="0"/>
              </a:rPr>
              <a:t>velocity and </a:t>
            </a:r>
          </a:p>
          <a:p>
            <a:pPr algn="ctr"/>
            <a:r>
              <a:rPr lang="en-US" sz="1800" b="1" dirty="0">
                <a:solidFill>
                  <a:schemeClr val="tx1">
                    <a:lumMod val="85000"/>
                    <a:lumOff val="15000"/>
                  </a:schemeClr>
                </a:solidFill>
                <a:cs typeface="Arial" panose="020B0604020202020204" pitchFamily="34" charset="0"/>
              </a:rPr>
              <a:t>position updates</a:t>
            </a:r>
            <a:endParaRPr lang="en-US" b="1" dirty="0"/>
          </a:p>
        </p:txBody>
      </p:sp>
      <p:sp>
        <p:nvSpPr>
          <p:cNvPr id="72" name="CaixaDeTexto 71">
            <a:extLst>
              <a:ext uri="{FF2B5EF4-FFF2-40B4-BE49-F238E27FC236}">
                <a16:creationId xmlns:a16="http://schemas.microsoft.com/office/drawing/2014/main" id="{A1683AEB-6BF6-BFA4-326A-A7ADF25706B1}"/>
              </a:ext>
            </a:extLst>
          </p:cNvPr>
          <p:cNvSpPr txBox="1"/>
          <p:nvPr/>
        </p:nvSpPr>
        <p:spPr>
          <a:xfrm>
            <a:off x="5231359" y="2069062"/>
            <a:ext cx="1478706" cy="369332"/>
          </a:xfrm>
          <a:prstGeom prst="rect">
            <a:avLst/>
          </a:prstGeom>
          <a:noFill/>
        </p:spPr>
        <p:txBody>
          <a:bodyPr wrap="square">
            <a:spAutoFit/>
          </a:bodyPr>
          <a:lstStyle/>
          <a:p>
            <a:r>
              <a:rPr lang="en-US" dirty="0">
                <a:solidFill>
                  <a:schemeClr val="tx1">
                    <a:lumMod val="85000"/>
                    <a:lumOff val="15000"/>
                  </a:schemeClr>
                </a:solidFill>
                <a:cs typeface="Arial" panose="020B0604020202020204" pitchFamily="34" charset="0"/>
              </a:rPr>
              <a:t>e</a:t>
            </a:r>
            <a:r>
              <a:rPr lang="en-US" sz="1800" dirty="0">
                <a:solidFill>
                  <a:schemeClr val="tx1">
                    <a:lumMod val="85000"/>
                    <a:lumOff val="15000"/>
                  </a:schemeClr>
                </a:solidFill>
                <a:cs typeface="Arial" panose="020B0604020202020204" pitchFamily="34" charset="0"/>
              </a:rPr>
              <a:t>xample for</a:t>
            </a:r>
            <a:endParaRPr lang="en-US" dirty="0"/>
          </a:p>
        </p:txBody>
      </p:sp>
      <p:sp>
        <p:nvSpPr>
          <p:cNvPr id="73" name="Oval 72">
            <a:extLst>
              <a:ext uri="{FF2B5EF4-FFF2-40B4-BE49-F238E27FC236}">
                <a16:creationId xmlns:a16="http://schemas.microsoft.com/office/drawing/2014/main" id="{D5362750-676E-4B11-4CEC-5AD41D7713E8}"/>
              </a:ext>
            </a:extLst>
          </p:cNvPr>
          <p:cNvSpPr>
            <a:spLocks noChangeAspect="1"/>
          </p:cNvSpPr>
          <p:nvPr/>
        </p:nvSpPr>
        <p:spPr>
          <a:xfrm>
            <a:off x="6566065" y="2109728"/>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D38BA550-BB2A-AAE9-D643-3AFA4F2BD758}"/>
              </a:ext>
            </a:extLst>
          </p:cNvPr>
          <p:cNvSpPr>
            <a:spLocks noChangeAspect="1"/>
          </p:cNvSpPr>
          <p:nvPr/>
        </p:nvSpPr>
        <p:spPr>
          <a:xfrm>
            <a:off x="5127149" y="2479455"/>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Gráfico 88" descr="Marcador com preenchimento sólido">
            <a:extLst>
              <a:ext uri="{FF2B5EF4-FFF2-40B4-BE49-F238E27FC236}">
                <a16:creationId xmlns:a16="http://schemas.microsoft.com/office/drawing/2014/main" id="{63CEF20F-DF80-F3CA-3F9B-DDE33218B6D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19317" y="2834425"/>
            <a:ext cx="502309" cy="502309"/>
          </a:xfrm>
          <a:prstGeom prst="rect">
            <a:avLst/>
          </a:prstGeom>
        </p:spPr>
      </p:pic>
      <p:cxnSp>
        <p:nvCxnSpPr>
          <p:cNvPr id="90" name="Conexão Reta Unidirecional 89">
            <a:extLst>
              <a:ext uri="{FF2B5EF4-FFF2-40B4-BE49-F238E27FC236}">
                <a16:creationId xmlns:a16="http://schemas.microsoft.com/office/drawing/2014/main" id="{48959258-F52D-F227-33AA-A41A1EE14192}"/>
              </a:ext>
            </a:extLst>
          </p:cNvPr>
          <p:cNvCxnSpPr>
            <a:cxnSpLocks/>
          </p:cNvCxnSpPr>
          <p:nvPr/>
        </p:nvCxnSpPr>
        <p:spPr>
          <a:xfrm flipV="1">
            <a:off x="5929127" y="2678462"/>
            <a:ext cx="310728" cy="369332"/>
          </a:xfrm>
          <a:prstGeom prst="straightConnector1">
            <a:avLst/>
          </a:prstGeom>
          <a:ln w="28575">
            <a:solidFill>
              <a:srgbClr val="B7520C"/>
            </a:solidFill>
            <a:tailEnd type="triangle"/>
          </a:ln>
        </p:spPr>
        <p:style>
          <a:lnRef idx="2">
            <a:schemeClr val="accent1"/>
          </a:lnRef>
          <a:fillRef idx="0">
            <a:schemeClr val="accent1"/>
          </a:fillRef>
          <a:effectRef idx="1">
            <a:schemeClr val="accent1"/>
          </a:effectRef>
          <a:fontRef idx="minor">
            <a:schemeClr val="tx1"/>
          </a:fontRef>
        </p:style>
      </p:cxnSp>
      <p:cxnSp>
        <p:nvCxnSpPr>
          <p:cNvPr id="91" name="Conexão Reta Unidirecional 90">
            <a:extLst>
              <a:ext uri="{FF2B5EF4-FFF2-40B4-BE49-F238E27FC236}">
                <a16:creationId xmlns:a16="http://schemas.microsoft.com/office/drawing/2014/main" id="{1F69F522-D4BA-4B40-9F55-14F353CA5995}"/>
              </a:ext>
            </a:extLst>
          </p:cNvPr>
          <p:cNvCxnSpPr>
            <a:cxnSpLocks/>
          </p:cNvCxnSpPr>
          <p:nvPr/>
        </p:nvCxnSpPr>
        <p:spPr>
          <a:xfrm>
            <a:off x="5706913" y="2835294"/>
            <a:ext cx="215235"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2" name="Oval 91">
            <a:extLst>
              <a:ext uri="{FF2B5EF4-FFF2-40B4-BE49-F238E27FC236}">
                <a16:creationId xmlns:a16="http://schemas.microsoft.com/office/drawing/2014/main" id="{286E5E08-509D-3DE2-FB7E-A8C420C2E50B}"/>
              </a:ext>
            </a:extLst>
          </p:cNvPr>
          <p:cNvSpPr>
            <a:spLocks noChangeAspect="1"/>
          </p:cNvSpPr>
          <p:nvPr/>
        </p:nvSpPr>
        <p:spPr>
          <a:xfrm>
            <a:off x="6632971" y="2663749"/>
            <a:ext cx="288000" cy="288000"/>
          </a:xfrm>
          <a:prstGeom prst="ellipse">
            <a:avLst/>
          </a:prstGeom>
          <a:solidFill>
            <a:srgbClr val="B7520C"/>
          </a:solidFill>
          <a:ln w="19050">
            <a:solidFill>
              <a:srgbClr val="CCAE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Conexão em Ângulos Retos 92">
            <a:extLst>
              <a:ext uri="{FF2B5EF4-FFF2-40B4-BE49-F238E27FC236}">
                <a16:creationId xmlns:a16="http://schemas.microsoft.com/office/drawing/2014/main" id="{7F364477-1E3A-614C-4E65-C0DFE2286E41}"/>
              </a:ext>
            </a:extLst>
          </p:cNvPr>
          <p:cNvCxnSpPr>
            <a:cxnSpLocks/>
          </p:cNvCxnSpPr>
          <p:nvPr/>
        </p:nvCxnSpPr>
        <p:spPr>
          <a:xfrm>
            <a:off x="5479761" y="2570881"/>
            <a:ext cx="12700" cy="545615"/>
          </a:xfrm>
          <a:prstGeom prst="bentConnector3">
            <a:avLst>
              <a:gd name="adj1" fmla="val 1800000"/>
            </a:avLst>
          </a:prstGeom>
          <a:ln w="12700">
            <a:solidFill>
              <a:schemeClr val="tx1">
                <a:lumMod val="85000"/>
                <a:lumOff val="1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94" name="CaixaDeTexto 93">
            <a:extLst>
              <a:ext uri="{FF2B5EF4-FFF2-40B4-BE49-F238E27FC236}">
                <a16:creationId xmlns:a16="http://schemas.microsoft.com/office/drawing/2014/main" id="{E6E5D77B-93E5-2153-CD59-AEA6B7E4B66A}"/>
              </a:ext>
            </a:extLst>
          </p:cNvPr>
          <p:cNvSpPr txBox="1"/>
          <p:nvPr/>
        </p:nvSpPr>
        <p:spPr>
          <a:xfrm>
            <a:off x="8770419" y="2069062"/>
            <a:ext cx="1478706" cy="369332"/>
          </a:xfrm>
          <a:prstGeom prst="rect">
            <a:avLst/>
          </a:prstGeom>
          <a:noFill/>
        </p:spPr>
        <p:txBody>
          <a:bodyPr wrap="square">
            <a:spAutoFit/>
          </a:bodyPr>
          <a:lstStyle/>
          <a:p>
            <a:r>
              <a:rPr lang="en-US" dirty="0">
                <a:solidFill>
                  <a:schemeClr val="tx1">
                    <a:lumMod val="85000"/>
                    <a:lumOff val="15000"/>
                  </a:schemeClr>
                </a:solidFill>
                <a:cs typeface="Arial" panose="020B0604020202020204" pitchFamily="34" charset="0"/>
              </a:rPr>
              <a:t>e</a:t>
            </a:r>
            <a:r>
              <a:rPr lang="en-US" sz="1800" dirty="0">
                <a:solidFill>
                  <a:schemeClr val="tx1">
                    <a:lumMod val="85000"/>
                    <a:lumOff val="15000"/>
                  </a:schemeClr>
                </a:solidFill>
                <a:cs typeface="Arial" panose="020B0604020202020204" pitchFamily="34" charset="0"/>
              </a:rPr>
              <a:t>xample for</a:t>
            </a:r>
            <a:endParaRPr lang="en-US" dirty="0"/>
          </a:p>
        </p:txBody>
      </p:sp>
      <p:sp>
        <p:nvSpPr>
          <p:cNvPr id="95" name="Oval 94">
            <a:extLst>
              <a:ext uri="{FF2B5EF4-FFF2-40B4-BE49-F238E27FC236}">
                <a16:creationId xmlns:a16="http://schemas.microsoft.com/office/drawing/2014/main" id="{18135053-2CB0-FA3B-0A0D-9BC1C9F423FA}"/>
              </a:ext>
            </a:extLst>
          </p:cNvPr>
          <p:cNvSpPr>
            <a:spLocks noChangeAspect="1"/>
          </p:cNvSpPr>
          <p:nvPr/>
        </p:nvSpPr>
        <p:spPr>
          <a:xfrm>
            <a:off x="10105125" y="2109728"/>
            <a:ext cx="288000" cy="288000"/>
          </a:xfrm>
          <a:prstGeom prst="ellips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Gráfico 95" descr="Sinalizador com preenchimento sólido">
            <a:extLst>
              <a:ext uri="{FF2B5EF4-FFF2-40B4-BE49-F238E27FC236}">
                <a16:creationId xmlns:a16="http://schemas.microsoft.com/office/drawing/2014/main" id="{ABBD6D27-DEB9-D078-1FE9-6C3B84BB4BC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120236" y="2872415"/>
            <a:ext cx="453406" cy="453406"/>
          </a:xfrm>
          <a:prstGeom prst="rect">
            <a:avLst/>
          </a:prstGeom>
        </p:spPr>
      </p:pic>
      <p:pic>
        <p:nvPicPr>
          <p:cNvPr id="97" name="Gráfico 96" descr="Marcador com preenchimento sólido">
            <a:extLst>
              <a:ext uri="{FF2B5EF4-FFF2-40B4-BE49-F238E27FC236}">
                <a16:creationId xmlns:a16="http://schemas.microsoft.com/office/drawing/2014/main" id="{523BE200-A734-0D24-853E-9F50784D4D7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816226" y="2560147"/>
            <a:ext cx="502309" cy="502309"/>
          </a:xfrm>
          <a:prstGeom prst="rect">
            <a:avLst/>
          </a:prstGeom>
        </p:spPr>
      </p:pic>
      <p:pic>
        <p:nvPicPr>
          <p:cNvPr id="98" name="Gráfico 97" descr="Marcador com preenchimento sólido">
            <a:extLst>
              <a:ext uri="{FF2B5EF4-FFF2-40B4-BE49-F238E27FC236}">
                <a16:creationId xmlns:a16="http://schemas.microsoft.com/office/drawing/2014/main" id="{8094DE47-49AB-14AD-5666-E5A3C368FD5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37307" y="3030651"/>
            <a:ext cx="502309" cy="502309"/>
          </a:xfrm>
          <a:prstGeom prst="rect">
            <a:avLst/>
          </a:prstGeom>
        </p:spPr>
      </p:pic>
      <p:sp>
        <p:nvSpPr>
          <p:cNvPr id="99" name="Anel 98">
            <a:extLst>
              <a:ext uri="{FF2B5EF4-FFF2-40B4-BE49-F238E27FC236}">
                <a16:creationId xmlns:a16="http://schemas.microsoft.com/office/drawing/2014/main" id="{0EB4772E-E76B-2867-672A-0B8F65589C47}"/>
              </a:ext>
            </a:extLst>
          </p:cNvPr>
          <p:cNvSpPr/>
          <p:nvPr/>
        </p:nvSpPr>
        <p:spPr>
          <a:xfrm>
            <a:off x="8747060" y="2538522"/>
            <a:ext cx="502309" cy="466651"/>
          </a:xfrm>
          <a:prstGeom prst="donut">
            <a:avLst>
              <a:gd name="adj" fmla="val 3745"/>
            </a:avLst>
          </a:prstGeom>
          <a:solidFill>
            <a:srgbClr val="4F9A8F"/>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0" name="Gráfico 99" descr="Marcador com preenchimento sólido">
            <a:extLst>
              <a:ext uri="{FF2B5EF4-FFF2-40B4-BE49-F238E27FC236}">
                <a16:creationId xmlns:a16="http://schemas.microsoft.com/office/drawing/2014/main" id="{5EA8683C-63EB-959B-FCAB-43D7BCBED64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888667" y="2514317"/>
            <a:ext cx="502309" cy="502309"/>
          </a:xfrm>
          <a:prstGeom prst="rect">
            <a:avLst/>
          </a:prstGeom>
        </p:spPr>
      </p:pic>
      <p:sp>
        <p:nvSpPr>
          <p:cNvPr id="101" name="Anel 100">
            <a:extLst>
              <a:ext uri="{FF2B5EF4-FFF2-40B4-BE49-F238E27FC236}">
                <a16:creationId xmlns:a16="http://schemas.microsoft.com/office/drawing/2014/main" id="{E02B64F4-ADA5-E60E-A833-6D8D932FD2F3}"/>
              </a:ext>
            </a:extLst>
          </p:cNvPr>
          <p:cNvSpPr/>
          <p:nvPr/>
        </p:nvSpPr>
        <p:spPr>
          <a:xfrm>
            <a:off x="9895985" y="2523119"/>
            <a:ext cx="502309" cy="466651"/>
          </a:xfrm>
          <a:prstGeom prst="donut">
            <a:avLst>
              <a:gd name="adj" fmla="val 3745"/>
            </a:avLst>
          </a:prstGeom>
          <a:solidFill>
            <a:srgbClr val="4F9A8F"/>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02" name="Conexão em Ângulos Retos 101">
            <a:extLst>
              <a:ext uri="{FF2B5EF4-FFF2-40B4-BE49-F238E27FC236}">
                <a16:creationId xmlns:a16="http://schemas.microsoft.com/office/drawing/2014/main" id="{26436098-57DF-B2F9-41DD-24B2C20EA34E}"/>
              </a:ext>
            </a:extLst>
          </p:cNvPr>
          <p:cNvCxnSpPr>
            <a:cxnSpLocks/>
          </p:cNvCxnSpPr>
          <p:nvPr/>
        </p:nvCxnSpPr>
        <p:spPr>
          <a:xfrm>
            <a:off x="9252482" y="2757843"/>
            <a:ext cx="12700" cy="545615"/>
          </a:xfrm>
          <a:prstGeom prst="bentConnector3">
            <a:avLst>
              <a:gd name="adj1" fmla="val 1800000"/>
            </a:avLst>
          </a:prstGeom>
          <a:ln w="12700">
            <a:solidFill>
              <a:schemeClr val="tx1">
                <a:lumMod val="85000"/>
                <a:lumOff val="1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9" name="Conexão em Ângulos Retos 108">
            <a:extLst>
              <a:ext uri="{FF2B5EF4-FFF2-40B4-BE49-F238E27FC236}">
                <a16:creationId xmlns:a16="http://schemas.microsoft.com/office/drawing/2014/main" id="{F94F221B-7513-C3D0-9231-AFA4BDCE5468}"/>
              </a:ext>
            </a:extLst>
          </p:cNvPr>
          <p:cNvCxnSpPr>
            <a:cxnSpLocks/>
          </p:cNvCxnSpPr>
          <p:nvPr/>
        </p:nvCxnSpPr>
        <p:spPr>
          <a:xfrm>
            <a:off x="10421348" y="2742391"/>
            <a:ext cx="12700" cy="545615"/>
          </a:xfrm>
          <a:prstGeom prst="bentConnector3">
            <a:avLst>
              <a:gd name="adj1" fmla="val 1800000"/>
            </a:avLst>
          </a:prstGeom>
          <a:ln w="12700">
            <a:solidFill>
              <a:schemeClr val="tx1">
                <a:lumMod val="85000"/>
                <a:lumOff val="1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12" name="Gráfico 111" descr="Marcador com preenchimento sólido">
            <a:extLst>
              <a:ext uri="{FF2B5EF4-FFF2-40B4-BE49-F238E27FC236}">
                <a16:creationId xmlns:a16="http://schemas.microsoft.com/office/drawing/2014/main" id="{52D16033-9FCA-E3E3-49D6-FA0CF3F86FE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738309" y="2538522"/>
            <a:ext cx="502309" cy="502309"/>
          </a:xfrm>
          <a:prstGeom prst="rect">
            <a:avLst/>
          </a:prstGeom>
        </p:spPr>
      </p:pic>
      <p:cxnSp>
        <p:nvCxnSpPr>
          <p:cNvPr id="114" name="Conexão Reta Unidirecional 113">
            <a:extLst>
              <a:ext uri="{FF2B5EF4-FFF2-40B4-BE49-F238E27FC236}">
                <a16:creationId xmlns:a16="http://schemas.microsoft.com/office/drawing/2014/main" id="{37836577-0832-030C-1441-22A297C98720}"/>
              </a:ext>
            </a:extLst>
          </p:cNvPr>
          <p:cNvCxnSpPr>
            <a:cxnSpLocks/>
          </p:cNvCxnSpPr>
          <p:nvPr/>
        </p:nvCxnSpPr>
        <p:spPr>
          <a:xfrm>
            <a:off x="9481021" y="3005173"/>
            <a:ext cx="271710"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15" name="Gráfico 114" descr="Sinalizador com preenchimento sólido">
            <a:extLst>
              <a:ext uri="{FF2B5EF4-FFF2-40B4-BE49-F238E27FC236}">
                <a16:creationId xmlns:a16="http://schemas.microsoft.com/office/drawing/2014/main" id="{BCF4B4D4-6677-FA37-859B-8CFAA62DCB2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267099" y="3291215"/>
            <a:ext cx="453406" cy="453406"/>
          </a:xfrm>
          <a:prstGeom prst="rect">
            <a:avLst/>
          </a:prstGeom>
        </p:spPr>
      </p:pic>
      <p:pic>
        <p:nvPicPr>
          <p:cNvPr id="116" name="Gráfico 115" descr="Sinalizador com preenchimento sólido">
            <a:extLst>
              <a:ext uri="{FF2B5EF4-FFF2-40B4-BE49-F238E27FC236}">
                <a16:creationId xmlns:a16="http://schemas.microsoft.com/office/drawing/2014/main" id="{D046D0CD-8543-F633-62DC-797B1A879D7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953847" y="3112025"/>
            <a:ext cx="453406" cy="453406"/>
          </a:xfrm>
          <a:prstGeom prst="rect">
            <a:avLst/>
          </a:prstGeom>
        </p:spPr>
      </p:pic>
      <p:cxnSp>
        <p:nvCxnSpPr>
          <p:cNvPr id="117" name="Conexão Reta Unidirecional 116">
            <a:extLst>
              <a:ext uri="{FF2B5EF4-FFF2-40B4-BE49-F238E27FC236}">
                <a16:creationId xmlns:a16="http://schemas.microsoft.com/office/drawing/2014/main" id="{0FF38300-6263-DE05-E0AC-53E87691A168}"/>
              </a:ext>
            </a:extLst>
          </p:cNvPr>
          <p:cNvCxnSpPr>
            <a:cxnSpLocks/>
          </p:cNvCxnSpPr>
          <p:nvPr/>
        </p:nvCxnSpPr>
        <p:spPr>
          <a:xfrm>
            <a:off x="6286282" y="2826374"/>
            <a:ext cx="271710"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 name="Retângulo Arredondado 1">
            <a:extLst>
              <a:ext uri="{FF2B5EF4-FFF2-40B4-BE49-F238E27FC236}">
                <a16:creationId xmlns:a16="http://schemas.microsoft.com/office/drawing/2014/main" id="{9751D4B4-0993-F0AF-175B-6B34B2BC2830}"/>
              </a:ext>
            </a:extLst>
          </p:cNvPr>
          <p:cNvSpPr/>
          <p:nvPr/>
        </p:nvSpPr>
        <p:spPr>
          <a:xfrm>
            <a:off x="8633502" y="4514480"/>
            <a:ext cx="2743200" cy="957507"/>
          </a:xfrm>
          <a:prstGeom prst="round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4F9A8F"/>
                </a:solidFill>
              </a:rPr>
              <a:t>Converges</a:t>
            </a:r>
            <a:r>
              <a:rPr lang="en-US" dirty="0">
                <a:solidFill>
                  <a:schemeClr val="tx1"/>
                </a:solidFill>
              </a:rPr>
              <a:t> with probability 1 </a:t>
            </a:r>
            <a:r>
              <a:rPr lang="en-US" u="sng" dirty="0">
                <a:solidFill>
                  <a:schemeClr val="tx1"/>
                </a:solidFill>
              </a:rPr>
              <a:t>for specific parameters</a:t>
            </a:r>
          </a:p>
        </p:txBody>
      </p:sp>
      <p:sp>
        <p:nvSpPr>
          <p:cNvPr id="5" name="Oval 4">
            <a:extLst>
              <a:ext uri="{FF2B5EF4-FFF2-40B4-BE49-F238E27FC236}">
                <a16:creationId xmlns:a16="http://schemas.microsoft.com/office/drawing/2014/main" id="{2C80E1E7-A2EE-B50D-D2E4-E5F83DEB0D9F}"/>
              </a:ext>
            </a:extLst>
          </p:cNvPr>
          <p:cNvSpPr/>
          <p:nvPr/>
        </p:nvSpPr>
        <p:spPr>
          <a:xfrm>
            <a:off x="8334480" y="1272123"/>
            <a:ext cx="2613961" cy="86137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ixaDeTexto 5">
            <a:extLst>
              <a:ext uri="{FF2B5EF4-FFF2-40B4-BE49-F238E27FC236}">
                <a16:creationId xmlns:a16="http://schemas.microsoft.com/office/drawing/2014/main" id="{B6539A9D-7221-3DB6-BCF3-895109531480}"/>
              </a:ext>
            </a:extLst>
          </p:cNvPr>
          <p:cNvSpPr txBox="1"/>
          <p:nvPr/>
        </p:nvSpPr>
        <p:spPr>
          <a:xfrm>
            <a:off x="216273" y="6356350"/>
            <a:ext cx="2743199" cy="338554"/>
          </a:xfrm>
          <a:prstGeom prst="rect">
            <a:avLst/>
          </a:prstGeom>
          <a:noFill/>
        </p:spPr>
        <p:txBody>
          <a:bodyPr wrap="square" rtlCol="0">
            <a:spAutoFit/>
          </a:bodyPr>
          <a:lstStyle/>
          <a:p>
            <a:r>
              <a:rPr lang="en-US" sz="1600" dirty="0"/>
              <a:t>References  [</a:t>
            </a:r>
            <a:r>
              <a:rPr lang="en-US" sz="1600" dirty="0">
                <a:solidFill>
                  <a:srgbClr val="3D78B5"/>
                </a:solidFill>
              </a:rPr>
              <a:t>32, 39</a:t>
            </a:r>
            <a:r>
              <a:rPr lang="en-US" sz="1600" dirty="0"/>
              <a:t>]</a:t>
            </a:r>
          </a:p>
        </p:txBody>
      </p:sp>
    </p:spTree>
    <p:extLst>
      <p:ext uri="{BB962C8B-B14F-4D97-AF65-F5344CB8AC3E}">
        <p14:creationId xmlns:p14="http://schemas.microsoft.com/office/powerpoint/2010/main" val="471101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87E677-D025-9149-E489-43FC0B41ED9B}"/>
              </a:ext>
            </a:extLst>
          </p:cNvPr>
          <p:cNvSpPr>
            <a:spLocks noGrp="1"/>
          </p:cNvSpPr>
          <p:nvPr>
            <p:ph type="title"/>
          </p:nvPr>
        </p:nvSpPr>
        <p:spPr>
          <a:xfrm>
            <a:off x="0" y="1"/>
            <a:ext cx="12192000" cy="999460"/>
          </a:xfrm>
          <a:solidFill>
            <a:schemeClr val="bg1">
              <a:lumMod val="95000"/>
            </a:schemeClr>
          </a:solidFill>
        </p:spPr>
        <p:txBody>
          <a:bodyPr/>
          <a:lstStyle/>
          <a:p>
            <a:r>
              <a:rPr lang="pt-PT" sz="3200" b="1" dirty="0">
                <a:solidFill>
                  <a:srgbClr val="1990B0"/>
                </a:solidFill>
                <a:cs typeface="Arial" panose="020B0604020202020204" pitchFamily="34" charset="0"/>
              </a:rPr>
              <a:t> </a:t>
            </a:r>
            <a:r>
              <a:rPr lang="pt-PT" sz="3200" dirty="0">
                <a:solidFill>
                  <a:srgbClr val="1990B0"/>
                </a:solidFill>
                <a:cs typeface="Arial" panose="020B0604020202020204" pitchFamily="34" charset="0"/>
              </a:rPr>
              <a:t> </a:t>
            </a:r>
            <a:r>
              <a:rPr lang="en-US" sz="2800" dirty="0">
                <a:solidFill>
                  <a:schemeClr val="tx1">
                    <a:lumMod val="85000"/>
                    <a:lumOff val="15000"/>
                  </a:schemeClr>
                </a:solidFill>
                <a:cs typeface="Arial" panose="020B0604020202020204" pitchFamily="34" charset="0"/>
              </a:rPr>
              <a:t>The </a:t>
            </a:r>
            <a:r>
              <a:rPr lang="en-US" sz="2800" dirty="0">
                <a:cs typeface="Arial" panose="020B0604020202020204" pitchFamily="34" charset="0"/>
              </a:rPr>
              <a:t>Heston model </a:t>
            </a:r>
            <a:r>
              <a:rPr lang="en-US" sz="2800" b="1" dirty="0">
                <a:cs typeface="Arial" panose="020B0604020202020204" pitchFamily="34" charset="0"/>
              </a:rPr>
              <a:t>pricing function</a:t>
            </a:r>
          </a:p>
        </p:txBody>
      </p:sp>
      <p:sp>
        <p:nvSpPr>
          <p:cNvPr id="3" name="Marcador de Posição do Número do Diapositivo 2">
            <a:extLst>
              <a:ext uri="{FF2B5EF4-FFF2-40B4-BE49-F238E27FC236}">
                <a16:creationId xmlns:a16="http://schemas.microsoft.com/office/drawing/2014/main" id="{4E55505A-0F34-EA7B-60D0-3DBB22588163}"/>
              </a:ext>
            </a:extLst>
          </p:cNvPr>
          <p:cNvSpPr>
            <a:spLocks noGrp="1"/>
          </p:cNvSpPr>
          <p:nvPr>
            <p:ph type="sldNum" sz="quarter" idx="12"/>
          </p:nvPr>
        </p:nvSpPr>
        <p:spPr/>
        <p:txBody>
          <a:bodyPr/>
          <a:lstStyle/>
          <a:p>
            <a:fld id="{9349F829-3AB5-2249-A75E-9CF92A8C3104}" type="slidenum">
              <a:rPr lang="pt-PT" sz="1100" smtClean="0"/>
              <a:t>26</a:t>
            </a:fld>
            <a:endParaRPr lang="pt-PT" sz="1100"/>
          </a:p>
        </p:txBody>
      </p:sp>
      <p:grpSp>
        <p:nvGrpSpPr>
          <p:cNvPr id="8" name="Agrupar 7">
            <a:extLst>
              <a:ext uri="{FF2B5EF4-FFF2-40B4-BE49-F238E27FC236}">
                <a16:creationId xmlns:a16="http://schemas.microsoft.com/office/drawing/2014/main" id="{93B428E4-273D-2332-46AD-0790986C7DAB}"/>
              </a:ext>
            </a:extLst>
          </p:cNvPr>
          <p:cNvGrpSpPr/>
          <p:nvPr/>
        </p:nvGrpSpPr>
        <p:grpSpPr>
          <a:xfrm>
            <a:off x="2092301" y="1092695"/>
            <a:ext cx="8007398" cy="967444"/>
            <a:chOff x="3168602" y="2636604"/>
            <a:chExt cx="8007398" cy="967444"/>
          </a:xfrm>
        </p:grpSpPr>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A72CA259-9BBB-1A6B-D57D-7EB9A7A9E2D2}"/>
                    </a:ext>
                  </a:extLst>
                </p:cNvPr>
                <p:cNvSpPr txBox="1"/>
                <p:nvPr/>
              </p:nvSpPr>
              <p:spPr>
                <a:xfrm>
                  <a:off x="3168602" y="2636604"/>
                  <a:ext cx="8007398" cy="967444"/>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func>
                          <m:funcPr>
                            <m:ctrlPr>
                              <a:rPr lang="pt-PT" sz="2000" b="0" i="1" smtClean="0">
                                <a:latin typeface="Cambria Math" panose="02040503050406030204" pitchFamily="18" charset="0"/>
                              </a:rPr>
                            </m:ctrlPr>
                          </m:funcPr>
                          <m:fName>
                            <m:limLow>
                              <m:limLowPr>
                                <m:ctrlPr>
                                  <a:rPr lang="pt-PT" sz="2000" b="0" i="1" smtClean="0">
                                    <a:latin typeface="Cambria Math" panose="02040503050406030204" pitchFamily="18" charset="0"/>
                                  </a:rPr>
                                </m:ctrlPr>
                              </m:limLowPr>
                              <m:e>
                                <m:r>
                                  <m:rPr>
                                    <m:sty m:val="p"/>
                                  </m:rPr>
                                  <a:rPr lang="pt-PT" sz="2000" b="0" i="0" smtClean="0">
                                    <a:latin typeface="Cambria Math" panose="02040503050406030204" pitchFamily="18" charset="0"/>
                                  </a:rPr>
                                  <m:t>arg</m:t>
                                </m:r>
                                <m:r>
                                  <a:rPr lang="pt-PT" sz="2000" b="0" i="0" smtClean="0">
                                    <a:latin typeface="Cambria Math" panose="02040503050406030204" pitchFamily="18" charset="0"/>
                                  </a:rPr>
                                  <m:t> </m:t>
                                </m:r>
                                <m:r>
                                  <m:rPr>
                                    <m:sty m:val="p"/>
                                  </m:rPr>
                                  <a:rPr lang="pt-PT" sz="2000" b="0" i="0" smtClean="0">
                                    <a:latin typeface="Cambria Math" panose="02040503050406030204" pitchFamily="18" charset="0"/>
                                  </a:rPr>
                                  <m:t>min</m:t>
                                </m:r>
                              </m:e>
                              <m:lim>
                                <m:acc>
                                  <m:accPr>
                                    <m:chr m:val="⃗"/>
                                    <m:ctrlPr>
                                      <a:rPr lang="pt-PT" sz="2000" i="1">
                                        <a:latin typeface="Cambria Math" panose="02040503050406030204" pitchFamily="18" charset="0"/>
                                      </a:rPr>
                                    </m:ctrlPr>
                                  </m:accPr>
                                  <m:e>
                                    <m:r>
                                      <m:rPr>
                                        <m:sty m:val="p"/>
                                      </m:rPr>
                                      <a:rPr lang="pt-PT" sz="2000" i="1">
                                        <a:latin typeface="Cambria Math" panose="02040503050406030204" pitchFamily="18" charset="0"/>
                                      </a:rPr>
                                      <m:t>Ω</m:t>
                                    </m:r>
                                  </m:e>
                                </m:acc>
                                <m:r>
                                  <a:rPr lang="pt-PT" sz="2000" b="0" i="1" smtClean="0">
                                    <a:latin typeface="Cambria Math" panose="02040503050406030204" pitchFamily="18" charset="0"/>
                                  </a:rPr>
                                  <m:t>∈</m:t>
                                </m:r>
                                <m:r>
                                  <m:rPr>
                                    <m:sty m:val="p"/>
                                  </m:rPr>
                                  <a:rPr lang="pt-PT" sz="2000" b="0" i="0" smtClean="0">
                                    <a:latin typeface="Cambria Math" panose="02040503050406030204" pitchFamily="18" charset="0"/>
                                  </a:rPr>
                                  <m:t>Γ</m:t>
                                </m:r>
                              </m:lim>
                            </m:limLow>
                          </m:fName>
                          <m:e>
                            <m:nary>
                              <m:naryPr>
                                <m:chr m:val="∑"/>
                                <m:ctrlPr>
                                  <a:rPr lang="pt-PT" sz="2000" i="1">
                                    <a:latin typeface="Cambria Math" panose="02040503050406030204" pitchFamily="18" charset="0"/>
                                  </a:rPr>
                                </m:ctrlPr>
                              </m:naryPr>
                              <m:sub>
                                <m:r>
                                  <m:rPr>
                                    <m:brk m:alnAt="23"/>
                                  </m:rPr>
                                  <a:rPr lang="pt-PT" sz="2000" i="1">
                                    <a:latin typeface="Cambria Math" panose="02040503050406030204" pitchFamily="18" charset="0"/>
                                  </a:rPr>
                                  <m:t>𝑖</m:t>
                                </m:r>
                                <m:r>
                                  <a:rPr lang="pt-PT" sz="2000" i="1">
                                    <a:latin typeface="Cambria Math" panose="02040503050406030204" pitchFamily="18" charset="0"/>
                                  </a:rPr>
                                  <m:t>=</m:t>
                                </m:r>
                                <m:r>
                                  <a:rPr lang="pt-PT" sz="2000" b="0" i="1" smtClean="0">
                                    <a:latin typeface="Cambria Math" panose="02040503050406030204" pitchFamily="18" charset="0"/>
                                  </a:rPr>
                                  <m:t>0</m:t>
                                </m:r>
                              </m:sub>
                              <m:sup>
                                <m:r>
                                  <a:rPr lang="pt-PT" sz="2000" i="1">
                                    <a:latin typeface="Cambria Math" panose="02040503050406030204" pitchFamily="18" charset="0"/>
                                  </a:rPr>
                                  <m:t>𝑛</m:t>
                                </m:r>
                              </m:sup>
                              <m:e>
                                <m:nary>
                                  <m:naryPr>
                                    <m:chr m:val="∑"/>
                                    <m:supHide m:val="on"/>
                                    <m:ctrlPr>
                                      <a:rPr lang="pt-PT" sz="2000" i="1">
                                        <a:latin typeface="Cambria Math" panose="02040503050406030204" pitchFamily="18" charset="0"/>
                                      </a:rPr>
                                    </m:ctrlPr>
                                  </m:naryPr>
                                  <m:sub>
                                    <m:r>
                                      <m:rPr>
                                        <m:brk m:alnAt="7"/>
                                      </m:rPr>
                                      <a:rPr lang="pt-PT" sz="2000" i="1">
                                        <a:latin typeface="Cambria Math" panose="02040503050406030204" pitchFamily="18" charset="0"/>
                                      </a:rPr>
                                      <m:t>𝑗</m:t>
                                    </m:r>
                                    <m:r>
                                      <a:rPr lang="pt-PT" sz="2000" i="1">
                                        <a:latin typeface="Cambria Math" panose="02040503050406030204" pitchFamily="18" charset="0"/>
                                      </a:rPr>
                                      <m:t> </m:t>
                                    </m:r>
                                    <m:r>
                                      <a:rPr lang="pt-PT" sz="2000" i="1">
                                        <a:latin typeface="Cambria Math" panose="02040503050406030204" pitchFamily="18" charset="0"/>
                                        <a:ea typeface="Cambria Math" panose="02040503050406030204" pitchFamily="18" charset="0"/>
                                      </a:rPr>
                                      <m:t>𝜖</m:t>
                                    </m:r>
                                    <m:r>
                                      <a:rPr lang="pt-PT" sz="2000" i="1">
                                        <a:latin typeface="Cambria Math" panose="02040503050406030204" pitchFamily="18" charset="0"/>
                                        <a:ea typeface="Cambria Math" panose="02040503050406030204" pitchFamily="18" charset="0"/>
                                      </a:rPr>
                                      <m:t> </m:t>
                                    </m:r>
                                    <m:r>
                                      <a:rPr lang="pt-PT" sz="2000" i="1">
                                        <a:latin typeface="Cambria Math" panose="02040503050406030204" pitchFamily="18" charset="0"/>
                                        <a:ea typeface="Cambria Math" panose="02040503050406030204" pitchFamily="18" charset="0"/>
                                      </a:rPr>
                                      <m:t>ℱ</m:t>
                                    </m:r>
                                  </m:sub>
                                  <m:sup/>
                                  <m:e>
                                    <m:r>
                                      <a:rPr lang="pt-PT" sz="2000" b="0" i="1" smtClean="0">
                                        <a:latin typeface="Cambria Math" panose="02040503050406030204" pitchFamily="18" charset="0"/>
                                        <a:ea typeface="Cambria Math" panose="02040503050406030204" pitchFamily="18" charset="0"/>
                                      </a:rPr>
                                      <m:t>    </m:t>
                                    </m:r>
                                    <m:d>
                                      <m:dPr>
                                        <m:ctrlPr>
                                          <a:rPr lang="pt-PT" sz="2000" i="1">
                                            <a:latin typeface="Cambria Math" panose="02040503050406030204" pitchFamily="18" charset="0"/>
                                          </a:rPr>
                                        </m:ctrlPr>
                                      </m:dPr>
                                      <m:e>
                                        <m:sSubSup>
                                          <m:sSubSupPr>
                                            <m:ctrlPr>
                                              <a:rPr lang="pt-PT" sz="2000" i="1">
                                                <a:latin typeface="Cambria Math" panose="02040503050406030204" pitchFamily="18" charset="0"/>
                                              </a:rPr>
                                            </m:ctrlPr>
                                          </m:sSubSupPr>
                                          <m:e>
                                            <m:r>
                                              <a:rPr lang="pt-PT" sz="2000" i="1">
                                                <a:latin typeface="Cambria Math" panose="02040503050406030204" pitchFamily="18" charset="0"/>
                                              </a:rPr>
                                              <m:t>𝑝</m:t>
                                            </m:r>
                                          </m:e>
                                          <m:sub>
                                            <m:r>
                                              <a:rPr lang="pt-PT" sz="2000" b="0" i="1" smtClean="0">
                                                <a:latin typeface="Cambria Math" panose="02040503050406030204" pitchFamily="18" charset="0"/>
                                              </a:rPr>
                                              <m:t>𝑖</m:t>
                                            </m:r>
                                            <m:r>
                                              <a:rPr lang="pt-PT" sz="2000" b="0" i="1" smtClean="0">
                                                <a:latin typeface="Cambria Math" panose="02040503050406030204" pitchFamily="18" charset="0"/>
                                              </a:rPr>
                                              <m:t>,</m:t>
                                            </m:r>
                                            <m:r>
                                              <a:rPr lang="pt-PT" sz="2000" i="1">
                                                <a:latin typeface="Cambria Math" panose="02040503050406030204" pitchFamily="18" charset="0"/>
                                              </a:rPr>
                                              <m:t>𝑗</m:t>
                                            </m:r>
                                          </m:sub>
                                          <m:sup>
                                            <m:d>
                                              <m:dPr>
                                                <m:ctrlPr>
                                                  <a:rPr lang="pt-PT" sz="2000" i="1">
                                                    <a:latin typeface="Cambria Math" panose="02040503050406030204" pitchFamily="18" charset="0"/>
                                                  </a:rPr>
                                                </m:ctrlPr>
                                              </m:dPr>
                                              <m:e>
                                                <m:r>
                                                  <m:rPr>
                                                    <m:sty m:val="p"/>
                                                  </m:rPr>
                                                  <a:rPr lang="pt-PT" sz="2000" i="1">
                                                    <a:latin typeface="Cambria Math" panose="02040503050406030204" pitchFamily="18" charset="0"/>
                                                  </a:rPr>
                                                  <m:t>market</m:t>
                                                </m:r>
                                              </m:e>
                                            </m:d>
                                          </m:sup>
                                        </m:sSubSup>
                                        <m:d>
                                          <m:dPr>
                                            <m:ctrlPr>
                                              <a:rPr lang="pt-PT" sz="2000" i="1">
                                                <a:solidFill>
                                                  <a:prstClr val="black"/>
                                                </a:solidFill>
                                                <a:latin typeface="Cambria Math" panose="02040503050406030204" pitchFamily="18" charset="0"/>
                                              </a:rPr>
                                            </m:ctrlPr>
                                          </m:dPr>
                                          <m:e>
                                            <m:sSub>
                                              <m:sSubPr>
                                                <m:ctrlPr>
                                                  <a:rPr lang="pt-PT" sz="2000" i="1">
                                                    <a:latin typeface="Cambria Math" panose="02040503050406030204" pitchFamily="18" charset="0"/>
                                                    <a:ea typeface="Cambria Math" panose="02040503050406030204" pitchFamily="18" charset="0"/>
                                                  </a:rPr>
                                                </m:ctrlPr>
                                              </m:sSubPr>
                                              <m:e>
                                                <m:r>
                                                  <m:rPr>
                                                    <m:sty m:val="p"/>
                                                  </m:rPr>
                                                  <a:rPr lang="pt-PT" sz="2000" i="1">
                                                    <a:latin typeface="Cambria Math" panose="02040503050406030204" pitchFamily="18" charset="0"/>
                                                  </a:rPr>
                                                  <m:t>Λ</m:t>
                                                </m:r>
                                              </m:e>
                                              <m:sub>
                                                <m:r>
                                                  <a:rPr lang="pt-PT" sz="2000" i="1">
                                                    <a:latin typeface="Cambria Math" panose="02040503050406030204" pitchFamily="18" charset="0"/>
                                                  </a:rPr>
                                                  <m:t>𝑖</m:t>
                                                </m:r>
                                                <m:r>
                                                  <a:rPr lang="pt-PT" sz="2000" i="1">
                                                    <a:latin typeface="Cambria Math" panose="02040503050406030204" pitchFamily="18" charset="0"/>
                                                  </a:rPr>
                                                  <m:t>,</m:t>
                                                </m:r>
                                                <m:r>
                                                  <a:rPr lang="pt-PT" sz="2000" i="1">
                                                    <a:latin typeface="Cambria Math" panose="02040503050406030204" pitchFamily="18" charset="0"/>
                                                  </a:rPr>
                                                  <m:t>𝑗</m:t>
                                                </m:r>
                                              </m:sub>
                                            </m:sSub>
                                          </m:e>
                                        </m:d>
                                        <m:r>
                                          <a:rPr lang="pt-PT" sz="2000" b="1" smtClean="0">
                                            <a:latin typeface="Cambria Math" panose="02040503050406030204" pitchFamily="18" charset="0"/>
                                          </a:rPr>
                                          <m:t>,</m:t>
                                        </m:r>
                                        <m:r>
                                          <a:rPr lang="pt-PT" sz="2000" b="0" i="1" smtClean="0">
                                            <a:latin typeface="Cambria Math" panose="02040503050406030204" pitchFamily="18" charset="0"/>
                                          </a:rPr>
                                          <m:t> </m:t>
                                        </m:r>
                                        <m:sSubSup>
                                          <m:sSubSupPr>
                                            <m:ctrlPr>
                                              <a:rPr lang="pt-PT" sz="2000" i="1" smtClean="0">
                                                <a:latin typeface="Cambria Math" panose="02040503050406030204" pitchFamily="18" charset="0"/>
                                              </a:rPr>
                                            </m:ctrlPr>
                                          </m:sSubSupPr>
                                          <m:e>
                                            <m:r>
                                              <a:rPr lang="pt-PT" sz="2000" b="0" i="1">
                                                <a:latin typeface="Cambria Math" panose="02040503050406030204" pitchFamily="18" charset="0"/>
                                              </a:rPr>
                                              <m:t>𝑝</m:t>
                                            </m:r>
                                          </m:e>
                                          <m:sub>
                                            <m:r>
                                              <a:rPr lang="pt-PT" sz="2000" b="0" i="1" smtClean="0">
                                                <a:latin typeface="Cambria Math" panose="02040503050406030204" pitchFamily="18" charset="0"/>
                                              </a:rPr>
                                              <m:t>𝑖</m:t>
                                            </m:r>
                                            <m:r>
                                              <a:rPr lang="pt-PT" sz="2000" b="0" i="1" smtClean="0">
                                                <a:latin typeface="Cambria Math" panose="02040503050406030204" pitchFamily="18" charset="0"/>
                                              </a:rPr>
                                              <m:t>,</m:t>
                                            </m:r>
                                            <m:r>
                                              <a:rPr lang="pt-PT" sz="2000" b="0" i="1">
                                                <a:latin typeface="Cambria Math" panose="02040503050406030204" pitchFamily="18" charset="0"/>
                                              </a:rPr>
                                              <m:t>𝑗</m:t>
                                            </m:r>
                                          </m:sub>
                                          <m:sup>
                                            <m:d>
                                              <m:dPr>
                                                <m:ctrlPr>
                                                  <a:rPr lang="pt-PT" sz="2000" i="1">
                                                    <a:latin typeface="Cambria Math" panose="02040503050406030204" pitchFamily="18" charset="0"/>
                                                  </a:rPr>
                                                </m:ctrlPr>
                                              </m:dPr>
                                              <m:e>
                                                <m:r>
                                                  <m:rPr>
                                                    <m:sty m:val="p"/>
                                                  </m:rPr>
                                                  <a:rPr lang="pt-PT" sz="2000" b="0" i="0">
                                                    <a:latin typeface="Cambria Math" panose="02040503050406030204" pitchFamily="18" charset="0"/>
                                                  </a:rPr>
                                                  <m:t>model</m:t>
                                                </m:r>
                                              </m:e>
                                            </m:d>
                                          </m:sup>
                                        </m:sSubSup>
                                        <m:d>
                                          <m:dPr>
                                            <m:ctrlPr>
                                              <a:rPr lang="pt-PT" sz="2000" i="1">
                                                <a:latin typeface="Cambria Math" panose="02040503050406030204" pitchFamily="18" charset="0"/>
                                              </a:rPr>
                                            </m:ctrlPr>
                                          </m:dPr>
                                          <m:e>
                                            <m:r>
                                              <a:rPr lang="pt-PT" sz="2000" b="0" i="0" smtClean="0">
                                                <a:latin typeface="Cambria Math" panose="02040503050406030204" pitchFamily="18" charset="0"/>
                                              </a:rPr>
                                              <m:t> </m:t>
                                            </m:r>
                                            <m:acc>
                                              <m:accPr>
                                                <m:chr m:val="⃗"/>
                                                <m:ctrlPr>
                                                  <a:rPr lang="pt-PT" sz="2000" i="1">
                                                    <a:latin typeface="Cambria Math" panose="02040503050406030204" pitchFamily="18" charset="0"/>
                                                  </a:rPr>
                                                </m:ctrlPr>
                                              </m:accPr>
                                              <m:e>
                                                <m:r>
                                                  <m:rPr>
                                                    <m:sty m:val="p"/>
                                                  </m:rPr>
                                                  <a:rPr lang="pt-PT" sz="2000" b="0" i="0">
                                                    <a:latin typeface="Cambria Math" panose="02040503050406030204" pitchFamily="18" charset="0"/>
                                                  </a:rPr>
                                                  <m:t>Ω</m:t>
                                                </m:r>
                                              </m:e>
                                            </m:acc>
                                            <m:r>
                                              <a:rPr lang="pt-PT" sz="2000" b="0" i="0">
                                                <a:latin typeface="Cambria Math" panose="02040503050406030204" pitchFamily="18" charset="0"/>
                                              </a:rPr>
                                              <m:t>,</m:t>
                                            </m:r>
                                            <m:sSub>
                                              <m:sSubPr>
                                                <m:ctrlPr>
                                                  <a:rPr lang="pt-PT" sz="2000" i="1">
                                                    <a:latin typeface="Cambria Math" panose="02040503050406030204" pitchFamily="18" charset="0"/>
                                                    <a:ea typeface="Cambria Math" panose="02040503050406030204" pitchFamily="18" charset="0"/>
                                                  </a:rPr>
                                                </m:ctrlPr>
                                              </m:sSubPr>
                                              <m:e>
                                                <m:r>
                                                  <m:rPr>
                                                    <m:sty m:val="p"/>
                                                  </m:rPr>
                                                  <a:rPr lang="pt-PT" sz="2000" b="0" i="0">
                                                    <a:latin typeface="Cambria Math" panose="02040503050406030204" pitchFamily="18" charset="0"/>
                                                  </a:rPr>
                                                  <m:t>Λ</m:t>
                                                </m:r>
                                              </m:e>
                                              <m:sub>
                                                <m:r>
                                                  <a:rPr lang="pt-PT" sz="2000" b="0" i="1">
                                                    <a:latin typeface="Cambria Math" panose="02040503050406030204" pitchFamily="18" charset="0"/>
                                                  </a:rPr>
                                                  <m:t>𝑖</m:t>
                                                </m:r>
                                                <m:r>
                                                  <a:rPr lang="pt-PT" sz="2000" b="0" i="1">
                                                    <a:latin typeface="Cambria Math" panose="02040503050406030204" pitchFamily="18" charset="0"/>
                                                  </a:rPr>
                                                  <m:t>,</m:t>
                                                </m:r>
                                                <m:r>
                                                  <a:rPr lang="pt-PT" sz="2000" b="0" i="1">
                                                    <a:latin typeface="Cambria Math" panose="02040503050406030204" pitchFamily="18" charset="0"/>
                                                  </a:rPr>
                                                  <m:t>𝑗</m:t>
                                                </m:r>
                                              </m:sub>
                                            </m:sSub>
                                          </m:e>
                                        </m:d>
                                      </m:e>
                                    </m:d>
                                  </m:e>
                                </m:nary>
                              </m:e>
                            </m:nary>
                          </m:e>
                        </m:func>
                      </m:oMath>
                    </m:oMathPara>
                  </a14:m>
                  <a:endParaRPr lang="pt-PT" sz="2000" dirty="0"/>
                </a:p>
              </p:txBody>
            </p:sp>
          </mc:Choice>
          <mc:Fallback xmlns="">
            <p:sp>
              <p:nvSpPr>
                <p:cNvPr id="9" name="CaixaDeTexto 8">
                  <a:extLst>
                    <a:ext uri="{FF2B5EF4-FFF2-40B4-BE49-F238E27FC236}">
                      <a16:creationId xmlns:a16="http://schemas.microsoft.com/office/drawing/2014/main" id="{A72CA259-9BBB-1A6B-D57D-7EB9A7A9E2D2}"/>
                    </a:ext>
                  </a:extLst>
                </p:cNvPr>
                <p:cNvSpPr txBox="1">
                  <a:spLocks noRot="1" noChangeAspect="1" noMove="1" noResize="1" noEditPoints="1" noAdjustHandles="1" noChangeArrowheads="1" noChangeShapeType="1" noTextEdit="1"/>
                </p:cNvSpPr>
                <p:nvPr/>
              </p:nvSpPr>
              <p:spPr>
                <a:xfrm>
                  <a:off x="3168602" y="2636604"/>
                  <a:ext cx="8007398" cy="967444"/>
                </a:xfrm>
                <a:prstGeom prst="rect">
                  <a:avLst/>
                </a:prstGeom>
                <a:blipFill>
                  <a:blip r:embed="rId3"/>
                  <a:stretch>
                    <a:fillRect t="-97436" b="-144872"/>
                  </a:stretch>
                </a:blipFill>
              </p:spPr>
              <p:txBody>
                <a:bodyPr/>
                <a:lstStyle/>
                <a:p>
                  <a:r>
                    <a:rPr lang="en-US">
                      <a:noFill/>
                    </a:rPr>
                    <a:t> </a:t>
                  </a:r>
                </a:p>
              </p:txBody>
            </p:sp>
          </mc:Fallback>
        </mc:AlternateContent>
        <p:sp>
          <p:nvSpPr>
            <p:cNvPr id="10" name="CaixaDeTexto 9">
              <a:extLst>
                <a:ext uri="{FF2B5EF4-FFF2-40B4-BE49-F238E27FC236}">
                  <a16:creationId xmlns:a16="http://schemas.microsoft.com/office/drawing/2014/main" id="{00A5BCDF-B280-8BCE-48B2-30061AB5D64C}"/>
                </a:ext>
              </a:extLst>
            </p:cNvPr>
            <p:cNvSpPr txBox="1"/>
            <p:nvPr/>
          </p:nvSpPr>
          <p:spPr>
            <a:xfrm>
              <a:off x="5934536" y="2889493"/>
              <a:ext cx="332142" cy="461665"/>
            </a:xfrm>
            <a:prstGeom prst="rect">
              <a:avLst/>
            </a:prstGeom>
            <a:noFill/>
          </p:spPr>
          <p:txBody>
            <a:bodyPr wrap="none" rtlCol="0">
              <a:spAutoFit/>
            </a:bodyPr>
            <a:lstStyle/>
            <a:p>
              <a:r>
                <a:rPr lang="pt-PT" sz="2400" b="1" dirty="0">
                  <a:latin typeface="Palace Script MT" panose="030303020206070C0B05" pitchFamily="66" charset="0"/>
                </a:rPr>
                <a:t>C</a:t>
              </a:r>
            </a:p>
          </p:txBody>
        </p:sp>
      </p:grpSp>
      <p:sp>
        <p:nvSpPr>
          <p:cNvPr id="15" name="Retângulo 14">
            <a:extLst>
              <a:ext uri="{FF2B5EF4-FFF2-40B4-BE49-F238E27FC236}">
                <a16:creationId xmlns:a16="http://schemas.microsoft.com/office/drawing/2014/main" id="{30FA1537-9719-2D4F-648E-C616D03DE523}"/>
              </a:ext>
            </a:extLst>
          </p:cNvPr>
          <p:cNvSpPr/>
          <p:nvPr/>
        </p:nvSpPr>
        <p:spPr>
          <a:xfrm>
            <a:off x="6872288" y="1256424"/>
            <a:ext cx="1957387" cy="639983"/>
          </a:xfrm>
          <a:prstGeom prst="rect">
            <a:avLst/>
          </a:prstGeom>
          <a:noFill/>
          <a:ln w="38100">
            <a:solidFill>
              <a:srgbClr val="B752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Conexão Reta Unidirecional 16">
            <a:extLst>
              <a:ext uri="{FF2B5EF4-FFF2-40B4-BE49-F238E27FC236}">
                <a16:creationId xmlns:a16="http://schemas.microsoft.com/office/drawing/2014/main" id="{789E4FAD-5BAA-B836-2A35-B5B9B2353164}"/>
              </a:ext>
            </a:extLst>
          </p:cNvPr>
          <p:cNvCxnSpPr>
            <a:cxnSpLocks/>
            <a:stCxn id="15" idx="2"/>
          </p:cNvCxnSpPr>
          <p:nvPr/>
        </p:nvCxnSpPr>
        <p:spPr>
          <a:xfrm flipH="1">
            <a:off x="7829550" y="1896407"/>
            <a:ext cx="0" cy="346726"/>
          </a:xfrm>
          <a:prstGeom prst="straightConnector1">
            <a:avLst/>
          </a:prstGeom>
          <a:ln w="38100">
            <a:solidFill>
              <a:srgbClr val="B7520C"/>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69E4A68E-173E-4F0E-1199-F6101D0974A3}"/>
                  </a:ext>
                </a:extLst>
              </p:cNvPr>
              <p:cNvSpPr txBox="1"/>
              <p:nvPr/>
            </p:nvSpPr>
            <p:spPr>
              <a:xfrm>
                <a:off x="2672857" y="2351791"/>
                <a:ext cx="6846285" cy="108202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PT" b="0" i="1" smtClean="0">
                          <a:latin typeface="Cambria Math" panose="02040503050406030204" pitchFamily="18" charset="0"/>
                        </a:rPr>
                        <m:t>𝐶𝑎𝑙𝑙</m:t>
                      </m:r>
                      <m:d>
                        <m:dPr>
                          <m:ctrlPr>
                            <a:rPr lang="pt-PT" b="0" i="1" smtClean="0">
                              <a:latin typeface="Cambria Math" panose="02040503050406030204" pitchFamily="18" charset="0"/>
                            </a:rPr>
                          </m:ctrlPr>
                        </m:dPr>
                        <m:e>
                          <m:sSub>
                            <m:sSubPr>
                              <m:ctrlPr>
                                <a:rPr lang="pt-PT" b="0" i="1" smtClean="0">
                                  <a:latin typeface="Cambria Math" panose="02040503050406030204" pitchFamily="18" charset="0"/>
                                </a:rPr>
                              </m:ctrlPr>
                            </m:sSubPr>
                            <m:e>
                              <m:r>
                                <a:rPr lang="pt-PT" b="0" i="1" smtClean="0">
                                  <a:latin typeface="Cambria Math" panose="02040503050406030204" pitchFamily="18" charset="0"/>
                                </a:rPr>
                                <m:t>𝑆</m:t>
                              </m:r>
                            </m:e>
                            <m:sub>
                              <m:r>
                                <a:rPr lang="pt-PT" b="0" i="1" smtClean="0">
                                  <a:latin typeface="Cambria Math" panose="02040503050406030204" pitchFamily="18" charset="0"/>
                                </a:rPr>
                                <m:t>𝑡</m:t>
                              </m:r>
                            </m:sub>
                          </m:sSub>
                          <m:r>
                            <a:rPr lang="pt-PT" b="0" i="1" smtClean="0">
                              <a:latin typeface="Cambria Math" panose="02040503050406030204" pitchFamily="18" charset="0"/>
                            </a:rPr>
                            <m:t>,</m:t>
                          </m:r>
                          <m:r>
                            <a:rPr lang="pt-PT" b="0" i="1" smtClean="0">
                              <a:latin typeface="Cambria Math" panose="02040503050406030204" pitchFamily="18" charset="0"/>
                            </a:rPr>
                            <m:t>𝐾</m:t>
                          </m:r>
                          <m:r>
                            <a:rPr lang="pt-PT" b="0" i="1" smtClean="0">
                              <a:latin typeface="Cambria Math" panose="02040503050406030204" pitchFamily="18" charset="0"/>
                            </a:rPr>
                            <m:t>,</m:t>
                          </m:r>
                          <m:r>
                            <a:rPr lang="pt-PT" b="0" i="1" smtClean="0">
                              <a:latin typeface="Cambria Math" panose="02040503050406030204" pitchFamily="18" charset="0"/>
                            </a:rPr>
                            <m:t>𝜏</m:t>
                          </m:r>
                          <m:r>
                            <a:rPr lang="pt-PT" b="0" i="1" smtClean="0">
                              <a:latin typeface="Cambria Math" panose="02040503050406030204" pitchFamily="18" charset="0"/>
                            </a:rPr>
                            <m:t>,</m:t>
                          </m:r>
                          <m:r>
                            <a:rPr lang="pt-PT" b="0" i="1" smtClean="0">
                              <a:latin typeface="Cambria Math" panose="02040503050406030204" pitchFamily="18" charset="0"/>
                            </a:rPr>
                            <m:t>𝑟</m:t>
                          </m:r>
                        </m:e>
                      </m:d>
                      <m:r>
                        <a:rPr lang="pt-PT" b="0" i="1" smtClean="0">
                          <a:latin typeface="Cambria Math" panose="02040503050406030204" pitchFamily="18" charset="0"/>
                        </a:rPr>
                        <m:t>=</m:t>
                      </m:r>
                      <m:sSub>
                        <m:sSubPr>
                          <m:ctrlPr>
                            <a:rPr lang="pt-PT" b="0" i="1" smtClean="0">
                              <a:latin typeface="Cambria Math" panose="02040503050406030204" pitchFamily="18" charset="0"/>
                            </a:rPr>
                          </m:ctrlPr>
                        </m:sSubPr>
                        <m:e>
                          <m:r>
                            <a:rPr lang="pt-PT" b="0" i="1" smtClean="0">
                              <a:latin typeface="Cambria Math" panose="02040503050406030204" pitchFamily="18" charset="0"/>
                            </a:rPr>
                            <m:t>𝑆</m:t>
                          </m:r>
                        </m:e>
                        <m:sub>
                          <m:r>
                            <a:rPr lang="pt-PT" b="0" i="1" smtClean="0">
                              <a:latin typeface="Cambria Math" panose="02040503050406030204" pitchFamily="18" charset="0"/>
                            </a:rPr>
                            <m:t>𝑡</m:t>
                          </m:r>
                        </m:sub>
                      </m:sSub>
                      <m:r>
                        <a:rPr lang="pt-PT" b="0" i="1" smtClean="0">
                          <a:latin typeface="Cambria Math" panose="02040503050406030204" pitchFamily="18" charset="0"/>
                        </a:rPr>
                        <m:t>−</m:t>
                      </m:r>
                      <m:f>
                        <m:fPr>
                          <m:ctrlPr>
                            <a:rPr lang="pt-PT" b="0" i="1" smtClean="0">
                              <a:latin typeface="Cambria Math" panose="02040503050406030204" pitchFamily="18" charset="0"/>
                            </a:rPr>
                          </m:ctrlPr>
                        </m:fPr>
                        <m:num>
                          <m:rad>
                            <m:radPr>
                              <m:degHide m:val="on"/>
                              <m:ctrlPr>
                                <a:rPr lang="pt-PT" b="0" i="1" smtClean="0">
                                  <a:latin typeface="Cambria Math" panose="02040503050406030204" pitchFamily="18" charset="0"/>
                                </a:rPr>
                              </m:ctrlPr>
                            </m:radPr>
                            <m:deg/>
                            <m:e>
                              <m:r>
                                <a:rPr lang="pt-PT" i="1">
                                  <a:latin typeface="Cambria Math" panose="02040503050406030204" pitchFamily="18" charset="0"/>
                                </a:rPr>
                                <m:t>𝐾</m:t>
                              </m:r>
                              <m:sSub>
                                <m:sSubPr>
                                  <m:ctrlPr>
                                    <a:rPr lang="pt-PT" i="1">
                                      <a:latin typeface="Cambria Math" panose="02040503050406030204" pitchFamily="18" charset="0"/>
                                    </a:rPr>
                                  </m:ctrlPr>
                                </m:sSubPr>
                                <m:e>
                                  <m:r>
                                    <a:rPr lang="pt-PT" i="1">
                                      <a:latin typeface="Cambria Math" panose="02040503050406030204" pitchFamily="18" charset="0"/>
                                    </a:rPr>
                                    <m:t>𝑆</m:t>
                                  </m:r>
                                </m:e>
                                <m:sub>
                                  <m:r>
                                    <a:rPr lang="pt-PT" i="1">
                                      <a:latin typeface="Cambria Math" panose="02040503050406030204" pitchFamily="18" charset="0"/>
                                    </a:rPr>
                                    <m:t>𝑡</m:t>
                                  </m:r>
                                </m:sub>
                              </m:sSub>
                            </m:e>
                          </m:rad>
                          <m:sSup>
                            <m:sSupPr>
                              <m:ctrlPr>
                                <a:rPr lang="pt-PT" i="1">
                                  <a:latin typeface="Cambria Math" panose="02040503050406030204" pitchFamily="18" charset="0"/>
                                </a:rPr>
                              </m:ctrlPr>
                            </m:sSupPr>
                            <m:e>
                              <m:r>
                                <a:rPr lang="pt-PT" i="1">
                                  <a:latin typeface="Cambria Math" panose="02040503050406030204" pitchFamily="18" charset="0"/>
                                </a:rPr>
                                <m:t>𝑒</m:t>
                              </m:r>
                            </m:e>
                            <m:sup>
                              <m:r>
                                <a:rPr lang="pt-PT" i="1">
                                  <a:latin typeface="Cambria Math" panose="02040503050406030204" pitchFamily="18" charset="0"/>
                                </a:rPr>
                                <m:t>−</m:t>
                              </m:r>
                              <m:r>
                                <a:rPr lang="pt-PT" i="1">
                                  <a:latin typeface="Cambria Math" panose="02040503050406030204" pitchFamily="18" charset="0"/>
                                </a:rPr>
                                <m:t>𝑟</m:t>
                              </m:r>
                              <m:r>
                                <a:rPr lang="pt-PT" i="1">
                                  <a:latin typeface="Cambria Math" panose="02040503050406030204" pitchFamily="18" charset="0"/>
                                  <a:ea typeface="Cambria Math" panose="02040503050406030204" pitchFamily="18" charset="0"/>
                                </a:rPr>
                                <m:t>𝜏</m:t>
                              </m:r>
                              <m:r>
                                <a:rPr lang="pt-PT" b="0" i="1" smtClean="0">
                                  <a:latin typeface="Cambria Math" panose="02040503050406030204" pitchFamily="18" charset="0"/>
                                  <a:ea typeface="Cambria Math" panose="02040503050406030204" pitchFamily="18" charset="0"/>
                                </a:rPr>
                                <m:t>/2</m:t>
                              </m:r>
                            </m:sup>
                          </m:sSup>
                        </m:num>
                        <m:den>
                          <m:r>
                            <a:rPr lang="pt-PT" b="0" i="1" smtClean="0">
                              <a:latin typeface="Cambria Math" panose="02040503050406030204" pitchFamily="18" charset="0"/>
                            </a:rPr>
                            <m:t>𝜋</m:t>
                          </m:r>
                        </m:den>
                      </m:f>
                      <m:nary>
                        <m:naryPr>
                          <m:ctrlPr>
                            <a:rPr lang="pt-PT" i="1">
                              <a:latin typeface="Cambria Math" panose="02040503050406030204" pitchFamily="18" charset="0"/>
                            </a:rPr>
                          </m:ctrlPr>
                        </m:naryPr>
                        <m:sub>
                          <m:r>
                            <m:rPr>
                              <m:brk m:alnAt="23"/>
                            </m:rPr>
                            <a:rPr lang="pt-PT" i="1">
                              <a:latin typeface="Cambria Math" panose="02040503050406030204" pitchFamily="18" charset="0"/>
                            </a:rPr>
                            <m:t>0</m:t>
                          </m:r>
                        </m:sub>
                        <m:sup>
                          <m:r>
                            <a:rPr lang="pt-PT" i="1">
                              <a:latin typeface="Cambria Math" panose="02040503050406030204" pitchFamily="18" charset="0"/>
                              <a:ea typeface="Cambria Math" panose="02040503050406030204" pitchFamily="18" charset="0"/>
                            </a:rPr>
                            <m:t>∞</m:t>
                          </m:r>
                        </m:sup>
                        <m:e>
                          <m:r>
                            <m:rPr>
                              <m:sty m:val="p"/>
                            </m:rPr>
                            <a:rPr lang="pt-PT">
                              <a:latin typeface="Cambria Math" panose="02040503050406030204" pitchFamily="18" charset="0"/>
                            </a:rPr>
                            <m:t>Re</m:t>
                          </m:r>
                        </m:e>
                      </m:nary>
                      <m:d>
                        <m:dPr>
                          <m:ctrlPr>
                            <a:rPr lang="pt-PT" i="1">
                              <a:latin typeface="Cambria Math" panose="02040503050406030204" pitchFamily="18" charset="0"/>
                            </a:rPr>
                          </m:ctrlPr>
                        </m:dPr>
                        <m:e>
                          <m:f>
                            <m:fPr>
                              <m:ctrlPr>
                                <a:rPr lang="pt-PT" i="1">
                                  <a:latin typeface="Cambria Math" panose="02040503050406030204" pitchFamily="18" charset="0"/>
                                </a:rPr>
                              </m:ctrlPr>
                            </m:fPr>
                            <m:num>
                              <m:sSup>
                                <m:sSupPr>
                                  <m:ctrlPr>
                                    <a:rPr lang="pt-PT" i="1">
                                      <a:latin typeface="Cambria Math" panose="02040503050406030204" pitchFamily="18" charset="0"/>
                                    </a:rPr>
                                  </m:ctrlPr>
                                </m:sSupPr>
                                <m:e>
                                  <m:r>
                                    <a:rPr lang="pt-PT" i="1">
                                      <a:latin typeface="Cambria Math" panose="02040503050406030204" pitchFamily="18" charset="0"/>
                                    </a:rPr>
                                    <m:t>𝑒</m:t>
                                  </m:r>
                                </m:e>
                                <m:sup>
                                  <m:r>
                                    <a:rPr lang="pt-PT" i="1">
                                      <a:latin typeface="Cambria Math" panose="02040503050406030204" pitchFamily="18" charset="0"/>
                                    </a:rPr>
                                    <m:t>𝑖𝑢</m:t>
                                  </m:r>
                                  <m:r>
                                    <m:rPr>
                                      <m:sty m:val="p"/>
                                    </m:rPr>
                                    <a:rPr lang="pt-PT">
                                      <a:latin typeface="Cambria Math" panose="02040503050406030204" pitchFamily="18" charset="0"/>
                                    </a:rPr>
                                    <m:t>log</m:t>
                                  </m:r>
                                  <m:d>
                                    <m:dPr>
                                      <m:ctrlPr>
                                        <a:rPr lang="pt-PT" i="1">
                                          <a:latin typeface="Cambria Math" panose="02040503050406030204" pitchFamily="18" charset="0"/>
                                        </a:rPr>
                                      </m:ctrlPr>
                                    </m:dPr>
                                    <m:e>
                                      <m:r>
                                        <a:rPr lang="pt-PT" i="1">
                                          <a:latin typeface="Cambria Math" panose="02040503050406030204" pitchFamily="18" charset="0"/>
                                        </a:rPr>
                                        <m:t>𝐾</m:t>
                                      </m:r>
                                    </m:e>
                                  </m:d>
                                </m:sup>
                              </m:sSup>
                              <m:sSub>
                                <m:sSubPr>
                                  <m:ctrlPr>
                                    <a:rPr lang="pt-PT" b="0" i="1" smtClean="0">
                                      <a:latin typeface="Cambria Math" panose="02040503050406030204" pitchFamily="18" charset="0"/>
                                      <a:ea typeface="Cambria Math" panose="02040503050406030204" pitchFamily="18" charset="0"/>
                                    </a:rPr>
                                  </m:ctrlPr>
                                </m:sSubPr>
                                <m:e>
                                  <m:r>
                                    <a:rPr lang="pt-PT" i="1">
                                      <a:latin typeface="Cambria Math" panose="02040503050406030204" pitchFamily="18" charset="0"/>
                                      <a:ea typeface="Cambria Math" panose="02040503050406030204" pitchFamily="18" charset="0"/>
                                    </a:rPr>
                                    <m:t>𝜙</m:t>
                                  </m:r>
                                </m:e>
                                <m:sub>
                                  <m:r>
                                    <a:rPr lang="pt-PT" b="0" i="1" smtClean="0">
                                      <a:latin typeface="Cambria Math" panose="02040503050406030204" pitchFamily="18" charset="0"/>
                                      <a:ea typeface="Cambria Math" panose="02040503050406030204" pitchFamily="18" charset="0"/>
                                    </a:rPr>
                                    <m:t>2</m:t>
                                  </m:r>
                                </m:sub>
                              </m:sSub>
                              <m:r>
                                <a:rPr lang="pt-PT" i="1">
                                  <a:latin typeface="Cambria Math" panose="02040503050406030204" pitchFamily="18" charset="0"/>
                                  <a:ea typeface="Cambria Math" panose="02040503050406030204" pitchFamily="18" charset="0"/>
                                </a:rPr>
                                <m:t>(</m:t>
                              </m:r>
                              <m:r>
                                <a:rPr lang="pt-PT" i="1">
                                  <a:latin typeface="Cambria Math" panose="02040503050406030204" pitchFamily="18" charset="0"/>
                                  <a:ea typeface="Cambria Math" panose="02040503050406030204" pitchFamily="18" charset="0"/>
                                </a:rPr>
                                <m:t>𝑢</m:t>
                              </m:r>
                              <m:r>
                                <a:rPr lang="pt-PT" i="1">
                                  <a:latin typeface="Cambria Math" panose="02040503050406030204" pitchFamily="18" charset="0"/>
                                  <a:ea typeface="Cambria Math" panose="02040503050406030204" pitchFamily="18" charset="0"/>
                                </a:rPr>
                                <m:t>−</m:t>
                              </m:r>
                              <m:r>
                                <a:rPr lang="pt-PT" i="1">
                                  <a:latin typeface="Cambria Math" panose="02040503050406030204" pitchFamily="18" charset="0"/>
                                  <a:ea typeface="Cambria Math" panose="02040503050406030204" pitchFamily="18" charset="0"/>
                                </a:rPr>
                                <m:t>𝑖</m:t>
                              </m:r>
                              <m:r>
                                <a:rPr lang="pt-PT" b="0" i="1" smtClean="0">
                                  <a:latin typeface="Cambria Math" panose="02040503050406030204" pitchFamily="18" charset="0"/>
                                  <a:ea typeface="Cambria Math" panose="02040503050406030204" pitchFamily="18" charset="0"/>
                                </a:rPr>
                                <m:t>/2</m:t>
                              </m:r>
                              <m:r>
                                <a:rPr lang="pt-PT" i="1">
                                  <a:latin typeface="Cambria Math" panose="02040503050406030204" pitchFamily="18" charset="0"/>
                                  <a:ea typeface="Cambria Math" panose="02040503050406030204" pitchFamily="18" charset="0"/>
                                </a:rPr>
                                <m:t>)</m:t>
                              </m:r>
                            </m:num>
                            <m:den>
                              <m:sSup>
                                <m:sSupPr>
                                  <m:ctrlPr>
                                    <a:rPr lang="pt-PT" b="0" i="1" smtClean="0">
                                      <a:latin typeface="Cambria Math" panose="02040503050406030204" pitchFamily="18" charset="0"/>
                                    </a:rPr>
                                  </m:ctrlPr>
                                </m:sSupPr>
                                <m:e>
                                  <m:r>
                                    <a:rPr lang="pt-PT" b="0" i="1" smtClean="0">
                                      <a:latin typeface="Cambria Math" panose="02040503050406030204" pitchFamily="18" charset="0"/>
                                    </a:rPr>
                                    <m:t>𝑢</m:t>
                                  </m:r>
                                </m:e>
                                <m:sup>
                                  <m:r>
                                    <a:rPr lang="pt-PT" b="0" i="1" smtClean="0">
                                      <a:latin typeface="Cambria Math" panose="02040503050406030204" pitchFamily="18" charset="0"/>
                                    </a:rPr>
                                    <m:t>2</m:t>
                                  </m:r>
                                </m:sup>
                              </m:sSup>
                              <m:r>
                                <a:rPr lang="pt-PT" b="0" i="1" smtClean="0">
                                  <a:latin typeface="Cambria Math" panose="02040503050406030204" pitchFamily="18" charset="0"/>
                                </a:rPr>
                                <m:t>+1/4</m:t>
                              </m:r>
                            </m:den>
                          </m:f>
                        </m:e>
                      </m:d>
                      <m:r>
                        <a:rPr lang="pt-PT" i="1">
                          <a:latin typeface="Cambria Math" panose="02040503050406030204" pitchFamily="18" charset="0"/>
                        </a:rPr>
                        <m:t>𝑑𝑢</m:t>
                      </m:r>
                    </m:oMath>
                  </m:oMathPara>
                </a14:m>
                <a:endParaRPr lang="pt-PT" b="0" dirty="0"/>
              </a:p>
              <a:p>
                <a:pPr>
                  <a:lnSpc>
                    <a:spcPct val="150000"/>
                  </a:lnSpc>
                </a:pPr>
                <a14:m>
                  <m:oMathPara xmlns:m="http://schemas.openxmlformats.org/officeDocument/2006/math">
                    <m:oMathParaPr>
                      <m:jc m:val="left"/>
                    </m:oMathParaPr>
                    <m:oMath xmlns:m="http://schemas.openxmlformats.org/officeDocument/2006/math">
                      <m:r>
                        <a:rPr lang="pt-PT" b="0" i="1" smtClean="0">
                          <a:latin typeface="Cambria Math" panose="02040503050406030204" pitchFamily="18" charset="0"/>
                        </a:rPr>
                        <m:t>𝑃𝑢𝑡</m:t>
                      </m:r>
                      <m:d>
                        <m:dPr>
                          <m:ctrlPr>
                            <a:rPr lang="pt-PT" i="1">
                              <a:latin typeface="Cambria Math" panose="02040503050406030204" pitchFamily="18" charset="0"/>
                            </a:rPr>
                          </m:ctrlPr>
                        </m:dPr>
                        <m:e>
                          <m:sSub>
                            <m:sSubPr>
                              <m:ctrlPr>
                                <a:rPr lang="pt-PT" i="1">
                                  <a:latin typeface="Cambria Math" panose="02040503050406030204" pitchFamily="18" charset="0"/>
                                </a:rPr>
                              </m:ctrlPr>
                            </m:sSubPr>
                            <m:e>
                              <m:r>
                                <a:rPr lang="pt-PT" i="1">
                                  <a:latin typeface="Cambria Math" panose="02040503050406030204" pitchFamily="18" charset="0"/>
                                </a:rPr>
                                <m:t>𝑆</m:t>
                              </m:r>
                            </m:e>
                            <m:sub>
                              <m:r>
                                <a:rPr lang="pt-PT" i="1">
                                  <a:latin typeface="Cambria Math" panose="02040503050406030204" pitchFamily="18" charset="0"/>
                                </a:rPr>
                                <m:t>𝑡</m:t>
                              </m:r>
                            </m:sub>
                          </m:sSub>
                          <m:r>
                            <a:rPr lang="pt-PT" i="1">
                              <a:latin typeface="Cambria Math" panose="02040503050406030204" pitchFamily="18" charset="0"/>
                            </a:rPr>
                            <m:t>,</m:t>
                          </m:r>
                          <m:r>
                            <a:rPr lang="pt-PT" i="1">
                              <a:latin typeface="Cambria Math" panose="02040503050406030204" pitchFamily="18" charset="0"/>
                            </a:rPr>
                            <m:t>𝐾</m:t>
                          </m:r>
                          <m:r>
                            <a:rPr lang="pt-PT" i="1">
                              <a:latin typeface="Cambria Math" panose="02040503050406030204" pitchFamily="18" charset="0"/>
                            </a:rPr>
                            <m:t>,</m:t>
                          </m:r>
                          <m:r>
                            <a:rPr lang="pt-PT" i="1">
                              <a:latin typeface="Cambria Math" panose="02040503050406030204" pitchFamily="18" charset="0"/>
                            </a:rPr>
                            <m:t>𝜏</m:t>
                          </m:r>
                          <m:r>
                            <a:rPr lang="pt-PT" i="1">
                              <a:latin typeface="Cambria Math" panose="02040503050406030204" pitchFamily="18" charset="0"/>
                            </a:rPr>
                            <m:t>,</m:t>
                          </m:r>
                          <m:r>
                            <a:rPr lang="pt-PT" i="1">
                              <a:latin typeface="Cambria Math" panose="02040503050406030204" pitchFamily="18" charset="0"/>
                            </a:rPr>
                            <m:t>𝑟</m:t>
                          </m:r>
                        </m:e>
                      </m:d>
                      <m:r>
                        <a:rPr lang="pt-PT" b="0" i="1" smtClean="0">
                          <a:latin typeface="Cambria Math" panose="02040503050406030204" pitchFamily="18" charset="0"/>
                        </a:rPr>
                        <m:t>=</m:t>
                      </m:r>
                      <m:r>
                        <a:rPr lang="pt-PT" b="0" i="1" smtClean="0">
                          <a:latin typeface="Cambria Math" panose="02040503050406030204" pitchFamily="18" charset="0"/>
                        </a:rPr>
                        <m:t>𝐶𝑎𝑙𝑙</m:t>
                      </m:r>
                      <m:d>
                        <m:dPr>
                          <m:ctrlPr>
                            <a:rPr lang="pt-PT" b="0" i="1" smtClean="0">
                              <a:latin typeface="Cambria Math" panose="02040503050406030204" pitchFamily="18" charset="0"/>
                            </a:rPr>
                          </m:ctrlPr>
                        </m:dPr>
                        <m:e>
                          <m:sSub>
                            <m:sSubPr>
                              <m:ctrlPr>
                                <a:rPr lang="pt-PT" i="1">
                                  <a:latin typeface="Cambria Math" panose="02040503050406030204" pitchFamily="18" charset="0"/>
                                </a:rPr>
                              </m:ctrlPr>
                            </m:sSubPr>
                            <m:e>
                              <m:r>
                                <a:rPr lang="pt-PT" i="1">
                                  <a:latin typeface="Cambria Math" panose="02040503050406030204" pitchFamily="18" charset="0"/>
                                </a:rPr>
                                <m:t>𝑆</m:t>
                              </m:r>
                            </m:e>
                            <m:sub>
                              <m:r>
                                <a:rPr lang="pt-PT" i="1">
                                  <a:latin typeface="Cambria Math" panose="02040503050406030204" pitchFamily="18" charset="0"/>
                                </a:rPr>
                                <m:t>𝑡</m:t>
                              </m:r>
                            </m:sub>
                          </m:sSub>
                          <m:r>
                            <a:rPr lang="pt-PT" i="1">
                              <a:latin typeface="Cambria Math" panose="02040503050406030204" pitchFamily="18" charset="0"/>
                            </a:rPr>
                            <m:t>,</m:t>
                          </m:r>
                          <m:r>
                            <a:rPr lang="pt-PT" i="1">
                              <a:latin typeface="Cambria Math" panose="02040503050406030204" pitchFamily="18" charset="0"/>
                            </a:rPr>
                            <m:t>𝐾</m:t>
                          </m:r>
                          <m:r>
                            <a:rPr lang="pt-PT" i="1">
                              <a:latin typeface="Cambria Math" panose="02040503050406030204" pitchFamily="18" charset="0"/>
                            </a:rPr>
                            <m:t>,</m:t>
                          </m:r>
                          <m:r>
                            <a:rPr lang="pt-PT" i="1">
                              <a:latin typeface="Cambria Math" panose="02040503050406030204" pitchFamily="18" charset="0"/>
                            </a:rPr>
                            <m:t>𝜏</m:t>
                          </m:r>
                          <m:r>
                            <a:rPr lang="pt-PT" i="1">
                              <a:latin typeface="Cambria Math" panose="02040503050406030204" pitchFamily="18" charset="0"/>
                            </a:rPr>
                            <m:t>,</m:t>
                          </m:r>
                          <m:r>
                            <a:rPr lang="pt-PT" i="1">
                              <a:latin typeface="Cambria Math" panose="02040503050406030204" pitchFamily="18" charset="0"/>
                            </a:rPr>
                            <m:t>𝑟</m:t>
                          </m:r>
                        </m:e>
                      </m:d>
                      <m:r>
                        <a:rPr lang="pt-PT" b="0" i="1" smtClean="0">
                          <a:latin typeface="Cambria Math" panose="02040503050406030204" pitchFamily="18" charset="0"/>
                        </a:rPr>
                        <m:t>+</m:t>
                      </m:r>
                      <m:r>
                        <a:rPr lang="pt-PT" b="0" i="1" smtClean="0">
                          <a:latin typeface="Cambria Math" panose="02040503050406030204" pitchFamily="18" charset="0"/>
                        </a:rPr>
                        <m:t>𝐾</m:t>
                      </m:r>
                      <m:sSup>
                        <m:sSupPr>
                          <m:ctrlPr>
                            <a:rPr lang="pt-PT" b="0" i="1" smtClean="0">
                              <a:latin typeface="Cambria Math" panose="02040503050406030204" pitchFamily="18" charset="0"/>
                            </a:rPr>
                          </m:ctrlPr>
                        </m:sSupPr>
                        <m:e>
                          <m:r>
                            <a:rPr lang="pt-PT" b="0" i="1" smtClean="0">
                              <a:latin typeface="Cambria Math" panose="02040503050406030204" pitchFamily="18" charset="0"/>
                            </a:rPr>
                            <m:t>𝑒</m:t>
                          </m:r>
                        </m:e>
                        <m:sup>
                          <m:r>
                            <a:rPr lang="pt-PT" b="0" i="1" smtClean="0">
                              <a:latin typeface="Cambria Math" panose="02040503050406030204" pitchFamily="18" charset="0"/>
                            </a:rPr>
                            <m:t>−</m:t>
                          </m:r>
                          <m:r>
                            <a:rPr lang="pt-PT" b="0" i="1" smtClean="0">
                              <a:latin typeface="Cambria Math" panose="02040503050406030204" pitchFamily="18" charset="0"/>
                            </a:rPr>
                            <m:t>𝑟</m:t>
                          </m:r>
                          <m:r>
                            <a:rPr lang="pt-PT" b="0" i="1" smtClean="0">
                              <a:latin typeface="Cambria Math" panose="02040503050406030204" pitchFamily="18" charset="0"/>
                              <a:ea typeface="Cambria Math" panose="02040503050406030204" pitchFamily="18" charset="0"/>
                            </a:rPr>
                            <m:t>𝜏</m:t>
                          </m:r>
                        </m:sup>
                      </m:sSup>
                      <m:r>
                        <a:rPr lang="pt-PT" b="0" i="1" smtClean="0">
                          <a:latin typeface="Cambria Math" panose="02040503050406030204" pitchFamily="18" charset="0"/>
                          <a:ea typeface="Cambria Math" panose="02040503050406030204" pitchFamily="18" charset="0"/>
                        </a:rPr>
                        <m:t> −</m:t>
                      </m:r>
                      <m:sSub>
                        <m:sSubPr>
                          <m:ctrlPr>
                            <a:rPr lang="pt-PT" i="1">
                              <a:latin typeface="Cambria Math" panose="02040503050406030204" pitchFamily="18" charset="0"/>
                            </a:rPr>
                          </m:ctrlPr>
                        </m:sSubPr>
                        <m:e>
                          <m:r>
                            <a:rPr lang="pt-PT" i="1">
                              <a:latin typeface="Cambria Math" panose="02040503050406030204" pitchFamily="18" charset="0"/>
                            </a:rPr>
                            <m:t>𝑆</m:t>
                          </m:r>
                        </m:e>
                        <m:sub>
                          <m:r>
                            <a:rPr lang="pt-PT" i="1">
                              <a:latin typeface="Cambria Math" panose="02040503050406030204" pitchFamily="18" charset="0"/>
                            </a:rPr>
                            <m:t>𝑡</m:t>
                          </m:r>
                        </m:sub>
                      </m:sSub>
                    </m:oMath>
                  </m:oMathPara>
                </a14:m>
                <a:endParaRPr lang="pt-PT" b="0" dirty="0"/>
              </a:p>
            </p:txBody>
          </p:sp>
        </mc:Choice>
        <mc:Fallback xmlns="">
          <p:sp>
            <p:nvSpPr>
              <p:cNvPr id="20" name="CaixaDeTexto 19">
                <a:extLst>
                  <a:ext uri="{FF2B5EF4-FFF2-40B4-BE49-F238E27FC236}">
                    <a16:creationId xmlns:a16="http://schemas.microsoft.com/office/drawing/2014/main" id="{69E4A68E-173E-4F0E-1199-F6101D0974A3}"/>
                  </a:ext>
                </a:extLst>
              </p:cNvPr>
              <p:cNvSpPr txBox="1">
                <a:spLocks noRot="1" noChangeAspect="1" noMove="1" noResize="1" noEditPoints="1" noAdjustHandles="1" noChangeArrowheads="1" noChangeShapeType="1" noTextEdit="1"/>
              </p:cNvSpPr>
              <p:nvPr/>
            </p:nvSpPr>
            <p:spPr>
              <a:xfrm>
                <a:off x="2672857" y="2351791"/>
                <a:ext cx="6846285" cy="1082027"/>
              </a:xfrm>
              <a:prstGeom prst="rect">
                <a:avLst/>
              </a:prstGeom>
              <a:blipFill>
                <a:blip r:embed="rId4"/>
                <a:stretch>
                  <a:fillRect l="-1296" t="-102326" b="-1174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ABD66AF2-1D43-D180-5211-DFC9F7AB0C03}"/>
                  </a:ext>
                </a:extLst>
              </p:cNvPr>
              <p:cNvSpPr txBox="1"/>
              <p:nvPr/>
            </p:nvSpPr>
            <p:spPr>
              <a:xfrm>
                <a:off x="2672857" y="3723615"/>
                <a:ext cx="7615330" cy="313438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PT" b="0" i="1" smtClean="0">
                              <a:latin typeface="Cambria Math" panose="02040503050406030204" pitchFamily="18" charset="0"/>
                            </a:rPr>
                          </m:ctrlPr>
                        </m:sSubPr>
                        <m:e>
                          <m:r>
                            <a:rPr lang="pt-PT" b="0" i="1" smtClean="0">
                              <a:latin typeface="Cambria Math" panose="02040503050406030204" pitchFamily="18" charset="0"/>
                            </a:rPr>
                            <m:t>𝜙</m:t>
                          </m:r>
                        </m:e>
                        <m:sub>
                          <m:r>
                            <a:rPr lang="pt-PT" b="0" i="1" smtClean="0">
                              <a:latin typeface="Cambria Math" panose="02040503050406030204" pitchFamily="18" charset="0"/>
                            </a:rPr>
                            <m:t>2</m:t>
                          </m:r>
                        </m:sub>
                      </m:sSub>
                      <m:d>
                        <m:dPr>
                          <m:ctrlPr>
                            <a:rPr lang="pt-PT" b="0" i="1" smtClean="0">
                              <a:latin typeface="Cambria Math" panose="02040503050406030204" pitchFamily="18" charset="0"/>
                            </a:rPr>
                          </m:ctrlPr>
                        </m:dPr>
                        <m:e>
                          <m:r>
                            <a:rPr lang="pt-PT" b="0" i="1" smtClean="0">
                              <a:latin typeface="Cambria Math" panose="02040503050406030204" pitchFamily="18" charset="0"/>
                            </a:rPr>
                            <m:t>𝑢</m:t>
                          </m:r>
                        </m:e>
                      </m:d>
                      <m:r>
                        <a:rPr lang="pt-PT" b="0" i="1" smtClean="0">
                          <a:latin typeface="Cambria Math" panose="02040503050406030204" pitchFamily="18" charset="0"/>
                        </a:rPr>
                        <m:t>=</m:t>
                      </m:r>
                      <m:r>
                        <m:rPr>
                          <m:sty m:val="p"/>
                        </m:rPr>
                        <a:rPr lang="pt-PT" b="0" i="0" smtClean="0">
                          <a:latin typeface="Cambria Math" panose="02040503050406030204" pitchFamily="18" charset="0"/>
                        </a:rPr>
                        <m:t>exp</m:t>
                      </m:r>
                      <m:d>
                        <m:dPr>
                          <m:begChr m:val="["/>
                          <m:endChr m:val="]"/>
                          <m:ctrlPr>
                            <a:rPr lang="pt-PT" b="0" i="1" smtClean="0">
                              <a:latin typeface="Cambria Math" panose="02040503050406030204" pitchFamily="18" charset="0"/>
                            </a:rPr>
                          </m:ctrlPr>
                        </m:dPr>
                        <m:e>
                          <m:r>
                            <a:rPr lang="pt-PT" b="0" i="1" smtClean="0">
                              <a:latin typeface="Cambria Math" panose="02040503050406030204" pitchFamily="18" charset="0"/>
                            </a:rPr>
                            <m:t>𝐶</m:t>
                          </m:r>
                          <m:d>
                            <m:dPr>
                              <m:ctrlPr>
                                <a:rPr lang="pt-PT" b="0" i="1" smtClean="0">
                                  <a:latin typeface="Cambria Math" panose="02040503050406030204" pitchFamily="18" charset="0"/>
                                </a:rPr>
                              </m:ctrlPr>
                            </m:dPr>
                            <m:e>
                              <m:r>
                                <a:rPr lang="pt-PT" b="0" i="1" smtClean="0">
                                  <a:latin typeface="Cambria Math" panose="02040503050406030204" pitchFamily="18" charset="0"/>
                                </a:rPr>
                                <m:t>𝑢</m:t>
                              </m:r>
                            </m:e>
                          </m:d>
                          <m:r>
                            <a:rPr lang="pt-PT" b="0" i="1" smtClean="0">
                              <a:latin typeface="Cambria Math" panose="02040503050406030204" pitchFamily="18" charset="0"/>
                            </a:rPr>
                            <m:t>+</m:t>
                          </m:r>
                          <m:r>
                            <a:rPr lang="pt-PT" b="0" i="1" smtClean="0">
                              <a:latin typeface="Cambria Math" panose="02040503050406030204" pitchFamily="18" charset="0"/>
                            </a:rPr>
                            <m:t>𝐷</m:t>
                          </m:r>
                          <m:d>
                            <m:dPr>
                              <m:ctrlPr>
                                <a:rPr lang="pt-PT" b="0" i="1" smtClean="0">
                                  <a:latin typeface="Cambria Math" panose="02040503050406030204" pitchFamily="18" charset="0"/>
                                </a:rPr>
                              </m:ctrlPr>
                            </m:dPr>
                            <m:e>
                              <m:r>
                                <a:rPr lang="pt-PT" b="0" i="1" smtClean="0">
                                  <a:latin typeface="Cambria Math" panose="02040503050406030204" pitchFamily="18" charset="0"/>
                                </a:rPr>
                                <m:t>𝑢</m:t>
                              </m:r>
                            </m:e>
                          </m:d>
                          <m:sSub>
                            <m:sSubPr>
                              <m:ctrlPr>
                                <a:rPr lang="pt-PT" b="0" i="1" smtClean="0">
                                  <a:latin typeface="Cambria Math" panose="02040503050406030204" pitchFamily="18" charset="0"/>
                                </a:rPr>
                              </m:ctrlPr>
                            </m:sSubPr>
                            <m:e>
                              <m:r>
                                <a:rPr lang="pt-PT" b="0" i="1" smtClean="0">
                                  <a:latin typeface="Cambria Math" panose="02040503050406030204" pitchFamily="18" charset="0"/>
                                </a:rPr>
                                <m:t>𝜈</m:t>
                              </m:r>
                            </m:e>
                            <m:sub>
                              <m:r>
                                <a:rPr lang="pt-PT" b="0" i="1" smtClean="0">
                                  <a:latin typeface="Cambria Math" panose="02040503050406030204" pitchFamily="18" charset="0"/>
                                </a:rPr>
                                <m:t>0</m:t>
                              </m:r>
                            </m:sub>
                          </m:sSub>
                          <m:r>
                            <a:rPr lang="pt-PT" b="0" i="1" smtClean="0">
                              <a:latin typeface="Cambria Math" panose="02040503050406030204" pitchFamily="18" charset="0"/>
                            </a:rPr>
                            <m:t>+</m:t>
                          </m:r>
                          <m:r>
                            <a:rPr lang="pt-PT" b="0" i="1" smtClean="0">
                              <a:latin typeface="Cambria Math" panose="02040503050406030204" pitchFamily="18" charset="0"/>
                            </a:rPr>
                            <m:t>𝑖𝑢</m:t>
                          </m:r>
                          <m:r>
                            <m:rPr>
                              <m:sty m:val="p"/>
                            </m:rPr>
                            <a:rPr lang="pt-PT" b="0" i="0" smtClean="0">
                              <a:latin typeface="Cambria Math" panose="02040503050406030204" pitchFamily="18" charset="0"/>
                            </a:rPr>
                            <m:t>log</m:t>
                          </m:r>
                          <m:d>
                            <m:dPr>
                              <m:ctrlPr>
                                <a:rPr lang="pt-PT" b="0" i="1" smtClean="0">
                                  <a:latin typeface="Cambria Math" panose="02040503050406030204" pitchFamily="18" charset="0"/>
                                </a:rPr>
                              </m:ctrlPr>
                            </m:dPr>
                            <m:e>
                              <m:sSub>
                                <m:sSubPr>
                                  <m:ctrlPr>
                                    <a:rPr lang="pt-PT" b="0" i="1" smtClean="0">
                                      <a:latin typeface="Cambria Math" panose="02040503050406030204" pitchFamily="18" charset="0"/>
                                    </a:rPr>
                                  </m:ctrlPr>
                                </m:sSubPr>
                                <m:e>
                                  <m:r>
                                    <a:rPr lang="pt-PT" b="0" i="1" smtClean="0">
                                      <a:latin typeface="Cambria Math" panose="02040503050406030204" pitchFamily="18" charset="0"/>
                                    </a:rPr>
                                    <m:t>𝑆</m:t>
                                  </m:r>
                                </m:e>
                                <m:sub>
                                  <m:r>
                                    <a:rPr lang="pt-PT" b="0" i="1" smtClean="0">
                                      <a:latin typeface="Cambria Math" panose="02040503050406030204" pitchFamily="18" charset="0"/>
                                    </a:rPr>
                                    <m:t>𝑡</m:t>
                                  </m:r>
                                </m:sub>
                              </m:sSub>
                            </m:e>
                          </m:d>
                        </m:e>
                      </m:d>
                      <m:r>
                        <a:rPr lang="pt-PT" b="0" i="1" smtClean="0">
                          <a:latin typeface="Cambria Math" panose="02040503050406030204" pitchFamily="18" charset="0"/>
                        </a:rPr>
                        <m:t>,</m:t>
                      </m:r>
                    </m:oMath>
                  </m:oMathPara>
                </a14:m>
                <a:endParaRPr lang="pt-PT" b="0" i="1" dirty="0">
                  <a:latin typeface="Cambria Math" panose="02040503050406030204" pitchFamily="18" charset="0"/>
                </a:endParaRPr>
              </a:p>
              <a:p>
                <a:endParaRPr lang="pt-PT"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pt-PT" b="0" i="1" smtClean="0">
                          <a:latin typeface="Cambria Math" panose="02040503050406030204" pitchFamily="18" charset="0"/>
                        </a:rPr>
                        <m:t>𝐶</m:t>
                      </m:r>
                      <m:d>
                        <m:dPr>
                          <m:ctrlPr>
                            <a:rPr lang="pt-PT" i="1">
                              <a:latin typeface="Cambria Math" panose="02040503050406030204" pitchFamily="18" charset="0"/>
                            </a:rPr>
                          </m:ctrlPr>
                        </m:dPr>
                        <m:e>
                          <m:r>
                            <a:rPr lang="pt-PT" i="1">
                              <a:latin typeface="Cambria Math" panose="02040503050406030204" pitchFamily="18" charset="0"/>
                            </a:rPr>
                            <m:t>𝑢</m:t>
                          </m:r>
                        </m:e>
                      </m:d>
                      <m:r>
                        <a:rPr lang="pt-PT" b="0" i="1" smtClean="0">
                          <a:latin typeface="Cambria Math" panose="02040503050406030204" pitchFamily="18" charset="0"/>
                        </a:rPr>
                        <m:t>=</m:t>
                      </m:r>
                      <m:r>
                        <a:rPr lang="pt-PT" b="0" i="1" smtClean="0">
                          <a:latin typeface="Cambria Math" panose="02040503050406030204" pitchFamily="18" charset="0"/>
                        </a:rPr>
                        <m:t>𝑟𝑖𝑢</m:t>
                      </m:r>
                      <m:r>
                        <a:rPr lang="pt-PT" b="0" i="1" smtClean="0">
                          <a:latin typeface="Cambria Math" panose="02040503050406030204" pitchFamily="18" charset="0"/>
                        </a:rPr>
                        <m:t>𝜏</m:t>
                      </m:r>
                      <m:r>
                        <a:rPr lang="pt-PT" b="0" i="1" smtClean="0">
                          <a:latin typeface="Cambria Math" panose="02040503050406030204" pitchFamily="18" charset="0"/>
                        </a:rPr>
                        <m:t>+</m:t>
                      </m:r>
                      <m:f>
                        <m:fPr>
                          <m:ctrlPr>
                            <a:rPr lang="pt-PT" b="0" i="1" smtClean="0">
                              <a:latin typeface="Cambria Math" panose="02040503050406030204" pitchFamily="18" charset="0"/>
                            </a:rPr>
                          </m:ctrlPr>
                        </m:fPr>
                        <m:num>
                          <m:r>
                            <a:rPr lang="pt-PT" b="0" i="1" smtClean="0">
                              <a:latin typeface="Cambria Math" panose="02040503050406030204" pitchFamily="18" charset="0"/>
                            </a:rPr>
                            <m:t>𝜅𝜍</m:t>
                          </m:r>
                          <m:r>
                            <a:rPr lang="pt-PT" b="0" i="1" smtClean="0">
                              <a:latin typeface="Cambria Math" panose="02040503050406030204" pitchFamily="18" charset="0"/>
                            </a:rPr>
                            <m:t> </m:t>
                          </m:r>
                        </m:num>
                        <m:den>
                          <m:sSup>
                            <m:sSupPr>
                              <m:ctrlPr>
                                <a:rPr lang="pt-PT" b="0" i="1" smtClean="0">
                                  <a:latin typeface="Cambria Math" panose="02040503050406030204" pitchFamily="18" charset="0"/>
                                </a:rPr>
                              </m:ctrlPr>
                            </m:sSupPr>
                            <m:e>
                              <m:r>
                                <a:rPr lang="pt-PT" b="0" i="1" smtClean="0">
                                  <a:latin typeface="Cambria Math" panose="02040503050406030204" pitchFamily="18" charset="0"/>
                                </a:rPr>
                                <m:t>𝛿</m:t>
                              </m:r>
                            </m:e>
                            <m:sup>
                              <m:r>
                                <a:rPr lang="pt-PT" b="0" i="1" smtClean="0">
                                  <a:latin typeface="Cambria Math" panose="02040503050406030204" pitchFamily="18" charset="0"/>
                                </a:rPr>
                                <m:t>2</m:t>
                              </m:r>
                            </m:sup>
                          </m:sSup>
                        </m:den>
                      </m:f>
                      <m:d>
                        <m:dPr>
                          <m:begChr m:val="["/>
                          <m:endChr m:val="]"/>
                          <m:ctrlPr>
                            <a:rPr lang="pt-PT" b="0" i="1" smtClean="0">
                              <a:latin typeface="Cambria Math" panose="02040503050406030204" pitchFamily="18" charset="0"/>
                            </a:rPr>
                          </m:ctrlPr>
                        </m:dPr>
                        <m:e>
                          <m:d>
                            <m:dPr>
                              <m:ctrlPr>
                                <a:rPr lang="pt-PT" b="0" i="1" smtClean="0">
                                  <a:latin typeface="Cambria Math" panose="02040503050406030204" pitchFamily="18" charset="0"/>
                                </a:rPr>
                              </m:ctrlPr>
                            </m:dPr>
                            <m:e>
                              <m:r>
                                <a:rPr lang="pt-PT" b="0" i="1" smtClean="0">
                                  <a:latin typeface="Cambria Math" panose="02040503050406030204" pitchFamily="18" charset="0"/>
                                </a:rPr>
                                <m:t>𝜅</m:t>
                              </m:r>
                              <m:r>
                                <a:rPr lang="pt-PT" b="0" i="1" smtClean="0">
                                  <a:latin typeface="Cambria Math" panose="02040503050406030204" pitchFamily="18" charset="0"/>
                                </a:rPr>
                                <m:t>−</m:t>
                              </m:r>
                              <m:r>
                                <a:rPr lang="pt-PT" b="0" i="1" smtClean="0">
                                  <a:latin typeface="Cambria Math" panose="02040503050406030204" pitchFamily="18" charset="0"/>
                                </a:rPr>
                                <m:t>𝜌𝛿</m:t>
                              </m:r>
                              <m:r>
                                <a:rPr lang="pt-PT" b="0" i="1" smtClean="0">
                                  <a:latin typeface="Cambria Math" panose="02040503050406030204" pitchFamily="18" charset="0"/>
                                </a:rPr>
                                <m:t>𝑖𝑢</m:t>
                              </m:r>
                              <m:r>
                                <a:rPr lang="pt-PT" b="0" i="1" smtClean="0">
                                  <a:latin typeface="Cambria Math" panose="02040503050406030204" pitchFamily="18" charset="0"/>
                                </a:rPr>
                                <m:t>−</m:t>
                              </m:r>
                              <m:r>
                                <a:rPr lang="pt-PT" b="0" i="1" smtClean="0">
                                  <a:latin typeface="Cambria Math" panose="02040503050406030204" pitchFamily="18" charset="0"/>
                                </a:rPr>
                                <m:t>𝑑</m:t>
                              </m:r>
                              <m:r>
                                <a:rPr lang="pt-PT" b="0" i="1" smtClean="0">
                                  <a:latin typeface="Cambria Math" panose="02040503050406030204" pitchFamily="18" charset="0"/>
                                </a:rPr>
                                <m:t>(</m:t>
                              </m:r>
                              <m:r>
                                <a:rPr lang="pt-PT" b="0" i="1" smtClean="0">
                                  <a:latin typeface="Cambria Math" panose="02040503050406030204" pitchFamily="18" charset="0"/>
                                </a:rPr>
                                <m:t>𝑢</m:t>
                              </m:r>
                              <m:r>
                                <a:rPr lang="pt-PT" b="0" i="1" smtClean="0">
                                  <a:latin typeface="Cambria Math" panose="02040503050406030204" pitchFamily="18" charset="0"/>
                                </a:rPr>
                                <m:t>)</m:t>
                              </m:r>
                            </m:e>
                          </m:d>
                          <m:r>
                            <a:rPr lang="pt-PT" b="0" i="1" smtClean="0">
                              <a:latin typeface="Cambria Math" panose="02040503050406030204" pitchFamily="18" charset="0"/>
                            </a:rPr>
                            <m:t>𝜏</m:t>
                          </m:r>
                          <m:r>
                            <a:rPr lang="pt-PT" b="0" i="1" smtClean="0">
                              <a:latin typeface="Cambria Math" panose="02040503050406030204" pitchFamily="18" charset="0"/>
                            </a:rPr>
                            <m:t>−2</m:t>
                          </m:r>
                          <m:r>
                            <m:rPr>
                              <m:sty m:val="p"/>
                            </m:rPr>
                            <a:rPr lang="pt-PT" b="0" i="0" smtClean="0">
                              <a:latin typeface="Cambria Math" panose="02040503050406030204" pitchFamily="18" charset="0"/>
                            </a:rPr>
                            <m:t>log</m:t>
                          </m:r>
                          <m:d>
                            <m:dPr>
                              <m:ctrlPr>
                                <a:rPr lang="pt-PT" b="0" i="1" smtClean="0">
                                  <a:latin typeface="Cambria Math" panose="02040503050406030204" pitchFamily="18" charset="0"/>
                                </a:rPr>
                              </m:ctrlPr>
                            </m:dPr>
                            <m:e>
                              <m:f>
                                <m:fPr>
                                  <m:ctrlPr>
                                    <a:rPr lang="pt-PT" b="0" i="1" smtClean="0">
                                      <a:latin typeface="Cambria Math" panose="02040503050406030204" pitchFamily="18" charset="0"/>
                                    </a:rPr>
                                  </m:ctrlPr>
                                </m:fPr>
                                <m:num>
                                  <m:r>
                                    <a:rPr lang="pt-PT" b="0" i="0" smtClean="0">
                                      <a:latin typeface="Cambria Math" panose="02040503050406030204" pitchFamily="18" charset="0"/>
                                    </a:rPr>
                                    <m:t>1−</m:t>
                                  </m:r>
                                  <m:r>
                                    <a:rPr lang="pt-PT" b="0" i="1" smtClean="0">
                                      <a:latin typeface="Cambria Math" panose="02040503050406030204" pitchFamily="18" charset="0"/>
                                    </a:rPr>
                                    <m:t>𝑔</m:t>
                                  </m:r>
                                  <m:r>
                                    <a:rPr lang="pt-PT" b="0" i="1" smtClean="0">
                                      <a:latin typeface="Cambria Math" panose="02040503050406030204" pitchFamily="18" charset="0"/>
                                    </a:rPr>
                                    <m:t>(</m:t>
                                  </m:r>
                                  <m:r>
                                    <a:rPr lang="pt-PT" b="0" i="1" smtClean="0">
                                      <a:latin typeface="Cambria Math" panose="02040503050406030204" pitchFamily="18" charset="0"/>
                                    </a:rPr>
                                    <m:t>𝑢</m:t>
                                  </m:r>
                                  <m:r>
                                    <a:rPr lang="pt-PT" b="0" i="1" smtClean="0">
                                      <a:latin typeface="Cambria Math" panose="02040503050406030204" pitchFamily="18" charset="0"/>
                                    </a:rPr>
                                    <m:t>)</m:t>
                                  </m:r>
                                  <m:sSup>
                                    <m:sSupPr>
                                      <m:ctrlPr>
                                        <a:rPr lang="pt-PT" b="0" i="1" smtClean="0">
                                          <a:latin typeface="Cambria Math" panose="02040503050406030204" pitchFamily="18" charset="0"/>
                                        </a:rPr>
                                      </m:ctrlPr>
                                    </m:sSupPr>
                                    <m:e>
                                      <m:r>
                                        <a:rPr lang="pt-PT" b="0" i="1" smtClean="0">
                                          <a:latin typeface="Cambria Math" panose="02040503050406030204" pitchFamily="18" charset="0"/>
                                        </a:rPr>
                                        <m:t>𝑒</m:t>
                                      </m:r>
                                    </m:e>
                                    <m:sup>
                                      <m:r>
                                        <a:rPr lang="pt-PT" b="0" i="1" smtClean="0">
                                          <a:latin typeface="Cambria Math" panose="02040503050406030204" pitchFamily="18" charset="0"/>
                                        </a:rPr>
                                        <m:t>−</m:t>
                                      </m:r>
                                      <m:r>
                                        <a:rPr lang="pt-PT" b="0" i="1" smtClean="0">
                                          <a:latin typeface="Cambria Math" panose="02040503050406030204" pitchFamily="18" charset="0"/>
                                        </a:rPr>
                                        <m:t>𝑑</m:t>
                                      </m:r>
                                      <m:r>
                                        <a:rPr lang="pt-PT" b="0" i="1" smtClean="0">
                                          <a:latin typeface="Cambria Math" panose="02040503050406030204" pitchFamily="18" charset="0"/>
                                        </a:rPr>
                                        <m:t>(</m:t>
                                      </m:r>
                                      <m:r>
                                        <a:rPr lang="pt-PT" b="0" i="1" smtClean="0">
                                          <a:latin typeface="Cambria Math" panose="02040503050406030204" pitchFamily="18" charset="0"/>
                                        </a:rPr>
                                        <m:t>𝑢</m:t>
                                      </m:r>
                                      <m:r>
                                        <a:rPr lang="pt-PT" b="0" i="1" smtClean="0">
                                          <a:latin typeface="Cambria Math" panose="02040503050406030204" pitchFamily="18" charset="0"/>
                                        </a:rPr>
                                        <m:t>)</m:t>
                                      </m:r>
                                      <m:r>
                                        <a:rPr lang="pt-PT" b="0" i="1" smtClean="0">
                                          <a:latin typeface="Cambria Math" panose="02040503050406030204" pitchFamily="18" charset="0"/>
                                        </a:rPr>
                                        <m:t>𝜏</m:t>
                                      </m:r>
                                    </m:sup>
                                  </m:sSup>
                                </m:num>
                                <m:den>
                                  <m:r>
                                    <a:rPr lang="pt-PT">
                                      <a:latin typeface="Cambria Math" panose="02040503050406030204" pitchFamily="18" charset="0"/>
                                    </a:rPr>
                                    <m:t>1−</m:t>
                                  </m:r>
                                  <m:r>
                                    <a:rPr lang="pt-PT" i="1" smtClean="0">
                                      <a:latin typeface="Cambria Math" panose="02040503050406030204" pitchFamily="18" charset="0"/>
                                    </a:rPr>
                                    <m:t>𝑔</m:t>
                                  </m:r>
                                  <m:r>
                                    <a:rPr lang="pt-PT" b="0" i="1" smtClean="0">
                                      <a:latin typeface="Cambria Math" panose="02040503050406030204" pitchFamily="18" charset="0"/>
                                    </a:rPr>
                                    <m:t>(</m:t>
                                  </m:r>
                                  <m:r>
                                    <a:rPr lang="pt-PT" b="0" i="1" smtClean="0">
                                      <a:latin typeface="Cambria Math" panose="02040503050406030204" pitchFamily="18" charset="0"/>
                                    </a:rPr>
                                    <m:t>𝑢</m:t>
                                  </m:r>
                                  <m:r>
                                    <a:rPr lang="pt-PT" b="0" i="1" smtClean="0">
                                      <a:latin typeface="Cambria Math" panose="02040503050406030204" pitchFamily="18" charset="0"/>
                                    </a:rPr>
                                    <m:t>)</m:t>
                                  </m:r>
                                </m:den>
                              </m:f>
                            </m:e>
                          </m:d>
                        </m:e>
                      </m:d>
                      <m:r>
                        <a:rPr lang="pt-PT" b="0" i="1" smtClean="0">
                          <a:latin typeface="Cambria Math" panose="02040503050406030204" pitchFamily="18" charset="0"/>
                        </a:rPr>
                        <m:t>,</m:t>
                      </m:r>
                    </m:oMath>
                  </m:oMathPara>
                </a14:m>
                <a:endParaRPr lang="pt-PT" b="0" dirty="0"/>
              </a:p>
              <a:p>
                <a:pPr>
                  <a:lnSpc>
                    <a:spcPct val="150000"/>
                  </a:lnSpc>
                </a:pPr>
                <a14:m>
                  <m:oMathPara xmlns:m="http://schemas.openxmlformats.org/officeDocument/2006/math">
                    <m:oMathParaPr>
                      <m:jc m:val="left"/>
                    </m:oMathParaPr>
                    <m:oMath xmlns:m="http://schemas.openxmlformats.org/officeDocument/2006/math">
                      <m:r>
                        <a:rPr lang="pt-PT" b="0" i="1" smtClean="0">
                          <a:latin typeface="Cambria Math" panose="02040503050406030204" pitchFamily="18" charset="0"/>
                        </a:rPr>
                        <m:t>𝐷</m:t>
                      </m:r>
                      <m:d>
                        <m:dPr>
                          <m:ctrlPr>
                            <a:rPr lang="pt-PT" b="0" i="1" smtClean="0">
                              <a:latin typeface="Cambria Math" panose="02040503050406030204" pitchFamily="18" charset="0"/>
                            </a:rPr>
                          </m:ctrlPr>
                        </m:dPr>
                        <m:e>
                          <m:r>
                            <a:rPr lang="pt-PT" b="0" i="1" smtClean="0">
                              <a:latin typeface="Cambria Math" panose="02040503050406030204" pitchFamily="18" charset="0"/>
                            </a:rPr>
                            <m:t>𝑢</m:t>
                          </m:r>
                        </m:e>
                      </m:d>
                      <m:r>
                        <a:rPr lang="pt-PT" b="0" i="1" smtClean="0">
                          <a:latin typeface="Cambria Math" panose="02040503050406030204" pitchFamily="18" charset="0"/>
                        </a:rPr>
                        <m:t>=</m:t>
                      </m:r>
                      <m:f>
                        <m:fPr>
                          <m:ctrlPr>
                            <a:rPr lang="pt-PT" b="0" i="1" smtClean="0">
                              <a:latin typeface="Cambria Math" panose="02040503050406030204" pitchFamily="18" charset="0"/>
                            </a:rPr>
                          </m:ctrlPr>
                        </m:fPr>
                        <m:num>
                          <m:r>
                            <a:rPr lang="pt-PT" b="0" i="1" smtClean="0">
                              <a:latin typeface="Cambria Math" panose="02040503050406030204" pitchFamily="18" charset="0"/>
                            </a:rPr>
                            <m:t>𝜅</m:t>
                          </m:r>
                          <m:r>
                            <a:rPr lang="pt-PT" b="0" i="1" smtClean="0">
                              <a:latin typeface="Cambria Math" panose="02040503050406030204" pitchFamily="18" charset="0"/>
                            </a:rPr>
                            <m:t>−</m:t>
                          </m:r>
                          <m:r>
                            <a:rPr lang="pt-PT" b="0" i="1" smtClean="0">
                              <a:latin typeface="Cambria Math" panose="02040503050406030204" pitchFamily="18" charset="0"/>
                            </a:rPr>
                            <m:t>𝜌𝛿</m:t>
                          </m:r>
                          <m:r>
                            <a:rPr lang="pt-PT" b="0" i="1" smtClean="0">
                              <a:latin typeface="Cambria Math" panose="02040503050406030204" pitchFamily="18" charset="0"/>
                            </a:rPr>
                            <m:t>𝑖𝑢</m:t>
                          </m:r>
                          <m:r>
                            <a:rPr lang="pt-PT" b="0" i="1" smtClean="0">
                              <a:latin typeface="Cambria Math" panose="02040503050406030204" pitchFamily="18" charset="0"/>
                            </a:rPr>
                            <m:t>−</m:t>
                          </m:r>
                          <m:r>
                            <a:rPr lang="pt-PT" b="0" i="1" smtClean="0">
                              <a:latin typeface="Cambria Math" panose="02040503050406030204" pitchFamily="18" charset="0"/>
                            </a:rPr>
                            <m:t>𝑑</m:t>
                          </m:r>
                          <m:d>
                            <m:dPr>
                              <m:ctrlPr>
                                <a:rPr lang="pt-PT" b="0" i="1" smtClean="0">
                                  <a:latin typeface="Cambria Math" panose="02040503050406030204" pitchFamily="18" charset="0"/>
                                </a:rPr>
                              </m:ctrlPr>
                            </m:dPr>
                            <m:e>
                              <m:r>
                                <a:rPr lang="pt-PT" b="0" i="1" smtClean="0">
                                  <a:latin typeface="Cambria Math" panose="02040503050406030204" pitchFamily="18" charset="0"/>
                                </a:rPr>
                                <m:t>𝑢</m:t>
                              </m:r>
                            </m:e>
                          </m:d>
                        </m:num>
                        <m:den>
                          <m:sSup>
                            <m:sSupPr>
                              <m:ctrlPr>
                                <a:rPr lang="pt-PT" b="0" i="1" smtClean="0">
                                  <a:latin typeface="Cambria Math" panose="02040503050406030204" pitchFamily="18" charset="0"/>
                                </a:rPr>
                              </m:ctrlPr>
                            </m:sSupPr>
                            <m:e>
                              <m:r>
                                <a:rPr lang="pt-PT" b="0" i="1" smtClean="0">
                                  <a:latin typeface="Cambria Math" panose="02040503050406030204" pitchFamily="18" charset="0"/>
                                </a:rPr>
                                <m:t>𝛿</m:t>
                              </m:r>
                            </m:e>
                            <m:sup>
                              <m:r>
                                <a:rPr lang="pt-PT" b="0" i="1" smtClean="0">
                                  <a:latin typeface="Cambria Math" panose="02040503050406030204" pitchFamily="18" charset="0"/>
                                </a:rPr>
                                <m:t>2</m:t>
                              </m:r>
                            </m:sup>
                          </m:sSup>
                        </m:den>
                      </m:f>
                      <m:d>
                        <m:dPr>
                          <m:ctrlPr>
                            <a:rPr lang="pt-PT" b="0" i="1" smtClean="0">
                              <a:latin typeface="Cambria Math" panose="02040503050406030204" pitchFamily="18" charset="0"/>
                            </a:rPr>
                          </m:ctrlPr>
                        </m:dPr>
                        <m:e>
                          <m:f>
                            <m:fPr>
                              <m:ctrlPr>
                                <a:rPr lang="pt-PT" i="1">
                                  <a:latin typeface="Cambria Math" panose="02040503050406030204" pitchFamily="18" charset="0"/>
                                </a:rPr>
                              </m:ctrlPr>
                            </m:fPr>
                            <m:num>
                              <m:r>
                                <a:rPr lang="pt-PT">
                                  <a:latin typeface="Cambria Math" panose="02040503050406030204" pitchFamily="18" charset="0"/>
                                </a:rPr>
                                <m:t>1−</m:t>
                              </m:r>
                              <m:sSup>
                                <m:sSupPr>
                                  <m:ctrlPr>
                                    <a:rPr lang="pt-PT" i="1">
                                      <a:latin typeface="Cambria Math" panose="02040503050406030204" pitchFamily="18" charset="0"/>
                                    </a:rPr>
                                  </m:ctrlPr>
                                </m:sSupPr>
                                <m:e>
                                  <m:r>
                                    <a:rPr lang="pt-PT" i="1">
                                      <a:latin typeface="Cambria Math" panose="02040503050406030204" pitchFamily="18" charset="0"/>
                                    </a:rPr>
                                    <m:t>𝑒</m:t>
                                  </m:r>
                                </m:e>
                                <m:sup>
                                  <m:r>
                                    <a:rPr lang="pt-PT" b="0" i="1" smtClean="0">
                                      <a:latin typeface="Cambria Math" panose="02040503050406030204" pitchFamily="18" charset="0"/>
                                    </a:rPr>
                                    <m:t>−</m:t>
                                  </m:r>
                                  <m:r>
                                    <a:rPr lang="pt-PT" i="1" smtClean="0">
                                      <a:latin typeface="Cambria Math" panose="02040503050406030204" pitchFamily="18" charset="0"/>
                                    </a:rPr>
                                    <m:t>𝑑</m:t>
                                  </m:r>
                                  <m:d>
                                    <m:dPr>
                                      <m:ctrlPr>
                                        <a:rPr lang="pt-PT" b="0" i="1" smtClean="0">
                                          <a:latin typeface="Cambria Math" panose="02040503050406030204" pitchFamily="18" charset="0"/>
                                        </a:rPr>
                                      </m:ctrlPr>
                                    </m:dPr>
                                    <m:e>
                                      <m:r>
                                        <a:rPr lang="pt-PT" b="0" i="1" smtClean="0">
                                          <a:latin typeface="Cambria Math" panose="02040503050406030204" pitchFamily="18" charset="0"/>
                                        </a:rPr>
                                        <m:t>𝑢</m:t>
                                      </m:r>
                                    </m:e>
                                  </m:d>
                                  <m:r>
                                    <a:rPr lang="pt-PT" i="1">
                                      <a:latin typeface="Cambria Math" panose="02040503050406030204" pitchFamily="18" charset="0"/>
                                    </a:rPr>
                                    <m:t>𝜏</m:t>
                                  </m:r>
                                </m:sup>
                              </m:sSup>
                            </m:num>
                            <m:den>
                              <m:r>
                                <a:rPr lang="pt-PT">
                                  <a:latin typeface="Cambria Math" panose="02040503050406030204" pitchFamily="18" charset="0"/>
                                </a:rPr>
                                <m:t>1−</m:t>
                              </m:r>
                              <m:r>
                                <a:rPr lang="pt-PT" i="1" smtClean="0">
                                  <a:latin typeface="Cambria Math" panose="02040503050406030204" pitchFamily="18" charset="0"/>
                                </a:rPr>
                                <m:t>𝑔</m:t>
                              </m:r>
                              <m:d>
                                <m:dPr>
                                  <m:ctrlPr>
                                    <a:rPr lang="pt-PT" b="0" i="1" smtClean="0">
                                      <a:latin typeface="Cambria Math" panose="02040503050406030204" pitchFamily="18" charset="0"/>
                                    </a:rPr>
                                  </m:ctrlPr>
                                </m:dPr>
                                <m:e>
                                  <m:r>
                                    <a:rPr lang="pt-PT" b="0" i="1" smtClean="0">
                                      <a:latin typeface="Cambria Math" panose="02040503050406030204" pitchFamily="18" charset="0"/>
                                    </a:rPr>
                                    <m:t>𝑢</m:t>
                                  </m:r>
                                </m:e>
                              </m:d>
                              <m:sSup>
                                <m:sSupPr>
                                  <m:ctrlPr>
                                    <a:rPr lang="pt-PT" i="1">
                                      <a:latin typeface="Cambria Math" panose="02040503050406030204" pitchFamily="18" charset="0"/>
                                    </a:rPr>
                                  </m:ctrlPr>
                                </m:sSupPr>
                                <m:e>
                                  <m:r>
                                    <a:rPr lang="pt-PT" i="1">
                                      <a:latin typeface="Cambria Math" panose="02040503050406030204" pitchFamily="18" charset="0"/>
                                    </a:rPr>
                                    <m:t>𝑒</m:t>
                                  </m:r>
                                </m:e>
                                <m:sup>
                                  <m:r>
                                    <a:rPr lang="pt-PT" b="0" i="1" smtClean="0">
                                      <a:latin typeface="Cambria Math" panose="02040503050406030204" pitchFamily="18" charset="0"/>
                                    </a:rPr>
                                    <m:t>−</m:t>
                                  </m:r>
                                  <m:r>
                                    <a:rPr lang="pt-PT" i="1" smtClean="0">
                                      <a:latin typeface="Cambria Math" panose="02040503050406030204" pitchFamily="18" charset="0"/>
                                    </a:rPr>
                                    <m:t>𝑑</m:t>
                                  </m:r>
                                  <m:d>
                                    <m:dPr>
                                      <m:ctrlPr>
                                        <a:rPr lang="pt-PT" i="1">
                                          <a:latin typeface="Cambria Math" panose="02040503050406030204" pitchFamily="18" charset="0"/>
                                        </a:rPr>
                                      </m:ctrlPr>
                                    </m:dPr>
                                    <m:e>
                                      <m:r>
                                        <a:rPr lang="pt-PT" i="1">
                                          <a:latin typeface="Cambria Math" panose="02040503050406030204" pitchFamily="18" charset="0"/>
                                        </a:rPr>
                                        <m:t>𝑢</m:t>
                                      </m:r>
                                    </m:e>
                                  </m:d>
                                  <m:r>
                                    <a:rPr lang="pt-PT" i="1">
                                      <a:latin typeface="Cambria Math" panose="02040503050406030204" pitchFamily="18" charset="0"/>
                                    </a:rPr>
                                    <m:t>𝜏</m:t>
                                  </m:r>
                                </m:sup>
                              </m:sSup>
                            </m:den>
                          </m:f>
                        </m:e>
                      </m:d>
                      <m:r>
                        <a:rPr lang="pt-PT" b="0" i="1" smtClean="0">
                          <a:latin typeface="Cambria Math" panose="02040503050406030204" pitchFamily="18" charset="0"/>
                        </a:rPr>
                        <m:t>,</m:t>
                      </m:r>
                    </m:oMath>
                  </m:oMathPara>
                </a14:m>
                <a:endParaRPr lang="pt-PT" b="0" i="1" dirty="0"/>
              </a:p>
              <a:p>
                <a:pPr>
                  <a:lnSpc>
                    <a:spcPct val="150000"/>
                  </a:lnSpc>
                </a:pPr>
                <a14:m>
                  <m:oMathPara xmlns:m="http://schemas.openxmlformats.org/officeDocument/2006/math">
                    <m:oMathParaPr>
                      <m:jc m:val="left"/>
                    </m:oMathParaPr>
                    <m:oMath xmlns:m="http://schemas.openxmlformats.org/officeDocument/2006/math">
                      <m:r>
                        <a:rPr lang="pt-PT" b="0" i="1" smtClean="0">
                          <a:latin typeface="Cambria Math" panose="02040503050406030204" pitchFamily="18" charset="0"/>
                        </a:rPr>
                        <m:t>𝑔</m:t>
                      </m:r>
                      <m:d>
                        <m:dPr>
                          <m:ctrlPr>
                            <a:rPr lang="pt-PT" b="0" i="1" smtClean="0">
                              <a:latin typeface="Cambria Math" panose="02040503050406030204" pitchFamily="18" charset="0"/>
                            </a:rPr>
                          </m:ctrlPr>
                        </m:dPr>
                        <m:e>
                          <m:r>
                            <a:rPr lang="pt-PT" b="0" i="1" smtClean="0">
                              <a:latin typeface="Cambria Math" panose="02040503050406030204" pitchFamily="18" charset="0"/>
                            </a:rPr>
                            <m:t>𝑢</m:t>
                          </m:r>
                        </m:e>
                      </m:d>
                      <m:r>
                        <a:rPr lang="pt-PT" b="0" i="1" smtClean="0">
                          <a:latin typeface="Cambria Math" panose="02040503050406030204" pitchFamily="18" charset="0"/>
                        </a:rPr>
                        <m:t>= </m:t>
                      </m:r>
                      <m:f>
                        <m:fPr>
                          <m:ctrlPr>
                            <a:rPr lang="pt-PT" b="0" i="1" smtClean="0">
                              <a:latin typeface="Cambria Math" panose="02040503050406030204" pitchFamily="18" charset="0"/>
                            </a:rPr>
                          </m:ctrlPr>
                        </m:fPr>
                        <m:num>
                          <m:r>
                            <a:rPr lang="pt-PT" b="0" i="1" smtClean="0">
                              <a:latin typeface="Cambria Math" panose="02040503050406030204" pitchFamily="18" charset="0"/>
                            </a:rPr>
                            <m:t>𝜅</m:t>
                          </m:r>
                          <m:r>
                            <a:rPr lang="pt-PT" b="0" i="1" smtClean="0">
                              <a:latin typeface="Cambria Math" panose="02040503050406030204" pitchFamily="18" charset="0"/>
                            </a:rPr>
                            <m:t>−</m:t>
                          </m:r>
                          <m:r>
                            <a:rPr lang="pt-PT" b="0" i="1" smtClean="0">
                              <a:latin typeface="Cambria Math" panose="02040503050406030204" pitchFamily="18" charset="0"/>
                            </a:rPr>
                            <m:t>𝜌𝛿</m:t>
                          </m:r>
                          <m:r>
                            <a:rPr lang="pt-PT" b="0" i="1" smtClean="0">
                              <a:latin typeface="Cambria Math" panose="02040503050406030204" pitchFamily="18" charset="0"/>
                            </a:rPr>
                            <m:t>𝑖𝑢</m:t>
                          </m:r>
                          <m:r>
                            <a:rPr lang="pt-PT" b="0" i="1" smtClean="0">
                              <a:latin typeface="Cambria Math" panose="02040503050406030204" pitchFamily="18" charset="0"/>
                            </a:rPr>
                            <m:t>−</m:t>
                          </m:r>
                          <m:r>
                            <a:rPr lang="pt-PT" b="0" i="1" smtClean="0">
                              <a:latin typeface="Cambria Math" panose="02040503050406030204" pitchFamily="18" charset="0"/>
                            </a:rPr>
                            <m:t>𝑑</m:t>
                          </m:r>
                          <m:d>
                            <m:dPr>
                              <m:ctrlPr>
                                <a:rPr lang="pt-PT" b="0" i="1" smtClean="0">
                                  <a:latin typeface="Cambria Math" panose="02040503050406030204" pitchFamily="18" charset="0"/>
                                </a:rPr>
                              </m:ctrlPr>
                            </m:dPr>
                            <m:e>
                              <m:r>
                                <a:rPr lang="pt-PT" b="0" i="1" smtClean="0">
                                  <a:latin typeface="Cambria Math" panose="02040503050406030204" pitchFamily="18" charset="0"/>
                                </a:rPr>
                                <m:t>𝑢</m:t>
                              </m:r>
                            </m:e>
                          </m:d>
                        </m:num>
                        <m:den>
                          <m:r>
                            <a:rPr lang="pt-PT" b="0" i="1" smtClean="0">
                              <a:latin typeface="Cambria Math" panose="02040503050406030204" pitchFamily="18" charset="0"/>
                            </a:rPr>
                            <m:t>𝜅</m:t>
                          </m:r>
                          <m:r>
                            <a:rPr lang="pt-PT" b="0" i="1" smtClean="0">
                              <a:latin typeface="Cambria Math" panose="02040503050406030204" pitchFamily="18" charset="0"/>
                            </a:rPr>
                            <m:t>−</m:t>
                          </m:r>
                          <m:r>
                            <a:rPr lang="pt-PT" b="0" i="1" smtClean="0">
                              <a:latin typeface="Cambria Math" panose="02040503050406030204" pitchFamily="18" charset="0"/>
                            </a:rPr>
                            <m:t>𝜌𝛿</m:t>
                          </m:r>
                          <m:r>
                            <a:rPr lang="pt-PT" b="0" i="1" smtClean="0">
                              <a:latin typeface="Cambria Math" panose="02040503050406030204" pitchFamily="18" charset="0"/>
                            </a:rPr>
                            <m:t>𝑖𝑢</m:t>
                          </m:r>
                          <m:r>
                            <a:rPr lang="pt-PT" b="0" i="1" smtClean="0">
                              <a:latin typeface="Cambria Math" panose="02040503050406030204" pitchFamily="18" charset="0"/>
                            </a:rPr>
                            <m:t>+</m:t>
                          </m:r>
                          <m:r>
                            <a:rPr lang="pt-PT" b="0" i="1" smtClean="0">
                              <a:latin typeface="Cambria Math" panose="02040503050406030204" pitchFamily="18" charset="0"/>
                            </a:rPr>
                            <m:t>𝑑</m:t>
                          </m:r>
                          <m:d>
                            <m:dPr>
                              <m:ctrlPr>
                                <a:rPr lang="pt-PT" b="0" i="1" smtClean="0">
                                  <a:latin typeface="Cambria Math" panose="02040503050406030204" pitchFamily="18" charset="0"/>
                                </a:rPr>
                              </m:ctrlPr>
                            </m:dPr>
                            <m:e>
                              <m:r>
                                <a:rPr lang="pt-PT" b="0" i="1" smtClean="0">
                                  <a:latin typeface="Cambria Math" panose="02040503050406030204" pitchFamily="18" charset="0"/>
                                </a:rPr>
                                <m:t>𝑢</m:t>
                              </m:r>
                            </m:e>
                          </m:d>
                        </m:den>
                      </m:f>
                      <m:r>
                        <a:rPr lang="pt-PT" b="0" i="1" smtClean="0">
                          <a:latin typeface="Cambria Math" panose="02040503050406030204" pitchFamily="18" charset="0"/>
                        </a:rPr>
                        <m:t>,</m:t>
                      </m:r>
                      <m:r>
                        <a:rPr lang="pt-PT" b="0" i="0" smtClean="0">
                          <a:latin typeface="Cambria Math" panose="02040503050406030204" pitchFamily="18" charset="0"/>
                        </a:rPr>
                        <m:t> </m:t>
                      </m:r>
                      <m:r>
                        <a:rPr lang="pt-PT" b="0" i="1" smtClean="0">
                          <a:latin typeface="Cambria Math" panose="02040503050406030204" pitchFamily="18" charset="0"/>
                        </a:rPr>
                        <m:t> </m:t>
                      </m:r>
                      <m:r>
                        <a:rPr lang="pt-PT" b="0" i="1" smtClean="0">
                          <a:latin typeface="Cambria Math" panose="02040503050406030204" pitchFamily="18" charset="0"/>
                        </a:rPr>
                        <m:t>𝑑</m:t>
                      </m:r>
                      <m:d>
                        <m:dPr>
                          <m:ctrlPr>
                            <a:rPr lang="pt-PT" b="0" i="1" smtClean="0">
                              <a:latin typeface="Cambria Math" panose="02040503050406030204" pitchFamily="18" charset="0"/>
                            </a:rPr>
                          </m:ctrlPr>
                        </m:dPr>
                        <m:e>
                          <m:r>
                            <a:rPr lang="pt-PT" b="0" i="1" smtClean="0">
                              <a:latin typeface="Cambria Math" panose="02040503050406030204" pitchFamily="18" charset="0"/>
                            </a:rPr>
                            <m:t>𝑢</m:t>
                          </m:r>
                        </m:e>
                      </m:d>
                      <m:r>
                        <a:rPr lang="pt-PT" b="0" i="1" smtClean="0">
                          <a:latin typeface="Cambria Math" panose="02040503050406030204" pitchFamily="18" charset="0"/>
                        </a:rPr>
                        <m:t>=</m:t>
                      </m:r>
                      <m:rad>
                        <m:radPr>
                          <m:degHide m:val="on"/>
                          <m:ctrlPr>
                            <a:rPr lang="pt-PT" b="0" i="1" smtClean="0">
                              <a:latin typeface="Cambria Math" panose="02040503050406030204" pitchFamily="18" charset="0"/>
                            </a:rPr>
                          </m:ctrlPr>
                        </m:radPr>
                        <m:deg/>
                        <m:e>
                          <m:sSup>
                            <m:sSupPr>
                              <m:ctrlPr>
                                <a:rPr lang="pt-PT" b="0" i="1" smtClean="0">
                                  <a:latin typeface="Cambria Math" panose="02040503050406030204" pitchFamily="18" charset="0"/>
                                </a:rPr>
                              </m:ctrlPr>
                            </m:sSupPr>
                            <m:e>
                              <m:d>
                                <m:dPr>
                                  <m:ctrlPr>
                                    <a:rPr lang="pt-PT" i="1">
                                      <a:latin typeface="Cambria Math" panose="02040503050406030204" pitchFamily="18" charset="0"/>
                                    </a:rPr>
                                  </m:ctrlPr>
                                </m:dPr>
                                <m:e>
                                  <m:r>
                                    <a:rPr lang="pt-PT" b="0" i="1" smtClean="0">
                                      <a:latin typeface="Cambria Math" panose="02040503050406030204" pitchFamily="18" charset="0"/>
                                    </a:rPr>
                                    <m:t>𝜅</m:t>
                                  </m:r>
                                  <m:r>
                                    <a:rPr lang="pt-PT" b="0" i="1" smtClean="0">
                                      <a:latin typeface="Cambria Math" panose="02040503050406030204" pitchFamily="18" charset="0"/>
                                    </a:rPr>
                                    <m:t>−</m:t>
                                  </m:r>
                                  <m:r>
                                    <a:rPr lang="pt-PT" b="0" i="1" smtClean="0">
                                      <a:latin typeface="Cambria Math" panose="02040503050406030204" pitchFamily="18" charset="0"/>
                                    </a:rPr>
                                    <m:t>𝜌𝛿</m:t>
                                  </m:r>
                                  <m:r>
                                    <a:rPr lang="pt-PT" b="0" i="1" smtClean="0">
                                      <a:latin typeface="Cambria Math" panose="02040503050406030204" pitchFamily="18" charset="0"/>
                                    </a:rPr>
                                    <m:t>𝑖𝑢</m:t>
                                  </m:r>
                                </m:e>
                              </m:d>
                            </m:e>
                            <m:sup>
                              <m:r>
                                <a:rPr lang="pt-PT" b="0" i="1" smtClean="0">
                                  <a:latin typeface="Cambria Math" panose="02040503050406030204" pitchFamily="18" charset="0"/>
                                </a:rPr>
                                <m:t>2</m:t>
                              </m:r>
                            </m:sup>
                          </m:sSup>
                          <m:r>
                            <a:rPr lang="pt-PT" b="0" i="1" smtClean="0">
                              <a:latin typeface="Cambria Math" panose="02040503050406030204" pitchFamily="18" charset="0"/>
                            </a:rPr>
                            <m:t>−</m:t>
                          </m:r>
                          <m:sSup>
                            <m:sSupPr>
                              <m:ctrlPr>
                                <a:rPr lang="pt-PT" b="0" i="1" smtClean="0">
                                  <a:latin typeface="Cambria Math" panose="02040503050406030204" pitchFamily="18" charset="0"/>
                                </a:rPr>
                              </m:ctrlPr>
                            </m:sSupPr>
                            <m:e>
                              <m:r>
                                <a:rPr lang="pt-PT" b="0" i="1" smtClean="0">
                                  <a:latin typeface="Cambria Math" panose="02040503050406030204" pitchFamily="18" charset="0"/>
                                </a:rPr>
                                <m:t>𝛿</m:t>
                              </m:r>
                            </m:e>
                            <m:sup>
                              <m:r>
                                <a:rPr lang="pt-PT" b="0" i="1" smtClean="0">
                                  <a:latin typeface="Cambria Math" panose="02040503050406030204" pitchFamily="18" charset="0"/>
                                </a:rPr>
                                <m:t>2</m:t>
                              </m:r>
                            </m:sup>
                          </m:sSup>
                          <m:d>
                            <m:dPr>
                              <m:ctrlPr>
                                <a:rPr lang="pt-PT" b="0" i="1" smtClean="0">
                                  <a:latin typeface="Cambria Math" panose="02040503050406030204" pitchFamily="18" charset="0"/>
                                </a:rPr>
                              </m:ctrlPr>
                            </m:dPr>
                            <m:e>
                              <m:r>
                                <a:rPr lang="pt-PT" b="0" i="1" smtClean="0">
                                  <a:latin typeface="Cambria Math" panose="02040503050406030204" pitchFamily="18" charset="0"/>
                                </a:rPr>
                                <m:t>−</m:t>
                              </m:r>
                              <m:r>
                                <a:rPr lang="pt-PT" b="0" i="1" smtClean="0">
                                  <a:latin typeface="Cambria Math" panose="02040503050406030204" pitchFamily="18" charset="0"/>
                                </a:rPr>
                                <m:t>𝑖𝑢</m:t>
                              </m:r>
                              <m:r>
                                <a:rPr lang="pt-PT" b="0" i="1" smtClean="0">
                                  <a:latin typeface="Cambria Math" panose="02040503050406030204" pitchFamily="18" charset="0"/>
                                </a:rPr>
                                <m:t>−</m:t>
                              </m:r>
                              <m:sSup>
                                <m:sSupPr>
                                  <m:ctrlPr>
                                    <a:rPr lang="pt-PT" b="0" i="1" smtClean="0">
                                      <a:latin typeface="Cambria Math" panose="02040503050406030204" pitchFamily="18" charset="0"/>
                                    </a:rPr>
                                  </m:ctrlPr>
                                </m:sSupPr>
                                <m:e>
                                  <m:r>
                                    <a:rPr lang="pt-PT" b="0" i="1" smtClean="0">
                                      <a:latin typeface="Cambria Math" panose="02040503050406030204" pitchFamily="18" charset="0"/>
                                    </a:rPr>
                                    <m:t>𝑢</m:t>
                                  </m:r>
                                </m:e>
                                <m:sup>
                                  <m:r>
                                    <a:rPr lang="pt-PT" b="0" i="1" smtClean="0">
                                      <a:latin typeface="Cambria Math" panose="02040503050406030204" pitchFamily="18" charset="0"/>
                                    </a:rPr>
                                    <m:t>2</m:t>
                                  </m:r>
                                </m:sup>
                              </m:sSup>
                            </m:e>
                          </m:d>
                        </m:e>
                      </m:rad>
                      <m:r>
                        <a:rPr lang="pt-PT" b="0" i="1" smtClean="0">
                          <a:latin typeface="Cambria Math" panose="02040503050406030204" pitchFamily="18" charset="0"/>
                        </a:rPr>
                        <m:t>.</m:t>
                      </m:r>
                    </m:oMath>
                  </m:oMathPara>
                </a14:m>
                <a:endParaRPr lang="pt-PT" dirty="0"/>
              </a:p>
            </p:txBody>
          </p:sp>
        </mc:Choice>
        <mc:Fallback xmlns="">
          <p:sp>
            <p:nvSpPr>
              <p:cNvPr id="21" name="CaixaDeTexto 20">
                <a:extLst>
                  <a:ext uri="{FF2B5EF4-FFF2-40B4-BE49-F238E27FC236}">
                    <a16:creationId xmlns:a16="http://schemas.microsoft.com/office/drawing/2014/main" id="{ABD66AF2-1D43-D180-5211-DFC9F7AB0C03}"/>
                  </a:ext>
                </a:extLst>
              </p:cNvPr>
              <p:cNvSpPr txBox="1">
                <a:spLocks noRot="1" noChangeAspect="1" noMove="1" noResize="1" noEditPoints="1" noAdjustHandles="1" noChangeArrowheads="1" noChangeShapeType="1" noTextEdit="1"/>
              </p:cNvSpPr>
              <p:nvPr/>
            </p:nvSpPr>
            <p:spPr>
              <a:xfrm>
                <a:off x="2672857" y="3723615"/>
                <a:ext cx="7615330" cy="3134384"/>
              </a:xfrm>
              <a:prstGeom prst="rect">
                <a:avLst/>
              </a:prstGeom>
              <a:blipFill>
                <a:blip r:embed="rId5"/>
                <a:stretch>
                  <a:fillRect l="-166"/>
                </a:stretch>
              </a:blipFill>
            </p:spPr>
            <p:txBody>
              <a:bodyPr/>
              <a:lstStyle/>
              <a:p>
                <a:r>
                  <a:rPr lang="en-US">
                    <a:noFill/>
                  </a:rPr>
                  <a:t> </a:t>
                </a:r>
              </a:p>
            </p:txBody>
          </p:sp>
        </mc:Fallback>
      </mc:AlternateContent>
      <p:sp>
        <p:nvSpPr>
          <p:cNvPr id="22" name="CaixaDeTexto 21">
            <a:extLst>
              <a:ext uri="{FF2B5EF4-FFF2-40B4-BE49-F238E27FC236}">
                <a16:creationId xmlns:a16="http://schemas.microsoft.com/office/drawing/2014/main" id="{2E091D97-39C9-0372-1FBB-74051543AEA6}"/>
              </a:ext>
            </a:extLst>
          </p:cNvPr>
          <p:cNvSpPr txBox="1"/>
          <p:nvPr/>
        </p:nvSpPr>
        <p:spPr>
          <a:xfrm>
            <a:off x="216273" y="6356350"/>
            <a:ext cx="2743199" cy="338554"/>
          </a:xfrm>
          <a:prstGeom prst="rect">
            <a:avLst/>
          </a:prstGeom>
          <a:noFill/>
        </p:spPr>
        <p:txBody>
          <a:bodyPr wrap="square" rtlCol="0">
            <a:spAutoFit/>
          </a:bodyPr>
          <a:lstStyle/>
          <a:p>
            <a:r>
              <a:rPr lang="en-US" sz="1600" dirty="0"/>
              <a:t>References  [</a:t>
            </a:r>
            <a:r>
              <a:rPr lang="en-US" sz="1600" dirty="0">
                <a:solidFill>
                  <a:srgbClr val="3D78B5"/>
                </a:solidFill>
              </a:rPr>
              <a:t>2, 27,47</a:t>
            </a:r>
            <a:r>
              <a:rPr lang="en-US" sz="1600" dirty="0"/>
              <a:t>]</a:t>
            </a:r>
          </a:p>
        </p:txBody>
      </p:sp>
    </p:spTree>
    <p:extLst>
      <p:ext uri="{BB962C8B-B14F-4D97-AF65-F5344CB8AC3E}">
        <p14:creationId xmlns:p14="http://schemas.microsoft.com/office/powerpoint/2010/main" val="19871797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Arredondado 6">
            <a:extLst>
              <a:ext uri="{FF2B5EF4-FFF2-40B4-BE49-F238E27FC236}">
                <a16:creationId xmlns:a16="http://schemas.microsoft.com/office/drawing/2014/main" id="{68871DDA-00BD-953B-3AC9-6AE8B0C7AAF0}"/>
              </a:ext>
            </a:extLst>
          </p:cNvPr>
          <p:cNvSpPr/>
          <p:nvPr/>
        </p:nvSpPr>
        <p:spPr>
          <a:xfrm>
            <a:off x="3349550" y="1336307"/>
            <a:ext cx="5500050" cy="456710"/>
          </a:xfrm>
          <a:prstGeom prst="roundRect">
            <a:avLst/>
          </a:prstGeom>
          <a:solidFill>
            <a:schemeClr val="bg1">
              <a:lumMod val="95000"/>
              <a:alpha val="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osição do Número do Diapositivo 2">
            <a:extLst>
              <a:ext uri="{FF2B5EF4-FFF2-40B4-BE49-F238E27FC236}">
                <a16:creationId xmlns:a16="http://schemas.microsoft.com/office/drawing/2014/main" id="{4E55505A-0F34-EA7B-60D0-3DBB22588163}"/>
              </a:ext>
            </a:extLst>
          </p:cNvPr>
          <p:cNvSpPr>
            <a:spLocks noGrp="1"/>
          </p:cNvSpPr>
          <p:nvPr>
            <p:ph type="sldNum" sz="quarter" idx="12"/>
          </p:nvPr>
        </p:nvSpPr>
        <p:spPr/>
        <p:txBody>
          <a:bodyPr/>
          <a:lstStyle/>
          <a:p>
            <a:fld id="{9349F829-3AB5-2249-A75E-9CF92A8C3104}" type="slidenum">
              <a:rPr lang="pt-PT" smtClean="0"/>
              <a:t>27</a:t>
            </a:fld>
            <a:endParaRPr lang="pt-PT"/>
          </a:p>
        </p:txBody>
      </p:sp>
      <p:sp>
        <p:nvSpPr>
          <p:cNvPr id="178" name="Título 1">
            <a:extLst>
              <a:ext uri="{FF2B5EF4-FFF2-40B4-BE49-F238E27FC236}">
                <a16:creationId xmlns:a16="http://schemas.microsoft.com/office/drawing/2014/main" id="{4D296B6C-119F-7BB0-C8A2-86E8063F9465}"/>
              </a:ext>
            </a:extLst>
          </p:cNvPr>
          <p:cNvSpPr txBox="1">
            <a:spLocks/>
          </p:cNvSpPr>
          <p:nvPr/>
        </p:nvSpPr>
        <p:spPr>
          <a:xfrm>
            <a:off x="0" y="1"/>
            <a:ext cx="12192000" cy="999460"/>
          </a:xfrm>
          <a:prstGeom prst="rect">
            <a:avLst/>
          </a:prstGeom>
          <a:solidFill>
            <a:schemeClr val="bg1">
              <a:lumMod val="9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cs typeface="Arial" panose="020B0604020202020204" pitchFamily="34" charset="0"/>
              </a:rPr>
              <a:t>   Neural Networks </a:t>
            </a:r>
            <a:r>
              <a:rPr lang="en-US" sz="2800" dirty="0">
                <a:cs typeface="Arial" panose="020B0604020202020204" pitchFamily="34" charset="0"/>
              </a:rPr>
              <a:t>as function approximators </a:t>
            </a:r>
            <a:endParaRPr lang="en-US" sz="2800" b="1" dirty="0">
              <a:cs typeface="Arial" panose="020B0604020202020204" pitchFamily="34" charset="0"/>
            </a:endParaRPr>
          </a:p>
        </p:txBody>
      </p:sp>
      <p:pic>
        <p:nvPicPr>
          <p:cNvPr id="4" name="Imagem 3" descr="Uma imagem com círculo&#10;&#10;Descrição gerada automaticamente">
            <a:extLst>
              <a:ext uri="{FF2B5EF4-FFF2-40B4-BE49-F238E27FC236}">
                <a16:creationId xmlns:a16="http://schemas.microsoft.com/office/drawing/2014/main" id="{DF3CE595-46FC-BE91-3DBF-252C274DE6A9}"/>
              </a:ext>
            </a:extLst>
          </p:cNvPr>
          <p:cNvPicPr>
            <a:picLocks noChangeAspect="1"/>
          </p:cNvPicPr>
          <p:nvPr/>
        </p:nvPicPr>
        <p:blipFill rotWithShape="1">
          <a:blip r:embed="rId3"/>
          <a:srcRect l="7117" r="6857"/>
          <a:stretch/>
        </p:blipFill>
        <p:spPr>
          <a:xfrm>
            <a:off x="686831" y="2259413"/>
            <a:ext cx="4972301" cy="2852865"/>
          </a:xfrm>
          <a:prstGeom prst="rect">
            <a:avLst/>
          </a:prstGeom>
        </p:spPr>
      </p:pic>
      <p:pic>
        <p:nvPicPr>
          <p:cNvPr id="6" name="Imagem 5" descr="Uma imagem com captura de ecrã, texto, Tipo de letra, número&#10;&#10;Descrição gerada automaticamente">
            <a:extLst>
              <a:ext uri="{FF2B5EF4-FFF2-40B4-BE49-F238E27FC236}">
                <a16:creationId xmlns:a16="http://schemas.microsoft.com/office/drawing/2014/main" id="{1656D166-192C-9696-078E-33714AB077E8}"/>
              </a:ext>
            </a:extLst>
          </p:cNvPr>
          <p:cNvPicPr>
            <a:picLocks noChangeAspect="1"/>
          </p:cNvPicPr>
          <p:nvPr/>
        </p:nvPicPr>
        <p:blipFill>
          <a:blip r:embed="rId4"/>
          <a:stretch>
            <a:fillRect/>
          </a:stretch>
        </p:blipFill>
        <p:spPr>
          <a:xfrm>
            <a:off x="6185974" y="2236689"/>
            <a:ext cx="5007405" cy="3018958"/>
          </a:xfrm>
          <a:prstGeom prst="rect">
            <a:avLst/>
          </a:prstGeom>
        </p:spPr>
      </p:pic>
      <p:sp>
        <p:nvSpPr>
          <p:cNvPr id="54" name="Retângulo 53">
            <a:extLst>
              <a:ext uri="{FF2B5EF4-FFF2-40B4-BE49-F238E27FC236}">
                <a16:creationId xmlns:a16="http://schemas.microsoft.com/office/drawing/2014/main" id="{D60F8B47-1404-7C25-297C-5110365E2FAF}"/>
              </a:ext>
            </a:extLst>
          </p:cNvPr>
          <p:cNvSpPr/>
          <p:nvPr/>
        </p:nvSpPr>
        <p:spPr>
          <a:xfrm>
            <a:off x="961743" y="2405108"/>
            <a:ext cx="4592696" cy="288607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56" name="CaixaDeTexto 55">
            <a:extLst>
              <a:ext uri="{FF2B5EF4-FFF2-40B4-BE49-F238E27FC236}">
                <a16:creationId xmlns:a16="http://schemas.microsoft.com/office/drawing/2014/main" id="{C8AB0D34-6F17-9C03-71A9-4B7303A3B543}"/>
              </a:ext>
            </a:extLst>
          </p:cNvPr>
          <p:cNvSpPr txBox="1"/>
          <p:nvPr/>
        </p:nvSpPr>
        <p:spPr>
          <a:xfrm>
            <a:off x="870939" y="5474210"/>
            <a:ext cx="4604084" cy="523220"/>
          </a:xfrm>
          <a:prstGeom prst="rect">
            <a:avLst/>
          </a:prstGeom>
          <a:noFill/>
        </p:spPr>
        <p:txBody>
          <a:bodyPr wrap="square">
            <a:spAutoFit/>
          </a:bodyPr>
          <a:lstStyle/>
          <a:p>
            <a:r>
              <a:rPr lang="pt-PT" sz="1400" dirty="0">
                <a:effectLst/>
              </a:rPr>
              <a:t>Figure 4.1 </a:t>
            </a:r>
            <a:r>
              <a:rPr lang="pt-PT" sz="1400" dirty="0" err="1">
                <a:effectLst/>
              </a:rPr>
              <a:t>An</a:t>
            </a:r>
            <a:r>
              <a:rPr lang="pt-PT" sz="1400" dirty="0">
                <a:effectLst/>
              </a:rPr>
              <a:t> </a:t>
            </a:r>
            <a:r>
              <a:rPr lang="pt-PT" sz="1400" dirty="0" err="1">
                <a:effectLst/>
              </a:rPr>
              <a:t>example</a:t>
            </a:r>
            <a:r>
              <a:rPr lang="pt-PT" sz="1400" dirty="0">
                <a:effectLst/>
              </a:rPr>
              <a:t> </a:t>
            </a:r>
            <a:r>
              <a:rPr lang="pt-PT" sz="1400" dirty="0" err="1">
                <a:effectLst/>
              </a:rPr>
              <a:t>of</a:t>
            </a:r>
            <a:r>
              <a:rPr lang="pt-PT" sz="1400" dirty="0">
                <a:effectLst/>
              </a:rPr>
              <a:t> a </a:t>
            </a:r>
            <a:r>
              <a:rPr lang="pt-PT" sz="1400" dirty="0" err="1">
                <a:effectLst/>
              </a:rPr>
              <a:t>Feedforward</a:t>
            </a:r>
            <a:r>
              <a:rPr lang="pt-PT" sz="1400" dirty="0">
                <a:effectLst/>
              </a:rPr>
              <a:t> Neural Network (FNN). </a:t>
            </a:r>
            <a:endParaRPr lang="pt-PT" sz="1400" dirty="0"/>
          </a:p>
        </p:txBody>
      </p:sp>
      <p:sp>
        <p:nvSpPr>
          <p:cNvPr id="57" name="Retângulo 56">
            <a:extLst>
              <a:ext uri="{FF2B5EF4-FFF2-40B4-BE49-F238E27FC236}">
                <a16:creationId xmlns:a16="http://schemas.microsoft.com/office/drawing/2014/main" id="{7DA1E1CF-7316-6701-BB68-A897FA4E4920}"/>
              </a:ext>
            </a:extLst>
          </p:cNvPr>
          <p:cNvSpPr/>
          <p:nvPr/>
        </p:nvSpPr>
        <p:spPr>
          <a:xfrm>
            <a:off x="6369466" y="2181604"/>
            <a:ext cx="4972301" cy="310957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60" name="CaixaDeTexto 59">
            <a:extLst>
              <a:ext uri="{FF2B5EF4-FFF2-40B4-BE49-F238E27FC236}">
                <a16:creationId xmlns:a16="http://schemas.microsoft.com/office/drawing/2014/main" id="{CA7ECBE9-8602-D9C3-2183-865F4AE99EBF}"/>
              </a:ext>
            </a:extLst>
          </p:cNvPr>
          <p:cNvSpPr txBox="1"/>
          <p:nvPr/>
        </p:nvSpPr>
        <p:spPr>
          <a:xfrm>
            <a:off x="6357434" y="5474210"/>
            <a:ext cx="4984333" cy="523220"/>
          </a:xfrm>
          <a:prstGeom prst="rect">
            <a:avLst/>
          </a:prstGeom>
          <a:noFill/>
        </p:spPr>
        <p:txBody>
          <a:bodyPr wrap="square">
            <a:spAutoFit/>
          </a:bodyPr>
          <a:lstStyle/>
          <a:p>
            <a:r>
              <a:rPr lang="pt-PT" sz="1400" dirty="0">
                <a:effectLst/>
              </a:rPr>
              <a:t>Figure 4.5 </a:t>
            </a:r>
            <a:r>
              <a:rPr lang="pt-PT" sz="1400" dirty="0" err="1"/>
              <a:t>An</a:t>
            </a:r>
            <a:r>
              <a:rPr lang="pt-PT" sz="1400" dirty="0">
                <a:effectLst/>
              </a:rPr>
              <a:t> </a:t>
            </a:r>
            <a:r>
              <a:rPr lang="pt-PT" sz="1400" dirty="0" err="1">
                <a:effectLst/>
              </a:rPr>
              <a:t>example</a:t>
            </a:r>
            <a:r>
              <a:rPr lang="pt-PT" sz="1400" dirty="0">
                <a:effectLst/>
              </a:rPr>
              <a:t> </a:t>
            </a:r>
            <a:r>
              <a:rPr lang="pt-PT" sz="1400" dirty="0" err="1">
                <a:effectLst/>
              </a:rPr>
              <a:t>of</a:t>
            </a:r>
            <a:r>
              <a:rPr lang="pt-PT" sz="1400" dirty="0">
                <a:effectLst/>
              </a:rPr>
              <a:t> a Long-Short </a:t>
            </a:r>
            <a:r>
              <a:rPr lang="pt-PT" sz="1400" dirty="0" err="1">
                <a:effectLst/>
              </a:rPr>
              <a:t>Term</a:t>
            </a:r>
            <a:r>
              <a:rPr lang="pt-PT" sz="1400" dirty="0">
                <a:effectLst/>
              </a:rPr>
              <a:t> </a:t>
            </a:r>
            <a:r>
              <a:rPr lang="pt-PT" sz="1400" dirty="0" err="1">
                <a:effectLst/>
              </a:rPr>
              <a:t>Memory</a:t>
            </a:r>
            <a:r>
              <a:rPr lang="pt-PT" sz="1400" dirty="0">
                <a:effectLst/>
              </a:rPr>
              <a:t> network (LSTM). </a:t>
            </a:r>
            <a:endParaRPr lang="pt-PT" sz="1400" dirty="0"/>
          </a:p>
        </p:txBody>
      </p:sp>
      <p:sp>
        <p:nvSpPr>
          <p:cNvPr id="2" name="CaixaDeTexto 1">
            <a:extLst>
              <a:ext uri="{FF2B5EF4-FFF2-40B4-BE49-F238E27FC236}">
                <a16:creationId xmlns:a16="http://schemas.microsoft.com/office/drawing/2014/main" id="{E9B69EB5-F45B-9ED2-49A1-080F9D74ADE8}"/>
              </a:ext>
            </a:extLst>
          </p:cNvPr>
          <p:cNvSpPr txBox="1"/>
          <p:nvPr/>
        </p:nvSpPr>
        <p:spPr>
          <a:xfrm>
            <a:off x="216273" y="6356350"/>
            <a:ext cx="2743199" cy="338554"/>
          </a:xfrm>
          <a:prstGeom prst="rect">
            <a:avLst/>
          </a:prstGeom>
          <a:noFill/>
        </p:spPr>
        <p:txBody>
          <a:bodyPr wrap="square" rtlCol="0">
            <a:spAutoFit/>
          </a:bodyPr>
          <a:lstStyle/>
          <a:p>
            <a:r>
              <a:rPr lang="en-US" sz="1600" dirty="0"/>
              <a:t>References  [</a:t>
            </a:r>
            <a:r>
              <a:rPr lang="en-US" sz="1600" dirty="0">
                <a:solidFill>
                  <a:srgbClr val="3D78B5"/>
                </a:solidFill>
              </a:rPr>
              <a:t>1, 31, 43</a:t>
            </a:r>
            <a:r>
              <a:rPr lang="en-US" sz="1600" dirty="0"/>
              <a:t>]</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33AAFAD9-F726-3E94-39D4-901A9FC7E843}"/>
                  </a:ext>
                </a:extLst>
              </p:cNvPr>
              <p:cNvSpPr txBox="1"/>
              <p:nvPr/>
            </p:nvSpPr>
            <p:spPr>
              <a:xfrm>
                <a:off x="3349550" y="1423342"/>
                <a:ext cx="5492900" cy="28264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PT" sz="1600" b="1" i="0" smtClean="0">
                          <a:latin typeface="Cambria Math" panose="02040503050406030204" pitchFamily="18" charset="0"/>
                        </a:rPr>
                        <m:t>𝐲</m:t>
                      </m:r>
                      <m:r>
                        <a:rPr lang="pt-PT" sz="1600" b="1" i="0" smtClean="0">
                          <a:latin typeface="Cambria Math" panose="02040503050406030204" pitchFamily="18" charset="0"/>
                        </a:rPr>
                        <m:t> </m:t>
                      </m:r>
                      <m:r>
                        <a:rPr lang="pt-PT" sz="1600" b="0" i="1" smtClean="0">
                          <a:latin typeface="Cambria Math" panose="02040503050406030204" pitchFamily="18" charset="0"/>
                        </a:rPr>
                        <m:t>≔</m:t>
                      </m:r>
                      <m:r>
                        <a:rPr lang="pt-PT" sz="1600" b="0" i="1" smtClean="0">
                          <a:latin typeface="Cambria Math" panose="02040503050406030204" pitchFamily="18" charset="0"/>
                        </a:rPr>
                        <m:t>𝐹</m:t>
                      </m:r>
                      <m:d>
                        <m:dPr>
                          <m:ctrlPr>
                            <a:rPr lang="pt-PT" sz="1600" b="1" i="1" smtClean="0">
                              <a:latin typeface="Cambria Math" panose="02040503050406030204" pitchFamily="18" charset="0"/>
                            </a:rPr>
                          </m:ctrlPr>
                        </m:dPr>
                        <m:e>
                          <m:r>
                            <a:rPr lang="pt-PT" sz="1600" b="1">
                              <a:latin typeface="Cambria Math" panose="02040503050406030204" pitchFamily="18" charset="0"/>
                            </a:rPr>
                            <m:t>𝐱</m:t>
                          </m:r>
                          <m:r>
                            <a:rPr lang="pt-PT" sz="1600" b="0" i="1" smtClean="0">
                              <a:latin typeface="Cambria Math" panose="02040503050406030204" pitchFamily="18" charset="0"/>
                            </a:rPr>
                            <m:t>;</m:t>
                          </m:r>
                          <m:r>
                            <a:rPr lang="pt-PT" sz="1600" b="0" i="1" smtClean="0">
                              <a:latin typeface="Cambria Math" panose="02040503050406030204" pitchFamily="18" charset="0"/>
                            </a:rPr>
                            <m:t>𝜃</m:t>
                          </m:r>
                        </m:e>
                      </m:d>
                      <m:r>
                        <a:rPr lang="pt-PT" sz="1600" i="1">
                          <a:latin typeface="Cambria Math" panose="02040503050406030204" pitchFamily="18" charset="0"/>
                        </a:rPr>
                        <m:t>=</m:t>
                      </m:r>
                      <m:sSup>
                        <m:sSupPr>
                          <m:ctrlPr>
                            <a:rPr lang="pt-PT" sz="1600" b="0" i="1" smtClean="0">
                              <a:latin typeface="Cambria Math" panose="02040503050406030204" pitchFamily="18" charset="0"/>
                            </a:rPr>
                          </m:ctrlPr>
                        </m:sSupPr>
                        <m:e>
                          <m:r>
                            <a:rPr lang="pt-PT" sz="1600" i="1">
                              <a:latin typeface="Cambria Math" panose="02040503050406030204" pitchFamily="18" charset="0"/>
                            </a:rPr>
                            <m:t>𝑓</m:t>
                          </m:r>
                        </m:e>
                        <m:sup>
                          <m:d>
                            <m:dPr>
                              <m:ctrlPr>
                                <a:rPr lang="pt-PT" sz="1600" b="0" i="1" smtClean="0">
                                  <a:latin typeface="Cambria Math" panose="02040503050406030204" pitchFamily="18" charset="0"/>
                                </a:rPr>
                              </m:ctrlPr>
                            </m:dPr>
                            <m:e>
                              <m:r>
                                <a:rPr lang="pt-PT" sz="1600" i="1">
                                  <a:latin typeface="Cambria Math" panose="02040503050406030204" pitchFamily="18" charset="0"/>
                                </a:rPr>
                                <m:t>𝐿</m:t>
                              </m:r>
                              <m:r>
                                <a:rPr lang="pt-PT" sz="1600" i="1">
                                  <a:latin typeface="Cambria Math" panose="02040503050406030204" pitchFamily="18" charset="0"/>
                                </a:rPr>
                                <m:t>+1</m:t>
                              </m:r>
                            </m:e>
                          </m:d>
                        </m:sup>
                      </m:sSup>
                      <m:d>
                        <m:dPr>
                          <m:ctrlPr>
                            <a:rPr lang="pt-PT" sz="1600" i="1">
                              <a:latin typeface="Cambria Math" panose="02040503050406030204" pitchFamily="18" charset="0"/>
                            </a:rPr>
                          </m:ctrlPr>
                        </m:dPr>
                        <m:e>
                          <m:r>
                            <a:rPr lang="pt-PT" sz="1600" b="0" i="1" smtClean="0">
                              <a:latin typeface="Cambria Math" panose="02040503050406030204" pitchFamily="18" charset="0"/>
                            </a:rPr>
                            <m:t>…</m:t>
                          </m:r>
                          <m:r>
                            <a:rPr lang="pt-PT" sz="1600" i="1" smtClean="0">
                              <a:latin typeface="Cambria Math" panose="02040503050406030204" pitchFamily="18" charset="0"/>
                            </a:rPr>
                            <m:t> </m:t>
                          </m:r>
                          <m:sSup>
                            <m:sSupPr>
                              <m:ctrlPr>
                                <a:rPr lang="pt-PT" sz="1600" b="0" i="1" smtClean="0">
                                  <a:latin typeface="Cambria Math" panose="02040503050406030204" pitchFamily="18" charset="0"/>
                                </a:rPr>
                              </m:ctrlPr>
                            </m:sSupPr>
                            <m:e>
                              <m:r>
                                <a:rPr lang="pt-PT" sz="1600" i="1">
                                  <a:latin typeface="Cambria Math" panose="02040503050406030204" pitchFamily="18" charset="0"/>
                                </a:rPr>
                                <m:t>𝑓</m:t>
                              </m:r>
                            </m:e>
                            <m:sup>
                              <m:d>
                                <m:dPr>
                                  <m:ctrlPr>
                                    <a:rPr lang="pt-PT" sz="1600" i="1">
                                      <a:latin typeface="Cambria Math" panose="02040503050406030204" pitchFamily="18" charset="0"/>
                                    </a:rPr>
                                  </m:ctrlPr>
                                </m:dPr>
                                <m:e>
                                  <m:r>
                                    <a:rPr lang="pt-PT" sz="1600" i="1">
                                      <a:latin typeface="Cambria Math" panose="02040503050406030204" pitchFamily="18" charset="0"/>
                                    </a:rPr>
                                    <m:t>2</m:t>
                                  </m:r>
                                </m:e>
                              </m:d>
                            </m:sup>
                          </m:sSup>
                          <m:d>
                            <m:dPr>
                              <m:ctrlPr>
                                <a:rPr lang="pt-PT" sz="1600" i="1">
                                  <a:latin typeface="Cambria Math" panose="02040503050406030204" pitchFamily="18" charset="0"/>
                                </a:rPr>
                              </m:ctrlPr>
                            </m:dPr>
                            <m:e>
                              <m:r>
                                <a:rPr lang="pt-PT" sz="1600" i="1">
                                  <a:latin typeface="Cambria Math" panose="02040503050406030204" pitchFamily="18" charset="0"/>
                                </a:rPr>
                                <m:t> </m:t>
                              </m:r>
                              <m:sSup>
                                <m:sSupPr>
                                  <m:ctrlPr>
                                    <a:rPr lang="pt-PT" sz="1600" i="1">
                                      <a:latin typeface="Cambria Math" panose="02040503050406030204" pitchFamily="18" charset="0"/>
                                    </a:rPr>
                                  </m:ctrlPr>
                                </m:sSupPr>
                                <m:e>
                                  <m:r>
                                    <a:rPr lang="pt-PT" sz="1600" i="1">
                                      <a:latin typeface="Cambria Math" panose="02040503050406030204" pitchFamily="18" charset="0"/>
                                    </a:rPr>
                                    <m:t>𝑓</m:t>
                                  </m:r>
                                </m:e>
                                <m:sup>
                                  <m:d>
                                    <m:dPr>
                                      <m:ctrlPr>
                                        <a:rPr lang="pt-PT" sz="1600" b="0" i="1" smtClean="0">
                                          <a:latin typeface="Cambria Math" panose="02040503050406030204" pitchFamily="18" charset="0"/>
                                        </a:rPr>
                                      </m:ctrlPr>
                                    </m:dPr>
                                    <m:e>
                                      <m:r>
                                        <a:rPr lang="pt-PT" sz="1600" i="1">
                                          <a:latin typeface="Cambria Math" panose="02040503050406030204" pitchFamily="18" charset="0"/>
                                        </a:rPr>
                                        <m:t>1</m:t>
                                      </m:r>
                                    </m:e>
                                  </m:d>
                                </m:sup>
                              </m:sSup>
                              <m:d>
                                <m:dPr>
                                  <m:ctrlPr>
                                    <a:rPr lang="pt-PT" sz="1600" b="1" i="1">
                                      <a:latin typeface="Cambria Math" panose="02040503050406030204" pitchFamily="18" charset="0"/>
                                    </a:rPr>
                                  </m:ctrlPr>
                                </m:dPr>
                                <m:e>
                                  <m:r>
                                    <a:rPr lang="pt-PT" sz="1600" b="1">
                                      <a:latin typeface="Cambria Math" panose="02040503050406030204" pitchFamily="18" charset="0"/>
                                    </a:rPr>
                                    <m:t>𝐱</m:t>
                                  </m:r>
                                  <m:r>
                                    <a:rPr lang="pt-PT" sz="1600" i="1">
                                      <a:latin typeface="Cambria Math" panose="02040503050406030204" pitchFamily="18" charset="0"/>
                                    </a:rPr>
                                    <m:t>;</m:t>
                                  </m:r>
                                  <m:sSup>
                                    <m:sSupPr>
                                      <m:ctrlPr>
                                        <a:rPr lang="pt-PT" sz="1600" b="1" i="1">
                                          <a:latin typeface="Cambria Math" panose="02040503050406030204" pitchFamily="18" charset="0"/>
                                        </a:rPr>
                                      </m:ctrlPr>
                                    </m:sSupPr>
                                    <m:e>
                                      <m:r>
                                        <a:rPr lang="pt-PT" sz="1600" i="1">
                                          <a:latin typeface="Cambria Math" panose="02040503050406030204" pitchFamily="18" charset="0"/>
                                        </a:rPr>
                                        <m:t>𝜃</m:t>
                                      </m:r>
                                    </m:e>
                                    <m:sup>
                                      <m:d>
                                        <m:dPr>
                                          <m:ctrlPr>
                                            <a:rPr lang="pt-PT" sz="1600" b="0" i="1" smtClean="0">
                                              <a:latin typeface="Cambria Math" panose="02040503050406030204" pitchFamily="18" charset="0"/>
                                            </a:rPr>
                                          </m:ctrlPr>
                                        </m:dPr>
                                        <m:e>
                                          <m:r>
                                            <a:rPr lang="pt-PT" sz="1600" i="1">
                                              <a:latin typeface="Cambria Math" panose="02040503050406030204" pitchFamily="18" charset="0"/>
                                            </a:rPr>
                                            <m:t>1</m:t>
                                          </m:r>
                                        </m:e>
                                      </m:d>
                                    </m:sup>
                                  </m:sSup>
                                </m:e>
                              </m:d>
                              <m:r>
                                <a:rPr lang="pt-PT" sz="1600" i="1">
                                  <a:latin typeface="Cambria Math" panose="02040503050406030204" pitchFamily="18" charset="0"/>
                                </a:rPr>
                                <m:t>; </m:t>
                              </m:r>
                              <m:sSup>
                                <m:sSupPr>
                                  <m:ctrlPr>
                                    <a:rPr lang="pt-PT" sz="1600" i="1">
                                      <a:latin typeface="Cambria Math" panose="02040503050406030204" pitchFamily="18" charset="0"/>
                                    </a:rPr>
                                  </m:ctrlPr>
                                </m:sSupPr>
                                <m:e>
                                  <m:r>
                                    <a:rPr lang="pt-PT" sz="1600" i="1" smtClean="0">
                                      <a:latin typeface="Cambria Math" panose="02040503050406030204" pitchFamily="18" charset="0"/>
                                    </a:rPr>
                                    <m:t>𝜃</m:t>
                                  </m:r>
                                </m:e>
                                <m:sup>
                                  <m:d>
                                    <m:dPr>
                                      <m:ctrlPr>
                                        <a:rPr lang="pt-PT" sz="1600" b="0" i="1" smtClean="0">
                                          <a:latin typeface="Cambria Math" panose="02040503050406030204" pitchFamily="18" charset="0"/>
                                        </a:rPr>
                                      </m:ctrlPr>
                                    </m:dPr>
                                    <m:e>
                                      <m:r>
                                        <a:rPr lang="pt-PT" sz="1600" i="1">
                                          <a:latin typeface="Cambria Math" panose="02040503050406030204" pitchFamily="18" charset="0"/>
                                        </a:rPr>
                                        <m:t>2</m:t>
                                      </m:r>
                                    </m:e>
                                  </m:d>
                                </m:sup>
                              </m:sSup>
                            </m:e>
                          </m:d>
                          <m:r>
                            <a:rPr lang="pt-PT" sz="1600" b="0" i="1" smtClean="0">
                              <a:latin typeface="Cambria Math" panose="02040503050406030204" pitchFamily="18" charset="0"/>
                            </a:rPr>
                            <m:t>…;</m:t>
                          </m:r>
                          <m:sSup>
                            <m:sSupPr>
                              <m:ctrlPr>
                                <a:rPr lang="pt-PT" sz="1600" i="1" smtClean="0">
                                  <a:latin typeface="Cambria Math" panose="02040503050406030204" pitchFamily="18" charset="0"/>
                                </a:rPr>
                              </m:ctrlPr>
                            </m:sSupPr>
                            <m:e>
                              <m:r>
                                <a:rPr lang="pt-PT" sz="1600" i="1" smtClean="0">
                                  <a:latin typeface="Cambria Math" panose="02040503050406030204" pitchFamily="18" charset="0"/>
                                </a:rPr>
                                <m:t>𝜃</m:t>
                              </m:r>
                            </m:e>
                            <m:sup>
                              <m:d>
                                <m:dPr>
                                  <m:ctrlPr>
                                    <a:rPr lang="pt-PT" sz="1600" b="0" i="1" smtClean="0">
                                      <a:latin typeface="Cambria Math" panose="02040503050406030204" pitchFamily="18" charset="0"/>
                                    </a:rPr>
                                  </m:ctrlPr>
                                </m:dPr>
                                <m:e>
                                  <m:r>
                                    <a:rPr lang="pt-PT" sz="1600" i="1">
                                      <a:latin typeface="Cambria Math" panose="02040503050406030204" pitchFamily="18" charset="0"/>
                                    </a:rPr>
                                    <m:t>𝐿</m:t>
                                  </m:r>
                                  <m:r>
                                    <a:rPr lang="pt-PT" sz="1600" i="1">
                                      <a:latin typeface="Cambria Math" panose="02040503050406030204" pitchFamily="18" charset="0"/>
                                    </a:rPr>
                                    <m:t>+1</m:t>
                                  </m:r>
                                </m:e>
                              </m:d>
                            </m:sup>
                          </m:sSup>
                        </m:e>
                      </m:d>
                    </m:oMath>
                  </m:oMathPara>
                </a14:m>
                <a:endParaRPr lang="pt-PT" sz="1600" dirty="0">
                  <a:latin typeface="-apple-system"/>
                </a:endParaRPr>
              </a:p>
            </p:txBody>
          </p:sp>
        </mc:Choice>
        <mc:Fallback xmlns="">
          <p:sp>
            <p:nvSpPr>
              <p:cNvPr id="5" name="CaixaDeTexto 4">
                <a:extLst>
                  <a:ext uri="{FF2B5EF4-FFF2-40B4-BE49-F238E27FC236}">
                    <a16:creationId xmlns:a16="http://schemas.microsoft.com/office/drawing/2014/main" id="{33AAFAD9-F726-3E94-39D4-901A9FC7E843}"/>
                  </a:ext>
                </a:extLst>
              </p:cNvPr>
              <p:cNvSpPr txBox="1">
                <a:spLocks noRot="1" noChangeAspect="1" noMove="1" noResize="1" noEditPoints="1" noAdjustHandles="1" noChangeArrowheads="1" noChangeShapeType="1" noTextEdit="1"/>
              </p:cNvSpPr>
              <p:nvPr/>
            </p:nvSpPr>
            <p:spPr>
              <a:xfrm>
                <a:off x="3349550" y="1423342"/>
                <a:ext cx="5492900" cy="282641"/>
              </a:xfrm>
              <a:prstGeom prst="rect">
                <a:avLst/>
              </a:prstGeom>
              <a:blipFill>
                <a:blip r:embed="rId5"/>
                <a:stretch>
                  <a:fillRect b="-25000"/>
                </a:stretch>
              </a:blipFill>
            </p:spPr>
            <p:txBody>
              <a:bodyPr/>
              <a:lstStyle/>
              <a:p>
                <a:r>
                  <a:rPr lang="en-US">
                    <a:noFill/>
                  </a:rPr>
                  <a:t> </a:t>
                </a:r>
              </a:p>
            </p:txBody>
          </p:sp>
        </mc:Fallback>
      </mc:AlternateContent>
    </p:spTree>
    <p:extLst>
      <p:ext uri="{BB962C8B-B14F-4D97-AF65-F5344CB8AC3E}">
        <p14:creationId xmlns:p14="http://schemas.microsoft.com/office/powerpoint/2010/main" val="1825707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87E677-D025-9149-E489-43FC0B41ED9B}"/>
              </a:ext>
            </a:extLst>
          </p:cNvPr>
          <p:cNvSpPr>
            <a:spLocks noGrp="1"/>
          </p:cNvSpPr>
          <p:nvPr>
            <p:ph type="title"/>
          </p:nvPr>
        </p:nvSpPr>
        <p:spPr>
          <a:xfrm>
            <a:off x="0" y="1"/>
            <a:ext cx="12192000" cy="999460"/>
          </a:xfrm>
          <a:solidFill>
            <a:schemeClr val="bg1">
              <a:lumMod val="95000"/>
            </a:schemeClr>
          </a:solidFill>
        </p:spPr>
        <p:txBody>
          <a:bodyPr/>
          <a:lstStyle/>
          <a:p>
            <a:r>
              <a:rPr lang="pt-PT" sz="3200" b="1" dirty="0">
                <a:solidFill>
                  <a:srgbClr val="1990B0"/>
                </a:solidFill>
                <a:cs typeface="Arial" panose="020B0604020202020204" pitchFamily="34" charset="0"/>
              </a:rPr>
              <a:t>  </a:t>
            </a:r>
            <a:r>
              <a:rPr lang="en-US" sz="2800" b="1" dirty="0">
                <a:cs typeface="Arial" panose="020B0604020202020204" pitchFamily="34" charset="0"/>
              </a:rPr>
              <a:t> Neural Networks </a:t>
            </a:r>
            <a:r>
              <a:rPr lang="en-US" sz="2800" dirty="0">
                <a:cs typeface="Arial" panose="020B0604020202020204" pitchFamily="34" charset="0"/>
              </a:rPr>
              <a:t>as function approximators – </a:t>
            </a:r>
            <a:r>
              <a:rPr lang="en-US" sz="2800" b="1" dirty="0">
                <a:cs typeface="Arial" panose="020B0604020202020204" pitchFamily="34" charset="0"/>
              </a:rPr>
              <a:t>training problem</a:t>
            </a:r>
          </a:p>
        </p:txBody>
      </p:sp>
      <p:sp>
        <p:nvSpPr>
          <p:cNvPr id="3" name="Marcador de Posição do Número do Diapositivo 2">
            <a:extLst>
              <a:ext uri="{FF2B5EF4-FFF2-40B4-BE49-F238E27FC236}">
                <a16:creationId xmlns:a16="http://schemas.microsoft.com/office/drawing/2014/main" id="{4E55505A-0F34-EA7B-60D0-3DBB22588163}"/>
              </a:ext>
            </a:extLst>
          </p:cNvPr>
          <p:cNvSpPr>
            <a:spLocks noGrp="1"/>
          </p:cNvSpPr>
          <p:nvPr>
            <p:ph type="sldNum" sz="quarter" idx="12"/>
          </p:nvPr>
        </p:nvSpPr>
        <p:spPr/>
        <p:txBody>
          <a:bodyPr/>
          <a:lstStyle/>
          <a:p>
            <a:fld id="{9349F829-3AB5-2249-A75E-9CF92A8C3104}" type="slidenum">
              <a:rPr lang="pt-PT" smtClean="0"/>
              <a:t>28</a:t>
            </a:fld>
            <a:endParaRPr lang="pt-PT"/>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F37DFBFD-AF87-491C-9A59-B39EA67D8B3E}"/>
                  </a:ext>
                </a:extLst>
              </p:cNvPr>
              <p:cNvSpPr txBox="1"/>
              <p:nvPr/>
            </p:nvSpPr>
            <p:spPr>
              <a:xfrm>
                <a:off x="2092301" y="2306511"/>
                <a:ext cx="8007398" cy="879856"/>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p>
                        <m:sSupPr>
                          <m:ctrlPr>
                            <a:rPr lang="pt-PT" i="1" smtClean="0">
                              <a:latin typeface="Cambria Math" panose="02040503050406030204" pitchFamily="18" charset="0"/>
                            </a:rPr>
                          </m:ctrlPr>
                        </m:sSupPr>
                        <m:e>
                          <m:r>
                            <a:rPr lang="pt-PT" i="1" smtClean="0">
                              <a:latin typeface="Cambria Math" panose="02040503050406030204" pitchFamily="18" charset="0"/>
                            </a:rPr>
                            <m:t>𝜃</m:t>
                          </m:r>
                        </m:e>
                        <m:sup>
                          <m:r>
                            <a:rPr lang="pt-PT" b="0" i="1">
                              <a:latin typeface="Cambria Math" panose="02040503050406030204" pitchFamily="18" charset="0"/>
                            </a:rPr>
                            <m:t>∗</m:t>
                          </m:r>
                        </m:sup>
                      </m:sSup>
                      <m:r>
                        <a:rPr lang="pt-PT" b="0" i="1" smtClean="0">
                          <a:latin typeface="Cambria Math" panose="02040503050406030204" pitchFamily="18" charset="0"/>
                        </a:rPr>
                        <m:t>=</m:t>
                      </m:r>
                      <m:func>
                        <m:funcPr>
                          <m:ctrlPr>
                            <a:rPr lang="pt-PT" b="0" i="1" smtClean="0">
                              <a:latin typeface="Cambria Math" panose="02040503050406030204" pitchFamily="18" charset="0"/>
                            </a:rPr>
                          </m:ctrlPr>
                        </m:funcPr>
                        <m:fName>
                          <m:limLow>
                            <m:limLowPr>
                              <m:ctrlPr>
                                <a:rPr lang="pt-PT" b="0" i="1" smtClean="0">
                                  <a:latin typeface="Cambria Math" panose="02040503050406030204" pitchFamily="18" charset="0"/>
                                </a:rPr>
                              </m:ctrlPr>
                            </m:limLowPr>
                            <m:e>
                              <m:r>
                                <m:rPr>
                                  <m:sty m:val="p"/>
                                </m:rPr>
                                <a:rPr lang="pt-PT" b="0" i="0" smtClean="0">
                                  <a:latin typeface="Cambria Math" panose="02040503050406030204" pitchFamily="18" charset="0"/>
                                </a:rPr>
                                <m:t>arg</m:t>
                              </m:r>
                              <m:r>
                                <a:rPr lang="pt-PT" b="0" i="0" smtClean="0">
                                  <a:latin typeface="Cambria Math" panose="02040503050406030204" pitchFamily="18" charset="0"/>
                                </a:rPr>
                                <m:t> </m:t>
                              </m:r>
                              <m:r>
                                <m:rPr>
                                  <m:sty m:val="p"/>
                                </m:rPr>
                                <a:rPr lang="pt-PT" b="0" i="0" smtClean="0">
                                  <a:latin typeface="Cambria Math" panose="02040503050406030204" pitchFamily="18" charset="0"/>
                                </a:rPr>
                                <m:t>min</m:t>
                              </m:r>
                            </m:e>
                            <m:lim>
                              <m:r>
                                <a:rPr lang="pt-PT" b="0" i="1" smtClean="0">
                                  <a:latin typeface="Cambria Math" panose="02040503050406030204" pitchFamily="18" charset="0"/>
                                </a:rPr>
                                <m:t>𝜃</m:t>
                              </m:r>
                            </m:lim>
                          </m:limLow>
                        </m:fName>
                        <m:e>
                          <m:nary>
                            <m:naryPr>
                              <m:chr m:val="∑"/>
                              <m:ctrlPr>
                                <a:rPr lang="pt-PT" i="1" smtClean="0">
                                  <a:latin typeface="Cambria Math" panose="02040503050406030204" pitchFamily="18" charset="0"/>
                                </a:rPr>
                              </m:ctrlPr>
                            </m:naryPr>
                            <m:sub>
                              <m:r>
                                <a:rPr lang="pt-PT" b="0" i="1" smtClean="0">
                                  <a:latin typeface="Cambria Math" panose="02040503050406030204" pitchFamily="18" charset="0"/>
                                </a:rPr>
                                <m:t>𝑠</m:t>
                              </m:r>
                              <m:r>
                                <a:rPr lang="pt-PT" i="1">
                                  <a:latin typeface="Cambria Math" panose="02040503050406030204" pitchFamily="18" charset="0"/>
                                </a:rPr>
                                <m:t>=</m:t>
                              </m:r>
                              <m:r>
                                <a:rPr lang="pt-PT" b="0" i="1" smtClean="0">
                                  <a:latin typeface="Cambria Math" panose="02040503050406030204" pitchFamily="18" charset="0"/>
                                </a:rPr>
                                <m:t>1</m:t>
                              </m:r>
                            </m:sub>
                            <m:sup>
                              <m:r>
                                <a:rPr lang="pt-PT" b="0" i="1" smtClean="0">
                                  <a:latin typeface="Cambria Math" panose="02040503050406030204" pitchFamily="18" charset="0"/>
                                </a:rPr>
                                <m:t>𝑆</m:t>
                              </m:r>
                            </m:sup>
                            <m:e>
                              <m:r>
                                <a:rPr lang="pt-PT" i="1">
                                  <a:latin typeface="Cambria Math" panose="02040503050406030204" pitchFamily="18" charset="0"/>
                                </a:rPr>
                                <m:t>ℓ</m:t>
                              </m:r>
                              <m:d>
                                <m:dPr>
                                  <m:ctrlPr>
                                    <a:rPr lang="pt-PT" i="1">
                                      <a:latin typeface="Cambria Math" panose="02040503050406030204" pitchFamily="18" charset="0"/>
                                    </a:rPr>
                                  </m:ctrlPr>
                                </m:dPr>
                                <m:e>
                                  <m:sSub>
                                    <m:sSubPr>
                                      <m:ctrlPr>
                                        <a:rPr lang="pt-PT" b="1" i="1" smtClean="0">
                                          <a:latin typeface="Cambria Math" panose="02040503050406030204" pitchFamily="18" charset="0"/>
                                        </a:rPr>
                                      </m:ctrlPr>
                                    </m:sSubPr>
                                    <m:e>
                                      <m:r>
                                        <a:rPr lang="pt-PT" b="1">
                                          <a:latin typeface="Cambria Math" panose="02040503050406030204" pitchFamily="18" charset="0"/>
                                        </a:rPr>
                                        <m:t>𝐘</m:t>
                                      </m:r>
                                    </m:e>
                                    <m:sub>
                                      <m:r>
                                        <a:rPr lang="pt-PT" b="0" i="1" smtClean="0">
                                          <a:latin typeface="Cambria Math" panose="02040503050406030204" pitchFamily="18" charset="0"/>
                                        </a:rPr>
                                        <m:t>𝑠</m:t>
                                      </m:r>
                                    </m:sub>
                                  </m:sSub>
                                  <m:r>
                                    <a:rPr lang="pt-PT" b="1">
                                      <a:latin typeface="Cambria Math" panose="02040503050406030204" pitchFamily="18" charset="0"/>
                                    </a:rPr>
                                    <m:t>,</m:t>
                                  </m:r>
                                  <m:r>
                                    <a:rPr lang="pt-PT" i="1">
                                      <a:latin typeface="Cambria Math" panose="02040503050406030204" pitchFamily="18" charset="0"/>
                                    </a:rPr>
                                    <m:t>𝐹</m:t>
                                  </m:r>
                                  <m:d>
                                    <m:dPr>
                                      <m:ctrlPr>
                                        <a:rPr lang="pt-PT" b="1" i="1">
                                          <a:latin typeface="Cambria Math" panose="02040503050406030204" pitchFamily="18" charset="0"/>
                                        </a:rPr>
                                      </m:ctrlPr>
                                    </m:dPr>
                                    <m:e>
                                      <m:sSub>
                                        <m:sSubPr>
                                          <m:ctrlPr>
                                            <a:rPr lang="pt-PT" b="0" i="1" smtClean="0">
                                              <a:latin typeface="Cambria Math" panose="02040503050406030204" pitchFamily="18" charset="0"/>
                                            </a:rPr>
                                          </m:ctrlPr>
                                        </m:sSubPr>
                                        <m:e>
                                          <m:r>
                                            <a:rPr lang="pt-PT" b="1">
                                              <a:latin typeface="Cambria Math" panose="02040503050406030204" pitchFamily="18" charset="0"/>
                                            </a:rPr>
                                            <m:t>𝐱</m:t>
                                          </m:r>
                                        </m:e>
                                        <m:sub>
                                          <m:r>
                                            <a:rPr lang="pt-PT" b="0" i="1" smtClean="0">
                                              <a:latin typeface="Cambria Math" panose="02040503050406030204" pitchFamily="18" charset="0"/>
                                            </a:rPr>
                                            <m:t>𝑠</m:t>
                                          </m:r>
                                        </m:sub>
                                      </m:sSub>
                                      <m:r>
                                        <a:rPr lang="pt-PT" i="1">
                                          <a:latin typeface="Cambria Math" panose="02040503050406030204" pitchFamily="18" charset="0"/>
                                        </a:rPr>
                                        <m:t>;</m:t>
                                      </m:r>
                                      <m:r>
                                        <a:rPr lang="pt-PT" i="1">
                                          <a:latin typeface="Cambria Math" panose="02040503050406030204" pitchFamily="18" charset="0"/>
                                        </a:rPr>
                                        <m:t>𝜃</m:t>
                                      </m:r>
                                    </m:e>
                                  </m:d>
                                </m:e>
                              </m:d>
                            </m:e>
                          </m:nary>
                        </m:e>
                      </m:func>
                      <m:r>
                        <a:rPr lang="pt-PT" b="0" i="1" smtClean="0">
                          <a:latin typeface="Cambria Math" panose="02040503050406030204" pitchFamily="18" charset="0"/>
                        </a:rPr>
                        <m:t>= </m:t>
                      </m:r>
                      <m:limLow>
                        <m:limLowPr>
                          <m:ctrlPr>
                            <a:rPr lang="pt-PT" i="1">
                              <a:latin typeface="Cambria Math" panose="02040503050406030204" pitchFamily="18" charset="0"/>
                            </a:rPr>
                          </m:ctrlPr>
                        </m:limLowPr>
                        <m:e>
                          <m:r>
                            <m:rPr>
                              <m:sty m:val="p"/>
                            </m:rPr>
                            <a:rPr lang="pt-PT">
                              <a:latin typeface="Cambria Math" panose="02040503050406030204" pitchFamily="18" charset="0"/>
                            </a:rPr>
                            <m:t>arg</m:t>
                          </m:r>
                          <m:r>
                            <a:rPr lang="pt-PT">
                              <a:latin typeface="Cambria Math" panose="02040503050406030204" pitchFamily="18" charset="0"/>
                            </a:rPr>
                            <m:t> </m:t>
                          </m:r>
                          <m:r>
                            <m:rPr>
                              <m:sty m:val="p"/>
                            </m:rPr>
                            <a:rPr lang="pt-PT">
                              <a:latin typeface="Cambria Math" panose="02040503050406030204" pitchFamily="18" charset="0"/>
                            </a:rPr>
                            <m:t>min</m:t>
                          </m:r>
                        </m:e>
                        <m:lim>
                          <m:r>
                            <a:rPr lang="pt-PT" b="0" i="1" smtClean="0">
                              <a:latin typeface="Cambria Math" panose="02040503050406030204" pitchFamily="18" charset="0"/>
                            </a:rPr>
                            <m:t>𝜃</m:t>
                          </m:r>
                        </m:lim>
                      </m:limLow>
                      <m:r>
                        <a:rPr lang="pt-PT" b="0" i="1" smtClean="0">
                          <a:latin typeface="Cambria Math" panose="02040503050406030204" pitchFamily="18" charset="0"/>
                        </a:rPr>
                        <m:t> </m:t>
                      </m:r>
                      <m:r>
                        <a:rPr lang="pt-PT" b="0" i="1" smtClean="0">
                          <a:latin typeface="Cambria Math" panose="02040503050406030204" pitchFamily="18" charset="0"/>
                        </a:rPr>
                        <m:t>𝑓</m:t>
                      </m:r>
                      <m:r>
                        <a:rPr lang="pt-PT" b="0" i="1" smtClean="0">
                          <a:latin typeface="Cambria Math" panose="02040503050406030204" pitchFamily="18" charset="0"/>
                        </a:rPr>
                        <m:t>(</m:t>
                      </m:r>
                      <m:r>
                        <a:rPr lang="pt-PT" b="0" i="1" smtClean="0">
                          <a:latin typeface="Cambria Math" panose="02040503050406030204" pitchFamily="18" charset="0"/>
                        </a:rPr>
                        <m:t>𝜃</m:t>
                      </m:r>
                      <m:r>
                        <a:rPr lang="pt-PT" b="0" i="1" smtClean="0">
                          <a:latin typeface="Cambria Math" panose="02040503050406030204" pitchFamily="18" charset="0"/>
                        </a:rPr>
                        <m:t>)</m:t>
                      </m:r>
                    </m:oMath>
                  </m:oMathPara>
                </a14:m>
                <a:endParaRPr lang="pt-PT" dirty="0"/>
              </a:p>
            </p:txBody>
          </p:sp>
        </mc:Choice>
        <mc:Fallback xmlns="">
          <p:sp>
            <p:nvSpPr>
              <p:cNvPr id="11" name="CaixaDeTexto 10">
                <a:extLst>
                  <a:ext uri="{FF2B5EF4-FFF2-40B4-BE49-F238E27FC236}">
                    <a16:creationId xmlns:a16="http://schemas.microsoft.com/office/drawing/2014/main" id="{F37DFBFD-AF87-491C-9A59-B39EA67D8B3E}"/>
                  </a:ext>
                </a:extLst>
              </p:cNvPr>
              <p:cNvSpPr txBox="1">
                <a:spLocks noRot="1" noChangeAspect="1" noMove="1" noResize="1" noEditPoints="1" noAdjustHandles="1" noChangeArrowheads="1" noChangeShapeType="1" noTextEdit="1"/>
              </p:cNvSpPr>
              <p:nvPr/>
            </p:nvSpPr>
            <p:spPr>
              <a:xfrm>
                <a:off x="2092301" y="2306511"/>
                <a:ext cx="8007398" cy="879856"/>
              </a:xfrm>
              <a:prstGeom prst="rect">
                <a:avLst/>
              </a:prstGeom>
              <a:blipFill>
                <a:blip r:embed="rId3"/>
                <a:stretch>
                  <a:fillRect t="-91549" b="-1450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16650D14-D057-6DD8-4D9F-72EA6BAC588A}"/>
                  </a:ext>
                </a:extLst>
              </p:cNvPr>
              <p:cNvSpPr txBox="1"/>
              <p:nvPr/>
            </p:nvSpPr>
            <p:spPr>
              <a:xfrm>
                <a:off x="1398213" y="1394970"/>
                <a:ext cx="10099022" cy="646331"/>
              </a:xfrm>
              <a:prstGeom prst="rect">
                <a:avLst/>
              </a:prstGeom>
              <a:noFill/>
            </p:spPr>
            <p:txBody>
              <a:bodyPr wrap="square">
                <a:spAutoFit/>
              </a:bodyPr>
              <a:lstStyle/>
              <a:p>
                <a:pPr algn="just"/>
                <a:r>
                  <a:rPr lang="en-US" dirty="0">
                    <a:solidFill>
                      <a:srgbClr val="000000"/>
                    </a:solidFill>
                  </a:rPr>
                  <a:t>Determine the </a:t>
                </a:r>
                <a:r>
                  <a:rPr lang="en-US" b="1" dirty="0">
                    <a:solidFill>
                      <a:srgbClr val="000000"/>
                    </a:solidFill>
                  </a:rPr>
                  <a:t>optimal network parameters </a:t>
                </a:r>
                <a:r>
                  <a:rPr lang="en-US" dirty="0">
                    <a:solidFill>
                      <a:srgbClr val="000000"/>
                    </a:solidFill>
                  </a:rPr>
                  <a:t>to </a:t>
                </a:r>
                <a:r>
                  <a:rPr lang="pt-PT" b="1" dirty="0">
                    <a:solidFill>
                      <a:srgbClr val="000000"/>
                    </a:solidFill>
                  </a:rPr>
                  <a:t>minimize a </a:t>
                </a:r>
                <a:r>
                  <a:rPr lang="pt-PT" b="1" dirty="0" err="1">
                    <a:solidFill>
                      <a:srgbClr val="000000"/>
                    </a:solidFill>
                  </a:rPr>
                  <a:t>loss</a:t>
                </a:r>
                <a:r>
                  <a:rPr lang="pt-PT" b="1" dirty="0">
                    <a:solidFill>
                      <a:srgbClr val="000000"/>
                    </a:solidFill>
                  </a:rPr>
                  <a:t> </a:t>
                </a:r>
                <a:r>
                  <a:rPr lang="pt-PT" b="1" dirty="0" err="1">
                    <a:solidFill>
                      <a:srgbClr val="000000"/>
                    </a:solidFill>
                  </a:rPr>
                  <a:t>function</a:t>
                </a:r>
                <a:r>
                  <a:rPr lang="pt-PT" b="1" dirty="0">
                    <a:solidFill>
                      <a:srgbClr val="000000"/>
                    </a:solidFill>
                  </a:rPr>
                  <a:t> </a:t>
                </a:r>
                <a14:m>
                  <m:oMath xmlns:m="http://schemas.openxmlformats.org/officeDocument/2006/math">
                    <m:r>
                      <a:rPr lang="pt-PT" b="1" i="1">
                        <a:solidFill>
                          <a:srgbClr val="000000"/>
                        </a:solidFill>
                        <a:latin typeface="Cambria Math" panose="02040503050406030204" pitchFamily="18" charset="0"/>
                      </a:rPr>
                      <m:t>ℓ</m:t>
                    </m:r>
                  </m:oMath>
                </a14:m>
                <a:r>
                  <a:rPr lang="pt-PT" dirty="0">
                    <a:solidFill>
                      <a:srgbClr val="000000"/>
                    </a:solidFill>
                  </a:rPr>
                  <a:t> (</a:t>
                </a:r>
                <a:r>
                  <a:rPr lang="pt-PT" dirty="0" err="1">
                    <a:solidFill>
                      <a:srgbClr val="000000"/>
                    </a:solidFill>
                  </a:rPr>
                  <a:t>function</a:t>
                </a:r>
                <a:r>
                  <a:rPr lang="pt-PT" dirty="0">
                    <a:solidFill>
                      <a:srgbClr val="000000"/>
                    </a:solidFill>
                  </a:rPr>
                  <a:t> that </a:t>
                </a:r>
                <a:r>
                  <a:rPr lang="en-US" dirty="0"/>
                  <a:t>quantifies the error between the predicted output of the neural network and the actual label </a:t>
                </a:r>
                <a:r>
                  <a:rPr lang="pt-PT" dirty="0" err="1"/>
                  <a:t>values</a:t>
                </a:r>
                <a:r>
                  <a:rPr lang="pt-PT" dirty="0">
                    <a:solidFill>
                      <a:srgbClr val="000000"/>
                    </a:solidFill>
                  </a:rPr>
                  <a:t>).</a:t>
                </a:r>
              </a:p>
            </p:txBody>
          </p:sp>
        </mc:Choice>
        <mc:Fallback xmlns="">
          <p:sp>
            <p:nvSpPr>
              <p:cNvPr id="13" name="CaixaDeTexto 12">
                <a:extLst>
                  <a:ext uri="{FF2B5EF4-FFF2-40B4-BE49-F238E27FC236}">
                    <a16:creationId xmlns:a16="http://schemas.microsoft.com/office/drawing/2014/main" id="{16650D14-D057-6DD8-4D9F-72EA6BAC588A}"/>
                  </a:ext>
                </a:extLst>
              </p:cNvPr>
              <p:cNvSpPr txBox="1">
                <a:spLocks noRot="1" noChangeAspect="1" noMove="1" noResize="1" noEditPoints="1" noAdjustHandles="1" noChangeArrowheads="1" noChangeShapeType="1" noTextEdit="1"/>
              </p:cNvSpPr>
              <p:nvPr/>
            </p:nvSpPr>
            <p:spPr>
              <a:xfrm>
                <a:off x="1398213" y="1394970"/>
                <a:ext cx="10099022" cy="646331"/>
              </a:xfrm>
              <a:prstGeom prst="rect">
                <a:avLst/>
              </a:prstGeom>
              <a:blipFill>
                <a:blip r:embed="rId4"/>
                <a:stretch>
                  <a:fillRect l="-376" t="-3846" r="-502" b="-13462"/>
                </a:stretch>
              </a:blipFill>
            </p:spPr>
            <p:txBody>
              <a:bodyPr/>
              <a:lstStyle/>
              <a:p>
                <a:r>
                  <a:rPr lang="en-US">
                    <a:noFill/>
                  </a:rPr>
                  <a:t> </a:t>
                </a:r>
              </a:p>
            </p:txBody>
          </p:sp>
        </mc:Fallback>
      </mc:AlternateContent>
      <p:pic>
        <p:nvPicPr>
          <p:cNvPr id="14" name="Gráfico 13" descr="Alvo com preenchimento sólido">
            <a:extLst>
              <a:ext uri="{FF2B5EF4-FFF2-40B4-BE49-F238E27FC236}">
                <a16:creationId xmlns:a16="http://schemas.microsoft.com/office/drawing/2014/main" id="{F76F54B8-AC0F-F450-8A99-E4CB3F54EA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3813" y="1338379"/>
            <a:ext cx="914400" cy="914400"/>
          </a:xfrm>
          <a:prstGeom prst="rect">
            <a:avLst/>
          </a:prstGeom>
        </p:spPr>
      </p:pic>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63D485C9-08D4-88E2-4438-F1D41CE7B467}"/>
                  </a:ext>
                </a:extLst>
              </p:cNvPr>
              <p:cNvSpPr txBox="1"/>
              <p:nvPr/>
            </p:nvSpPr>
            <p:spPr>
              <a:xfrm>
                <a:off x="1370318" y="3559829"/>
                <a:ext cx="9859171" cy="2446824"/>
              </a:xfrm>
              <a:prstGeom prst="rect">
                <a:avLst/>
              </a:prstGeom>
              <a:noFill/>
            </p:spPr>
            <p:txBody>
              <a:bodyPr wrap="square" rtlCol="0">
                <a:spAutoFit/>
              </a:bodyPr>
              <a:lstStyle/>
              <a:p>
                <a:pPr marL="285750" indent="-285750">
                  <a:lnSpc>
                    <a:spcPct val="150000"/>
                  </a:lnSpc>
                  <a:buFont typeface="Arial" panose="020B0604020202020204" pitchFamily="34" charset="0"/>
                  <a:buChar char="•"/>
                </a:pPr>
                <a14:m>
                  <m:oMath xmlns:m="http://schemas.openxmlformats.org/officeDocument/2006/math">
                    <m:r>
                      <a:rPr lang="pt-PT" b="0" i="1" smtClean="0">
                        <a:latin typeface="Cambria Math" panose="02040503050406030204" pitchFamily="18" charset="0"/>
                      </a:rPr>
                      <m:t>𝜃</m:t>
                    </m:r>
                  </m:oMath>
                </a14:m>
                <a:r>
                  <a:rPr lang="en-US" dirty="0"/>
                  <a:t> - network parameters </a:t>
                </a:r>
              </a:p>
              <a:p>
                <a:pPr marL="285750" indent="-285750">
                  <a:lnSpc>
                    <a:spcPct val="150000"/>
                  </a:lnSpc>
                  <a:buFont typeface="Arial" panose="020B0604020202020204" pitchFamily="34" charset="0"/>
                  <a:buChar char="•"/>
                </a:pPr>
                <a14:m>
                  <m:oMath xmlns:m="http://schemas.openxmlformats.org/officeDocument/2006/math">
                    <m:r>
                      <a:rPr lang="pt-PT" b="1" i="0" smtClean="0">
                        <a:latin typeface="Cambria Math" panose="02040503050406030204" pitchFamily="18" charset="0"/>
                      </a:rPr>
                      <m:t>𝐱</m:t>
                    </m:r>
                    <m:r>
                      <a:rPr lang="pt-PT" i="1">
                        <a:latin typeface="Cambria Math" panose="02040503050406030204" pitchFamily="18" charset="0"/>
                      </a:rPr>
                      <m:t> </m:t>
                    </m:r>
                  </m:oMath>
                </a14:m>
                <a:r>
                  <a:rPr lang="pt-PT" dirty="0"/>
                  <a:t>- </a:t>
                </a:r>
                <a:r>
                  <a:rPr lang="pt-PT" dirty="0" err="1"/>
                  <a:t>features</a:t>
                </a:r>
                <a:endParaRPr lang="pt-PT" dirty="0"/>
              </a:p>
              <a:p>
                <a:pPr marL="285750" indent="-285750">
                  <a:lnSpc>
                    <a:spcPct val="150000"/>
                  </a:lnSpc>
                  <a:buFont typeface="Arial" panose="020B0604020202020204" pitchFamily="34" charset="0"/>
                  <a:buChar char="•"/>
                </a:pPr>
                <a14:m>
                  <m:oMath xmlns:m="http://schemas.openxmlformats.org/officeDocument/2006/math">
                    <m:r>
                      <a:rPr lang="pt-PT" b="1">
                        <a:latin typeface="Cambria Math" panose="02040503050406030204" pitchFamily="18" charset="0"/>
                      </a:rPr>
                      <m:t>𝐘</m:t>
                    </m:r>
                  </m:oMath>
                </a14:m>
                <a:r>
                  <a:rPr lang="pt-PT" dirty="0"/>
                  <a:t>- </a:t>
                </a:r>
                <a:r>
                  <a:rPr lang="pt-PT" dirty="0" err="1"/>
                  <a:t>label</a:t>
                </a:r>
                <a:endParaRPr lang="en-US" dirty="0"/>
              </a:p>
              <a:p>
                <a:pPr marL="285750" indent="-285750">
                  <a:lnSpc>
                    <a:spcPct val="150000"/>
                  </a:lnSpc>
                  <a:buFont typeface="Arial" panose="020B0604020202020204" pitchFamily="34" charset="0"/>
                  <a:buChar char="•"/>
                </a:pPr>
                <a14:m>
                  <m:oMath xmlns:m="http://schemas.openxmlformats.org/officeDocument/2006/math">
                    <m:r>
                      <a:rPr lang="pt-PT" i="1" smtClean="0">
                        <a:latin typeface="Cambria Math" panose="02040503050406030204" pitchFamily="18" charset="0"/>
                        <a:ea typeface="Cambria Math" panose="02040503050406030204" pitchFamily="18" charset="0"/>
                      </a:rPr>
                      <m:t>𝑆</m:t>
                    </m:r>
                    <m:r>
                      <a:rPr lang="pt-PT" b="0" i="1" smtClean="0">
                        <a:latin typeface="Cambria Math" panose="02040503050406030204" pitchFamily="18" charset="0"/>
                        <a:ea typeface="Cambria Math" panose="02040503050406030204" pitchFamily="18" charset="0"/>
                      </a:rPr>
                      <m:t> </m:t>
                    </m:r>
                  </m:oMath>
                </a14:m>
                <a:r>
                  <a:rPr lang="en-US" dirty="0"/>
                  <a:t>- number of training examples in the dataset </a:t>
                </a:r>
                <a14:m>
                  <m:oMath xmlns:m="http://schemas.openxmlformats.org/officeDocument/2006/math">
                    <m:r>
                      <a:rPr lang="pt-PT" b="1" i="0" smtClean="0">
                        <a:latin typeface="Cambria Math" panose="02040503050406030204" pitchFamily="18" charset="0"/>
                      </a:rPr>
                      <m:t>𝐗</m:t>
                    </m:r>
                    <m:r>
                      <a:rPr lang="pt-PT" b="0" i="1" smtClean="0">
                        <a:latin typeface="Cambria Math" panose="02040503050406030204" pitchFamily="18" charset="0"/>
                      </a:rPr>
                      <m:t>=</m:t>
                    </m:r>
                    <m:d>
                      <m:dPr>
                        <m:ctrlPr>
                          <a:rPr lang="pt-PT" b="0" i="1" smtClean="0">
                            <a:latin typeface="Cambria Math" panose="02040503050406030204" pitchFamily="18" charset="0"/>
                          </a:rPr>
                        </m:ctrlPr>
                      </m:dPr>
                      <m:e>
                        <m:r>
                          <a:rPr lang="pt-PT" b="1" i="0" smtClean="0">
                            <a:latin typeface="Cambria Math" panose="02040503050406030204" pitchFamily="18" charset="0"/>
                          </a:rPr>
                          <m:t>𝐱</m:t>
                        </m:r>
                        <m:r>
                          <a:rPr lang="pt-PT" b="0" i="1" smtClean="0">
                            <a:latin typeface="Cambria Math" panose="02040503050406030204" pitchFamily="18" charset="0"/>
                          </a:rPr>
                          <m:t>,</m:t>
                        </m:r>
                        <m:r>
                          <a:rPr lang="pt-PT" b="1" i="0" smtClean="0">
                            <a:latin typeface="Cambria Math" panose="02040503050406030204" pitchFamily="18" charset="0"/>
                          </a:rPr>
                          <m:t>𝐘</m:t>
                        </m:r>
                      </m:e>
                    </m:d>
                  </m:oMath>
                </a14:m>
                <a:endParaRPr lang="pt-PT" b="1" dirty="0"/>
              </a:p>
              <a:p>
                <a:pPr marL="285750" indent="-285750">
                  <a:lnSpc>
                    <a:spcPct val="150000"/>
                  </a:lnSpc>
                  <a:buFont typeface="Arial" panose="020B0604020202020204" pitchFamily="34" charset="0"/>
                  <a:buChar char="•"/>
                </a:pPr>
                <a14:m>
                  <m:oMath xmlns:m="http://schemas.openxmlformats.org/officeDocument/2006/math">
                    <m:r>
                      <a:rPr lang="pt-PT" i="1" smtClean="0">
                        <a:latin typeface="Cambria Math" panose="02040503050406030204" pitchFamily="18" charset="0"/>
                      </a:rPr>
                      <m:t>𝐹</m:t>
                    </m:r>
                    <m:d>
                      <m:dPr>
                        <m:ctrlPr>
                          <a:rPr lang="pt-PT" b="1" i="1">
                            <a:latin typeface="Cambria Math" panose="02040503050406030204" pitchFamily="18" charset="0"/>
                          </a:rPr>
                        </m:ctrlPr>
                      </m:dPr>
                      <m:e>
                        <m:r>
                          <a:rPr lang="pt-PT" b="1" i="0" smtClean="0">
                            <a:latin typeface="Cambria Math" panose="02040503050406030204" pitchFamily="18" charset="0"/>
                          </a:rPr>
                          <m:t>𝐱</m:t>
                        </m:r>
                        <m:r>
                          <a:rPr lang="pt-PT" i="1">
                            <a:latin typeface="Cambria Math" panose="02040503050406030204" pitchFamily="18" charset="0"/>
                          </a:rPr>
                          <m:t>;</m:t>
                        </m:r>
                        <m:r>
                          <a:rPr lang="pt-PT" i="1">
                            <a:latin typeface="Cambria Math" panose="02040503050406030204" pitchFamily="18" charset="0"/>
                          </a:rPr>
                          <m:t>𝜃</m:t>
                        </m:r>
                      </m:e>
                    </m:d>
                  </m:oMath>
                </a14:m>
                <a:r>
                  <a:rPr lang="en-US" dirty="0"/>
                  <a:t> - output of the neural network</a:t>
                </a:r>
              </a:p>
              <a:p>
                <a:pPr marL="285750" indent="-285750">
                  <a:buFont typeface="Arial" panose="020B0604020202020204" pitchFamily="34" charset="0"/>
                  <a:buChar char="•"/>
                </a:pPr>
                <a:endParaRPr lang="en-US" dirty="0"/>
              </a:p>
            </p:txBody>
          </p:sp>
        </mc:Choice>
        <mc:Fallback xmlns="">
          <p:sp>
            <p:nvSpPr>
              <p:cNvPr id="4" name="CaixaDeTexto 3">
                <a:extLst>
                  <a:ext uri="{FF2B5EF4-FFF2-40B4-BE49-F238E27FC236}">
                    <a16:creationId xmlns:a16="http://schemas.microsoft.com/office/drawing/2014/main" id="{63D485C9-08D4-88E2-4438-F1D41CE7B467}"/>
                  </a:ext>
                </a:extLst>
              </p:cNvPr>
              <p:cNvSpPr txBox="1">
                <a:spLocks noRot="1" noChangeAspect="1" noMove="1" noResize="1" noEditPoints="1" noAdjustHandles="1" noChangeArrowheads="1" noChangeShapeType="1" noTextEdit="1"/>
              </p:cNvSpPr>
              <p:nvPr/>
            </p:nvSpPr>
            <p:spPr>
              <a:xfrm>
                <a:off x="1370318" y="3559829"/>
                <a:ext cx="9859171" cy="2446824"/>
              </a:xfrm>
              <a:prstGeom prst="rect">
                <a:avLst/>
              </a:prstGeom>
              <a:blipFill>
                <a:blip r:embed="rId7"/>
                <a:stretch>
                  <a:fillRect l="-515"/>
                </a:stretch>
              </a:blipFill>
            </p:spPr>
            <p:txBody>
              <a:bodyPr/>
              <a:lstStyle/>
              <a:p>
                <a:r>
                  <a:rPr lang="en-US">
                    <a:noFill/>
                  </a:rPr>
                  <a:t> </a:t>
                </a:r>
              </a:p>
            </p:txBody>
          </p:sp>
        </mc:Fallback>
      </mc:AlternateContent>
      <p:sp>
        <p:nvSpPr>
          <p:cNvPr id="5" name="CaixaDeTexto 4">
            <a:extLst>
              <a:ext uri="{FF2B5EF4-FFF2-40B4-BE49-F238E27FC236}">
                <a16:creationId xmlns:a16="http://schemas.microsoft.com/office/drawing/2014/main" id="{6200A9F0-553B-18E1-53AC-E1EFF151C74D}"/>
              </a:ext>
            </a:extLst>
          </p:cNvPr>
          <p:cNvSpPr txBox="1"/>
          <p:nvPr/>
        </p:nvSpPr>
        <p:spPr>
          <a:xfrm>
            <a:off x="216273" y="6356350"/>
            <a:ext cx="2743199" cy="338554"/>
          </a:xfrm>
          <a:prstGeom prst="rect">
            <a:avLst/>
          </a:prstGeom>
          <a:noFill/>
        </p:spPr>
        <p:txBody>
          <a:bodyPr wrap="square" rtlCol="0">
            <a:spAutoFit/>
          </a:bodyPr>
          <a:lstStyle/>
          <a:p>
            <a:r>
              <a:rPr lang="en-US" sz="1600" dirty="0"/>
              <a:t>References  [</a:t>
            </a:r>
            <a:r>
              <a:rPr lang="en-US" sz="1600" dirty="0">
                <a:solidFill>
                  <a:srgbClr val="3D78B5"/>
                </a:solidFill>
              </a:rPr>
              <a:t>1, 31, 43</a:t>
            </a:r>
            <a:r>
              <a:rPr lang="en-US" sz="1600" dirty="0"/>
              <a:t>]</a:t>
            </a:r>
          </a:p>
        </p:txBody>
      </p:sp>
    </p:spTree>
    <p:extLst>
      <p:ext uri="{BB962C8B-B14F-4D97-AF65-F5344CB8AC3E}">
        <p14:creationId xmlns:p14="http://schemas.microsoft.com/office/powerpoint/2010/main" val="3167060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87E677-D025-9149-E489-43FC0B41ED9B}"/>
              </a:ext>
            </a:extLst>
          </p:cNvPr>
          <p:cNvSpPr>
            <a:spLocks noGrp="1"/>
          </p:cNvSpPr>
          <p:nvPr>
            <p:ph type="title"/>
          </p:nvPr>
        </p:nvSpPr>
        <p:spPr>
          <a:xfrm>
            <a:off x="0" y="1"/>
            <a:ext cx="12192000" cy="999460"/>
          </a:xfrm>
          <a:solidFill>
            <a:schemeClr val="bg1">
              <a:lumMod val="95000"/>
            </a:schemeClr>
          </a:solidFill>
        </p:spPr>
        <p:txBody>
          <a:bodyPr/>
          <a:lstStyle/>
          <a:p>
            <a:r>
              <a:rPr lang="en-US" sz="2800" b="1" dirty="0">
                <a:solidFill>
                  <a:srgbClr val="1990B0"/>
                </a:solidFill>
                <a:cs typeface="Arial" panose="020B0604020202020204" pitchFamily="34" charset="0"/>
              </a:rPr>
              <a:t>  </a:t>
            </a:r>
            <a:r>
              <a:rPr lang="en-US" sz="2800" dirty="0">
                <a:cs typeface="Arial" panose="020B0604020202020204" pitchFamily="34" charset="0"/>
              </a:rPr>
              <a:t>Introduction</a:t>
            </a:r>
          </a:p>
        </p:txBody>
      </p:sp>
      <p:sp>
        <p:nvSpPr>
          <p:cNvPr id="3" name="Marcador de Posição do Número do Diapositivo 2">
            <a:extLst>
              <a:ext uri="{FF2B5EF4-FFF2-40B4-BE49-F238E27FC236}">
                <a16:creationId xmlns:a16="http://schemas.microsoft.com/office/drawing/2014/main" id="{4E55505A-0F34-EA7B-60D0-3DBB22588163}"/>
              </a:ext>
            </a:extLst>
          </p:cNvPr>
          <p:cNvSpPr>
            <a:spLocks noGrp="1"/>
          </p:cNvSpPr>
          <p:nvPr>
            <p:ph type="sldNum" sz="quarter" idx="12"/>
          </p:nvPr>
        </p:nvSpPr>
        <p:spPr/>
        <p:txBody>
          <a:bodyPr/>
          <a:lstStyle/>
          <a:p>
            <a:fld id="{9349F829-3AB5-2249-A75E-9CF92A8C3104}" type="slidenum">
              <a:rPr lang="pt-PT" smtClean="0"/>
              <a:t>2</a:t>
            </a:fld>
            <a:endParaRPr lang="pt-PT"/>
          </a:p>
        </p:txBody>
      </p:sp>
      <p:sp>
        <p:nvSpPr>
          <p:cNvPr id="19" name="Retângulo 18">
            <a:extLst>
              <a:ext uri="{FF2B5EF4-FFF2-40B4-BE49-F238E27FC236}">
                <a16:creationId xmlns:a16="http://schemas.microsoft.com/office/drawing/2014/main" id="{86B2F95C-61BB-1AC8-EFF1-348B4D353AC1}"/>
              </a:ext>
            </a:extLst>
          </p:cNvPr>
          <p:cNvSpPr/>
          <p:nvPr/>
        </p:nvSpPr>
        <p:spPr>
          <a:xfrm>
            <a:off x="3432886" y="3310554"/>
            <a:ext cx="5326231" cy="1797046"/>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tângulo Arredondado 20">
            <a:extLst>
              <a:ext uri="{FF2B5EF4-FFF2-40B4-BE49-F238E27FC236}">
                <a16:creationId xmlns:a16="http://schemas.microsoft.com/office/drawing/2014/main" id="{BBD6F6B1-2A13-94A0-F7B6-0DE53B16D37C}"/>
              </a:ext>
            </a:extLst>
          </p:cNvPr>
          <p:cNvSpPr/>
          <p:nvPr/>
        </p:nvSpPr>
        <p:spPr>
          <a:xfrm>
            <a:off x="3432886" y="2457602"/>
            <a:ext cx="5326228" cy="971398"/>
          </a:xfrm>
          <a:prstGeom prst="roundRect">
            <a:avLst>
              <a:gd name="adj" fmla="val 19442"/>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iângulo 21">
            <a:extLst>
              <a:ext uri="{FF2B5EF4-FFF2-40B4-BE49-F238E27FC236}">
                <a16:creationId xmlns:a16="http://schemas.microsoft.com/office/drawing/2014/main" id="{1444A68F-E3F0-3F23-3D14-CDBB49C2B877}"/>
              </a:ext>
            </a:extLst>
          </p:cNvPr>
          <p:cNvSpPr/>
          <p:nvPr/>
        </p:nvSpPr>
        <p:spPr>
          <a:xfrm rot="10800000">
            <a:off x="5851188" y="3362998"/>
            <a:ext cx="488731" cy="169234"/>
          </a:xfrm>
          <a:prstGeom prst="triangl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aixaDeTexto 22">
            <a:extLst>
              <a:ext uri="{FF2B5EF4-FFF2-40B4-BE49-F238E27FC236}">
                <a16:creationId xmlns:a16="http://schemas.microsoft.com/office/drawing/2014/main" id="{925C2FCB-D240-AAE2-8709-8446EAA4C7B0}"/>
              </a:ext>
            </a:extLst>
          </p:cNvPr>
          <p:cNvSpPr txBox="1"/>
          <p:nvPr/>
        </p:nvSpPr>
        <p:spPr>
          <a:xfrm>
            <a:off x="3432886" y="2728387"/>
            <a:ext cx="5326228" cy="400110"/>
          </a:xfrm>
          <a:prstGeom prst="rect">
            <a:avLst/>
          </a:prstGeom>
          <a:noFill/>
        </p:spPr>
        <p:txBody>
          <a:bodyPr wrap="square" rtlCol="0">
            <a:spAutoFit/>
          </a:bodyPr>
          <a:lstStyle/>
          <a:p>
            <a:pPr algn="ctr"/>
            <a:r>
              <a:rPr lang="en-US" sz="2000" b="1" dirty="0">
                <a:solidFill>
                  <a:schemeClr val="bg1"/>
                </a:solidFill>
                <a:cs typeface="Arial" panose="020B0604020202020204" pitchFamily="34" charset="0"/>
              </a:rPr>
              <a:t>Problem</a:t>
            </a:r>
          </a:p>
        </p:txBody>
      </p:sp>
      <p:sp>
        <p:nvSpPr>
          <p:cNvPr id="98" name="CaixaDeTexto 97">
            <a:extLst>
              <a:ext uri="{FF2B5EF4-FFF2-40B4-BE49-F238E27FC236}">
                <a16:creationId xmlns:a16="http://schemas.microsoft.com/office/drawing/2014/main" id="{87CD8335-B745-FEA8-93B4-B2BAD8FEB058}"/>
              </a:ext>
            </a:extLst>
          </p:cNvPr>
          <p:cNvSpPr txBox="1"/>
          <p:nvPr/>
        </p:nvSpPr>
        <p:spPr>
          <a:xfrm>
            <a:off x="3432879" y="3528783"/>
            <a:ext cx="2646897" cy="830997"/>
          </a:xfrm>
          <a:prstGeom prst="rect">
            <a:avLst/>
          </a:prstGeom>
          <a:noFill/>
        </p:spPr>
        <p:txBody>
          <a:bodyPr wrap="square" rtlCol="0">
            <a:spAutoFit/>
          </a:bodyPr>
          <a:lstStyle/>
          <a:p>
            <a:pPr algn="ctr"/>
            <a:r>
              <a:rPr lang="pt-PT" sz="1600" dirty="0" err="1">
                <a:effectLst/>
                <a:cs typeface="Arial" panose="020B0604020202020204" pitchFamily="34" charset="0"/>
              </a:rPr>
              <a:t>Complex</a:t>
            </a:r>
            <a:r>
              <a:rPr lang="pt-PT" sz="1600" dirty="0">
                <a:effectLst/>
                <a:cs typeface="Arial" panose="020B0604020202020204" pitchFamily="34" charset="0"/>
              </a:rPr>
              <a:t> </a:t>
            </a:r>
            <a:r>
              <a:rPr lang="pt-PT" sz="1600" dirty="0" err="1">
                <a:effectLst/>
                <a:cs typeface="Arial" panose="020B0604020202020204" pitchFamily="34" charset="0"/>
              </a:rPr>
              <a:t>models</a:t>
            </a:r>
            <a:r>
              <a:rPr lang="pt-PT" sz="1600" dirty="0">
                <a:effectLst/>
                <a:cs typeface="Arial" panose="020B0604020202020204" pitchFamily="34" charset="0"/>
              </a:rPr>
              <a:t> do </a:t>
            </a:r>
            <a:r>
              <a:rPr lang="pt-PT" sz="1600" dirty="0" err="1">
                <a:effectLst/>
                <a:cs typeface="Arial" panose="020B0604020202020204" pitchFamily="34" charset="0"/>
              </a:rPr>
              <a:t>not</a:t>
            </a:r>
            <a:r>
              <a:rPr lang="pt-PT" sz="1600" dirty="0">
                <a:effectLst/>
                <a:cs typeface="Arial" panose="020B0604020202020204" pitchFamily="34" charset="0"/>
              </a:rPr>
              <a:t> yield </a:t>
            </a:r>
            <a:r>
              <a:rPr lang="pt-PT" sz="1600" dirty="0" err="1">
                <a:effectLst/>
                <a:cs typeface="Arial" panose="020B0604020202020204" pitchFamily="34" charset="0"/>
              </a:rPr>
              <a:t>closed-form</a:t>
            </a:r>
            <a:r>
              <a:rPr lang="pt-PT" sz="1600" dirty="0">
                <a:cs typeface="Arial" panose="020B0604020202020204" pitchFamily="34" charset="0"/>
              </a:rPr>
              <a:t> </a:t>
            </a:r>
            <a:r>
              <a:rPr lang="pt-PT" sz="1600" dirty="0" err="1">
                <a:effectLst/>
                <a:cs typeface="Arial" panose="020B0604020202020204" pitchFamily="34" charset="0"/>
              </a:rPr>
              <a:t>solutions</a:t>
            </a:r>
            <a:r>
              <a:rPr lang="pt-PT" sz="1600" dirty="0">
                <a:effectLst/>
                <a:cs typeface="Arial" panose="020B0604020202020204" pitchFamily="34" charset="0"/>
              </a:rPr>
              <a:t> </a:t>
            </a:r>
            <a:r>
              <a:rPr lang="pt-PT" sz="1600" dirty="0">
                <a:cs typeface="Arial" panose="020B0604020202020204" pitchFamily="34" charset="0"/>
              </a:rPr>
              <a:t>f</a:t>
            </a:r>
            <a:r>
              <a:rPr lang="pt-PT" sz="1600" dirty="0">
                <a:effectLst/>
                <a:cs typeface="Arial" panose="020B0604020202020204" pitchFamily="34" charset="0"/>
              </a:rPr>
              <a:t>or </a:t>
            </a:r>
            <a:r>
              <a:rPr lang="pt-PT" sz="1600" dirty="0" err="1">
                <a:effectLst/>
                <a:cs typeface="Arial" panose="020B0604020202020204" pitchFamily="34" charset="0"/>
              </a:rPr>
              <a:t>option</a:t>
            </a:r>
            <a:r>
              <a:rPr lang="pt-PT" sz="1600" dirty="0">
                <a:effectLst/>
                <a:cs typeface="Arial" panose="020B0604020202020204" pitchFamily="34" charset="0"/>
              </a:rPr>
              <a:t> </a:t>
            </a:r>
            <a:r>
              <a:rPr lang="pt-PT" sz="1600" dirty="0" err="1">
                <a:effectLst/>
                <a:cs typeface="Arial" panose="020B0604020202020204" pitchFamily="34" charset="0"/>
              </a:rPr>
              <a:t>prices</a:t>
            </a:r>
            <a:r>
              <a:rPr lang="pt-PT" sz="1600" dirty="0">
                <a:effectLst/>
                <a:cs typeface="Arial" panose="020B0604020202020204" pitchFamily="34" charset="0"/>
              </a:rPr>
              <a:t> </a:t>
            </a:r>
            <a:endParaRPr lang="pt-PT" sz="1600" dirty="0">
              <a:cs typeface="Arial" panose="020B0604020202020204" pitchFamily="34" charset="0"/>
            </a:endParaRPr>
          </a:p>
        </p:txBody>
      </p:sp>
      <p:cxnSp>
        <p:nvCxnSpPr>
          <p:cNvPr id="99" name="Conexão Reta Unidirecional 98">
            <a:extLst>
              <a:ext uri="{FF2B5EF4-FFF2-40B4-BE49-F238E27FC236}">
                <a16:creationId xmlns:a16="http://schemas.microsoft.com/office/drawing/2014/main" id="{385608F2-61A1-41C0-3406-BBE1C7C8567B}"/>
              </a:ext>
            </a:extLst>
          </p:cNvPr>
          <p:cNvCxnSpPr>
            <a:cxnSpLocks/>
          </p:cNvCxnSpPr>
          <p:nvPr/>
        </p:nvCxnSpPr>
        <p:spPr>
          <a:xfrm flipH="1">
            <a:off x="4789880" y="4359780"/>
            <a:ext cx="0" cy="268053"/>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1" name="CaixaDeTexto 100">
            <a:extLst>
              <a:ext uri="{FF2B5EF4-FFF2-40B4-BE49-F238E27FC236}">
                <a16:creationId xmlns:a16="http://schemas.microsoft.com/office/drawing/2014/main" id="{7DE49BF9-09C9-388E-C27A-E02DA7178862}"/>
              </a:ext>
            </a:extLst>
          </p:cNvPr>
          <p:cNvSpPr txBox="1"/>
          <p:nvPr/>
        </p:nvSpPr>
        <p:spPr>
          <a:xfrm>
            <a:off x="3432858" y="4627550"/>
            <a:ext cx="2646897" cy="338554"/>
          </a:xfrm>
          <a:prstGeom prst="rect">
            <a:avLst/>
          </a:prstGeom>
          <a:noFill/>
        </p:spPr>
        <p:txBody>
          <a:bodyPr wrap="square" rtlCol="0">
            <a:spAutoFit/>
          </a:bodyPr>
          <a:lstStyle/>
          <a:p>
            <a:pPr algn="ctr"/>
            <a:r>
              <a:rPr lang="pt-PT" sz="1600" dirty="0" err="1">
                <a:cs typeface="Arial" panose="020B0604020202020204" pitchFamily="34" charset="0"/>
              </a:rPr>
              <a:t>Numerical</a:t>
            </a:r>
            <a:r>
              <a:rPr lang="pt-PT" sz="1600" dirty="0">
                <a:cs typeface="Arial" panose="020B0604020202020204" pitchFamily="34" charset="0"/>
              </a:rPr>
              <a:t> </a:t>
            </a:r>
            <a:r>
              <a:rPr lang="pt-PT" sz="1600" dirty="0" err="1">
                <a:cs typeface="Arial" panose="020B0604020202020204" pitchFamily="34" charset="0"/>
              </a:rPr>
              <a:t>methods</a:t>
            </a:r>
            <a:endParaRPr lang="pt-PT" sz="1600" dirty="0">
              <a:cs typeface="Arial" panose="020B0604020202020204" pitchFamily="34" charset="0"/>
            </a:endParaRPr>
          </a:p>
        </p:txBody>
      </p:sp>
      <p:sp>
        <p:nvSpPr>
          <p:cNvPr id="102" name="CaixaDeTexto 101">
            <a:extLst>
              <a:ext uri="{FF2B5EF4-FFF2-40B4-BE49-F238E27FC236}">
                <a16:creationId xmlns:a16="http://schemas.microsoft.com/office/drawing/2014/main" id="{2787C484-DD0A-96E8-907A-928C14CAA092}"/>
              </a:ext>
            </a:extLst>
          </p:cNvPr>
          <p:cNvSpPr txBox="1"/>
          <p:nvPr/>
        </p:nvSpPr>
        <p:spPr>
          <a:xfrm>
            <a:off x="6275781" y="3620187"/>
            <a:ext cx="2345544" cy="584775"/>
          </a:xfrm>
          <a:prstGeom prst="rect">
            <a:avLst/>
          </a:prstGeom>
          <a:noFill/>
        </p:spPr>
        <p:txBody>
          <a:bodyPr wrap="square" rtlCol="0">
            <a:spAutoFit/>
          </a:bodyPr>
          <a:lstStyle/>
          <a:p>
            <a:pPr algn="ctr"/>
            <a:r>
              <a:rPr lang="pt-PT" sz="1600" dirty="0" err="1">
                <a:solidFill>
                  <a:schemeClr val="bg1">
                    <a:lumMod val="85000"/>
                  </a:schemeClr>
                </a:solidFill>
                <a:effectLst/>
                <a:cs typeface="Arial" panose="020B0604020202020204" pitchFamily="34" charset="0"/>
              </a:rPr>
              <a:t>The</a:t>
            </a:r>
            <a:r>
              <a:rPr lang="pt-PT" sz="1600" dirty="0">
                <a:solidFill>
                  <a:schemeClr val="bg1">
                    <a:lumMod val="85000"/>
                  </a:schemeClr>
                </a:solidFill>
                <a:effectLst/>
                <a:cs typeface="Arial" panose="020B0604020202020204" pitchFamily="34" charset="0"/>
              </a:rPr>
              <a:t> </a:t>
            </a:r>
            <a:r>
              <a:rPr lang="pt-PT" sz="1600" dirty="0" err="1">
                <a:solidFill>
                  <a:schemeClr val="bg1">
                    <a:lumMod val="85000"/>
                  </a:schemeClr>
                </a:solidFill>
                <a:effectLst/>
                <a:cs typeface="Arial" panose="020B0604020202020204" pitchFamily="34" charset="0"/>
              </a:rPr>
              <a:t>calibration</a:t>
            </a:r>
            <a:r>
              <a:rPr lang="pt-PT" sz="1600" dirty="0">
                <a:solidFill>
                  <a:schemeClr val="bg1">
                    <a:lumMod val="85000"/>
                  </a:schemeClr>
                </a:solidFill>
                <a:effectLst/>
                <a:cs typeface="Arial" panose="020B0604020202020204" pitchFamily="34" charset="0"/>
              </a:rPr>
              <a:t> </a:t>
            </a:r>
            <a:r>
              <a:rPr lang="pt-PT" sz="1600" dirty="0" err="1">
                <a:solidFill>
                  <a:schemeClr val="bg1">
                    <a:lumMod val="85000"/>
                  </a:schemeClr>
                </a:solidFill>
                <a:effectLst/>
                <a:cs typeface="Arial" panose="020B0604020202020204" pitchFamily="34" charset="0"/>
              </a:rPr>
              <a:t>problem</a:t>
            </a:r>
            <a:endParaRPr lang="pt-PT" sz="1600" dirty="0">
              <a:solidFill>
                <a:schemeClr val="bg1">
                  <a:lumMod val="85000"/>
                </a:schemeClr>
              </a:solidFill>
              <a:effectLst/>
              <a:cs typeface="Arial" panose="020B0604020202020204" pitchFamily="34" charset="0"/>
            </a:endParaRPr>
          </a:p>
          <a:p>
            <a:pPr algn="ctr"/>
            <a:r>
              <a:rPr lang="pt-PT" sz="1600" dirty="0">
                <a:solidFill>
                  <a:schemeClr val="bg1">
                    <a:lumMod val="85000"/>
                  </a:schemeClr>
                </a:solidFill>
                <a:effectLst/>
                <a:cs typeface="Arial" panose="020B0604020202020204" pitchFamily="34" charset="0"/>
              </a:rPr>
              <a:t> </a:t>
            </a:r>
            <a:r>
              <a:rPr lang="pt-PT" sz="1600" dirty="0" err="1">
                <a:solidFill>
                  <a:schemeClr val="bg1">
                    <a:lumMod val="85000"/>
                  </a:schemeClr>
                </a:solidFill>
                <a:effectLst/>
                <a:cs typeface="Arial" panose="020B0604020202020204" pitchFamily="34" charset="0"/>
              </a:rPr>
              <a:t>is</a:t>
            </a:r>
            <a:r>
              <a:rPr lang="pt-PT" sz="1600" dirty="0">
                <a:solidFill>
                  <a:schemeClr val="bg1">
                    <a:lumMod val="85000"/>
                  </a:schemeClr>
                </a:solidFill>
                <a:effectLst/>
                <a:cs typeface="Arial" panose="020B0604020202020204" pitchFamily="34" charset="0"/>
              </a:rPr>
              <a:t> </a:t>
            </a:r>
            <a:r>
              <a:rPr lang="pt-PT" sz="1600" dirty="0">
                <a:solidFill>
                  <a:schemeClr val="bg1">
                    <a:lumMod val="85000"/>
                  </a:schemeClr>
                </a:solidFill>
                <a:cs typeface="Arial" panose="020B0604020202020204" pitchFamily="34" charset="0"/>
              </a:rPr>
              <a:t>n</a:t>
            </a:r>
            <a:r>
              <a:rPr lang="pt-PT" sz="1600" dirty="0">
                <a:solidFill>
                  <a:schemeClr val="bg1">
                    <a:lumMod val="85000"/>
                  </a:schemeClr>
                </a:solidFill>
                <a:effectLst/>
                <a:cs typeface="Arial" panose="020B0604020202020204" pitchFamily="34" charset="0"/>
              </a:rPr>
              <a:t>on-</a:t>
            </a:r>
            <a:r>
              <a:rPr lang="pt-PT" sz="1600" dirty="0" err="1">
                <a:solidFill>
                  <a:schemeClr val="bg1">
                    <a:lumMod val="85000"/>
                  </a:schemeClr>
                </a:solidFill>
                <a:effectLst/>
                <a:cs typeface="Arial" panose="020B0604020202020204" pitchFamily="34" charset="0"/>
              </a:rPr>
              <a:t>convex</a:t>
            </a:r>
            <a:endParaRPr lang="pt-PT" sz="1600" dirty="0">
              <a:solidFill>
                <a:schemeClr val="bg1">
                  <a:lumMod val="85000"/>
                </a:schemeClr>
              </a:solidFill>
              <a:cs typeface="Arial" panose="020B0604020202020204" pitchFamily="34" charset="0"/>
            </a:endParaRPr>
          </a:p>
        </p:txBody>
      </p:sp>
      <p:sp>
        <p:nvSpPr>
          <p:cNvPr id="104" name="CaixaDeTexto 103">
            <a:extLst>
              <a:ext uri="{FF2B5EF4-FFF2-40B4-BE49-F238E27FC236}">
                <a16:creationId xmlns:a16="http://schemas.microsoft.com/office/drawing/2014/main" id="{1BB287A7-A203-BA43-2A89-EF19549ED5FC}"/>
              </a:ext>
            </a:extLst>
          </p:cNvPr>
          <p:cNvSpPr txBox="1"/>
          <p:nvPr/>
        </p:nvSpPr>
        <p:spPr>
          <a:xfrm>
            <a:off x="6264764" y="4607042"/>
            <a:ext cx="2345544" cy="338554"/>
          </a:xfrm>
          <a:prstGeom prst="rect">
            <a:avLst/>
          </a:prstGeom>
          <a:noFill/>
        </p:spPr>
        <p:txBody>
          <a:bodyPr wrap="square" rtlCol="0">
            <a:spAutoFit/>
          </a:bodyPr>
          <a:lstStyle/>
          <a:p>
            <a:pPr algn="ctr"/>
            <a:r>
              <a:rPr lang="pt-PT" sz="1600" dirty="0" err="1">
                <a:solidFill>
                  <a:schemeClr val="bg1">
                    <a:lumMod val="85000"/>
                  </a:schemeClr>
                </a:solidFill>
                <a:cs typeface="Arial" panose="020B0604020202020204" pitchFamily="34" charset="0"/>
              </a:rPr>
              <a:t>Multiple</a:t>
            </a:r>
            <a:r>
              <a:rPr lang="pt-PT" sz="1600" dirty="0">
                <a:solidFill>
                  <a:schemeClr val="bg1">
                    <a:lumMod val="85000"/>
                  </a:schemeClr>
                </a:solidFill>
                <a:cs typeface="Arial" panose="020B0604020202020204" pitchFamily="34" charset="0"/>
              </a:rPr>
              <a:t> local </a:t>
            </a:r>
            <a:r>
              <a:rPr lang="pt-PT" sz="1600" dirty="0" err="1">
                <a:solidFill>
                  <a:schemeClr val="bg1">
                    <a:lumMod val="85000"/>
                  </a:schemeClr>
                </a:solidFill>
                <a:cs typeface="Arial" panose="020B0604020202020204" pitchFamily="34" charset="0"/>
              </a:rPr>
              <a:t>minima</a:t>
            </a:r>
            <a:endParaRPr lang="pt-PT" sz="1600" dirty="0">
              <a:solidFill>
                <a:schemeClr val="bg1">
                  <a:lumMod val="85000"/>
                </a:schemeClr>
              </a:solidFill>
              <a:cs typeface="Arial" panose="020B0604020202020204" pitchFamily="34" charset="0"/>
            </a:endParaRPr>
          </a:p>
        </p:txBody>
      </p:sp>
      <p:cxnSp>
        <p:nvCxnSpPr>
          <p:cNvPr id="4" name="Conexão Reta Unidirecional 3">
            <a:extLst>
              <a:ext uri="{FF2B5EF4-FFF2-40B4-BE49-F238E27FC236}">
                <a16:creationId xmlns:a16="http://schemas.microsoft.com/office/drawing/2014/main" id="{A5682A26-0D3E-1C62-21D3-E5B720206166}"/>
              </a:ext>
            </a:extLst>
          </p:cNvPr>
          <p:cNvCxnSpPr>
            <a:cxnSpLocks/>
          </p:cNvCxnSpPr>
          <p:nvPr/>
        </p:nvCxnSpPr>
        <p:spPr>
          <a:xfrm flipH="1">
            <a:off x="7432090" y="4310413"/>
            <a:ext cx="0" cy="268053"/>
          </a:xfrm>
          <a:prstGeom prst="straightConnector1">
            <a:avLst/>
          </a:prstGeom>
          <a:ln w="28575">
            <a:solidFill>
              <a:schemeClr val="bg1">
                <a:lumMod val="8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 name="Conexão Reta 5">
            <a:extLst>
              <a:ext uri="{FF2B5EF4-FFF2-40B4-BE49-F238E27FC236}">
                <a16:creationId xmlns:a16="http://schemas.microsoft.com/office/drawing/2014/main" id="{E0549392-AEA4-7ABE-C957-F5ABD6F392B6}"/>
              </a:ext>
            </a:extLst>
          </p:cNvPr>
          <p:cNvCxnSpPr>
            <a:cxnSpLocks/>
          </p:cNvCxnSpPr>
          <p:nvPr/>
        </p:nvCxnSpPr>
        <p:spPr>
          <a:xfrm>
            <a:off x="6095553" y="3603551"/>
            <a:ext cx="0" cy="1212526"/>
          </a:xfrm>
          <a:prstGeom prst="line">
            <a:avLst/>
          </a:prstGeom>
          <a:ln w="12700">
            <a:prstDash val="sysDash"/>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264711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87E677-D025-9149-E489-43FC0B41ED9B}"/>
              </a:ext>
            </a:extLst>
          </p:cNvPr>
          <p:cNvSpPr>
            <a:spLocks noGrp="1"/>
          </p:cNvSpPr>
          <p:nvPr>
            <p:ph type="title"/>
          </p:nvPr>
        </p:nvSpPr>
        <p:spPr>
          <a:xfrm>
            <a:off x="0" y="1"/>
            <a:ext cx="12192000" cy="999460"/>
          </a:xfrm>
          <a:solidFill>
            <a:schemeClr val="bg1">
              <a:lumMod val="95000"/>
            </a:schemeClr>
          </a:solidFill>
        </p:spPr>
        <p:txBody>
          <a:bodyPr/>
          <a:lstStyle/>
          <a:p>
            <a:r>
              <a:rPr lang="pt-PT" sz="3200" b="1" dirty="0">
                <a:solidFill>
                  <a:srgbClr val="1990B0"/>
                </a:solidFill>
                <a:cs typeface="Arial" panose="020B0604020202020204" pitchFamily="34" charset="0"/>
              </a:rPr>
              <a:t>  </a:t>
            </a:r>
            <a:r>
              <a:rPr lang="en-US" sz="2800" b="1" dirty="0">
                <a:cs typeface="Arial" panose="020B0604020202020204" pitchFamily="34" charset="0"/>
              </a:rPr>
              <a:t> Neural Networks </a:t>
            </a:r>
            <a:r>
              <a:rPr lang="en-US" sz="2800" dirty="0">
                <a:cs typeface="Arial" panose="020B0604020202020204" pitchFamily="34" charset="0"/>
              </a:rPr>
              <a:t>as function approximators – </a:t>
            </a:r>
            <a:r>
              <a:rPr lang="en-US" sz="2800" b="1" dirty="0">
                <a:cs typeface="Arial" panose="020B0604020202020204" pitchFamily="34" charset="0"/>
              </a:rPr>
              <a:t>training problem</a:t>
            </a:r>
          </a:p>
        </p:txBody>
      </p:sp>
      <p:sp>
        <p:nvSpPr>
          <p:cNvPr id="3" name="Marcador de Posição do Número do Diapositivo 2">
            <a:extLst>
              <a:ext uri="{FF2B5EF4-FFF2-40B4-BE49-F238E27FC236}">
                <a16:creationId xmlns:a16="http://schemas.microsoft.com/office/drawing/2014/main" id="{4E55505A-0F34-EA7B-60D0-3DBB22588163}"/>
              </a:ext>
            </a:extLst>
          </p:cNvPr>
          <p:cNvSpPr>
            <a:spLocks noGrp="1"/>
          </p:cNvSpPr>
          <p:nvPr>
            <p:ph type="sldNum" sz="quarter" idx="12"/>
          </p:nvPr>
        </p:nvSpPr>
        <p:spPr/>
        <p:txBody>
          <a:bodyPr/>
          <a:lstStyle/>
          <a:p>
            <a:fld id="{9349F829-3AB5-2249-A75E-9CF92A8C3104}" type="slidenum">
              <a:rPr lang="pt-PT" smtClean="0"/>
              <a:t>29</a:t>
            </a:fld>
            <a:endParaRPr lang="pt-PT" dirty="0"/>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F37DFBFD-AF87-491C-9A59-B39EA67D8B3E}"/>
                  </a:ext>
                </a:extLst>
              </p:cNvPr>
              <p:cNvSpPr txBox="1"/>
              <p:nvPr/>
            </p:nvSpPr>
            <p:spPr>
              <a:xfrm>
                <a:off x="2092301" y="2306511"/>
                <a:ext cx="8007398" cy="879856"/>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p>
                        <m:sSupPr>
                          <m:ctrlPr>
                            <a:rPr lang="pt-PT" i="1" smtClean="0">
                              <a:latin typeface="Cambria Math" panose="02040503050406030204" pitchFamily="18" charset="0"/>
                            </a:rPr>
                          </m:ctrlPr>
                        </m:sSupPr>
                        <m:e>
                          <m:r>
                            <a:rPr lang="pt-PT" i="1" smtClean="0">
                              <a:latin typeface="Cambria Math" panose="02040503050406030204" pitchFamily="18" charset="0"/>
                            </a:rPr>
                            <m:t>𝜃</m:t>
                          </m:r>
                        </m:e>
                        <m:sup>
                          <m:r>
                            <a:rPr lang="pt-PT" b="0" i="1">
                              <a:latin typeface="Cambria Math" panose="02040503050406030204" pitchFamily="18" charset="0"/>
                            </a:rPr>
                            <m:t>∗</m:t>
                          </m:r>
                        </m:sup>
                      </m:sSup>
                      <m:r>
                        <a:rPr lang="pt-PT" b="0" i="1" smtClean="0">
                          <a:latin typeface="Cambria Math" panose="02040503050406030204" pitchFamily="18" charset="0"/>
                        </a:rPr>
                        <m:t>=</m:t>
                      </m:r>
                      <m:func>
                        <m:funcPr>
                          <m:ctrlPr>
                            <a:rPr lang="pt-PT" b="0" i="1" smtClean="0">
                              <a:latin typeface="Cambria Math" panose="02040503050406030204" pitchFamily="18" charset="0"/>
                            </a:rPr>
                          </m:ctrlPr>
                        </m:funcPr>
                        <m:fName>
                          <m:limLow>
                            <m:limLowPr>
                              <m:ctrlPr>
                                <a:rPr lang="pt-PT" b="0" i="1" smtClean="0">
                                  <a:latin typeface="Cambria Math" panose="02040503050406030204" pitchFamily="18" charset="0"/>
                                </a:rPr>
                              </m:ctrlPr>
                            </m:limLowPr>
                            <m:e>
                              <m:r>
                                <m:rPr>
                                  <m:sty m:val="p"/>
                                </m:rPr>
                                <a:rPr lang="pt-PT" b="0" i="0" smtClean="0">
                                  <a:latin typeface="Cambria Math" panose="02040503050406030204" pitchFamily="18" charset="0"/>
                                </a:rPr>
                                <m:t>arg</m:t>
                              </m:r>
                              <m:r>
                                <a:rPr lang="pt-PT" b="0" i="0" smtClean="0">
                                  <a:latin typeface="Cambria Math" panose="02040503050406030204" pitchFamily="18" charset="0"/>
                                </a:rPr>
                                <m:t> </m:t>
                              </m:r>
                              <m:r>
                                <m:rPr>
                                  <m:sty m:val="p"/>
                                </m:rPr>
                                <a:rPr lang="pt-PT" b="0" i="0" smtClean="0">
                                  <a:latin typeface="Cambria Math" panose="02040503050406030204" pitchFamily="18" charset="0"/>
                                </a:rPr>
                                <m:t>min</m:t>
                              </m:r>
                            </m:e>
                            <m:lim>
                              <m:r>
                                <a:rPr lang="pt-PT" b="0" i="1" smtClean="0">
                                  <a:latin typeface="Cambria Math" panose="02040503050406030204" pitchFamily="18" charset="0"/>
                                </a:rPr>
                                <m:t>𝜃</m:t>
                              </m:r>
                            </m:lim>
                          </m:limLow>
                        </m:fName>
                        <m:e>
                          <m:nary>
                            <m:naryPr>
                              <m:chr m:val="∑"/>
                              <m:ctrlPr>
                                <a:rPr lang="pt-PT" i="1" smtClean="0">
                                  <a:latin typeface="Cambria Math" panose="02040503050406030204" pitchFamily="18" charset="0"/>
                                </a:rPr>
                              </m:ctrlPr>
                            </m:naryPr>
                            <m:sub>
                              <m:r>
                                <a:rPr lang="pt-PT" b="0" i="1" smtClean="0">
                                  <a:latin typeface="Cambria Math" panose="02040503050406030204" pitchFamily="18" charset="0"/>
                                </a:rPr>
                                <m:t>𝑠</m:t>
                              </m:r>
                              <m:r>
                                <a:rPr lang="pt-PT" i="1">
                                  <a:latin typeface="Cambria Math" panose="02040503050406030204" pitchFamily="18" charset="0"/>
                                </a:rPr>
                                <m:t>=</m:t>
                              </m:r>
                              <m:r>
                                <a:rPr lang="pt-PT" b="0" i="1" smtClean="0">
                                  <a:latin typeface="Cambria Math" panose="02040503050406030204" pitchFamily="18" charset="0"/>
                                </a:rPr>
                                <m:t>1</m:t>
                              </m:r>
                            </m:sub>
                            <m:sup>
                              <m:r>
                                <a:rPr lang="pt-PT" b="0" i="1" smtClean="0">
                                  <a:latin typeface="Cambria Math" panose="02040503050406030204" pitchFamily="18" charset="0"/>
                                </a:rPr>
                                <m:t>𝑆</m:t>
                              </m:r>
                            </m:sup>
                            <m:e>
                              <m:r>
                                <a:rPr lang="pt-PT" i="1">
                                  <a:latin typeface="Cambria Math" panose="02040503050406030204" pitchFamily="18" charset="0"/>
                                </a:rPr>
                                <m:t>ℓ</m:t>
                              </m:r>
                              <m:d>
                                <m:dPr>
                                  <m:ctrlPr>
                                    <a:rPr lang="pt-PT" i="1">
                                      <a:latin typeface="Cambria Math" panose="02040503050406030204" pitchFamily="18" charset="0"/>
                                    </a:rPr>
                                  </m:ctrlPr>
                                </m:dPr>
                                <m:e>
                                  <m:sSub>
                                    <m:sSubPr>
                                      <m:ctrlPr>
                                        <a:rPr lang="pt-PT" b="1" i="1" smtClean="0">
                                          <a:latin typeface="Cambria Math" panose="02040503050406030204" pitchFamily="18" charset="0"/>
                                        </a:rPr>
                                      </m:ctrlPr>
                                    </m:sSubPr>
                                    <m:e>
                                      <m:r>
                                        <a:rPr lang="pt-PT" b="1">
                                          <a:latin typeface="Cambria Math" panose="02040503050406030204" pitchFamily="18" charset="0"/>
                                        </a:rPr>
                                        <m:t>𝐘</m:t>
                                      </m:r>
                                    </m:e>
                                    <m:sub>
                                      <m:r>
                                        <a:rPr lang="pt-PT" b="0" i="1" smtClean="0">
                                          <a:latin typeface="Cambria Math" panose="02040503050406030204" pitchFamily="18" charset="0"/>
                                        </a:rPr>
                                        <m:t>𝑠</m:t>
                                      </m:r>
                                    </m:sub>
                                  </m:sSub>
                                  <m:r>
                                    <a:rPr lang="pt-PT" b="1">
                                      <a:latin typeface="Cambria Math" panose="02040503050406030204" pitchFamily="18" charset="0"/>
                                    </a:rPr>
                                    <m:t>,</m:t>
                                  </m:r>
                                  <m:r>
                                    <a:rPr lang="pt-PT" i="1">
                                      <a:latin typeface="Cambria Math" panose="02040503050406030204" pitchFamily="18" charset="0"/>
                                    </a:rPr>
                                    <m:t>𝐹</m:t>
                                  </m:r>
                                  <m:d>
                                    <m:dPr>
                                      <m:ctrlPr>
                                        <a:rPr lang="pt-PT" b="1" i="1">
                                          <a:latin typeface="Cambria Math" panose="02040503050406030204" pitchFamily="18" charset="0"/>
                                        </a:rPr>
                                      </m:ctrlPr>
                                    </m:dPr>
                                    <m:e>
                                      <m:sSub>
                                        <m:sSubPr>
                                          <m:ctrlPr>
                                            <a:rPr lang="pt-PT" b="0" i="1" smtClean="0">
                                              <a:latin typeface="Cambria Math" panose="02040503050406030204" pitchFamily="18" charset="0"/>
                                            </a:rPr>
                                          </m:ctrlPr>
                                        </m:sSubPr>
                                        <m:e>
                                          <m:r>
                                            <a:rPr lang="pt-PT" b="1">
                                              <a:latin typeface="Cambria Math" panose="02040503050406030204" pitchFamily="18" charset="0"/>
                                            </a:rPr>
                                            <m:t>𝐱</m:t>
                                          </m:r>
                                        </m:e>
                                        <m:sub>
                                          <m:r>
                                            <a:rPr lang="pt-PT" b="0" i="1" smtClean="0">
                                              <a:latin typeface="Cambria Math" panose="02040503050406030204" pitchFamily="18" charset="0"/>
                                            </a:rPr>
                                            <m:t>𝑠</m:t>
                                          </m:r>
                                        </m:sub>
                                      </m:sSub>
                                      <m:r>
                                        <a:rPr lang="pt-PT" i="1">
                                          <a:latin typeface="Cambria Math" panose="02040503050406030204" pitchFamily="18" charset="0"/>
                                        </a:rPr>
                                        <m:t>;</m:t>
                                      </m:r>
                                      <m:r>
                                        <a:rPr lang="pt-PT" i="1">
                                          <a:latin typeface="Cambria Math" panose="02040503050406030204" pitchFamily="18" charset="0"/>
                                        </a:rPr>
                                        <m:t>𝜃</m:t>
                                      </m:r>
                                    </m:e>
                                  </m:d>
                                </m:e>
                              </m:d>
                            </m:e>
                          </m:nary>
                        </m:e>
                      </m:func>
                      <m:r>
                        <a:rPr lang="pt-PT" b="0" i="1" smtClean="0">
                          <a:latin typeface="Cambria Math" panose="02040503050406030204" pitchFamily="18" charset="0"/>
                        </a:rPr>
                        <m:t>= </m:t>
                      </m:r>
                      <m:limLow>
                        <m:limLowPr>
                          <m:ctrlPr>
                            <a:rPr lang="pt-PT" i="1">
                              <a:latin typeface="Cambria Math" panose="02040503050406030204" pitchFamily="18" charset="0"/>
                            </a:rPr>
                          </m:ctrlPr>
                        </m:limLowPr>
                        <m:e>
                          <m:r>
                            <m:rPr>
                              <m:sty m:val="p"/>
                            </m:rPr>
                            <a:rPr lang="pt-PT">
                              <a:latin typeface="Cambria Math" panose="02040503050406030204" pitchFamily="18" charset="0"/>
                            </a:rPr>
                            <m:t>arg</m:t>
                          </m:r>
                          <m:r>
                            <a:rPr lang="pt-PT">
                              <a:latin typeface="Cambria Math" panose="02040503050406030204" pitchFamily="18" charset="0"/>
                            </a:rPr>
                            <m:t> </m:t>
                          </m:r>
                          <m:r>
                            <m:rPr>
                              <m:sty m:val="p"/>
                            </m:rPr>
                            <a:rPr lang="pt-PT">
                              <a:latin typeface="Cambria Math" panose="02040503050406030204" pitchFamily="18" charset="0"/>
                            </a:rPr>
                            <m:t>min</m:t>
                          </m:r>
                        </m:e>
                        <m:lim>
                          <m:r>
                            <a:rPr lang="pt-PT" b="0" i="1" smtClean="0">
                              <a:latin typeface="Cambria Math" panose="02040503050406030204" pitchFamily="18" charset="0"/>
                            </a:rPr>
                            <m:t>𝜃</m:t>
                          </m:r>
                        </m:lim>
                      </m:limLow>
                      <m:r>
                        <a:rPr lang="pt-PT" b="0" i="1" smtClean="0">
                          <a:latin typeface="Cambria Math" panose="02040503050406030204" pitchFamily="18" charset="0"/>
                        </a:rPr>
                        <m:t> </m:t>
                      </m:r>
                      <m:r>
                        <a:rPr lang="pt-PT" b="0" i="1" smtClean="0">
                          <a:latin typeface="Cambria Math" panose="02040503050406030204" pitchFamily="18" charset="0"/>
                        </a:rPr>
                        <m:t>𝑓</m:t>
                      </m:r>
                      <m:r>
                        <a:rPr lang="pt-PT" b="0" i="1" smtClean="0">
                          <a:latin typeface="Cambria Math" panose="02040503050406030204" pitchFamily="18" charset="0"/>
                        </a:rPr>
                        <m:t>(</m:t>
                      </m:r>
                      <m:r>
                        <a:rPr lang="pt-PT" b="0" i="1" smtClean="0">
                          <a:latin typeface="Cambria Math" panose="02040503050406030204" pitchFamily="18" charset="0"/>
                        </a:rPr>
                        <m:t>𝜃</m:t>
                      </m:r>
                      <m:r>
                        <a:rPr lang="pt-PT" b="0" i="1" smtClean="0">
                          <a:latin typeface="Cambria Math" panose="02040503050406030204" pitchFamily="18" charset="0"/>
                        </a:rPr>
                        <m:t>)</m:t>
                      </m:r>
                    </m:oMath>
                  </m:oMathPara>
                </a14:m>
                <a:endParaRPr lang="pt-PT" dirty="0"/>
              </a:p>
            </p:txBody>
          </p:sp>
        </mc:Choice>
        <mc:Fallback xmlns="">
          <p:sp>
            <p:nvSpPr>
              <p:cNvPr id="11" name="CaixaDeTexto 10">
                <a:extLst>
                  <a:ext uri="{FF2B5EF4-FFF2-40B4-BE49-F238E27FC236}">
                    <a16:creationId xmlns:a16="http://schemas.microsoft.com/office/drawing/2014/main" id="{F37DFBFD-AF87-491C-9A59-B39EA67D8B3E}"/>
                  </a:ext>
                </a:extLst>
              </p:cNvPr>
              <p:cNvSpPr txBox="1">
                <a:spLocks noRot="1" noChangeAspect="1" noMove="1" noResize="1" noEditPoints="1" noAdjustHandles="1" noChangeArrowheads="1" noChangeShapeType="1" noTextEdit="1"/>
              </p:cNvSpPr>
              <p:nvPr/>
            </p:nvSpPr>
            <p:spPr>
              <a:xfrm>
                <a:off x="2092301" y="2306511"/>
                <a:ext cx="8007398" cy="879856"/>
              </a:xfrm>
              <a:prstGeom prst="rect">
                <a:avLst/>
              </a:prstGeom>
              <a:blipFill>
                <a:blip r:embed="rId3"/>
                <a:stretch>
                  <a:fillRect t="-91549" b="-1450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16650D14-D057-6DD8-4D9F-72EA6BAC588A}"/>
                  </a:ext>
                </a:extLst>
              </p:cNvPr>
              <p:cNvSpPr txBox="1"/>
              <p:nvPr/>
            </p:nvSpPr>
            <p:spPr>
              <a:xfrm>
                <a:off x="1398213" y="1394970"/>
                <a:ext cx="10099022" cy="646331"/>
              </a:xfrm>
              <a:prstGeom prst="rect">
                <a:avLst/>
              </a:prstGeom>
              <a:noFill/>
            </p:spPr>
            <p:txBody>
              <a:bodyPr wrap="square">
                <a:spAutoFit/>
              </a:bodyPr>
              <a:lstStyle/>
              <a:p>
                <a:pPr algn="just"/>
                <a:r>
                  <a:rPr lang="en-US" dirty="0">
                    <a:solidFill>
                      <a:srgbClr val="000000"/>
                    </a:solidFill>
                  </a:rPr>
                  <a:t>Determine the </a:t>
                </a:r>
                <a:r>
                  <a:rPr lang="en-US" b="1" dirty="0">
                    <a:solidFill>
                      <a:srgbClr val="000000"/>
                    </a:solidFill>
                  </a:rPr>
                  <a:t>optimal network parameters </a:t>
                </a:r>
                <a:r>
                  <a:rPr lang="en-US" dirty="0">
                    <a:solidFill>
                      <a:srgbClr val="000000"/>
                    </a:solidFill>
                  </a:rPr>
                  <a:t>to </a:t>
                </a:r>
                <a:r>
                  <a:rPr lang="pt-PT" b="1" dirty="0">
                    <a:solidFill>
                      <a:srgbClr val="000000"/>
                    </a:solidFill>
                  </a:rPr>
                  <a:t>minimize a </a:t>
                </a:r>
                <a:r>
                  <a:rPr lang="pt-PT" b="1" dirty="0" err="1">
                    <a:solidFill>
                      <a:srgbClr val="000000"/>
                    </a:solidFill>
                  </a:rPr>
                  <a:t>loss</a:t>
                </a:r>
                <a:r>
                  <a:rPr lang="pt-PT" b="1" dirty="0">
                    <a:solidFill>
                      <a:srgbClr val="000000"/>
                    </a:solidFill>
                  </a:rPr>
                  <a:t> </a:t>
                </a:r>
                <a:r>
                  <a:rPr lang="pt-PT" b="1" dirty="0" err="1">
                    <a:solidFill>
                      <a:srgbClr val="000000"/>
                    </a:solidFill>
                  </a:rPr>
                  <a:t>function</a:t>
                </a:r>
                <a:r>
                  <a:rPr lang="pt-PT" b="1" dirty="0">
                    <a:solidFill>
                      <a:srgbClr val="000000"/>
                    </a:solidFill>
                  </a:rPr>
                  <a:t> </a:t>
                </a:r>
                <a14:m>
                  <m:oMath xmlns:m="http://schemas.openxmlformats.org/officeDocument/2006/math">
                    <m:r>
                      <a:rPr lang="pt-PT" b="1" i="1">
                        <a:solidFill>
                          <a:srgbClr val="000000"/>
                        </a:solidFill>
                        <a:latin typeface="Cambria Math" panose="02040503050406030204" pitchFamily="18" charset="0"/>
                      </a:rPr>
                      <m:t>ℓ</m:t>
                    </m:r>
                  </m:oMath>
                </a14:m>
                <a:r>
                  <a:rPr lang="pt-PT" dirty="0">
                    <a:solidFill>
                      <a:srgbClr val="000000"/>
                    </a:solidFill>
                  </a:rPr>
                  <a:t> (</a:t>
                </a:r>
                <a:r>
                  <a:rPr lang="pt-PT" dirty="0" err="1">
                    <a:solidFill>
                      <a:srgbClr val="000000"/>
                    </a:solidFill>
                  </a:rPr>
                  <a:t>function</a:t>
                </a:r>
                <a:r>
                  <a:rPr lang="pt-PT" dirty="0">
                    <a:solidFill>
                      <a:srgbClr val="000000"/>
                    </a:solidFill>
                  </a:rPr>
                  <a:t> that </a:t>
                </a:r>
                <a:r>
                  <a:rPr lang="en-US" dirty="0"/>
                  <a:t>quantifies the error between the predicted output of the neural network and the actual label </a:t>
                </a:r>
                <a:r>
                  <a:rPr lang="pt-PT" dirty="0" err="1"/>
                  <a:t>values</a:t>
                </a:r>
                <a:r>
                  <a:rPr lang="pt-PT" dirty="0">
                    <a:solidFill>
                      <a:srgbClr val="000000"/>
                    </a:solidFill>
                  </a:rPr>
                  <a:t>).</a:t>
                </a:r>
              </a:p>
            </p:txBody>
          </p:sp>
        </mc:Choice>
        <mc:Fallback xmlns="">
          <p:sp>
            <p:nvSpPr>
              <p:cNvPr id="13" name="CaixaDeTexto 12">
                <a:extLst>
                  <a:ext uri="{FF2B5EF4-FFF2-40B4-BE49-F238E27FC236}">
                    <a16:creationId xmlns:a16="http://schemas.microsoft.com/office/drawing/2014/main" id="{16650D14-D057-6DD8-4D9F-72EA6BAC588A}"/>
                  </a:ext>
                </a:extLst>
              </p:cNvPr>
              <p:cNvSpPr txBox="1">
                <a:spLocks noRot="1" noChangeAspect="1" noMove="1" noResize="1" noEditPoints="1" noAdjustHandles="1" noChangeArrowheads="1" noChangeShapeType="1" noTextEdit="1"/>
              </p:cNvSpPr>
              <p:nvPr/>
            </p:nvSpPr>
            <p:spPr>
              <a:xfrm>
                <a:off x="1398213" y="1394970"/>
                <a:ext cx="10099022" cy="646331"/>
              </a:xfrm>
              <a:prstGeom prst="rect">
                <a:avLst/>
              </a:prstGeom>
              <a:blipFill>
                <a:blip r:embed="rId4"/>
                <a:stretch>
                  <a:fillRect l="-376" t="-3846" r="-502" b="-13462"/>
                </a:stretch>
              </a:blipFill>
            </p:spPr>
            <p:txBody>
              <a:bodyPr/>
              <a:lstStyle/>
              <a:p>
                <a:r>
                  <a:rPr lang="en-US">
                    <a:noFill/>
                  </a:rPr>
                  <a:t> </a:t>
                </a:r>
              </a:p>
            </p:txBody>
          </p:sp>
        </mc:Fallback>
      </mc:AlternateContent>
      <p:pic>
        <p:nvPicPr>
          <p:cNvPr id="14" name="Gráfico 13" descr="Alvo com preenchimento sólido">
            <a:extLst>
              <a:ext uri="{FF2B5EF4-FFF2-40B4-BE49-F238E27FC236}">
                <a16:creationId xmlns:a16="http://schemas.microsoft.com/office/drawing/2014/main" id="{F76F54B8-AC0F-F450-8A99-E4CB3F54EA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3813" y="1338379"/>
            <a:ext cx="914400" cy="914400"/>
          </a:xfrm>
          <a:prstGeom prst="rect">
            <a:avLst/>
          </a:prstGeom>
        </p:spPr>
      </p:pic>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63D485C9-08D4-88E2-4438-F1D41CE7B467}"/>
                  </a:ext>
                </a:extLst>
              </p:cNvPr>
              <p:cNvSpPr txBox="1"/>
              <p:nvPr/>
            </p:nvSpPr>
            <p:spPr>
              <a:xfrm>
                <a:off x="1370318" y="3559829"/>
                <a:ext cx="9859171" cy="2446824"/>
              </a:xfrm>
              <a:prstGeom prst="rect">
                <a:avLst/>
              </a:prstGeom>
              <a:noFill/>
            </p:spPr>
            <p:txBody>
              <a:bodyPr wrap="square" rtlCol="0">
                <a:spAutoFit/>
              </a:bodyPr>
              <a:lstStyle/>
              <a:p>
                <a:pPr marL="285750" indent="-285750">
                  <a:lnSpc>
                    <a:spcPct val="150000"/>
                  </a:lnSpc>
                  <a:buFont typeface="Arial" panose="020B0604020202020204" pitchFamily="34" charset="0"/>
                  <a:buChar char="•"/>
                </a:pPr>
                <a14:m>
                  <m:oMath xmlns:m="http://schemas.openxmlformats.org/officeDocument/2006/math">
                    <m:r>
                      <a:rPr lang="pt-PT" b="0" i="1" smtClean="0">
                        <a:latin typeface="Cambria Math" panose="02040503050406030204" pitchFamily="18" charset="0"/>
                      </a:rPr>
                      <m:t>𝜃</m:t>
                    </m:r>
                  </m:oMath>
                </a14:m>
                <a:r>
                  <a:rPr lang="en-US" dirty="0"/>
                  <a:t> - network parameters </a:t>
                </a:r>
              </a:p>
              <a:p>
                <a:pPr marL="285750" indent="-285750">
                  <a:lnSpc>
                    <a:spcPct val="150000"/>
                  </a:lnSpc>
                  <a:buFont typeface="Arial" panose="020B0604020202020204" pitchFamily="34" charset="0"/>
                  <a:buChar char="•"/>
                </a:pPr>
                <a14:m>
                  <m:oMath xmlns:m="http://schemas.openxmlformats.org/officeDocument/2006/math">
                    <m:r>
                      <a:rPr lang="pt-PT" b="1" i="0" smtClean="0">
                        <a:latin typeface="Cambria Math" panose="02040503050406030204" pitchFamily="18" charset="0"/>
                      </a:rPr>
                      <m:t>𝐱</m:t>
                    </m:r>
                    <m:r>
                      <a:rPr lang="pt-PT" i="1">
                        <a:latin typeface="Cambria Math" panose="02040503050406030204" pitchFamily="18" charset="0"/>
                      </a:rPr>
                      <m:t> </m:t>
                    </m:r>
                  </m:oMath>
                </a14:m>
                <a:r>
                  <a:rPr lang="pt-PT" dirty="0"/>
                  <a:t>- </a:t>
                </a:r>
                <a:r>
                  <a:rPr lang="pt-PT" dirty="0" err="1"/>
                  <a:t>features</a:t>
                </a:r>
                <a:endParaRPr lang="pt-PT" dirty="0"/>
              </a:p>
              <a:p>
                <a:pPr marL="285750" indent="-285750">
                  <a:lnSpc>
                    <a:spcPct val="150000"/>
                  </a:lnSpc>
                  <a:buFont typeface="Arial" panose="020B0604020202020204" pitchFamily="34" charset="0"/>
                  <a:buChar char="•"/>
                </a:pPr>
                <a14:m>
                  <m:oMath xmlns:m="http://schemas.openxmlformats.org/officeDocument/2006/math">
                    <m:r>
                      <a:rPr lang="pt-PT" b="1">
                        <a:latin typeface="Cambria Math" panose="02040503050406030204" pitchFamily="18" charset="0"/>
                      </a:rPr>
                      <m:t>𝐘</m:t>
                    </m:r>
                  </m:oMath>
                </a14:m>
                <a:r>
                  <a:rPr lang="pt-PT" dirty="0"/>
                  <a:t>- </a:t>
                </a:r>
                <a:r>
                  <a:rPr lang="pt-PT" dirty="0" err="1"/>
                  <a:t>label</a:t>
                </a:r>
                <a:endParaRPr lang="en-US" dirty="0"/>
              </a:p>
              <a:p>
                <a:pPr marL="285750" indent="-285750">
                  <a:lnSpc>
                    <a:spcPct val="150000"/>
                  </a:lnSpc>
                  <a:buFont typeface="Arial" panose="020B0604020202020204" pitchFamily="34" charset="0"/>
                  <a:buChar char="•"/>
                </a:pPr>
                <a14:m>
                  <m:oMath xmlns:m="http://schemas.openxmlformats.org/officeDocument/2006/math">
                    <m:r>
                      <a:rPr lang="pt-PT" i="1" smtClean="0">
                        <a:latin typeface="Cambria Math" panose="02040503050406030204" pitchFamily="18" charset="0"/>
                        <a:ea typeface="Cambria Math" panose="02040503050406030204" pitchFamily="18" charset="0"/>
                      </a:rPr>
                      <m:t>𝑆</m:t>
                    </m:r>
                    <m:r>
                      <a:rPr lang="pt-PT" b="0" i="1" smtClean="0">
                        <a:latin typeface="Cambria Math" panose="02040503050406030204" pitchFamily="18" charset="0"/>
                        <a:ea typeface="Cambria Math" panose="02040503050406030204" pitchFamily="18" charset="0"/>
                      </a:rPr>
                      <m:t> </m:t>
                    </m:r>
                  </m:oMath>
                </a14:m>
                <a:r>
                  <a:rPr lang="en-US" dirty="0"/>
                  <a:t>- number of training examples in the dataset </a:t>
                </a:r>
                <a14:m>
                  <m:oMath xmlns:m="http://schemas.openxmlformats.org/officeDocument/2006/math">
                    <m:r>
                      <a:rPr lang="pt-PT" b="1" i="0" smtClean="0">
                        <a:latin typeface="Cambria Math" panose="02040503050406030204" pitchFamily="18" charset="0"/>
                      </a:rPr>
                      <m:t>𝐗</m:t>
                    </m:r>
                    <m:r>
                      <a:rPr lang="pt-PT" b="0" i="1" smtClean="0">
                        <a:latin typeface="Cambria Math" panose="02040503050406030204" pitchFamily="18" charset="0"/>
                      </a:rPr>
                      <m:t>=</m:t>
                    </m:r>
                    <m:d>
                      <m:dPr>
                        <m:ctrlPr>
                          <a:rPr lang="pt-PT" b="0" i="1" smtClean="0">
                            <a:latin typeface="Cambria Math" panose="02040503050406030204" pitchFamily="18" charset="0"/>
                          </a:rPr>
                        </m:ctrlPr>
                      </m:dPr>
                      <m:e>
                        <m:r>
                          <a:rPr lang="pt-PT" b="1" i="0" smtClean="0">
                            <a:latin typeface="Cambria Math" panose="02040503050406030204" pitchFamily="18" charset="0"/>
                          </a:rPr>
                          <m:t>𝐱</m:t>
                        </m:r>
                        <m:r>
                          <a:rPr lang="pt-PT" b="0" i="1" smtClean="0">
                            <a:latin typeface="Cambria Math" panose="02040503050406030204" pitchFamily="18" charset="0"/>
                          </a:rPr>
                          <m:t>,</m:t>
                        </m:r>
                        <m:r>
                          <a:rPr lang="pt-PT" b="1" i="0" smtClean="0">
                            <a:latin typeface="Cambria Math" panose="02040503050406030204" pitchFamily="18" charset="0"/>
                          </a:rPr>
                          <m:t>𝐘</m:t>
                        </m:r>
                      </m:e>
                    </m:d>
                  </m:oMath>
                </a14:m>
                <a:endParaRPr lang="pt-PT" b="1" dirty="0"/>
              </a:p>
              <a:p>
                <a:pPr marL="285750" indent="-285750">
                  <a:lnSpc>
                    <a:spcPct val="150000"/>
                  </a:lnSpc>
                  <a:buFont typeface="Arial" panose="020B0604020202020204" pitchFamily="34" charset="0"/>
                  <a:buChar char="•"/>
                </a:pPr>
                <a14:m>
                  <m:oMath xmlns:m="http://schemas.openxmlformats.org/officeDocument/2006/math">
                    <m:r>
                      <a:rPr lang="pt-PT" i="1" smtClean="0">
                        <a:latin typeface="Cambria Math" panose="02040503050406030204" pitchFamily="18" charset="0"/>
                      </a:rPr>
                      <m:t>𝐹</m:t>
                    </m:r>
                    <m:d>
                      <m:dPr>
                        <m:ctrlPr>
                          <a:rPr lang="pt-PT" b="1" i="1">
                            <a:latin typeface="Cambria Math" panose="02040503050406030204" pitchFamily="18" charset="0"/>
                          </a:rPr>
                        </m:ctrlPr>
                      </m:dPr>
                      <m:e>
                        <m:r>
                          <a:rPr lang="pt-PT" b="1" i="0" smtClean="0">
                            <a:latin typeface="Cambria Math" panose="02040503050406030204" pitchFamily="18" charset="0"/>
                          </a:rPr>
                          <m:t>𝐱</m:t>
                        </m:r>
                        <m:r>
                          <a:rPr lang="pt-PT" i="1">
                            <a:latin typeface="Cambria Math" panose="02040503050406030204" pitchFamily="18" charset="0"/>
                          </a:rPr>
                          <m:t>;</m:t>
                        </m:r>
                        <m:r>
                          <a:rPr lang="pt-PT" i="1">
                            <a:latin typeface="Cambria Math" panose="02040503050406030204" pitchFamily="18" charset="0"/>
                          </a:rPr>
                          <m:t>𝜃</m:t>
                        </m:r>
                      </m:e>
                    </m:d>
                  </m:oMath>
                </a14:m>
                <a:r>
                  <a:rPr lang="en-US" dirty="0"/>
                  <a:t> - output of the neural network</a:t>
                </a:r>
              </a:p>
              <a:p>
                <a:pPr marL="285750" indent="-285750">
                  <a:buFont typeface="Arial" panose="020B0604020202020204" pitchFamily="34" charset="0"/>
                  <a:buChar char="•"/>
                </a:pPr>
                <a:endParaRPr lang="en-US" dirty="0"/>
              </a:p>
            </p:txBody>
          </p:sp>
        </mc:Choice>
        <mc:Fallback xmlns="">
          <p:sp>
            <p:nvSpPr>
              <p:cNvPr id="4" name="CaixaDeTexto 3">
                <a:extLst>
                  <a:ext uri="{FF2B5EF4-FFF2-40B4-BE49-F238E27FC236}">
                    <a16:creationId xmlns:a16="http://schemas.microsoft.com/office/drawing/2014/main" id="{63D485C9-08D4-88E2-4438-F1D41CE7B467}"/>
                  </a:ext>
                </a:extLst>
              </p:cNvPr>
              <p:cNvSpPr txBox="1">
                <a:spLocks noRot="1" noChangeAspect="1" noMove="1" noResize="1" noEditPoints="1" noAdjustHandles="1" noChangeArrowheads="1" noChangeShapeType="1" noTextEdit="1"/>
              </p:cNvSpPr>
              <p:nvPr/>
            </p:nvSpPr>
            <p:spPr>
              <a:xfrm>
                <a:off x="1370318" y="3559829"/>
                <a:ext cx="9859171" cy="2446824"/>
              </a:xfrm>
              <a:prstGeom prst="rect">
                <a:avLst/>
              </a:prstGeom>
              <a:blipFill>
                <a:blip r:embed="rId7"/>
                <a:stretch>
                  <a:fillRect l="-515"/>
                </a:stretch>
              </a:blipFill>
            </p:spPr>
            <p:txBody>
              <a:bodyPr/>
              <a:lstStyle/>
              <a:p>
                <a:r>
                  <a:rPr lang="en-US">
                    <a:noFill/>
                  </a:rPr>
                  <a:t> </a:t>
                </a:r>
              </a:p>
            </p:txBody>
          </p:sp>
        </mc:Fallback>
      </mc:AlternateContent>
      <p:sp>
        <p:nvSpPr>
          <p:cNvPr id="7" name="CaixaDeTexto 6">
            <a:extLst>
              <a:ext uri="{FF2B5EF4-FFF2-40B4-BE49-F238E27FC236}">
                <a16:creationId xmlns:a16="http://schemas.microsoft.com/office/drawing/2014/main" id="{EBA01C35-1B89-1B1E-572C-02154E5327E2}"/>
              </a:ext>
            </a:extLst>
          </p:cNvPr>
          <p:cNvSpPr txBox="1"/>
          <p:nvPr/>
        </p:nvSpPr>
        <p:spPr>
          <a:xfrm>
            <a:off x="7720760" y="4075355"/>
            <a:ext cx="3878110" cy="707886"/>
          </a:xfrm>
          <a:prstGeom prst="rect">
            <a:avLst/>
          </a:prstGeom>
          <a:noFill/>
        </p:spPr>
        <p:txBody>
          <a:bodyPr wrap="square">
            <a:spAutoFit/>
          </a:bodyPr>
          <a:lstStyle/>
          <a:p>
            <a:pPr marL="342900" indent="-342900">
              <a:buFont typeface="Arial" panose="020B0604020202020204" pitchFamily="34" charset="0"/>
              <a:buChar char="•"/>
            </a:pPr>
            <a:r>
              <a:rPr lang="en-US" sz="2000" b="1" dirty="0"/>
              <a:t>Stochastic Gradient Descent</a:t>
            </a:r>
          </a:p>
          <a:p>
            <a:pPr marL="342900" indent="-342900">
              <a:buFont typeface="Arial" panose="020B0604020202020204" pitchFamily="34" charset="0"/>
              <a:buChar char="•"/>
            </a:pPr>
            <a:r>
              <a:rPr lang="en-US" sz="2000" b="1" dirty="0"/>
              <a:t>Adam</a:t>
            </a:r>
          </a:p>
        </p:txBody>
      </p:sp>
      <p:sp>
        <p:nvSpPr>
          <p:cNvPr id="5" name="CaixaDeTexto 4">
            <a:extLst>
              <a:ext uri="{FF2B5EF4-FFF2-40B4-BE49-F238E27FC236}">
                <a16:creationId xmlns:a16="http://schemas.microsoft.com/office/drawing/2014/main" id="{B28962C9-C676-0ACB-20B8-486DEFEDD1B2}"/>
              </a:ext>
            </a:extLst>
          </p:cNvPr>
          <p:cNvSpPr txBox="1"/>
          <p:nvPr/>
        </p:nvSpPr>
        <p:spPr>
          <a:xfrm>
            <a:off x="216273" y="6356350"/>
            <a:ext cx="3072837" cy="338554"/>
          </a:xfrm>
          <a:prstGeom prst="rect">
            <a:avLst/>
          </a:prstGeom>
          <a:noFill/>
        </p:spPr>
        <p:txBody>
          <a:bodyPr wrap="square" rtlCol="0">
            <a:spAutoFit/>
          </a:bodyPr>
          <a:lstStyle/>
          <a:p>
            <a:r>
              <a:rPr lang="en-US" sz="1600" dirty="0"/>
              <a:t>References  [</a:t>
            </a:r>
            <a:r>
              <a:rPr lang="en-US" sz="1600" dirty="0">
                <a:solidFill>
                  <a:srgbClr val="3D78B5"/>
                </a:solidFill>
              </a:rPr>
              <a:t>1, 31, 43, 44, 64</a:t>
            </a:r>
            <a:r>
              <a:rPr lang="en-US" sz="1600" dirty="0"/>
              <a:t>]</a:t>
            </a:r>
          </a:p>
        </p:txBody>
      </p:sp>
    </p:spTree>
    <p:extLst>
      <p:ext uri="{BB962C8B-B14F-4D97-AF65-F5344CB8AC3E}">
        <p14:creationId xmlns:p14="http://schemas.microsoft.com/office/powerpoint/2010/main" val="57083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87E677-D025-9149-E489-43FC0B41ED9B}"/>
              </a:ext>
            </a:extLst>
          </p:cNvPr>
          <p:cNvSpPr>
            <a:spLocks noGrp="1"/>
          </p:cNvSpPr>
          <p:nvPr>
            <p:ph type="title"/>
          </p:nvPr>
        </p:nvSpPr>
        <p:spPr>
          <a:xfrm>
            <a:off x="0" y="1"/>
            <a:ext cx="12192000" cy="999460"/>
          </a:xfrm>
          <a:solidFill>
            <a:schemeClr val="bg1">
              <a:lumMod val="95000"/>
            </a:schemeClr>
          </a:solidFill>
        </p:spPr>
        <p:txBody>
          <a:bodyPr/>
          <a:lstStyle/>
          <a:p>
            <a:r>
              <a:rPr lang="pt-PT" sz="3200" b="1" dirty="0">
                <a:solidFill>
                  <a:srgbClr val="1990B0"/>
                </a:solidFill>
                <a:cs typeface="Arial" panose="020B0604020202020204" pitchFamily="34" charset="0"/>
              </a:rPr>
              <a:t>  </a:t>
            </a:r>
            <a:r>
              <a:rPr lang="en-US" sz="2800" b="1" dirty="0">
                <a:cs typeface="Arial" panose="020B0604020202020204" pitchFamily="34" charset="0"/>
              </a:rPr>
              <a:t> </a:t>
            </a:r>
            <a:r>
              <a:rPr lang="en-US" sz="2800" dirty="0">
                <a:cs typeface="Arial" panose="020B0604020202020204" pitchFamily="34" charset="0"/>
              </a:rPr>
              <a:t>Calibration using neural networks – </a:t>
            </a:r>
            <a:r>
              <a:rPr lang="en-US" sz="2800" b="1" dirty="0">
                <a:cs typeface="Arial" panose="020B0604020202020204" pitchFamily="34" charset="0"/>
              </a:rPr>
              <a:t>the two-step approach</a:t>
            </a:r>
          </a:p>
        </p:txBody>
      </p:sp>
      <p:sp>
        <p:nvSpPr>
          <p:cNvPr id="3" name="Marcador de Posição do Número do Diapositivo 2">
            <a:extLst>
              <a:ext uri="{FF2B5EF4-FFF2-40B4-BE49-F238E27FC236}">
                <a16:creationId xmlns:a16="http://schemas.microsoft.com/office/drawing/2014/main" id="{4E55505A-0F34-EA7B-60D0-3DBB22588163}"/>
              </a:ext>
            </a:extLst>
          </p:cNvPr>
          <p:cNvSpPr>
            <a:spLocks noGrp="1"/>
          </p:cNvSpPr>
          <p:nvPr>
            <p:ph type="sldNum" sz="quarter" idx="12"/>
          </p:nvPr>
        </p:nvSpPr>
        <p:spPr/>
        <p:txBody>
          <a:bodyPr/>
          <a:lstStyle/>
          <a:p>
            <a:fld id="{9349F829-3AB5-2249-A75E-9CF92A8C3104}" type="slidenum">
              <a:rPr lang="pt-PT" smtClean="0"/>
              <a:t>30</a:t>
            </a:fld>
            <a:endParaRPr lang="pt-PT"/>
          </a:p>
        </p:txBody>
      </p:sp>
      <p:grpSp>
        <p:nvGrpSpPr>
          <p:cNvPr id="6" name="Agrupar 5">
            <a:extLst>
              <a:ext uri="{FF2B5EF4-FFF2-40B4-BE49-F238E27FC236}">
                <a16:creationId xmlns:a16="http://schemas.microsoft.com/office/drawing/2014/main" id="{98874BCD-10E9-7867-8F59-070219C2A855}"/>
              </a:ext>
            </a:extLst>
          </p:cNvPr>
          <p:cNvGrpSpPr/>
          <p:nvPr/>
        </p:nvGrpSpPr>
        <p:grpSpPr>
          <a:xfrm>
            <a:off x="968893" y="1289857"/>
            <a:ext cx="10254215" cy="5182795"/>
            <a:chOff x="1208518" y="689429"/>
            <a:chExt cx="10254215" cy="5182795"/>
          </a:xfrm>
        </p:grpSpPr>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45E15375-333B-3DD5-16BC-9881C970C463}"/>
                    </a:ext>
                  </a:extLst>
                </p:cNvPr>
                <p:cNvSpPr txBox="1"/>
                <p:nvPr/>
              </p:nvSpPr>
              <p:spPr>
                <a:xfrm>
                  <a:off x="1208518" y="831117"/>
                  <a:ext cx="1679947" cy="925510"/>
                </a:xfrm>
                <a:prstGeom prst="rect">
                  <a:avLst/>
                </a:prstGeom>
                <a:noFill/>
              </p:spPr>
              <p:txBody>
                <a:bodyPr wrap="none" rtlCol="0">
                  <a:spAutoFit/>
                </a:bodyPr>
                <a:lstStyle/>
                <a:p>
                  <a:pPr algn="ctr"/>
                  <a:r>
                    <a:rPr lang="pt-PT" sz="1600" b="1" u="sng" dirty="0">
                      <a:latin typeface="-apple-system"/>
                    </a:rPr>
                    <a:t>Step 1.1</a:t>
                  </a:r>
                  <a:r>
                    <a:rPr lang="pt-PT" sz="1600" b="1" dirty="0">
                      <a:latin typeface="-apple-system"/>
                    </a:rPr>
                    <a:t>:</a:t>
                  </a:r>
                </a:p>
                <a:p>
                  <a:pPr algn="ctr"/>
                  <a:r>
                    <a:rPr lang="pt-PT" sz="1600" dirty="0" err="1">
                      <a:latin typeface="-apple-system"/>
                    </a:rPr>
                    <a:t>Generate</a:t>
                  </a:r>
                  <a:r>
                    <a:rPr lang="pt-PT" sz="1600" dirty="0">
                      <a:latin typeface="-apple-system"/>
                    </a:rPr>
                    <a:t> </a:t>
                  </a:r>
                  <a:r>
                    <a:rPr lang="pt-PT" sz="1600" dirty="0" err="1">
                      <a:latin typeface="-apple-system"/>
                    </a:rPr>
                    <a:t>dataset</a:t>
                  </a:r>
                  <a:endParaRPr lang="pt-PT" sz="1600" dirty="0">
                    <a:latin typeface="-apple-system"/>
                  </a:endParaRPr>
                </a:p>
                <a:p>
                  <a:pPr algn="ctr"/>
                  <a:r>
                    <a:rPr lang="pt-PT" sz="1600" dirty="0">
                      <a:latin typeface="-apple-system"/>
                    </a:rPr>
                    <a:t>(</a:t>
                  </a:r>
                  <a:r>
                    <a:rPr lang="pt-PT" sz="1600" dirty="0" err="1">
                      <a:latin typeface="-apple-system"/>
                    </a:rPr>
                    <a:t>obtain</a:t>
                  </a:r>
                  <a:r>
                    <a:rPr lang="pt-PT" sz="1600" dirty="0">
                      <a:latin typeface="-apple-system"/>
                    </a:rPr>
                    <a:t> </a:t>
                  </a:r>
                  <a14:m>
                    <m:oMath xmlns:m="http://schemas.openxmlformats.org/officeDocument/2006/math">
                      <m:sSubSup>
                        <m:sSubSupPr>
                          <m:ctrlPr>
                            <a:rPr lang="pt-PT" sz="1600" i="1" smtClean="0">
                              <a:latin typeface="Cambria Math" panose="02040503050406030204" pitchFamily="18" charset="0"/>
                            </a:rPr>
                          </m:ctrlPr>
                        </m:sSubSupPr>
                        <m:e>
                          <m:r>
                            <a:rPr lang="pt-PT" sz="1600" b="0" i="1" smtClean="0">
                              <a:latin typeface="Cambria Math" panose="02040503050406030204" pitchFamily="18" charset="0"/>
                            </a:rPr>
                            <m:t>𝑝</m:t>
                          </m:r>
                        </m:e>
                        <m:sub>
                          <m:r>
                            <a:rPr lang="pt-PT" sz="1600" b="0" i="1" smtClean="0">
                              <a:latin typeface="Cambria Math" panose="02040503050406030204" pitchFamily="18" charset="0"/>
                            </a:rPr>
                            <m:t>𝑖</m:t>
                          </m:r>
                          <m:r>
                            <a:rPr lang="pt-PT" sz="1600" b="0" i="1" smtClean="0">
                              <a:latin typeface="Cambria Math" panose="02040503050406030204" pitchFamily="18" charset="0"/>
                            </a:rPr>
                            <m:t>,</m:t>
                          </m:r>
                          <m:r>
                            <a:rPr lang="pt-PT" sz="1600" b="0" i="1" smtClean="0">
                              <a:latin typeface="Cambria Math" panose="02040503050406030204" pitchFamily="18" charset="0"/>
                            </a:rPr>
                            <m:t>𝑗</m:t>
                          </m:r>
                        </m:sub>
                        <m:sup>
                          <m:d>
                            <m:dPr>
                              <m:ctrlPr>
                                <a:rPr lang="pt-PT" sz="1600" i="1" smtClean="0">
                                  <a:latin typeface="Cambria Math" panose="02040503050406030204" pitchFamily="18" charset="0"/>
                                </a:rPr>
                              </m:ctrlPr>
                            </m:dPr>
                            <m:e>
                              <m:r>
                                <m:rPr>
                                  <m:sty m:val="p"/>
                                </m:rPr>
                                <a:rPr lang="pt-PT" sz="1600" b="0" i="0" smtClean="0">
                                  <a:latin typeface="Cambria Math" panose="02040503050406030204" pitchFamily="18" charset="0"/>
                                </a:rPr>
                                <m:t>model</m:t>
                              </m:r>
                            </m:e>
                          </m:d>
                        </m:sup>
                      </m:sSubSup>
                    </m:oMath>
                  </a14:m>
                  <a:r>
                    <a:rPr lang="pt-PT" sz="1600" dirty="0">
                      <a:latin typeface="-apple-system"/>
                    </a:rPr>
                    <a:t>)</a:t>
                  </a:r>
                </a:p>
              </p:txBody>
            </p:sp>
          </mc:Choice>
          <mc:Fallback xmlns="">
            <p:sp>
              <p:nvSpPr>
                <p:cNvPr id="8" name="CaixaDeTexto 7">
                  <a:extLst>
                    <a:ext uri="{FF2B5EF4-FFF2-40B4-BE49-F238E27FC236}">
                      <a16:creationId xmlns:a16="http://schemas.microsoft.com/office/drawing/2014/main" id="{9A0E8CF2-DF3E-52C6-0941-765DEAC37A5F}"/>
                    </a:ext>
                  </a:extLst>
                </p:cNvPr>
                <p:cNvSpPr txBox="1">
                  <a:spLocks noRot="1" noChangeAspect="1" noMove="1" noResize="1" noEditPoints="1" noAdjustHandles="1" noChangeArrowheads="1" noChangeShapeType="1" noTextEdit="1"/>
                </p:cNvSpPr>
                <p:nvPr/>
              </p:nvSpPr>
              <p:spPr>
                <a:xfrm>
                  <a:off x="1208518" y="831117"/>
                  <a:ext cx="1679947" cy="925510"/>
                </a:xfrm>
                <a:prstGeom prst="rect">
                  <a:avLst/>
                </a:prstGeom>
                <a:blipFill>
                  <a:blip r:embed="rId3"/>
                  <a:stretch>
                    <a:fillRect t="-2703" b="-2703"/>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6A42C28C-DDAB-735E-E59D-1AC48562F527}"/>
                    </a:ext>
                  </a:extLst>
                </p:cNvPr>
                <p:cNvSpPr txBox="1"/>
                <p:nvPr/>
              </p:nvSpPr>
              <p:spPr>
                <a:xfrm>
                  <a:off x="1381033" y="2687699"/>
                  <a:ext cx="1334916" cy="830997"/>
                </a:xfrm>
                <a:prstGeom prst="rect">
                  <a:avLst/>
                </a:prstGeom>
                <a:noFill/>
              </p:spPr>
              <p:txBody>
                <a:bodyPr wrap="none" rtlCol="0">
                  <a:spAutoFit/>
                </a:bodyPr>
                <a:lstStyle/>
                <a:p>
                  <a:pPr algn="ctr"/>
                  <a:r>
                    <a:rPr lang="pt-PT" sz="1600" b="1" u="sng" dirty="0">
                      <a:latin typeface="-apple-system"/>
                    </a:rPr>
                    <a:t>Step 1.2</a:t>
                  </a:r>
                  <a:r>
                    <a:rPr lang="pt-PT" sz="1600" b="1" dirty="0">
                      <a:latin typeface="-apple-system"/>
                    </a:rPr>
                    <a:t>:</a:t>
                  </a:r>
                </a:p>
                <a:p>
                  <a:pPr algn="ctr"/>
                  <a:r>
                    <a:rPr lang="pt-PT" sz="1600" dirty="0" err="1">
                      <a:latin typeface="-apple-system"/>
                    </a:rPr>
                    <a:t>Train</a:t>
                  </a:r>
                  <a:r>
                    <a:rPr lang="pt-PT" sz="1600" dirty="0">
                      <a:latin typeface="-apple-system"/>
                    </a:rPr>
                    <a:t> network</a:t>
                  </a:r>
                </a:p>
                <a:p>
                  <a:pPr algn="ctr"/>
                  <a:r>
                    <a:rPr lang="pt-PT" sz="1600" dirty="0">
                      <a:latin typeface="-apple-system"/>
                    </a:rPr>
                    <a:t>(</a:t>
                  </a:r>
                  <a:r>
                    <a:rPr lang="pt-PT" sz="1600" dirty="0" err="1">
                      <a:latin typeface="-apple-system"/>
                    </a:rPr>
                    <a:t>obtain</a:t>
                  </a:r>
                  <a:r>
                    <a:rPr lang="pt-PT" sz="1600" b="1" dirty="0"/>
                    <a:t> </a:t>
                  </a:r>
                  <a14:m>
                    <m:oMath xmlns:m="http://schemas.openxmlformats.org/officeDocument/2006/math">
                      <m:sSup>
                        <m:sSupPr>
                          <m:ctrlPr>
                            <a:rPr lang="pt-PT" sz="1600" i="1" smtClean="0">
                              <a:latin typeface="Cambria Math" panose="02040503050406030204" pitchFamily="18" charset="0"/>
                            </a:rPr>
                          </m:ctrlPr>
                        </m:sSupPr>
                        <m:e>
                          <m:r>
                            <a:rPr lang="pt-PT" sz="1600" b="0" i="1" smtClean="0">
                              <a:latin typeface="Cambria Math" panose="02040503050406030204" pitchFamily="18" charset="0"/>
                            </a:rPr>
                            <m:t>𝜃</m:t>
                          </m:r>
                        </m:e>
                        <m:sup>
                          <m:r>
                            <a:rPr lang="pt-PT" sz="1600" b="0" i="1" smtClean="0">
                              <a:latin typeface="Cambria Math" panose="02040503050406030204" pitchFamily="18" charset="0"/>
                            </a:rPr>
                            <m:t>∗</m:t>
                          </m:r>
                        </m:sup>
                      </m:sSup>
                    </m:oMath>
                  </a14:m>
                  <a:r>
                    <a:rPr lang="pt-PT" sz="1600" dirty="0">
                      <a:latin typeface="-apple-system"/>
                    </a:rPr>
                    <a:t>)</a:t>
                  </a:r>
                </a:p>
              </p:txBody>
            </p:sp>
          </mc:Choice>
          <mc:Fallback xmlns="">
            <p:sp>
              <p:nvSpPr>
                <p:cNvPr id="27" name="CaixaDeTexto 26">
                  <a:extLst>
                    <a:ext uri="{FF2B5EF4-FFF2-40B4-BE49-F238E27FC236}">
                      <a16:creationId xmlns:a16="http://schemas.microsoft.com/office/drawing/2014/main" id="{8D180739-2ED7-1CBF-5A30-C4BD194CB8ED}"/>
                    </a:ext>
                  </a:extLst>
                </p:cNvPr>
                <p:cNvSpPr txBox="1">
                  <a:spLocks noRot="1" noChangeAspect="1" noMove="1" noResize="1" noEditPoints="1" noAdjustHandles="1" noChangeArrowheads="1" noChangeShapeType="1" noTextEdit="1"/>
                </p:cNvSpPr>
                <p:nvPr/>
              </p:nvSpPr>
              <p:spPr>
                <a:xfrm>
                  <a:off x="1381033" y="2687699"/>
                  <a:ext cx="1334916" cy="830997"/>
                </a:xfrm>
                <a:prstGeom prst="rect">
                  <a:avLst/>
                </a:prstGeom>
                <a:blipFill>
                  <a:blip r:embed="rId4"/>
                  <a:stretch>
                    <a:fillRect l="-1869" t="-1515" r="-1869" b="-7576"/>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BD7C8CEF-225F-9C6C-AC7F-DC5195933DA1}"/>
                    </a:ext>
                  </a:extLst>
                </p:cNvPr>
                <p:cNvSpPr txBox="1"/>
                <p:nvPr/>
              </p:nvSpPr>
              <p:spPr>
                <a:xfrm>
                  <a:off x="1298286" y="4550280"/>
                  <a:ext cx="1500411" cy="862608"/>
                </a:xfrm>
                <a:prstGeom prst="rect">
                  <a:avLst/>
                </a:prstGeom>
                <a:noFill/>
              </p:spPr>
              <p:txBody>
                <a:bodyPr wrap="none" rtlCol="0">
                  <a:spAutoFit/>
                </a:bodyPr>
                <a:lstStyle/>
                <a:p>
                  <a:pPr algn="ctr"/>
                  <a:r>
                    <a:rPr lang="pt-PT" sz="1600" b="1" u="sng" dirty="0">
                      <a:latin typeface="-apple-system"/>
                    </a:rPr>
                    <a:t>Step 2</a:t>
                  </a:r>
                  <a:r>
                    <a:rPr lang="pt-PT" sz="1600" b="1" dirty="0">
                      <a:latin typeface="-apple-system"/>
                    </a:rPr>
                    <a:t>:</a:t>
                  </a:r>
                </a:p>
                <a:p>
                  <a:pPr algn="ctr"/>
                  <a:r>
                    <a:rPr lang="pt-PT" sz="1600" dirty="0" err="1">
                      <a:latin typeface="-apple-system"/>
                    </a:rPr>
                    <a:t>Calibrate</a:t>
                  </a:r>
                  <a:r>
                    <a:rPr lang="pt-PT" sz="1600" dirty="0">
                      <a:latin typeface="-apple-system"/>
                    </a:rPr>
                    <a:t> </a:t>
                  </a:r>
                  <a:r>
                    <a:rPr lang="pt-PT" sz="1600" dirty="0" err="1">
                      <a:latin typeface="-apple-system"/>
                    </a:rPr>
                    <a:t>model</a:t>
                  </a:r>
                  <a:endParaRPr lang="pt-PT" sz="1600" dirty="0">
                    <a:latin typeface="-apple-system"/>
                  </a:endParaRPr>
                </a:p>
                <a:p>
                  <a:pPr algn="ctr"/>
                  <a:r>
                    <a:rPr lang="pt-PT" sz="1600" dirty="0">
                      <a:latin typeface="-apple-system"/>
                    </a:rPr>
                    <a:t>(</a:t>
                  </a:r>
                  <a:r>
                    <a:rPr lang="pt-PT" sz="1600" dirty="0" err="1">
                      <a:latin typeface="-apple-system"/>
                    </a:rPr>
                    <a:t>obtain</a:t>
                  </a:r>
                  <a:r>
                    <a:rPr lang="pt-PT" sz="1600" dirty="0">
                      <a:latin typeface="-apple-system"/>
                    </a:rPr>
                    <a:t> </a:t>
                  </a:r>
                  <a14:m>
                    <m:oMath xmlns:m="http://schemas.openxmlformats.org/officeDocument/2006/math">
                      <m:sSup>
                        <m:sSupPr>
                          <m:ctrlPr>
                            <a:rPr lang="pt-PT" sz="1600" i="1" smtClean="0">
                              <a:latin typeface="Cambria Math" panose="02040503050406030204" pitchFamily="18" charset="0"/>
                            </a:rPr>
                          </m:ctrlPr>
                        </m:sSupPr>
                        <m:e>
                          <m:acc>
                            <m:accPr>
                              <m:chr m:val="⃗"/>
                              <m:ctrlPr>
                                <a:rPr lang="pt-PT" sz="1600" i="1">
                                  <a:latin typeface="Cambria Math" panose="02040503050406030204" pitchFamily="18" charset="0"/>
                                </a:rPr>
                              </m:ctrlPr>
                            </m:accPr>
                            <m:e>
                              <m:r>
                                <m:rPr>
                                  <m:sty m:val="p"/>
                                </m:rPr>
                                <a:rPr lang="pt-PT" sz="1600" b="0" i="1">
                                  <a:latin typeface="Cambria Math" panose="02040503050406030204" pitchFamily="18" charset="0"/>
                                </a:rPr>
                                <m:t>Ω</m:t>
                              </m:r>
                            </m:e>
                          </m:acc>
                        </m:e>
                        <m:sup>
                          <m:r>
                            <a:rPr lang="pt-PT" sz="1600" b="0" i="1" smtClean="0">
                              <a:latin typeface="Cambria Math" panose="02040503050406030204" pitchFamily="18" charset="0"/>
                            </a:rPr>
                            <m:t>∗</m:t>
                          </m:r>
                        </m:sup>
                      </m:sSup>
                    </m:oMath>
                  </a14:m>
                  <a:r>
                    <a:rPr lang="pt-PT" sz="1600" dirty="0">
                      <a:latin typeface="-apple-system"/>
                    </a:rPr>
                    <a:t>) </a:t>
                  </a:r>
                </a:p>
              </p:txBody>
            </p:sp>
          </mc:Choice>
          <mc:Fallback xmlns="">
            <p:sp>
              <p:nvSpPr>
                <p:cNvPr id="28" name="CaixaDeTexto 27">
                  <a:extLst>
                    <a:ext uri="{FF2B5EF4-FFF2-40B4-BE49-F238E27FC236}">
                      <a16:creationId xmlns:a16="http://schemas.microsoft.com/office/drawing/2014/main" id="{15553AC4-EABE-BC49-B624-1B4DEABDB42F}"/>
                    </a:ext>
                  </a:extLst>
                </p:cNvPr>
                <p:cNvSpPr txBox="1">
                  <a:spLocks noRot="1" noChangeAspect="1" noMove="1" noResize="1" noEditPoints="1" noAdjustHandles="1" noChangeArrowheads="1" noChangeShapeType="1" noTextEdit="1"/>
                </p:cNvSpPr>
                <p:nvPr/>
              </p:nvSpPr>
              <p:spPr>
                <a:xfrm>
                  <a:off x="1298286" y="4550280"/>
                  <a:ext cx="1500411" cy="862608"/>
                </a:xfrm>
                <a:prstGeom prst="rect">
                  <a:avLst/>
                </a:prstGeom>
                <a:blipFill>
                  <a:blip r:embed="rId5"/>
                  <a:stretch>
                    <a:fillRect l="-1681" t="-1449" r="-1681" b="-7246"/>
                  </a:stretch>
                </a:blipFill>
              </p:spPr>
              <p:txBody>
                <a:bodyPr/>
                <a:lstStyle/>
                <a:p>
                  <a:r>
                    <a:rPr lang="pt-PT">
                      <a:noFill/>
                    </a:rPr>
                    <a:t> </a:t>
                  </a:r>
                </a:p>
              </p:txBody>
            </p:sp>
          </mc:Fallback>
        </mc:AlternateContent>
        <p:sp>
          <p:nvSpPr>
            <p:cNvPr id="10" name="Retângulo: Cantos Arredondados 9">
              <a:extLst>
                <a:ext uri="{FF2B5EF4-FFF2-40B4-BE49-F238E27FC236}">
                  <a16:creationId xmlns:a16="http://schemas.microsoft.com/office/drawing/2014/main" id="{2F1DA7EF-7DCA-CE44-F6B3-B96AE1D5E00B}"/>
                </a:ext>
              </a:extLst>
            </p:cNvPr>
            <p:cNvSpPr/>
            <p:nvPr/>
          </p:nvSpPr>
          <p:spPr>
            <a:xfrm>
              <a:off x="3764809" y="701667"/>
              <a:ext cx="764374" cy="857250"/>
            </a:xfrm>
            <a:prstGeom prst="round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sz="2000"/>
            </a:p>
          </p:txBody>
        </p:sp>
        <p:sp>
          <p:nvSpPr>
            <p:cNvPr id="12" name="Retângulo: Cantos Arredondados 10">
              <a:extLst>
                <a:ext uri="{FF2B5EF4-FFF2-40B4-BE49-F238E27FC236}">
                  <a16:creationId xmlns:a16="http://schemas.microsoft.com/office/drawing/2014/main" id="{87C36A4F-5572-8102-936F-A1DAC8B351BE}"/>
                </a:ext>
              </a:extLst>
            </p:cNvPr>
            <p:cNvSpPr/>
            <p:nvPr/>
          </p:nvSpPr>
          <p:spPr>
            <a:xfrm>
              <a:off x="5283549" y="689429"/>
              <a:ext cx="1895475" cy="857250"/>
            </a:xfrm>
            <a:prstGeom prst="roundRect">
              <a:avLst>
                <a:gd name="adj" fmla="val 2381"/>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600" dirty="0" err="1">
                  <a:solidFill>
                    <a:schemeClr val="tx1"/>
                  </a:solidFill>
                  <a:latin typeface="-apple-system"/>
                </a:rPr>
                <a:t>Stochastic</a:t>
              </a:r>
              <a:r>
                <a:rPr lang="pt-PT" sz="1600" dirty="0">
                  <a:solidFill>
                    <a:schemeClr val="tx1"/>
                  </a:solidFill>
                  <a:latin typeface="-apple-system"/>
                </a:rPr>
                <a:t> </a:t>
              </a:r>
              <a:r>
                <a:rPr lang="pt-PT" sz="1600" dirty="0" err="1">
                  <a:solidFill>
                    <a:schemeClr val="tx1"/>
                  </a:solidFill>
                  <a:latin typeface="-apple-system"/>
                </a:rPr>
                <a:t>model</a:t>
              </a:r>
              <a:endParaRPr lang="pt-PT" sz="1600" dirty="0">
                <a:solidFill>
                  <a:schemeClr val="tx1"/>
                </a:solidFill>
                <a:latin typeface="-apple-system"/>
              </a:endParaRPr>
            </a:p>
          </p:txBody>
        </p:sp>
        <p:pic>
          <p:nvPicPr>
            <p:cNvPr id="15" name="Gráfico 14" descr="Base de Dados com preenchimento sólido">
              <a:extLst>
                <a:ext uri="{FF2B5EF4-FFF2-40B4-BE49-F238E27FC236}">
                  <a16:creationId xmlns:a16="http://schemas.microsoft.com/office/drawing/2014/main" id="{D919290C-4093-A1B4-A6BF-CA6BE6548D6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64809" y="748105"/>
              <a:ext cx="764374" cy="764374"/>
            </a:xfrm>
            <a:prstGeom prst="rect">
              <a:avLst/>
            </a:prstGeom>
          </p:spPr>
        </p:pic>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0DE76D37-E766-DF19-22C0-A153C860C254}"/>
                    </a:ext>
                  </a:extLst>
                </p:cNvPr>
                <p:cNvSpPr txBox="1"/>
                <p:nvPr/>
              </p:nvSpPr>
              <p:spPr>
                <a:xfrm>
                  <a:off x="2933335" y="1574041"/>
                  <a:ext cx="2400250" cy="622030"/>
                </a:xfrm>
                <a:prstGeom prst="rect">
                  <a:avLst/>
                </a:prstGeom>
                <a:noFill/>
              </p:spPr>
              <p:txBody>
                <a:bodyPr wrap="square" rtlCol="0">
                  <a:spAutoFit/>
                </a:bodyPr>
                <a:lstStyle/>
                <a:p>
                  <a:pPr algn="ctr"/>
                  <a:r>
                    <a:rPr lang="pt-PT" sz="1600" dirty="0" err="1">
                      <a:latin typeface="-apple-system"/>
                    </a:rPr>
                    <a:t>parameters</a:t>
                  </a:r>
                  <a:r>
                    <a:rPr lang="pt-PT" sz="1600" dirty="0">
                      <a:latin typeface="-apple-system"/>
                    </a:rPr>
                    <a:t> </a:t>
                  </a:r>
                  <a:r>
                    <a:rPr lang="pt-PT" sz="1600" dirty="0" err="1">
                      <a:latin typeface="-apple-system"/>
                    </a:rPr>
                    <a:t>and</a:t>
                  </a:r>
                  <a:r>
                    <a:rPr lang="pt-PT" sz="1600" dirty="0">
                      <a:latin typeface="-apple-system"/>
                    </a:rPr>
                    <a:t> </a:t>
                  </a:r>
                  <a:r>
                    <a:rPr lang="pt-PT" sz="1600" dirty="0" err="1">
                      <a:latin typeface="-apple-system"/>
                    </a:rPr>
                    <a:t>option</a:t>
                  </a:r>
                  <a:r>
                    <a:rPr lang="pt-PT" sz="1600" dirty="0">
                      <a:latin typeface="-apple-system"/>
                    </a:rPr>
                    <a:t> </a:t>
                  </a:r>
                  <a:r>
                    <a:rPr lang="pt-PT" sz="1600" dirty="0" err="1">
                      <a:latin typeface="-apple-system"/>
                    </a:rPr>
                    <a:t>properties</a:t>
                  </a:r>
                  <a:r>
                    <a:rPr lang="pt-PT" sz="1600" dirty="0">
                      <a:latin typeface="-apple-system"/>
                    </a:rPr>
                    <a:t>, </a:t>
                  </a:r>
                  <a14:m>
                    <m:oMath xmlns:m="http://schemas.openxmlformats.org/officeDocument/2006/math">
                      <m:r>
                        <a:rPr lang="pt-PT" sz="1600" b="1" i="1" smtClean="0">
                          <a:latin typeface="Cambria Math" panose="02040503050406030204" pitchFamily="18" charset="0"/>
                        </a:rPr>
                        <m:t>(</m:t>
                      </m:r>
                      <m:acc>
                        <m:accPr>
                          <m:chr m:val="̂"/>
                          <m:ctrlPr>
                            <a:rPr lang="pt-PT" sz="1600" b="1" i="1" smtClean="0">
                              <a:latin typeface="Cambria Math" panose="02040503050406030204" pitchFamily="18" charset="0"/>
                            </a:rPr>
                          </m:ctrlPr>
                        </m:accPr>
                        <m:e>
                          <m:r>
                            <a:rPr lang="el-GR" sz="1600" b="1" i="0" smtClean="0">
                              <a:latin typeface="Cambria Math" panose="02040503050406030204" pitchFamily="18" charset="0"/>
                              <a:ea typeface="Cambria Math" panose="02040503050406030204" pitchFamily="18" charset="0"/>
                            </a:rPr>
                            <m:t>𝛀</m:t>
                          </m:r>
                        </m:e>
                      </m:acc>
                      <m:r>
                        <a:rPr lang="pt-PT" sz="1600" b="1" i="1" smtClean="0">
                          <a:latin typeface="Cambria Math" panose="02040503050406030204" pitchFamily="18" charset="0"/>
                        </a:rPr>
                        <m:t>, </m:t>
                      </m:r>
                      <m:sSub>
                        <m:sSubPr>
                          <m:ctrlPr>
                            <a:rPr lang="pt-PT" sz="1600" b="1" i="1" smtClean="0">
                              <a:latin typeface="Cambria Math" panose="02040503050406030204" pitchFamily="18" charset="0"/>
                              <a:ea typeface="Cambria Math" panose="02040503050406030204" pitchFamily="18" charset="0"/>
                            </a:rPr>
                          </m:ctrlPr>
                        </m:sSubPr>
                        <m:e>
                          <m:acc>
                            <m:accPr>
                              <m:chr m:val="̂"/>
                              <m:ctrlPr>
                                <a:rPr lang="pt-PT" sz="1600" b="1" i="1" dirty="0" smtClean="0">
                                  <a:latin typeface="Cambria Math" panose="02040503050406030204" pitchFamily="18" charset="0"/>
                                </a:rPr>
                              </m:ctrlPr>
                            </m:accPr>
                            <m:e>
                              <m:r>
                                <a:rPr lang="pt-PT" sz="1600" b="1" i="0" dirty="0" smtClean="0">
                                  <a:latin typeface="Cambria Math" panose="02040503050406030204" pitchFamily="18" charset="0"/>
                                </a:rPr>
                                <m:t>𝚲</m:t>
                              </m:r>
                            </m:e>
                          </m:acc>
                        </m:e>
                        <m:sub>
                          <m:r>
                            <a:rPr lang="pt-PT" sz="1600" b="1" i="1" smtClean="0">
                              <a:latin typeface="Cambria Math" panose="02040503050406030204" pitchFamily="18" charset="0"/>
                            </a:rPr>
                            <m:t>𝒊</m:t>
                          </m:r>
                          <m:r>
                            <a:rPr lang="pt-PT" sz="1600" b="1" i="1" smtClean="0">
                              <a:latin typeface="Cambria Math" panose="02040503050406030204" pitchFamily="18" charset="0"/>
                            </a:rPr>
                            <m:t>,</m:t>
                          </m:r>
                          <m:r>
                            <a:rPr lang="pt-PT" sz="1600" b="1" i="1" smtClean="0">
                              <a:latin typeface="Cambria Math" panose="02040503050406030204" pitchFamily="18" charset="0"/>
                            </a:rPr>
                            <m:t>𝒋</m:t>
                          </m:r>
                        </m:sub>
                      </m:sSub>
                      <m:r>
                        <a:rPr lang="pt-PT" sz="1600" b="1" i="1" smtClean="0">
                          <a:latin typeface="Cambria Math" panose="02040503050406030204" pitchFamily="18" charset="0"/>
                        </a:rPr>
                        <m:t>)</m:t>
                      </m:r>
                    </m:oMath>
                  </a14:m>
                  <a:endParaRPr lang="pt-PT" sz="1600" b="1" dirty="0">
                    <a:latin typeface="-apple-system"/>
                  </a:endParaRPr>
                </a:p>
              </p:txBody>
            </p:sp>
          </mc:Choice>
          <mc:Fallback xmlns="">
            <p:sp>
              <p:nvSpPr>
                <p:cNvPr id="15" name="CaixaDeTexto 14">
                  <a:extLst>
                    <a:ext uri="{FF2B5EF4-FFF2-40B4-BE49-F238E27FC236}">
                      <a16:creationId xmlns:a16="http://schemas.microsoft.com/office/drawing/2014/main" id="{F0A2DA19-FF45-BF3D-32C7-FF64C4D0D3C0}"/>
                    </a:ext>
                  </a:extLst>
                </p:cNvPr>
                <p:cNvSpPr txBox="1">
                  <a:spLocks noRot="1" noChangeAspect="1" noMove="1" noResize="1" noEditPoints="1" noAdjustHandles="1" noChangeArrowheads="1" noChangeShapeType="1" noTextEdit="1"/>
                </p:cNvSpPr>
                <p:nvPr/>
              </p:nvSpPr>
              <p:spPr>
                <a:xfrm>
                  <a:off x="2933335" y="1574041"/>
                  <a:ext cx="2400250" cy="622030"/>
                </a:xfrm>
                <a:prstGeom prst="rect">
                  <a:avLst/>
                </a:prstGeom>
                <a:blipFill>
                  <a:blip r:embed="rId8"/>
                  <a:stretch>
                    <a:fillRect t="-2000" b="-8000"/>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C54A3819-FFE7-F8B1-6157-EF3AADDD133A}"/>
                    </a:ext>
                  </a:extLst>
                </p:cNvPr>
                <p:cNvSpPr txBox="1"/>
                <p:nvPr/>
              </p:nvSpPr>
              <p:spPr>
                <a:xfrm>
                  <a:off x="7324767" y="1574041"/>
                  <a:ext cx="2024465" cy="679289"/>
                </a:xfrm>
                <a:prstGeom prst="rect">
                  <a:avLst/>
                </a:prstGeom>
                <a:noFill/>
              </p:spPr>
              <p:txBody>
                <a:bodyPr wrap="square" rtlCol="0">
                  <a:spAutoFit/>
                </a:bodyPr>
                <a:lstStyle/>
                <a:p>
                  <a:pPr algn="ctr"/>
                  <a:r>
                    <a:rPr lang="pt-PT" sz="1600" dirty="0" err="1">
                      <a:latin typeface="-apple-system"/>
                    </a:rPr>
                    <a:t>option</a:t>
                  </a:r>
                  <a:r>
                    <a:rPr lang="pt-PT" sz="1600" dirty="0">
                      <a:latin typeface="-apple-system"/>
                    </a:rPr>
                    <a:t> prices, </a:t>
                  </a:r>
                  <a14:m>
                    <m:oMath xmlns:m="http://schemas.openxmlformats.org/officeDocument/2006/math">
                      <m:sSubSup>
                        <m:sSubSupPr>
                          <m:ctrlPr>
                            <a:rPr lang="pt-PT" sz="1600" b="1" i="1" smtClean="0">
                              <a:latin typeface="Cambria Math" panose="02040503050406030204" pitchFamily="18" charset="0"/>
                            </a:rPr>
                          </m:ctrlPr>
                        </m:sSubSupPr>
                        <m:e>
                          <m:r>
                            <a:rPr lang="pt-PT" sz="1600" b="1" i="1" smtClean="0">
                              <a:latin typeface="Cambria Math" panose="02040503050406030204" pitchFamily="18" charset="0"/>
                            </a:rPr>
                            <m:t>𝒑</m:t>
                          </m:r>
                        </m:e>
                        <m:sub>
                          <m:r>
                            <a:rPr lang="pt-PT" sz="1600" b="1" i="1" smtClean="0">
                              <a:latin typeface="Cambria Math" panose="02040503050406030204" pitchFamily="18" charset="0"/>
                            </a:rPr>
                            <m:t>𝒊</m:t>
                          </m:r>
                          <m:r>
                            <a:rPr lang="pt-PT" sz="1600" b="1" i="1" smtClean="0">
                              <a:latin typeface="Cambria Math" panose="02040503050406030204" pitchFamily="18" charset="0"/>
                            </a:rPr>
                            <m:t>,</m:t>
                          </m:r>
                          <m:r>
                            <a:rPr lang="pt-PT" sz="1600" b="1" i="1" smtClean="0">
                              <a:latin typeface="Cambria Math" panose="02040503050406030204" pitchFamily="18" charset="0"/>
                            </a:rPr>
                            <m:t>𝒋</m:t>
                          </m:r>
                        </m:sub>
                        <m:sup>
                          <m:d>
                            <m:dPr>
                              <m:ctrlPr>
                                <a:rPr lang="pt-PT" sz="1600" b="1" i="1" smtClean="0">
                                  <a:latin typeface="Cambria Math" panose="02040503050406030204" pitchFamily="18" charset="0"/>
                                </a:rPr>
                              </m:ctrlPr>
                            </m:dPr>
                            <m:e>
                              <m:r>
                                <a:rPr lang="pt-PT" sz="1600" b="1" i="0" smtClean="0">
                                  <a:latin typeface="Cambria Math" panose="02040503050406030204" pitchFamily="18" charset="0"/>
                                </a:rPr>
                                <m:t>𝐦𝐨𝐝𝐞𝐥</m:t>
                              </m:r>
                            </m:e>
                          </m:d>
                        </m:sup>
                      </m:sSubSup>
                      <m:r>
                        <a:rPr lang="pt-PT" sz="1600" b="1" i="1" smtClean="0">
                          <a:latin typeface="Cambria Math" panose="02040503050406030204" pitchFamily="18" charset="0"/>
                        </a:rPr>
                        <m:t>(</m:t>
                      </m:r>
                      <m:acc>
                        <m:accPr>
                          <m:chr m:val="̂"/>
                          <m:ctrlPr>
                            <a:rPr lang="pt-PT" sz="1600" b="1" i="1">
                              <a:latin typeface="Cambria Math" panose="02040503050406030204" pitchFamily="18" charset="0"/>
                            </a:rPr>
                          </m:ctrlPr>
                        </m:accPr>
                        <m:e>
                          <m:r>
                            <a:rPr lang="el-GR" sz="1600" b="1">
                              <a:latin typeface="Cambria Math" panose="02040503050406030204" pitchFamily="18" charset="0"/>
                              <a:ea typeface="Cambria Math" panose="02040503050406030204" pitchFamily="18" charset="0"/>
                            </a:rPr>
                            <m:t>𝛀</m:t>
                          </m:r>
                        </m:e>
                      </m:acc>
                      <m:r>
                        <a:rPr lang="pt-PT" sz="1600" b="1" i="1">
                          <a:latin typeface="Cambria Math" panose="02040503050406030204" pitchFamily="18" charset="0"/>
                        </a:rPr>
                        <m:t>,</m:t>
                      </m:r>
                      <m:sSub>
                        <m:sSubPr>
                          <m:ctrlPr>
                            <a:rPr lang="pt-PT" sz="1600" b="1" i="1">
                              <a:latin typeface="Cambria Math" panose="02040503050406030204" pitchFamily="18" charset="0"/>
                              <a:ea typeface="Cambria Math" panose="02040503050406030204" pitchFamily="18" charset="0"/>
                            </a:rPr>
                          </m:ctrlPr>
                        </m:sSubPr>
                        <m:e>
                          <m:acc>
                            <m:accPr>
                              <m:chr m:val="̂"/>
                              <m:ctrlPr>
                                <a:rPr lang="pt-PT" sz="1600" b="1" i="1" dirty="0">
                                  <a:latin typeface="Cambria Math" panose="02040503050406030204" pitchFamily="18" charset="0"/>
                                </a:rPr>
                              </m:ctrlPr>
                            </m:accPr>
                            <m:e>
                              <m:r>
                                <a:rPr lang="pt-PT" sz="1600" b="1" dirty="0">
                                  <a:latin typeface="Cambria Math" panose="02040503050406030204" pitchFamily="18" charset="0"/>
                                </a:rPr>
                                <m:t>𝚲</m:t>
                              </m:r>
                            </m:e>
                          </m:acc>
                        </m:e>
                        <m:sub>
                          <m:r>
                            <a:rPr lang="pt-PT" sz="1600" b="1" i="1">
                              <a:latin typeface="Cambria Math" panose="02040503050406030204" pitchFamily="18" charset="0"/>
                            </a:rPr>
                            <m:t>𝒊</m:t>
                          </m:r>
                          <m:r>
                            <a:rPr lang="pt-PT" sz="1600" b="1" i="1">
                              <a:latin typeface="Cambria Math" panose="02040503050406030204" pitchFamily="18" charset="0"/>
                            </a:rPr>
                            <m:t>,</m:t>
                          </m:r>
                          <m:r>
                            <a:rPr lang="pt-PT" sz="1600" b="1" i="1">
                              <a:latin typeface="Cambria Math" panose="02040503050406030204" pitchFamily="18" charset="0"/>
                            </a:rPr>
                            <m:t>𝒋</m:t>
                          </m:r>
                        </m:sub>
                      </m:sSub>
                      <m:r>
                        <a:rPr lang="pt-PT" sz="1600" b="1" i="1" smtClean="0">
                          <a:latin typeface="Cambria Math" panose="02040503050406030204" pitchFamily="18" charset="0"/>
                        </a:rPr>
                        <m:t>)</m:t>
                      </m:r>
                    </m:oMath>
                  </a14:m>
                  <a:endParaRPr lang="pt-PT" sz="1600" b="1" dirty="0">
                    <a:latin typeface="-apple-system"/>
                  </a:endParaRPr>
                </a:p>
              </p:txBody>
            </p:sp>
          </mc:Choice>
          <mc:Fallback xmlns="">
            <p:sp>
              <p:nvSpPr>
                <p:cNvPr id="17" name="CaixaDeTexto 16">
                  <a:extLst>
                    <a:ext uri="{FF2B5EF4-FFF2-40B4-BE49-F238E27FC236}">
                      <a16:creationId xmlns:a16="http://schemas.microsoft.com/office/drawing/2014/main" id="{58B380FD-1E31-1534-27D8-14AA76AE778B}"/>
                    </a:ext>
                  </a:extLst>
                </p:cNvPr>
                <p:cNvSpPr txBox="1">
                  <a:spLocks noRot="1" noChangeAspect="1" noMove="1" noResize="1" noEditPoints="1" noAdjustHandles="1" noChangeArrowheads="1" noChangeShapeType="1" noTextEdit="1"/>
                </p:cNvSpPr>
                <p:nvPr/>
              </p:nvSpPr>
              <p:spPr>
                <a:xfrm>
                  <a:off x="7324767" y="1574041"/>
                  <a:ext cx="2024465" cy="679289"/>
                </a:xfrm>
                <a:prstGeom prst="rect">
                  <a:avLst/>
                </a:prstGeom>
                <a:blipFill>
                  <a:blip r:embed="rId9"/>
                  <a:stretch>
                    <a:fillRect t="-1818" b="-3636"/>
                  </a:stretch>
                </a:blipFill>
              </p:spPr>
              <p:txBody>
                <a:bodyPr/>
                <a:lstStyle/>
                <a:p>
                  <a:r>
                    <a:rPr lang="pt-PT">
                      <a:noFill/>
                    </a:rPr>
                    <a:t> </a:t>
                  </a:r>
                </a:p>
              </p:txBody>
            </p:sp>
          </mc:Fallback>
        </mc:AlternateContent>
        <p:sp>
          <p:nvSpPr>
            <p:cNvPr id="18" name="Retângulo: Cantos Arredondados 17">
              <a:extLst>
                <a:ext uri="{FF2B5EF4-FFF2-40B4-BE49-F238E27FC236}">
                  <a16:creationId xmlns:a16="http://schemas.microsoft.com/office/drawing/2014/main" id="{A55A43CB-3AF1-F5E0-0948-CA76AAAB7F75}"/>
                </a:ext>
              </a:extLst>
            </p:cNvPr>
            <p:cNvSpPr/>
            <p:nvPr/>
          </p:nvSpPr>
          <p:spPr>
            <a:xfrm>
              <a:off x="7954815" y="701667"/>
              <a:ext cx="764374" cy="857250"/>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sz="2000"/>
            </a:p>
          </p:txBody>
        </p:sp>
        <p:grpSp>
          <p:nvGrpSpPr>
            <p:cNvPr id="19" name="Agrupar 18">
              <a:extLst>
                <a:ext uri="{FF2B5EF4-FFF2-40B4-BE49-F238E27FC236}">
                  <a16:creationId xmlns:a16="http://schemas.microsoft.com/office/drawing/2014/main" id="{9A64B055-98B9-8266-9969-8136FA768C8C}"/>
                </a:ext>
              </a:extLst>
            </p:cNvPr>
            <p:cNvGrpSpPr/>
            <p:nvPr/>
          </p:nvGrpSpPr>
          <p:grpSpPr>
            <a:xfrm>
              <a:off x="7908377" y="701667"/>
              <a:ext cx="857250" cy="857250"/>
              <a:chOff x="3383072" y="4329238"/>
              <a:chExt cx="857250" cy="857250"/>
            </a:xfrm>
          </p:grpSpPr>
          <p:pic>
            <p:nvPicPr>
              <p:cNvPr id="62" name="Gráfico 61" descr="Engrenagem com preenchimento sólido">
                <a:extLst>
                  <a:ext uri="{FF2B5EF4-FFF2-40B4-BE49-F238E27FC236}">
                    <a16:creationId xmlns:a16="http://schemas.microsoft.com/office/drawing/2014/main" id="{E13A3543-3CA6-472D-B8B3-03FB267D6FA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0840231">
                <a:off x="3383072" y="4329238"/>
                <a:ext cx="857250" cy="857250"/>
              </a:xfrm>
              <a:prstGeom prst="rect">
                <a:avLst/>
              </a:prstGeom>
            </p:spPr>
          </p:pic>
          <p:sp>
            <p:nvSpPr>
              <p:cNvPr id="63" name="Oval 62">
                <a:extLst>
                  <a:ext uri="{FF2B5EF4-FFF2-40B4-BE49-F238E27FC236}">
                    <a16:creationId xmlns:a16="http://schemas.microsoft.com/office/drawing/2014/main" id="{C350307E-990C-A2C7-5EDF-F16718F0B325}"/>
                  </a:ext>
                </a:extLst>
              </p:cNvPr>
              <p:cNvSpPr/>
              <p:nvPr/>
            </p:nvSpPr>
            <p:spPr>
              <a:xfrm>
                <a:off x="3613697" y="4559863"/>
                <a:ext cx="396000" cy="396000"/>
              </a:xfrm>
              <a:prstGeom prst="ellipse">
                <a:avLst/>
              </a:prstGeom>
              <a:solidFill>
                <a:schemeClr val="bg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sz="2000"/>
              </a:p>
            </p:txBody>
          </p:sp>
          <p:pic>
            <p:nvPicPr>
              <p:cNvPr id="64" name="Gráfico 63" descr="Dólar com preenchimento sólido">
                <a:extLst>
                  <a:ext uri="{FF2B5EF4-FFF2-40B4-BE49-F238E27FC236}">
                    <a16:creationId xmlns:a16="http://schemas.microsoft.com/office/drawing/2014/main" id="{4CF79DC7-0F35-91B3-A2A4-67A3B001AD7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664125" y="4610291"/>
                <a:ext cx="295143" cy="295143"/>
              </a:xfrm>
              <a:prstGeom prst="rect">
                <a:avLst/>
              </a:prstGeom>
            </p:spPr>
          </p:pic>
        </p:grpSp>
        <p:cxnSp>
          <p:nvCxnSpPr>
            <p:cNvPr id="20" name="Conexão reta unidirecional 63">
              <a:extLst>
                <a:ext uri="{FF2B5EF4-FFF2-40B4-BE49-F238E27FC236}">
                  <a16:creationId xmlns:a16="http://schemas.microsoft.com/office/drawing/2014/main" id="{AD978E82-F378-619E-3332-4A9DD5EB7AD6}"/>
                </a:ext>
              </a:extLst>
            </p:cNvPr>
            <p:cNvCxnSpPr>
              <a:cxnSpLocks/>
              <a:stCxn id="10" idx="3"/>
              <a:endCxn id="12" idx="1"/>
            </p:cNvCxnSpPr>
            <p:nvPr/>
          </p:nvCxnSpPr>
          <p:spPr>
            <a:xfrm flipV="1">
              <a:off x="4529183" y="1118054"/>
              <a:ext cx="7632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xão reta unidirecional 70">
              <a:extLst>
                <a:ext uri="{FF2B5EF4-FFF2-40B4-BE49-F238E27FC236}">
                  <a16:creationId xmlns:a16="http://schemas.microsoft.com/office/drawing/2014/main" id="{F5021983-B1DE-F62F-CDBE-E2E44FA7C7FF}"/>
                </a:ext>
              </a:extLst>
            </p:cNvPr>
            <p:cNvCxnSpPr>
              <a:cxnSpLocks/>
              <a:stCxn id="12" idx="3"/>
            </p:cNvCxnSpPr>
            <p:nvPr/>
          </p:nvCxnSpPr>
          <p:spPr>
            <a:xfrm>
              <a:off x="7179024" y="1118054"/>
              <a:ext cx="775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xão: Ângulo Reto 74">
              <a:extLst>
                <a:ext uri="{FF2B5EF4-FFF2-40B4-BE49-F238E27FC236}">
                  <a16:creationId xmlns:a16="http://schemas.microsoft.com/office/drawing/2014/main" id="{02F3DD92-613E-D493-B760-411A6BB1E278}"/>
                </a:ext>
              </a:extLst>
            </p:cNvPr>
            <p:cNvCxnSpPr>
              <a:cxnSpLocks/>
              <a:stCxn id="10" idx="1"/>
              <a:endCxn id="23" idx="1"/>
            </p:cNvCxnSpPr>
            <p:nvPr/>
          </p:nvCxnSpPr>
          <p:spPr>
            <a:xfrm rot="10800000" flipH="1" flipV="1">
              <a:off x="3764809" y="1130291"/>
              <a:ext cx="8834" cy="1781385"/>
            </a:xfrm>
            <a:prstGeom prst="bentConnector3">
              <a:avLst>
                <a:gd name="adj1" fmla="val -809650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tângulo: Cantos Arredondados 89">
              <a:extLst>
                <a:ext uri="{FF2B5EF4-FFF2-40B4-BE49-F238E27FC236}">
                  <a16:creationId xmlns:a16="http://schemas.microsoft.com/office/drawing/2014/main" id="{429BFFC3-75D0-4613-3014-2BCA4E4E3EEB}"/>
                </a:ext>
              </a:extLst>
            </p:cNvPr>
            <p:cNvSpPr/>
            <p:nvPr/>
          </p:nvSpPr>
          <p:spPr>
            <a:xfrm>
              <a:off x="3773643" y="2483052"/>
              <a:ext cx="764374" cy="857250"/>
            </a:xfrm>
            <a:prstGeom prst="round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sz="2000"/>
            </a:p>
          </p:txBody>
        </p:sp>
        <p:sp>
          <p:nvSpPr>
            <p:cNvPr id="24" name="Retângulo: Cantos Arredondados 90">
              <a:extLst>
                <a:ext uri="{FF2B5EF4-FFF2-40B4-BE49-F238E27FC236}">
                  <a16:creationId xmlns:a16="http://schemas.microsoft.com/office/drawing/2014/main" id="{FB36CCC6-7DE9-59A9-99D9-8982FC5DD5C8}"/>
                </a:ext>
              </a:extLst>
            </p:cNvPr>
            <p:cNvSpPr/>
            <p:nvPr/>
          </p:nvSpPr>
          <p:spPr>
            <a:xfrm>
              <a:off x="5292383" y="2470814"/>
              <a:ext cx="1895475" cy="857250"/>
            </a:xfrm>
            <a:prstGeom prst="roundRect">
              <a:avLst>
                <a:gd name="adj" fmla="val 2381"/>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600" dirty="0">
                  <a:solidFill>
                    <a:schemeClr val="tx1"/>
                  </a:solidFill>
                  <a:latin typeface="-apple-system"/>
                </a:rPr>
                <a:t>Neural network</a:t>
              </a:r>
            </a:p>
          </p:txBody>
        </p:sp>
        <p:pic>
          <p:nvPicPr>
            <p:cNvPr id="25" name="Gráfico 24" descr="Base de Dados com preenchimento sólido">
              <a:extLst>
                <a:ext uri="{FF2B5EF4-FFF2-40B4-BE49-F238E27FC236}">
                  <a16:creationId xmlns:a16="http://schemas.microsoft.com/office/drawing/2014/main" id="{08C9FE95-8775-FECA-971A-08AD5CA6EDE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773643" y="2529490"/>
              <a:ext cx="764374" cy="764374"/>
            </a:xfrm>
            <a:prstGeom prst="rect">
              <a:avLst/>
            </a:prstGeom>
          </p:spPr>
        </p:pic>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47E12998-0835-FC17-63B4-29817A6F3307}"/>
                    </a:ext>
                  </a:extLst>
                </p:cNvPr>
                <p:cNvSpPr txBox="1"/>
                <p:nvPr/>
              </p:nvSpPr>
              <p:spPr>
                <a:xfrm>
                  <a:off x="2942169" y="3355426"/>
                  <a:ext cx="2400250" cy="622030"/>
                </a:xfrm>
                <a:prstGeom prst="rect">
                  <a:avLst/>
                </a:prstGeom>
                <a:noFill/>
              </p:spPr>
              <p:txBody>
                <a:bodyPr wrap="square" rtlCol="0">
                  <a:spAutoFit/>
                </a:bodyPr>
                <a:lstStyle/>
                <a:p>
                  <a:pPr algn="ctr"/>
                  <a:r>
                    <a:rPr lang="pt-PT" sz="1600" err="1">
                      <a:latin typeface="-apple-system"/>
                    </a:rPr>
                    <a:t>parameters</a:t>
                  </a:r>
                  <a:r>
                    <a:rPr lang="pt-PT" sz="1600">
                      <a:latin typeface="-apple-system"/>
                    </a:rPr>
                    <a:t> </a:t>
                  </a:r>
                  <a:r>
                    <a:rPr lang="pt-PT" sz="1600" err="1">
                      <a:latin typeface="-apple-system"/>
                    </a:rPr>
                    <a:t>and</a:t>
                  </a:r>
                  <a:r>
                    <a:rPr lang="pt-PT" sz="1600">
                      <a:latin typeface="-apple-system"/>
                    </a:rPr>
                    <a:t> </a:t>
                  </a:r>
                  <a:r>
                    <a:rPr lang="pt-PT" sz="1600" err="1">
                      <a:latin typeface="-apple-system"/>
                    </a:rPr>
                    <a:t>option</a:t>
                  </a:r>
                  <a:r>
                    <a:rPr lang="pt-PT" sz="1600">
                      <a:latin typeface="-apple-system"/>
                    </a:rPr>
                    <a:t> </a:t>
                  </a:r>
                  <a:r>
                    <a:rPr lang="pt-PT" sz="1600" err="1">
                      <a:latin typeface="-apple-system"/>
                    </a:rPr>
                    <a:t>properties</a:t>
                  </a:r>
                  <a:r>
                    <a:rPr lang="pt-PT" sz="1600">
                      <a:latin typeface="-apple-system"/>
                    </a:rPr>
                    <a:t>, </a:t>
                  </a:r>
                  <a14:m>
                    <m:oMath xmlns:m="http://schemas.openxmlformats.org/officeDocument/2006/math">
                      <m:r>
                        <a:rPr lang="pt-PT" sz="1600" b="1" i="1">
                          <a:latin typeface="Cambria Math" panose="02040503050406030204" pitchFamily="18" charset="0"/>
                        </a:rPr>
                        <m:t>(</m:t>
                      </m:r>
                      <m:acc>
                        <m:accPr>
                          <m:chr m:val="̂"/>
                          <m:ctrlPr>
                            <a:rPr lang="pt-PT" sz="1600" b="1" i="1">
                              <a:latin typeface="Cambria Math" panose="02040503050406030204" pitchFamily="18" charset="0"/>
                            </a:rPr>
                          </m:ctrlPr>
                        </m:accPr>
                        <m:e>
                          <m:r>
                            <a:rPr lang="el-GR" sz="1600" b="1">
                              <a:latin typeface="Cambria Math" panose="02040503050406030204" pitchFamily="18" charset="0"/>
                              <a:ea typeface="Cambria Math" panose="02040503050406030204" pitchFamily="18" charset="0"/>
                            </a:rPr>
                            <m:t>𝛀</m:t>
                          </m:r>
                        </m:e>
                      </m:acc>
                      <m:r>
                        <a:rPr lang="pt-PT" sz="1600" b="1" i="1">
                          <a:latin typeface="Cambria Math" panose="02040503050406030204" pitchFamily="18" charset="0"/>
                        </a:rPr>
                        <m:t>,</m:t>
                      </m:r>
                      <m:sSub>
                        <m:sSubPr>
                          <m:ctrlPr>
                            <a:rPr lang="pt-PT" sz="1600" b="1" i="1">
                              <a:latin typeface="Cambria Math" panose="02040503050406030204" pitchFamily="18" charset="0"/>
                              <a:ea typeface="Cambria Math" panose="02040503050406030204" pitchFamily="18" charset="0"/>
                            </a:rPr>
                          </m:ctrlPr>
                        </m:sSubPr>
                        <m:e>
                          <m:acc>
                            <m:accPr>
                              <m:chr m:val="̂"/>
                              <m:ctrlPr>
                                <a:rPr lang="pt-PT" sz="1600" b="1" i="1" dirty="0">
                                  <a:latin typeface="Cambria Math" panose="02040503050406030204" pitchFamily="18" charset="0"/>
                                </a:rPr>
                              </m:ctrlPr>
                            </m:accPr>
                            <m:e>
                              <m:r>
                                <a:rPr lang="pt-PT" sz="1600" b="1" dirty="0">
                                  <a:latin typeface="Cambria Math" panose="02040503050406030204" pitchFamily="18" charset="0"/>
                                </a:rPr>
                                <m:t>𝚲</m:t>
                              </m:r>
                            </m:e>
                          </m:acc>
                        </m:e>
                        <m:sub>
                          <m:r>
                            <a:rPr lang="pt-PT" sz="1600" b="1" i="1">
                              <a:latin typeface="Cambria Math" panose="02040503050406030204" pitchFamily="18" charset="0"/>
                            </a:rPr>
                            <m:t>𝒊</m:t>
                          </m:r>
                          <m:r>
                            <a:rPr lang="pt-PT" sz="1600" b="1" i="1">
                              <a:latin typeface="Cambria Math" panose="02040503050406030204" pitchFamily="18" charset="0"/>
                            </a:rPr>
                            <m:t>,</m:t>
                          </m:r>
                          <m:r>
                            <a:rPr lang="pt-PT" sz="1600" b="1" i="1">
                              <a:latin typeface="Cambria Math" panose="02040503050406030204" pitchFamily="18" charset="0"/>
                            </a:rPr>
                            <m:t>𝒋</m:t>
                          </m:r>
                        </m:sub>
                      </m:sSub>
                      <m:r>
                        <a:rPr lang="pt-PT" sz="1600" b="1" i="1">
                          <a:latin typeface="Cambria Math" panose="02040503050406030204" pitchFamily="18" charset="0"/>
                        </a:rPr>
                        <m:t>)</m:t>
                      </m:r>
                    </m:oMath>
                  </a14:m>
                  <a:endParaRPr lang="pt-PT" sz="1600" b="1">
                    <a:latin typeface="-apple-system"/>
                  </a:endParaRPr>
                </a:p>
              </p:txBody>
            </p:sp>
          </mc:Choice>
          <mc:Fallback xmlns="">
            <p:sp>
              <p:nvSpPr>
                <p:cNvPr id="93" name="CaixaDeTexto 92">
                  <a:extLst>
                    <a:ext uri="{FF2B5EF4-FFF2-40B4-BE49-F238E27FC236}">
                      <a16:creationId xmlns:a16="http://schemas.microsoft.com/office/drawing/2014/main" id="{768FAF17-472D-C286-BE55-1F30B080DBB9}"/>
                    </a:ext>
                  </a:extLst>
                </p:cNvPr>
                <p:cNvSpPr txBox="1">
                  <a:spLocks noRot="1" noChangeAspect="1" noMove="1" noResize="1" noEditPoints="1" noAdjustHandles="1" noChangeArrowheads="1" noChangeShapeType="1" noTextEdit="1"/>
                </p:cNvSpPr>
                <p:nvPr/>
              </p:nvSpPr>
              <p:spPr>
                <a:xfrm>
                  <a:off x="2942169" y="3355426"/>
                  <a:ext cx="2400250" cy="622030"/>
                </a:xfrm>
                <a:prstGeom prst="rect">
                  <a:avLst/>
                </a:prstGeom>
                <a:blipFill>
                  <a:blip r:embed="rId16"/>
                  <a:stretch>
                    <a:fillRect t="-2041" b="-8163"/>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525139B8-7F47-26EE-34AE-AEEBE6B2A39E}"/>
                    </a:ext>
                  </a:extLst>
                </p:cNvPr>
                <p:cNvSpPr txBox="1"/>
                <p:nvPr/>
              </p:nvSpPr>
              <p:spPr>
                <a:xfrm>
                  <a:off x="7333602" y="3355426"/>
                  <a:ext cx="2024465" cy="625684"/>
                </a:xfrm>
                <a:prstGeom prst="rect">
                  <a:avLst/>
                </a:prstGeom>
                <a:noFill/>
              </p:spPr>
              <p:txBody>
                <a:bodyPr wrap="square" rtlCol="0">
                  <a:spAutoFit/>
                </a:bodyPr>
                <a:lstStyle/>
                <a:p>
                  <a:pPr algn="ctr"/>
                  <a:r>
                    <a:rPr lang="pt-PT" sz="1600" dirty="0">
                      <a:latin typeface="-apple-system"/>
                    </a:rPr>
                    <a:t>o</a:t>
                  </a:r>
                  <a:r>
                    <a:rPr lang="pt-PT" sz="1600" dirty="0" err="1">
                      <a:latin typeface="-apple-system"/>
                    </a:rPr>
                    <a:t>ption</a:t>
                  </a:r>
                  <a:r>
                    <a:rPr lang="pt-PT" sz="1600" dirty="0">
                      <a:latin typeface="-apple-system"/>
                    </a:rPr>
                    <a:t> </a:t>
                  </a:r>
                  <a:r>
                    <a:rPr lang="pt-PT" sz="1600" dirty="0" err="1">
                      <a:latin typeface="-apple-system"/>
                    </a:rPr>
                    <a:t>prices</a:t>
                  </a:r>
                  <a:r>
                    <a:rPr lang="pt-PT" sz="1600" dirty="0">
                      <a:latin typeface="-apple-system"/>
                    </a:rPr>
                    <a:t>,</a:t>
                  </a:r>
                  <a14:m>
                    <m:oMath xmlns:m="http://schemas.openxmlformats.org/officeDocument/2006/math">
                      <m:r>
                        <a:rPr lang="pt-PT" sz="1600" b="0" i="0" smtClean="0">
                          <a:latin typeface="Cambria Math" panose="02040503050406030204" pitchFamily="18" charset="0"/>
                        </a:rPr>
                        <m:t>  </m:t>
                      </m:r>
                    </m:oMath>
                  </a14:m>
                  <a:endParaRPr lang="pt-PT" sz="1600" b="0" i="0"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pt-PT" sz="1600" b="1" i="1">
                            <a:latin typeface="Cambria Math" panose="02040503050406030204" pitchFamily="18" charset="0"/>
                          </a:rPr>
                          <m:t>𝑭</m:t>
                        </m:r>
                        <m:d>
                          <m:dPr>
                            <m:ctrlPr>
                              <a:rPr lang="pt-PT" sz="1600" b="1" i="1">
                                <a:latin typeface="Cambria Math" panose="02040503050406030204" pitchFamily="18" charset="0"/>
                              </a:rPr>
                            </m:ctrlPr>
                          </m:dPr>
                          <m:e>
                            <m:acc>
                              <m:accPr>
                                <m:chr m:val="̂"/>
                                <m:ctrlPr>
                                  <a:rPr lang="pt-PT" sz="1600" b="1" i="1">
                                    <a:latin typeface="Cambria Math" panose="02040503050406030204" pitchFamily="18" charset="0"/>
                                  </a:rPr>
                                </m:ctrlPr>
                              </m:accPr>
                              <m:e>
                                <m:r>
                                  <a:rPr lang="el-GR" sz="1600" b="1">
                                    <a:latin typeface="Cambria Math" panose="02040503050406030204" pitchFamily="18" charset="0"/>
                                    <a:ea typeface="Cambria Math" panose="02040503050406030204" pitchFamily="18" charset="0"/>
                                  </a:rPr>
                                  <m:t>𝛀</m:t>
                                </m:r>
                              </m:e>
                            </m:acc>
                            <m:r>
                              <a:rPr lang="pt-PT" sz="1600" b="1" i="1">
                                <a:latin typeface="Cambria Math" panose="02040503050406030204" pitchFamily="18" charset="0"/>
                              </a:rPr>
                              <m:t>,</m:t>
                            </m:r>
                            <m:sSub>
                              <m:sSubPr>
                                <m:ctrlPr>
                                  <a:rPr lang="pt-PT" sz="1600" b="1" i="1">
                                    <a:latin typeface="Cambria Math" panose="02040503050406030204" pitchFamily="18" charset="0"/>
                                    <a:ea typeface="Cambria Math" panose="02040503050406030204" pitchFamily="18" charset="0"/>
                                  </a:rPr>
                                </m:ctrlPr>
                              </m:sSubPr>
                              <m:e>
                                <m:acc>
                                  <m:accPr>
                                    <m:chr m:val="̂"/>
                                    <m:ctrlPr>
                                      <a:rPr lang="pt-PT" sz="1600" b="1" i="1" dirty="0">
                                        <a:latin typeface="Cambria Math" panose="02040503050406030204" pitchFamily="18" charset="0"/>
                                      </a:rPr>
                                    </m:ctrlPr>
                                  </m:accPr>
                                  <m:e>
                                    <m:r>
                                      <a:rPr lang="pt-PT" sz="1600" b="1" dirty="0">
                                        <a:latin typeface="Cambria Math" panose="02040503050406030204" pitchFamily="18" charset="0"/>
                                      </a:rPr>
                                      <m:t>𝚲</m:t>
                                    </m:r>
                                  </m:e>
                                </m:acc>
                              </m:e>
                              <m:sub>
                                <m:r>
                                  <a:rPr lang="pt-PT" sz="1600" b="1" i="1">
                                    <a:latin typeface="Cambria Math" panose="02040503050406030204" pitchFamily="18" charset="0"/>
                                  </a:rPr>
                                  <m:t>𝒊</m:t>
                                </m:r>
                                <m:r>
                                  <a:rPr lang="pt-PT" sz="1600" b="1" i="1">
                                    <a:latin typeface="Cambria Math" panose="02040503050406030204" pitchFamily="18" charset="0"/>
                                  </a:rPr>
                                  <m:t>,</m:t>
                                </m:r>
                                <m:r>
                                  <a:rPr lang="pt-PT" sz="1600" b="1" i="1">
                                    <a:latin typeface="Cambria Math" panose="02040503050406030204" pitchFamily="18" charset="0"/>
                                  </a:rPr>
                                  <m:t>𝒋</m:t>
                                </m:r>
                              </m:sub>
                            </m:sSub>
                            <m:r>
                              <a:rPr lang="pt-PT" sz="1600" b="1" i="1">
                                <a:latin typeface="Cambria Math" panose="02040503050406030204" pitchFamily="18" charset="0"/>
                              </a:rPr>
                              <m:t>;</m:t>
                            </m:r>
                            <m:r>
                              <a:rPr lang="pt-PT" sz="1600" b="1" i="1" smtClean="0">
                                <a:latin typeface="Cambria Math" panose="02040503050406030204" pitchFamily="18" charset="0"/>
                              </a:rPr>
                              <m:t>𝜽</m:t>
                            </m:r>
                          </m:e>
                        </m:d>
                      </m:oMath>
                    </m:oMathPara>
                  </a14:m>
                  <a:endParaRPr lang="pt-PT" sz="1600" b="1" dirty="0">
                    <a:latin typeface="-apple-system"/>
                  </a:endParaRPr>
                </a:p>
              </p:txBody>
            </p:sp>
          </mc:Choice>
          <mc:Fallback xmlns="">
            <p:sp>
              <p:nvSpPr>
                <p:cNvPr id="94" name="CaixaDeTexto 93">
                  <a:extLst>
                    <a:ext uri="{FF2B5EF4-FFF2-40B4-BE49-F238E27FC236}">
                      <a16:creationId xmlns:a16="http://schemas.microsoft.com/office/drawing/2014/main" id="{915813BD-B28C-42A3-1792-C56E68D65722}"/>
                    </a:ext>
                  </a:extLst>
                </p:cNvPr>
                <p:cNvSpPr txBox="1">
                  <a:spLocks noRot="1" noChangeAspect="1" noMove="1" noResize="1" noEditPoints="1" noAdjustHandles="1" noChangeArrowheads="1" noChangeShapeType="1" noTextEdit="1"/>
                </p:cNvSpPr>
                <p:nvPr/>
              </p:nvSpPr>
              <p:spPr>
                <a:xfrm>
                  <a:off x="7333602" y="3355426"/>
                  <a:ext cx="2024465" cy="625684"/>
                </a:xfrm>
                <a:prstGeom prst="rect">
                  <a:avLst/>
                </a:prstGeom>
                <a:blipFill>
                  <a:blip r:embed="rId17"/>
                  <a:stretch>
                    <a:fillRect t="-2000" b="-2000"/>
                  </a:stretch>
                </a:blipFill>
              </p:spPr>
              <p:txBody>
                <a:bodyPr/>
                <a:lstStyle/>
                <a:p>
                  <a:r>
                    <a:rPr lang="pt-PT">
                      <a:noFill/>
                    </a:rPr>
                    <a:t> </a:t>
                  </a:r>
                </a:p>
              </p:txBody>
            </p:sp>
          </mc:Fallback>
        </mc:AlternateContent>
        <p:sp>
          <p:nvSpPr>
            <p:cNvPr id="28" name="Retângulo: Cantos Arredondados 94">
              <a:extLst>
                <a:ext uri="{FF2B5EF4-FFF2-40B4-BE49-F238E27FC236}">
                  <a16:creationId xmlns:a16="http://schemas.microsoft.com/office/drawing/2014/main" id="{CFE536B6-2D45-906D-D858-8668BF0365C9}"/>
                </a:ext>
              </a:extLst>
            </p:cNvPr>
            <p:cNvSpPr/>
            <p:nvPr/>
          </p:nvSpPr>
          <p:spPr>
            <a:xfrm>
              <a:off x="7963649" y="2483052"/>
              <a:ext cx="764374" cy="857250"/>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sz="2000"/>
            </a:p>
          </p:txBody>
        </p:sp>
        <p:grpSp>
          <p:nvGrpSpPr>
            <p:cNvPr id="29" name="Agrupar 28">
              <a:extLst>
                <a:ext uri="{FF2B5EF4-FFF2-40B4-BE49-F238E27FC236}">
                  <a16:creationId xmlns:a16="http://schemas.microsoft.com/office/drawing/2014/main" id="{7E7E380D-9E94-980D-C669-154BB212E774}"/>
                </a:ext>
              </a:extLst>
            </p:cNvPr>
            <p:cNvGrpSpPr/>
            <p:nvPr/>
          </p:nvGrpSpPr>
          <p:grpSpPr>
            <a:xfrm>
              <a:off x="7917211" y="2483052"/>
              <a:ext cx="857250" cy="857250"/>
              <a:chOff x="3383072" y="4329238"/>
              <a:chExt cx="857250" cy="857250"/>
            </a:xfrm>
          </p:grpSpPr>
          <p:pic>
            <p:nvPicPr>
              <p:cNvPr id="59" name="Gráfico 58" descr="Engrenagem com preenchimento sólido">
                <a:extLst>
                  <a:ext uri="{FF2B5EF4-FFF2-40B4-BE49-F238E27FC236}">
                    <a16:creationId xmlns:a16="http://schemas.microsoft.com/office/drawing/2014/main" id="{2FEA91BF-B185-05BC-8E6E-3CADC9B85A6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rot="20840231">
                <a:off x="3383072" y="4329238"/>
                <a:ext cx="857250" cy="857250"/>
              </a:xfrm>
              <a:prstGeom prst="rect">
                <a:avLst/>
              </a:prstGeom>
            </p:spPr>
          </p:pic>
          <p:sp>
            <p:nvSpPr>
              <p:cNvPr id="60" name="Oval 59">
                <a:extLst>
                  <a:ext uri="{FF2B5EF4-FFF2-40B4-BE49-F238E27FC236}">
                    <a16:creationId xmlns:a16="http://schemas.microsoft.com/office/drawing/2014/main" id="{6C7F776E-9A39-8E79-1840-0BFDBEEC1695}"/>
                  </a:ext>
                </a:extLst>
              </p:cNvPr>
              <p:cNvSpPr/>
              <p:nvPr/>
            </p:nvSpPr>
            <p:spPr>
              <a:xfrm>
                <a:off x="3613697" y="4559863"/>
                <a:ext cx="396000" cy="396000"/>
              </a:xfrm>
              <a:prstGeom prst="ellipse">
                <a:avLst/>
              </a:prstGeom>
              <a:solidFill>
                <a:schemeClr val="bg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sz="2000"/>
              </a:p>
            </p:txBody>
          </p:sp>
          <p:pic>
            <p:nvPicPr>
              <p:cNvPr id="61" name="Gráfico 60" descr="Dólar com preenchimento sólido">
                <a:extLst>
                  <a:ext uri="{FF2B5EF4-FFF2-40B4-BE49-F238E27FC236}">
                    <a16:creationId xmlns:a16="http://schemas.microsoft.com/office/drawing/2014/main" id="{BF954F37-A2C8-846D-F792-92604B4CE21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664125" y="4610291"/>
                <a:ext cx="295143" cy="295143"/>
              </a:xfrm>
              <a:prstGeom prst="rect">
                <a:avLst/>
              </a:prstGeom>
            </p:spPr>
          </p:pic>
        </p:grpSp>
        <p:cxnSp>
          <p:nvCxnSpPr>
            <p:cNvPr id="30" name="Conexão reta unidirecional 99">
              <a:extLst>
                <a:ext uri="{FF2B5EF4-FFF2-40B4-BE49-F238E27FC236}">
                  <a16:creationId xmlns:a16="http://schemas.microsoft.com/office/drawing/2014/main" id="{48763232-1E09-629A-9E8B-384478DBE813}"/>
                </a:ext>
              </a:extLst>
            </p:cNvPr>
            <p:cNvCxnSpPr>
              <a:cxnSpLocks/>
              <a:stCxn id="23" idx="3"/>
              <a:endCxn id="24" idx="1"/>
            </p:cNvCxnSpPr>
            <p:nvPr/>
          </p:nvCxnSpPr>
          <p:spPr>
            <a:xfrm flipV="1">
              <a:off x="4538017" y="2899439"/>
              <a:ext cx="7632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exão reta unidirecional 100">
              <a:extLst>
                <a:ext uri="{FF2B5EF4-FFF2-40B4-BE49-F238E27FC236}">
                  <a16:creationId xmlns:a16="http://schemas.microsoft.com/office/drawing/2014/main" id="{A822573E-C8D1-F339-E247-DD33FA53A43E}"/>
                </a:ext>
              </a:extLst>
            </p:cNvPr>
            <p:cNvCxnSpPr>
              <a:cxnSpLocks/>
              <a:stCxn id="24" idx="3"/>
            </p:cNvCxnSpPr>
            <p:nvPr/>
          </p:nvCxnSpPr>
          <p:spPr>
            <a:xfrm>
              <a:off x="7187858" y="2899439"/>
              <a:ext cx="7668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etângulo: Cantos Arredondados 125">
              <a:extLst>
                <a:ext uri="{FF2B5EF4-FFF2-40B4-BE49-F238E27FC236}">
                  <a16:creationId xmlns:a16="http://schemas.microsoft.com/office/drawing/2014/main" id="{C6D26BE3-2EDC-DAA8-BB1E-4D2F90948E15}"/>
                </a:ext>
              </a:extLst>
            </p:cNvPr>
            <p:cNvSpPr/>
            <p:nvPr/>
          </p:nvSpPr>
          <p:spPr>
            <a:xfrm>
              <a:off x="3764809" y="4333559"/>
              <a:ext cx="764374" cy="857250"/>
            </a:xfrm>
            <a:prstGeom prst="round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sz="2000"/>
            </a:p>
          </p:txBody>
        </p:sp>
        <mc:AlternateContent xmlns:mc="http://schemas.openxmlformats.org/markup-compatibility/2006" xmlns:a14="http://schemas.microsoft.com/office/drawing/2010/main">
          <mc:Choice Requires="a14">
            <p:sp>
              <p:nvSpPr>
                <p:cNvPr id="33" name="Retângulo: Cantos Arredondados 126">
                  <a:extLst>
                    <a:ext uri="{FF2B5EF4-FFF2-40B4-BE49-F238E27FC236}">
                      <a16:creationId xmlns:a16="http://schemas.microsoft.com/office/drawing/2014/main" id="{C6753C92-FD7B-1EBD-6686-2B05D65C7FE6}"/>
                    </a:ext>
                  </a:extLst>
                </p:cNvPr>
                <p:cNvSpPr/>
                <p:nvPr/>
              </p:nvSpPr>
              <p:spPr>
                <a:xfrm>
                  <a:off x="5283549" y="4332168"/>
                  <a:ext cx="1895475" cy="857250"/>
                </a:xfrm>
                <a:prstGeom prst="roundRect">
                  <a:avLst>
                    <a:gd name="adj" fmla="val 2381"/>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600" dirty="0">
                      <a:solidFill>
                        <a:schemeClr val="tx1"/>
                      </a:solidFill>
                      <a:latin typeface="-apple-system"/>
                    </a:rPr>
                    <a:t>Neural network</a:t>
                  </a:r>
                </a:p>
                <a:p>
                  <a:pPr algn="ctr"/>
                  <a:r>
                    <a:rPr lang="pt-PT" sz="1600" dirty="0">
                      <a:solidFill>
                        <a:schemeClr val="tx1"/>
                      </a:solidFill>
                      <a:latin typeface="-apple-system"/>
                    </a:rPr>
                    <a:t>(</a:t>
                  </a:r>
                  <a14:m>
                    <m:oMath xmlns:m="http://schemas.openxmlformats.org/officeDocument/2006/math">
                      <m:sSup>
                        <m:sSupPr>
                          <m:ctrlPr>
                            <a:rPr lang="pt-PT" sz="1600" b="1" i="1" smtClean="0">
                              <a:solidFill>
                                <a:schemeClr val="tx1"/>
                              </a:solidFill>
                              <a:latin typeface="Cambria Math" panose="02040503050406030204" pitchFamily="18" charset="0"/>
                            </a:rPr>
                          </m:ctrlPr>
                        </m:sSupPr>
                        <m:e>
                          <m:r>
                            <a:rPr lang="pt-PT" sz="1600" b="1" i="1" smtClean="0">
                              <a:solidFill>
                                <a:schemeClr val="tx1"/>
                              </a:solidFill>
                              <a:latin typeface="Cambria Math" panose="02040503050406030204" pitchFamily="18" charset="0"/>
                            </a:rPr>
                            <m:t>𝜽</m:t>
                          </m:r>
                        </m:e>
                        <m:sup>
                          <m:r>
                            <a:rPr lang="pt-PT" sz="1600" b="1" i="1" smtClean="0">
                              <a:solidFill>
                                <a:schemeClr val="tx1"/>
                              </a:solidFill>
                              <a:latin typeface="Cambria Math" panose="02040503050406030204" pitchFamily="18" charset="0"/>
                            </a:rPr>
                            <m:t>∗</m:t>
                          </m:r>
                        </m:sup>
                      </m:sSup>
                    </m:oMath>
                  </a14:m>
                  <a:r>
                    <a:rPr lang="pt-PT" sz="1600" dirty="0">
                      <a:solidFill>
                        <a:schemeClr val="tx1"/>
                      </a:solidFill>
                      <a:latin typeface="-apple-system"/>
                    </a:rPr>
                    <a:t>)</a:t>
                  </a:r>
                </a:p>
              </p:txBody>
            </p:sp>
          </mc:Choice>
          <mc:Fallback xmlns="">
            <p:sp>
              <p:nvSpPr>
                <p:cNvPr id="127" name="Retângulo: Cantos Arredondados 126">
                  <a:extLst>
                    <a:ext uri="{FF2B5EF4-FFF2-40B4-BE49-F238E27FC236}">
                      <a16:creationId xmlns:a16="http://schemas.microsoft.com/office/drawing/2014/main" id="{A3790A70-F0AF-781E-7C2E-4E0F6689F4C3}"/>
                    </a:ext>
                  </a:extLst>
                </p:cNvPr>
                <p:cNvSpPr>
                  <a:spLocks noRot="1" noChangeAspect="1" noMove="1" noResize="1" noEditPoints="1" noAdjustHandles="1" noChangeArrowheads="1" noChangeShapeType="1" noTextEdit="1"/>
                </p:cNvSpPr>
                <p:nvPr/>
              </p:nvSpPr>
              <p:spPr>
                <a:xfrm>
                  <a:off x="5283549" y="4332168"/>
                  <a:ext cx="1895475" cy="857250"/>
                </a:xfrm>
                <a:prstGeom prst="roundRect">
                  <a:avLst>
                    <a:gd name="adj" fmla="val 2381"/>
                  </a:avLst>
                </a:prstGeom>
                <a:blipFill>
                  <a:blip r:embed="rId22"/>
                  <a:stretch>
                    <a:fillRect/>
                  </a:stretch>
                </a:blipFill>
                <a:ln w="19050">
                  <a:solidFill>
                    <a:schemeClr val="tx1"/>
                  </a:solidFill>
                </a:ln>
              </p:spPr>
              <p:txBody>
                <a:bodyPr/>
                <a:lstStyle/>
                <a:p>
                  <a:r>
                    <a:rPr lang="pt-PT">
                      <a:noFill/>
                    </a:rPr>
                    <a:t> </a:t>
                  </a:r>
                </a:p>
              </p:txBody>
            </p:sp>
          </mc:Fallback>
        </mc:AlternateContent>
        <p:pic>
          <p:nvPicPr>
            <p:cNvPr id="34" name="Gráfico 33" descr="Base de Dados com preenchimento sólido">
              <a:extLst>
                <a:ext uri="{FF2B5EF4-FFF2-40B4-BE49-F238E27FC236}">
                  <a16:creationId xmlns:a16="http://schemas.microsoft.com/office/drawing/2014/main" id="{245A21F7-E38C-7D9E-083C-2CB8FCB3FAA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764809" y="4379997"/>
              <a:ext cx="764374" cy="764374"/>
            </a:xfrm>
            <a:prstGeom prst="rect">
              <a:avLst/>
            </a:prstGeom>
          </p:spPr>
        </p:pic>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8E0A79AC-0864-8E5B-3567-FC55ECDC8F35}"/>
                    </a:ext>
                  </a:extLst>
                </p:cNvPr>
                <p:cNvSpPr txBox="1"/>
                <p:nvPr/>
              </p:nvSpPr>
              <p:spPr>
                <a:xfrm>
                  <a:off x="2840574" y="5205760"/>
                  <a:ext cx="2638275" cy="666464"/>
                </a:xfrm>
                <a:prstGeom prst="rect">
                  <a:avLst/>
                </a:prstGeom>
                <a:noFill/>
              </p:spPr>
              <p:txBody>
                <a:bodyPr wrap="square" rtlCol="0">
                  <a:spAutoFit/>
                </a:bodyPr>
                <a:lstStyle/>
                <a:p>
                  <a:pPr algn="ctr"/>
                  <a:r>
                    <a:rPr lang="pt-PT" sz="1600" dirty="0" err="1">
                      <a:latin typeface="-apple-system"/>
                    </a:rPr>
                    <a:t>parameters</a:t>
                  </a:r>
                  <a:r>
                    <a:rPr lang="pt-PT" sz="1600" dirty="0">
                      <a:latin typeface="-apple-system"/>
                    </a:rPr>
                    <a:t> </a:t>
                  </a:r>
                  <a:r>
                    <a:rPr lang="pt-PT" sz="1600" dirty="0" err="1">
                      <a:latin typeface="-apple-system"/>
                    </a:rPr>
                    <a:t>and</a:t>
                  </a:r>
                  <a:r>
                    <a:rPr lang="pt-PT" sz="1600" dirty="0">
                      <a:latin typeface="-apple-system"/>
                    </a:rPr>
                    <a:t> </a:t>
                  </a:r>
                  <a:r>
                    <a:rPr lang="pt-PT" sz="1600" dirty="0" err="1">
                      <a:latin typeface="-apple-system"/>
                    </a:rPr>
                    <a:t>option</a:t>
                  </a:r>
                  <a:r>
                    <a:rPr lang="pt-PT" sz="1600" dirty="0">
                      <a:latin typeface="-apple-system"/>
                    </a:rPr>
                    <a:t> </a:t>
                  </a:r>
                  <a:r>
                    <a:rPr lang="pt-PT" sz="1600" dirty="0" err="1">
                      <a:latin typeface="-apple-system"/>
                    </a:rPr>
                    <a:t>properties</a:t>
                  </a:r>
                  <a:r>
                    <a:rPr lang="pt-PT" sz="1600" dirty="0">
                      <a:latin typeface="-apple-system"/>
                    </a:rPr>
                    <a:t>, </a:t>
                  </a:r>
                  <a14:m>
                    <m:oMath xmlns:m="http://schemas.openxmlformats.org/officeDocument/2006/math">
                      <m:r>
                        <a:rPr lang="pt-PT" sz="1600" b="1" i="1">
                          <a:latin typeface="Cambria Math" panose="02040503050406030204" pitchFamily="18" charset="0"/>
                        </a:rPr>
                        <m:t>(</m:t>
                      </m:r>
                      <m:acc>
                        <m:accPr>
                          <m:chr m:val="⃗"/>
                          <m:ctrlPr>
                            <a:rPr lang="pt-PT" sz="1600" b="1" i="1" smtClean="0">
                              <a:latin typeface="Cambria Math" panose="02040503050406030204" pitchFamily="18" charset="0"/>
                            </a:rPr>
                          </m:ctrlPr>
                        </m:accPr>
                        <m:e>
                          <m:r>
                            <a:rPr lang="pt-PT" sz="1600" b="1" i="0" smtClean="0">
                              <a:latin typeface="Cambria Math" panose="02040503050406030204" pitchFamily="18" charset="0"/>
                            </a:rPr>
                            <m:t>𝛀</m:t>
                          </m:r>
                        </m:e>
                      </m:acc>
                      <m:r>
                        <a:rPr lang="pt-PT" sz="1600" b="1" i="1">
                          <a:latin typeface="Cambria Math" panose="02040503050406030204" pitchFamily="18" charset="0"/>
                        </a:rPr>
                        <m:t>,</m:t>
                      </m:r>
                      <m:sSub>
                        <m:sSubPr>
                          <m:ctrlPr>
                            <a:rPr lang="pt-PT" sz="1600" b="1" i="1" smtClean="0">
                              <a:latin typeface="Cambria Math" panose="02040503050406030204" pitchFamily="18" charset="0"/>
                              <a:ea typeface="Cambria Math" panose="02040503050406030204" pitchFamily="18" charset="0"/>
                            </a:rPr>
                          </m:ctrlPr>
                        </m:sSubPr>
                        <m:e>
                          <m:r>
                            <a:rPr lang="pt-PT" sz="1600" b="1" i="0" smtClean="0">
                              <a:latin typeface="Cambria Math" panose="02040503050406030204" pitchFamily="18" charset="0"/>
                            </a:rPr>
                            <m:t>𝚲</m:t>
                          </m:r>
                        </m:e>
                        <m:sub>
                          <m:r>
                            <a:rPr lang="pt-PT" sz="1600" b="1" i="1" smtClean="0">
                              <a:latin typeface="Cambria Math" panose="02040503050406030204" pitchFamily="18" charset="0"/>
                            </a:rPr>
                            <m:t>𝒊</m:t>
                          </m:r>
                          <m:r>
                            <a:rPr lang="pt-PT" sz="1600" b="1" i="1" smtClean="0">
                              <a:latin typeface="Cambria Math" panose="02040503050406030204" pitchFamily="18" charset="0"/>
                            </a:rPr>
                            <m:t>,</m:t>
                          </m:r>
                          <m:r>
                            <a:rPr lang="pt-PT" sz="1600" b="1" i="1" smtClean="0">
                              <a:latin typeface="Cambria Math" panose="02040503050406030204" pitchFamily="18" charset="0"/>
                            </a:rPr>
                            <m:t>𝒋</m:t>
                          </m:r>
                        </m:sub>
                      </m:sSub>
                      <m:r>
                        <a:rPr lang="pt-PT" sz="1600" b="1" i="1">
                          <a:latin typeface="Cambria Math" panose="02040503050406030204" pitchFamily="18" charset="0"/>
                        </a:rPr>
                        <m:t>)</m:t>
                      </m:r>
                    </m:oMath>
                  </a14:m>
                  <a:endParaRPr lang="pt-PT" sz="1600" b="1" dirty="0">
                    <a:latin typeface="-apple-system"/>
                  </a:endParaRPr>
                </a:p>
              </p:txBody>
            </p:sp>
          </mc:Choice>
          <mc:Fallback xmlns="">
            <p:sp>
              <p:nvSpPr>
                <p:cNvPr id="129" name="CaixaDeTexto 128">
                  <a:extLst>
                    <a:ext uri="{FF2B5EF4-FFF2-40B4-BE49-F238E27FC236}">
                      <a16:creationId xmlns:a16="http://schemas.microsoft.com/office/drawing/2014/main" id="{F9B53B55-6554-0639-B210-36902658ABF0}"/>
                    </a:ext>
                  </a:extLst>
                </p:cNvPr>
                <p:cNvSpPr txBox="1">
                  <a:spLocks noRot="1" noChangeAspect="1" noMove="1" noResize="1" noEditPoints="1" noAdjustHandles="1" noChangeArrowheads="1" noChangeShapeType="1" noTextEdit="1"/>
                </p:cNvSpPr>
                <p:nvPr/>
              </p:nvSpPr>
              <p:spPr>
                <a:xfrm>
                  <a:off x="2840574" y="5205760"/>
                  <a:ext cx="2638275" cy="666464"/>
                </a:xfrm>
                <a:prstGeom prst="rect">
                  <a:avLst/>
                </a:prstGeom>
                <a:blipFill>
                  <a:blip r:embed="rId23"/>
                  <a:stretch>
                    <a:fillRect t="-1852" b="-3704"/>
                  </a:stretch>
                </a:blipFill>
              </p:spPr>
              <p:txBody>
                <a:bodyPr/>
                <a:lstStyle/>
                <a:p>
                  <a:r>
                    <a:rPr lang="pt-PT">
                      <a:noFill/>
                    </a:rPr>
                    <a:t> </a:t>
                  </a:r>
                </a:p>
              </p:txBody>
            </p:sp>
          </mc:Fallback>
        </mc:AlternateContent>
        <p:cxnSp>
          <p:nvCxnSpPr>
            <p:cNvPr id="36" name="Conexão reta unidirecional 135">
              <a:extLst>
                <a:ext uri="{FF2B5EF4-FFF2-40B4-BE49-F238E27FC236}">
                  <a16:creationId xmlns:a16="http://schemas.microsoft.com/office/drawing/2014/main" id="{331A1420-4564-F281-AB82-DB3C54348AC8}"/>
                </a:ext>
              </a:extLst>
            </p:cNvPr>
            <p:cNvCxnSpPr>
              <a:cxnSpLocks/>
              <a:stCxn id="32" idx="3"/>
              <a:endCxn id="33" idx="1"/>
            </p:cNvCxnSpPr>
            <p:nvPr/>
          </p:nvCxnSpPr>
          <p:spPr>
            <a:xfrm flipV="1">
              <a:off x="4529183" y="4760793"/>
              <a:ext cx="754366" cy="13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 name="Agrupar 36">
              <a:extLst>
                <a:ext uri="{FF2B5EF4-FFF2-40B4-BE49-F238E27FC236}">
                  <a16:creationId xmlns:a16="http://schemas.microsoft.com/office/drawing/2014/main" id="{DEAA0C36-70F1-1B93-1B54-C24155527DFE}"/>
                </a:ext>
              </a:extLst>
            </p:cNvPr>
            <p:cNvGrpSpPr/>
            <p:nvPr/>
          </p:nvGrpSpPr>
          <p:grpSpPr>
            <a:xfrm>
              <a:off x="9564922" y="4332168"/>
              <a:ext cx="1897811" cy="1488762"/>
              <a:chOff x="9618174" y="4352571"/>
              <a:chExt cx="1897811" cy="1488762"/>
            </a:xfrm>
          </p:grpSpPr>
          <mc:AlternateContent xmlns:mc="http://schemas.openxmlformats.org/markup-compatibility/2006" xmlns:a14="http://schemas.microsoft.com/office/drawing/2010/main">
            <mc:Choice Requires="a14">
              <p:sp>
                <p:nvSpPr>
                  <p:cNvPr id="56" name="CaixaDeTexto 55">
                    <a:extLst>
                      <a:ext uri="{FF2B5EF4-FFF2-40B4-BE49-F238E27FC236}">
                        <a16:creationId xmlns:a16="http://schemas.microsoft.com/office/drawing/2014/main" id="{25DEB627-EF15-CE2B-2DC4-0A53D81B704E}"/>
                      </a:ext>
                    </a:extLst>
                  </p:cNvPr>
                  <p:cNvSpPr txBox="1"/>
                  <p:nvPr/>
                </p:nvSpPr>
                <p:spPr>
                  <a:xfrm>
                    <a:off x="9618174" y="5224946"/>
                    <a:ext cx="1897811" cy="616387"/>
                  </a:xfrm>
                  <a:prstGeom prst="rect">
                    <a:avLst/>
                  </a:prstGeom>
                  <a:noFill/>
                </p:spPr>
                <p:txBody>
                  <a:bodyPr wrap="square" rtlCol="0">
                    <a:spAutoFit/>
                  </a:bodyPr>
                  <a:lstStyle/>
                  <a:p>
                    <a:pPr algn="ctr"/>
                    <a:r>
                      <a:rPr lang="pt-PT" sz="1600" dirty="0" err="1"/>
                      <a:t>optimal</a:t>
                    </a:r>
                    <a:r>
                      <a:rPr lang="pt-PT" sz="1600" dirty="0"/>
                      <a:t> </a:t>
                    </a:r>
                    <a:r>
                      <a:rPr lang="pt-PT" sz="1600" dirty="0" err="1"/>
                      <a:t>model</a:t>
                    </a:r>
                    <a:r>
                      <a:rPr lang="pt-PT" sz="1600" dirty="0"/>
                      <a:t> </a:t>
                    </a:r>
                    <a:r>
                      <a:rPr lang="pt-PT" sz="1600" dirty="0" err="1"/>
                      <a:t>parameters</a:t>
                    </a:r>
                    <a:r>
                      <a:rPr lang="pt-PT" sz="1600" dirty="0"/>
                      <a:t>, </a:t>
                    </a:r>
                    <a14:m>
                      <m:oMath xmlns:m="http://schemas.openxmlformats.org/officeDocument/2006/math">
                        <m:sSup>
                          <m:sSupPr>
                            <m:ctrlPr>
                              <a:rPr lang="pt-PT" sz="1600" b="1" i="1" smtClean="0">
                                <a:latin typeface="Cambria Math" panose="02040503050406030204" pitchFamily="18" charset="0"/>
                              </a:rPr>
                            </m:ctrlPr>
                          </m:sSupPr>
                          <m:e>
                            <m:acc>
                              <m:accPr>
                                <m:chr m:val="⃗"/>
                                <m:ctrlPr>
                                  <a:rPr lang="pt-PT" sz="1600" b="1" i="1">
                                    <a:latin typeface="Cambria Math" panose="02040503050406030204" pitchFamily="18" charset="0"/>
                                  </a:rPr>
                                </m:ctrlPr>
                              </m:accPr>
                              <m:e>
                                <m:r>
                                  <a:rPr lang="pt-PT" sz="1600" b="1">
                                    <a:latin typeface="Cambria Math" panose="02040503050406030204" pitchFamily="18" charset="0"/>
                                  </a:rPr>
                                  <m:t>𝛀</m:t>
                                </m:r>
                              </m:e>
                            </m:acc>
                          </m:e>
                          <m:sup>
                            <m:r>
                              <a:rPr lang="pt-PT" sz="1600" b="1" i="1" smtClean="0">
                                <a:latin typeface="Cambria Math" panose="02040503050406030204" pitchFamily="18" charset="0"/>
                              </a:rPr>
                              <m:t>∗</m:t>
                            </m:r>
                          </m:sup>
                        </m:sSup>
                      </m:oMath>
                    </a14:m>
                    <a:endParaRPr lang="pt-PT" sz="1600" b="1" dirty="0">
                      <a:latin typeface="-apple-system"/>
                    </a:endParaRPr>
                  </a:p>
                </p:txBody>
              </p:sp>
            </mc:Choice>
            <mc:Fallback xmlns="">
              <p:sp>
                <p:nvSpPr>
                  <p:cNvPr id="138" name="CaixaDeTexto 137">
                    <a:extLst>
                      <a:ext uri="{FF2B5EF4-FFF2-40B4-BE49-F238E27FC236}">
                        <a16:creationId xmlns:a16="http://schemas.microsoft.com/office/drawing/2014/main" id="{EBBF3B87-C81C-3567-E8BA-188B7BA6894E}"/>
                      </a:ext>
                    </a:extLst>
                  </p:cNvPr>
                  <p:cNvSpPr txBox="1">
                    <a:spLocks noRot="1" noChangeAspect="1" noMove="1" noResize="1" noEditPoints="1" noAdjustHandles="1" noChangeArrowheads="1" noChangeShapeType="1" noTextEdit="1"/>
                  </p:cNvSpPr>
                  <p:nvPr/>
                </p:nvSpPr>
                <p:spPr>
                  <a:xfrm>
                    <a:off x="9618174" y="5224946"/>
                    <a:ext cx="1897811" cy="616387"/>
                  </a:xfrm>
                  <a:prstGeom prst="rect">
                    <a:avLst/>
                  </a:prstGeom>
                  <a:blipFill>
                    <a:blip r:embed="rId24"/>
                    <a:stretch>
                      <a:fillRect t="-2000" b="-10000"/>
                    </a:stretch>
                  </a:blipFill>
                </p:spPr>
                <p:txBody>
                  <a:bodyPr/>
                  <a:lstStyle/>
                  <a:p>
                    <a:r>
                      <a:rPr lang="pt-PT">
                        <a:noFill/>
                      </a:rPr>
                      <a:t> </a:t>
                    </a:r>
                  </a:p>
                </p:txBody>
              </p:sp>
            </mc:Fallback>
          </mc:AlternateContent>
          <p:pic>
            <p:nvPicPr>
              <p:cNvPr id="57" name="Gráfico 56" descr="Base de Dados com preenchimento sólido">
                <a:extLst>
                  <a:ext uri="{FF2B5EF4-FFF2-40B4-BE49-F238E27FC236}">
                    <a16:creationId xmlns:a16="http://schemas.microsoft.com/office/drawing/2014/main" id="{0CFEBEE7-2A66-F4CC-52FD-DFD34B599F18}"/>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184893" y="4395669"/>
                <a:ext cx="764374" cy="764374"/>
              </a:xfrm>
              <a:prstGeom prst="rect">
                <a:avLst/>
              </a:prstGeom>
            </p:spPr>
          </p:pic>
          <p:sp>
            <p:nvSpPr>
              <p:cNvPr id="58" name="Retângulo: Cantos Arredondados 139">
                <a:extLst>
                  <a:ext uri="{FF2B5EF4-FFF2-40B4-BE49-F238E27FC236}">
                    <a16:creationId xmlns:a16="http://schemas.microsoft.com/office/drawing/2014/main" id="{F6C49A74-8E1F-9DE6-3C8D-7BEEDFEE0FB6}"/>
                  </a:ext>
                </a:extLst>
              </p:cNvPr>
              <p:cNvSpPr/>
              <p:nvPr/>
            </p:nvSpPr>
            <p:spPr>
              <a:xfrm>
                <a:off x="10184893" y="4352571"/>
                <a:ext cx="764374" cy="857250"/>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sz="2000"/>
              </a:p>
            </p:txBody>
          </p:sp>
        </p:grpSp>
        <p:cxnSp>
          <p:nvCxnSpPr>
            <p:cNvPr id="38" name="Conexão reta unidirecional 140">
              <a:extLst>
                <a:ext uri="{FF2B5EF4-FFF2-40B4-BE49-F238E27FC236}">
                  <a16:creationId xmlns:a16="http://schemas.microsoft.com/office/drawing/2014/main" id="{7B1C230C-E89C-DC7F-2A63-691AF48C9AF7}"/>
                </a:ext>
              </a:extLst>
            </p:cNvPr>
            <p:cNvCxnSpPr>
              <a:cxnSpLocks/>
              <a:endCxn id="58" idx="1"/>
            </p:cNvCxnSpPr>
            <p:nvPr/>
          </p:nvCxnSpPr>
          <p:spPr>
            <a:xfrm flipV="1">
              <a:off x="8719188" y="4760793"/>
              <a:ext cx="1412453" cy="13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9" name="Agrupar 38">
              <a:extLst>
                <a:ext uri="{FF2B5EF4-FFF2-40B4-BE49-F238E27FC236}">
                  <a16:creationId xmlns:a16="http://schemas.microsoft.com/office/drawing/2014/main" id="{28B5E018-B4B0-DBFF-89F9-6107D8524203}"/>
                </a:ext>
              </a:extLst>
            </p:cNvPr>
            <p:cNvGrpSpPr/>
            <p:nvPr/>
          </p:nvGrpSpPr>
          <p:grpSpPr>
            <a:xfrm>
              <a:off x="9564162" y="2479621"/>
              <a:ext cx="1897811" cy="1457150"/>
              <a:chOff x="9618174" y="2562289"/>
              <a:chExt cx="1897811" cy="1457150"/>
            </a:xfrm>
          </p:grpSpPr>
          <mc:AlternateContent xmlns:mc="http://schemas.openxmlformats.org/markup-compatibility/2006" xmlns:a14="http://schemas.microsoft.com/office/drawing/2010/main">
            <mc:Choice Requires="a14">
              <p:sp>
                <p:nvSpPr>
                  <p:cNvPr id="53" name="CaixaDeTexto 52">
                    <a:extLst>
                      <a:ext uri="{FF2B5EF4-FFF2-40B4-BE49-F238E27FC236}">
                        <a16:creationId xmlns:a16="http://schemas.microsoft.com/office/drawing/2014/main" id="{E3B09287-207B-70AA-9618-E7B4F6E92DDD}"/>
                      </a:ext>
                    </a:extLst>
                  </p:cNvPr>
                  <p:cNvSpPr txBox="1"/>
                  <p:nvPr/>
                </p:nvSpPr>
                <p:spPr>
                  <a:xfrm>
                    <a:off x="9618174" y="3434664"/>
                    <a:ext cx="1897811" cy="584775"/>
                  </a:xfrm>
                  <a:prstGeom prst="rect">
                    <a:avLst/>
                  </a:prstGeom>
                  <a:noFill/>
                </p:spPr>
                <p:txBody>
                  <a:bodyPr wrap="square" rtlCol="0">
                    <a:spAutoFit/>
                  </a:bodyPr>
                  <a:lstStyle/>
                  <a:p>
                    <a:pPr algn="ctr"/>
                    <a:r>
                      <a:rPr lang="pt-PT" sz="1600" dirty="0" err="1"/>
                      <a:t>optimal</a:t>
                    </a:r>
                    <a:r>
                      <a:rPr lang="pt-PT" sz="1600" dirty="0"/>
                      <a:t> network </a:t>
                    </a:r>
                    <a:r>
                      <a:rPr lang="pt-PT" sz="1600" dirty="0" err="1"/>
                      <a:t>parameters</a:t>
                    </a:r>
                    <a:r>
                      <a:rPr lang="pt-PT" sz="1600" dirty="0"/>
                      <a:t>, </a:t>
                    </a:r>
                    <a14:m>
                      <m:oMath xmlns:m="http://schemas.openxmlformats.org/officeDocument/2006/math">
                        <m:sSup>
                          <m:sSupPr>
                            <m:ctrlPr>
                              <a:rPr lang="pt-PT" sz="1600" b="1" i="1" smtClean="0">
                                <a:latin typeface="Cambria Math" panose="02040503050406030204" pitchFamily="18" charset="0"/>
                              </a:rPr>
                            </m:ctrlPr>
                          </m:sSupPr>
                          <m:e>
                            <m:r>
                              <a:rPr lang="pt-PT" sz="1600" b="1" i="1" smtClean="0">
                                <a:latin typeface="Cambria Math" panose="02040503050406030204" pitchFamily="18" charset="0"/>
                              </a:rPr>
                              <m:t>𝜽</m:t>
                            </m:r>
                          </m:e>
                          <m:sup>
                            <m:r>
                              <a:rPr lang="pt-PT" sz="1600" b="1" i="1" smtClean="0">
                                <a:latin typeface="Cambria Math" panose="02040503050406030204" pitchFamily="18" charset="0"/>
                              </a:rPr>
                              <m:t>∗</m:t>
                            </m:r>
                          </m:sup>
                        </m:sSup>
                      </m:oMath>
                    </a14:m>
                    <a:endParaRPr lang="pt-PT" sz="1600" b="1" dirty="0">
                      <a:latin typeface="-apple-system"/>
                    </a:endParaRPr>
                  </a:p>
                </p:txBody>
              </p:sp>
            </mc:Choice>
            <mc:Fallback xmlns="">
              <p:sp>
                <p:nvSpPr>
                  <p:cNvPr id="3" name="CaixaDeTexto 2">
                    <a:extLst>
                      <a:ext uri="{FF2B5EF4-FFF2-40B4-BE49-F238E27FC236}">
                        <a16:creationId xmlns:a16="http://schemas.microsoft.com/office/drawing/2014/main" id="{1B730D65-2252-ED12-2BA8-2147B77E6253}"/>
                      </a:ext>
                    </a:extLst>
                  </p:cNvPr>
                  <p:cNvSpPr txBox="1">
                    <a:spLocks noRot="1" noChangeAspect="1" noMove="1" noResize="1" noEditPoints="1" noAdjustHandles="1" noChangeArrowheads="1" noChangeShapeType="1" noTextEdit="1"/>
                  </p:cNvSpPr>
                  <p:nvPr/>
                </p:nvSpPr>
                <p:spPr>
                  <a:xfrm>
                    <a:off x="9618174" y="3434664"/>
                    <a:ext cx="1897811" cy="584775"/>
                  </a:xfrm>
                  <a:prstGeom prst="rect">
                    <a:avLst/>
                  </a:prstGeom>
                  <a:blipFill>
                    <a:blip r:embed="rId27"/>
                    <a:stretch>
                      <a:fillRect t="-2128" b="-12766"/>
                    </a:stretch>
                  </a:blipFill>
                </p:spPr>
                <p:txBody>
                  <a:bodyPr/>
                  <a:lstStyle/>
                  <a:p>
                    <a:r>
                      <a:rPr lang="pt-PT">
                        <a:noFill/>
                      </a:rPr>
                      <a:t> </a:t>
                    </a:r>
                  </a:p>
                </p:txBody>
              </p:sp>
            </mc:Fallback>
          </mc:AlternateContent>
          <p:pic>
            <p:nvPicPr>
              <p:cNvPr id="54" name="Gráfico 53" descr="Base de Dados com preenchimento sólido">
                <a:extLst>
                  <a:ext uri="{FF2B5EF4-FFF2-40B4-BE49-F238E27FC236}">
                    <a16:creationId xmlns:a16="http://schemas.microsoft.com/office/drawing/2014/main" id="{63F0599C-E63E-2A36-0ADA-749082015894}"/>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184893" y="2605387"/>
                <a:ext cx="764374" cy="764374"/>
              </a:xfrm>
              <a:prstGeom prst="rect">
                <a:avLst/>
              </a:prstGeom>
            </p:spPr>
          </p:pic>
          <p:sp>
            <p:nvSpPr>
              <p:cNvPr id="55" name="Retângulo: Cantos Arredondados 139">
                <a:extLst>
                  <a:ext uri="{FF2B5EF4-FFF2-40B4-BE49-F238E27FC236}">
                    <a16:creationId xmlns:a16="http://schemas.microsoft.com/office/drawing/2014/main" id="{C297F256-16CA-678B-9EE0-20688BB382DB}"/>
                  </a:ext>
                </a:extLst>
              </p:cNvPr>
              <p:cNvSpPr/>
              <p:nvPr/>
            </p:nvSpPr>
            <p:spPr>
              <a:xfrm>
                <a:off x="10184893" y="2562289"/>
                <a:ext cx="764374" cy="857250"/>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sz="2000"/>
              </a:p>
            </p:txBody>
          </p:sp>
        </p:grpSp>
        <p:cxnSp>
          <p:nvCxnSpPr>
            <p:cNvPr id="40" name="Conexão reta unidirecional 140">
              <a:extLst>
                <a:ext uri="{FF2B5EF4-FFF2-40B4-BE49-F238E27FC236}">
                  <a16:creationId xmlns:a16="http://schemas.microsoft.com/office/drawing/2014/main" id="{2B68E34E-A9D5-C905-B0BB-ED2A3D5883B1}"/>
                </a:ext>
              </a:extLst>
            </p:cNvPr>
            <p:cNvCxnSpPr>
              <a:cxnSpLocks/>
              <a:stCxn id="28" idx="3"/>
              <a:endCxn id="55" idx="1"/>
            </p:cNvCxnSpPr>
            <p:nvPr/>
          </p:nvCxnSpPr>
          <p:spPr>
            <a:xfrm flipV="1">
              <a:off x="8728023" y="2908246"/>
              <a:ext cx="1402858" cy="34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CaixaDeTexto 40">
                  <a:extLst>
                    <a:ext uri="{FF2B5EF4-FFF2-40B4-BE49-F238E27FC236}">
                      <a16:creationId xmlns:a16="http://schemas.microsoft.com/office/drawing/2014/main" id="{F37F44CA-2463-0D48-1381-8C54003B2A11}"/>
                    </a:ext>
                  </a:extLst>
                </p:cNvPr>
                <p:cNvSpPr txBox="1"/>
                <p:nvPr/>
              </p:nvSpPr>
              <p:spPr>
                <a:xfrm>
                  <a:off x="7333602" y="5204542"/>
                  <a:ext cx="2024465" cy="645305"/>
                </a:xfrm>
                <a:prstGeom prst="rect">
                  <a:avLst/>
                </a:prstGeom>
                <a:noFill/>
              </p:spPr>
              <p:txBody>
                <a:bodyPr wrap="square" rtlCol="0">
                  <a:spAutoFit/>
                </a:bodyPr>
                <a:lstStyle/>
                <a:p>
                  <a:pPr algn="ctr"/>
                  <a:r>
                    <a:rPr lang="pt-PT" sz="1600" dirty="0">
                      <a:latin typeface="-apple-system"/>
                    </a:rPr>
                    <a:t>o</a:t>
                  </a:r>
                  <a:r>
                    <a:rPr lang="pt-PT" sz="1600" dirty="0" err="1">
                      <a:latin typeface="-apple-system"/>
                    </a:rPr>
                    <a:t>ption</a:t>
                  </a:r>
                  <a:r>
                    <a:rPr lang="pt-PT" sz="1600" dirty="0">
                      <a:latin typeface="-apple-system"/>
                    </a:rPr>
                    <a:t> </a:t>
                  </a:r>
                  <a:r>
                    <a:rPr lang="pt-PT" sz="1600" dirty="0" err="1">
                      <a:latin typeface="-apple-system"/>
                    </a:rPr>
                    <a:t>prices</a:t>
                  </a:r>
                  <a:r>
                    <a:rPr lang="pt-PT" sz="1600" dirty="0">
                      <a:latin typeface="-apple-system"/>
                    </a:rPr>
                    <a:t>,</a:t>
                  </a:r>
                  <a14:m>
                    <m:oMath xmlns:m="http://schemas.openxmlformats.org/officeDocument/2006/math">
                      <m:r>
                        <a:rPr lang="pt-PT" sz="1600" b="0" i="0" smtClean="0">
                          <a:latin typeface="Cambria Math" panose="02040503050406030204" pitchFamily="18" charset="0"/>
                        </a:rPr>
                        <m:t>  </m:t>
                      </m:r>
                    </m:oMath>
                  </a14:m>
                  <a:endParaRPr lang="pt-PT" sz="1600" b="0" i="0"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pt-PT" sz="1600" b="1" i="1">
                            <a:latin typeface="Cambria Math" panose="02040503050406030204" pitchFamily="18" charset="0"/>
                          </a:rPr>
                          <m:t>𝑭</m:t>
                        </m:r>
                        <m:d>
                          <m:dPr>
                            <m:ctrlPr>
                              <a:rPr lang="pt-PT" sz="1600" b="1" i="1">
                                <a:latin typeface="Cambria Math" panose="02040503050406030204" pitchFamily="18" charset="0"/>
                              </a:rPr>
                            </m:ctrlPr>
                          </m:dPr>
                          <m:e>
                            <m:r>
                              <a:rPr lang="pt-PT" sz="1600" b="1" i="1" smtClean="0">
                                <a:latin typeface="Cambria Math" panose="02040503050406030204" pitchFamily="18" charset="0"/>
                              </a:rPr>
                              <m:t> </m:t>
                            </m:r>
                            <m:acc>
                              <m:accPr>
                                <m:chr m:val="⃗"/>
                                <m:ctrlPr>
                                  <a:rPr lang="pt-PT" sz="1600" b="1" i="1">
                                    <a:latin typeface="Cambria Math" panose="02040503050406030204" pitchFamily="18" charset="0"/>
                                  </a:rPr>
                                </m:ctrlPr>
                              </m:accPr>
                              <m:e>
                                <m:r>
                                  <a:rPr lang="pt-PT" sz="1600" b="1">
                                    <a:latin typeface="Cambria Math" panose="02040503050406030204" pitchFamily="18" charset="0"/>
                                  </a:rPr>
                                  <m:t>𝛀</m:t>
                                </m:r>
                              </m:e>
                            </m:acc>
                            <m:r>
                              <a:rPr lang="pt-PT" sz="1600" b="1" i="1">
                                <a:latin typeface="Cambria Math" panose="02040503050406030204" pitchFamily="18" charset="0"/>
                              </a:rPr>
                              <m:t>,</m:t>
                            </m:r>
                            <m:sSub>
                              <m:sSubPr>
                                <m:ctrlPr>
                                  <a:rPr lang="pt-PT" sz="1600" b="1" i="1">
                                    <a:latin typeface="Cambria Math" panose="02040503050406030204" pitchFamily="18" charset="0"/>
                                    <a:ea typeface="Cambria Math" panose="02040503050406030204" pitchFamily="18" charset="0"/>
                                  </a:rPr>
                                </m:ctrlPr>
                              </m:sSubPr>
                              <m:e>
                                <m:r>
                                  <a:rPr lang="pt-PT" sz="1600" b="1">
                                    <a:latin typeface="Cambria Math" panose="02040503050406030204" pitchFamily="18" charset="0"/>
                                  </a:rPr>
                                  <m:t>𝚲</m:t>
                                </m:r>
                              </m:e>
                              <m:sub>
                                <m:r>
                                  <a:rPr lang="pt-PT" sz="1600" b="1" i="1">
                                    <a:latin typeface="Cambria Math" panose="02040503050406030204" pitchFamily="18" charset="0"/>
                                  </a:rPr>
                                  <m:t>𝒊</m:t>
                                </m:r>
                                <m:r>
                                  <a:rPr lang="pt-PT" sz="1600" b="1" i="1">
                                    <a:latin typeface="Cambria Math" panose="02040503050406030204" pitchFamily="18" charset="0"/>
                                  </a:rPr>
                                  <m:t>,</m:t>
                                </m:r>
                                <m:r>
                                  <a:rPr lang="pt-PT" sz="1600" b="1" i="1">
                                    <a:latin typeface="Cambria Math" panose="02040503050406030204" pitchFamily="18" charset="0"/>
                                  </a:rPr>
                                  <m:t>𝒋</m:t>
                                </m:r>
                              </m:sub>
                            </m:sSub>
                            <m:r>
                              <a:rPr lang="pt-PT" sz="1600" b="1" i="1">
                                <a:latin typeface="Cambria Math" panose="02040503050406030204" pitchFamily="18" charset="0"/>
                              </a:rPr>
                              <m:t>;</m:t>
                            </m:r>
                            <m:sSup>
                              <m:sSupPr>
                                <m:ctrlPr>
                                  <a:rPr lang="pt-PT" sz="1600" b="1" i="1">
                                    <a:latin typeface="Cambria Math" panose="02040503050406030204" pitchFamily="18" charset="0"/>
                                  </a:rPr>
                                </m:ctrlPr>
                              </m:sSupPr>
                              <m:e>
                                <m:r>
                                  <a:rPr lang="pt-PT" sz="1600" b="1" i="1">
                                    <a:latin typeface="Cambria Math" panose="02040503050406030204" pitchFamily="18" charset="0"/>
                                    <a:ea typeface="Cambria Math" panose="02040503050406030204" pitchFamily="18" charset="0"/>
                                  </a:rPr>
                                  <m:t>𝜽</m:t>
                                </m:r>
                              </m:e>
                              <m:sup>
                                <m:r>
                                  <a:rPr lang="pt-PT" sz="1600" b="1" i="1">
                                    <a:latin typeface="Cambria Math" panose="02040503050406030204" pitchFamily="18" charset="0"/>
                                  </a:rPr>
                                  <m:t>∗</m:t>
                                </m:r>
                              </m:sup>
                            </m:sSup>
                          </m:e>
                        </m:d>
                      </m:oMath>
                    </m:oMathPara>
                  </a14:m>
                  <a:endParaRPr lang="pt-PT" sz="1600" b="1" dirty="0">
                    <a:latin typeface="-apple-system"/>
                  </a:endParaRPr>
                </a:p>
              </p:txBody>
            </p:sp>
          </mc:Choice>
          <mc:Fallback xmlns="">
            <p:sp>
              <p:nvSpPr>
                <p:cNvPr id="26" name="CaixaDeTexto 25">
                  <a:extLst>
                    <a:ext uri="{FF2B5EF4-FFF2-40B4-BE49-F238E27FC236}">
                      <a16:creationId xmlns:a16="http://schemas.microsoft.com/office/drawing/2014/main" id="{AE35D79A-327B-B76F-FDFD-5B79A7C02ECA}"/>
                    </a:ext>
                  </a:extLst>
                </p:cNvPr>
                <p:cNvSpPr txBox="1">
                  <a:spLocks noRot="1" noChangeAspect="1" noMove="1" noResize="1" noEditPoints="1" noAdjustHandles="1" noChangeArrowheads="1" noChangeShapeType="1" noTextEdit="1"/>
                </p:cNvSpPr>
                <p:nvPr/>
              </p:nvSpPr>
              <p:spPr>
                <a:xfrm>
                  <a:off x="7333602" y="5204542"/>
                  <a:ext cx="2024465" cy="645305"/>
                </a:xfrm>
                <a:prstGeom prst="rect">
                  <a:avLst/>
                </a:prstGeom>
                <a:blipFill>
                  <a:blip r:embed="rId30"/>
                  <a:stretch>
                    <a:fillRect t="-1923" b="-3846"/>
                  </a:stretch>
                </a:blipFill>
              </p:spPr>
              <p:txBody>
                <a:bodyPr/>
                <a:lstStyle/>
                <a:p>
                  <a:r>
                    <a:rPr lang="pt-PT">
                      <a:noFill/>
                    </a:rPr>
                    <a:t> </a:t>
                  </a:r>
                </a:p>
              </p:txBody>
            </p:sp>
          </mc:Fallback>
        </mc:AlternateContent>
        <p:sp>
          <p:nvSpPr>
            <p:cNvPr id="42" name="Retângulo: Cantos Arredondados 94">
              <a:extLst>
                <a:ext uri="{FF2B5EF4-FFF2-40B4-BE49-F238E27FC236}">
                  <a16:creationId xmlns:a16="http://schemas.microsoft.com/office/drawing/2014/main" id="{97FE645B-671E-FD89-9E36-F1B25B740AB4}"/>
                </a:ext>
              </a:extLst>
            </p:cNvPr>
            <p:cNvSpPr/>
            <p:nvPr/>
          </p:nvSpPr>
          <p:spPr>
            <a:xfrm>
              <a:off x="7963649" y="4332168"/>
              <a:ext cx="764374" cy="857250"/>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sz="2000"/>
            </a:p>
          </p:txBody>
        </p:sp>
        <p:grpSp>
          <p:nvGrpSpPr>
            <p:cNvPr id="43" name="Agrupar 42">
              <a:extLst>
                <a:ext uri="{FF2B5EF4-FFF2-40B4-BE49-F238E27FC236}">
                  <a16:creationId xmlns:a16="http://schemas.microsoft.com/office/drawing/2014/main" id="{0E3D1A3F-EC11-CEAA-5537-FCE924D5B0B5}"/>
                </a:ext>
              </a:extLst>
            </p:cNvPr>
            <p:cNvGrpSpPr/>
            <p:nvPr/>
          </p:nvGrpSpPr>
          <p:grpSpPr>
            <a:xfrm>
              <a:off x="7917211" y="4332168"/>
              <a:ext cx="857250" cy="857250"/>
              <a:chOff x="3383072" y="4329238"/>
              <a:chExt cx="857250" cy="857250"/>
            </a:xfrm>
          </p:grpSpPr>
          <p:pic>
            <p:nvPicPr>
              <p:cNvPr id="50" name="Gráfico 49" descr="Engrenagem com preenchimento sólido">
                <a:extLst>
                  <a:ext uri="{FF2B5EF4-FFF2-40B4-BE49-F238E27FC236}">
                    <a16:creationId xmlns:a16="http://schemas.microsoft.com/office/drawing/2014/main" id="{175BB7A7-4E8A-DC1E-D4C3-8D181D558C8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rot="20840231">
                <a:off x="3383072" y="4329238"/>
                <a:ext cx="857250" cy="857250"/>
              </a:xfrm>
              <a:prstGeom prst="rect">
                <a:avLst/>
              </a:prstGeom>
            </p:spPr>
          </p:pic>
          <p:sp>
            <p:nvSpPr>
              <p:cNvPr id="51" name="Oval 50">
                <a:extLst>
                  <a:ext uri="{FF2B5EF4-FFF2-40B4-BE49-F238E27FC236}">
                    <a16:creationId xmlns:a16="http://schemas.microsoft.com/office/drawing/2014/main" id="{2F490509-110B-E488-A2D8-FEFBB2F20ED6}"/>
                  </a:ext>
                </a:extLst>
              </p:cNvPr>
              <p:cNvSpPr/>
              <p:nvPr/>
            </p:nvSpPr>
            <p:spPr>
              <a:xfrm>
                <a:off x="3613697" y="4559863"/>
                <a:ext cx="396000" cy="396000"/>
              </a:xfrm>
              <a:prstGeom prst="ellipse">
                <a:avLst/>
              </a:prstGeom>
              <a:solidFill>
                <a:schemeClr val="bg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sz="2000"/>
              </a:p>
            </p:txBody>
          </p:sp>
          <p:pic>
            <p:nvPicPr>
              <p:cNvPr id="52" name="Gráfico 51" descr="Dólar com preenchimento sólido">
                <a:extLst>
                  <a:ext uri="{FF2B5EF4-FFF2-40B4-BE49-F238E27FC236}">
                    <a16:creationId xmlns:a16="http://schemas.microsoft.com/office/drawing/2014/main" id="{ABBA51BA-2118-6D1A-F195-660F4EDEE98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664125" y="4610291"/>
                <a:ext cx="295143" cy="295143"/>
              </a:xfrm>
              <a:prstGeom prst="rect">
                <a:avLst/>
              </a:prstGeom>
            </p:spPr>
          </p:pic>
        </p:grpSp>
        <p:sp>
          <p:nvSpPr>
            <p:cNvPr id="44" name="Retângulo: Cantos Arredondados 10">
              <a:extLst>
                <a:ext uri="{FF2B5EF4-FFF2-40B4-BE49-F238E27FC236}">
                  <a16:creationId xmlns:a16="http://schemas.microsoft.com/office/drawing/2014/main" id="{059A19A0-9477-5DC1-CB97-5442CD736CD0}"/>
                </a:ext>
              </a:extLst>
            </p:cNvPr>
            <p:cNvSpPr/>
            <p:nvPr/>
          </p:nvSpPr>
          <p:spPr>
            <a:xfrm>
              <a:off x="8827204" y="4535497"/>
              <a:ext cx="1112942" cy="415378"/>
            </a:xfrm>
            <a:prstGeom prst="roundRect">
              <a:avLst>
                <a:gd name="adj" fmla="val 50000"/>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600" dirty="0" err="1">
                  <a:solidFill>
                    <a:schemeClr val="tx1"/>
                  </a:solidFill>
                  <a:latin typeface="-apple-system"/>
                </a:rPr>
                <a:t>Calibrate</a:t>
              </a:r>
              <a:endParaRPr lang="pt-PT" sz="1600" dirty="0">
                <a:solidFill>
                  <a:schemeClr val="tx1"/>
                </a:solidFill>
                <a:latin typeface="-apple-system"/>
              </a:endParaRPr>
            </a:p>
          </p:txBody>
        </p:sp>
        <p:cxnSp>
          <p:nvCxnSpPr>
            <p:cNvPr id="45" name="Conexão reta unidirecional 100">
              <a:extLst>
                <a:ext uri="{FF2B5EF4-FFF2-40B4-BE49-F238E27FC236}">
                  <a16:creationId xmlns:a16="http://schemas.microsoft.com/office/drawing/2014/main" id="{079FDEC5-DD2F-6E34-4451-0DE7BD3376AF}"/>
                </a:ext>
              </a:extLst>
            </p:cNvPr>
            <p:cNvCxnSpPr>
              <a:cxnSpLocks/>
            </p:cNvCxnSpPr>
            <p:nvPr/>
          </p:nvCxnSpPr>
          <p:spPr>
            <a:xfrm>
              <a:off x="7187858" y="4757453"/>
              <a:ext cx="7668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exão: Ângulo Reto 74">
              <a:extLst>
                <a:ext uri="{FF2B5EF4-FFF2-40B4-BE49-F238E27FC236}">
                  <a16:creationId xmlns:a16="http://schemas.microsoft.com/office/drawing/2014/main" id="{9F710A82-503A-5652-64BB-63C7B264CBFB}"/>
                </a:ext>
              </a:extLst>
            </p:cNvPr>
            <p:cNvCxnSpPr>
              <a:cxnSpLocks/>
              <a:stCxn id="44" idx="2"/>
            </p:cNvCxnSpPr>
            <p:nvPr/>
          </p:nvCxnSpPr>
          <p:spPr>
            <a:xfrm rot="5400000" flipH="1">
              <a:off x="6479897" y="2047098"/>
              <a:ext cx="188689" cy="5618866"/>
            </a:xfrm>
            <a:prstGeom prst="bentConnector4">
              <a:avLst>
                <a:gd name="adj1" fmla="val -511065"/>
                <a:gd name="adj2" fmla="val 11265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etângulo: Cantos Arredondados 10">
              <a:extLst>
                <a:ext uri="{FF2B5EF4-FFF2-40B4-BE49-F238E27FC236}">
                  <a16:creationId xmlns:a16="http://schemas.microsoft.com/office/drawing/2014/main" id="{14BEE279-8581-0A7B-3F9F-FC0BC2EC9304}"/>
                </a:ext>
              </a:extLst>
            </p:cNvPr>
            <p:cNvSpPr/>
            <p:nvPr/>
          </p:nvSpPr>
          <p:spPr>
            <a:xfrm>
              <a:off x="8965364" y="2727836"/>
              <a:ext cx="785401" cy="385307"/>
            </a:xfrm>
            <a:prstGeom prst="roundRect">
              <a:avLst>
                <a:gd name="adj" fmla="val 50000"/>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600" dirty="0" err="1">
                  <a:solidFill>
                    <a:schemeClr val="tx1"/>
                  </a:solidFill>
                  <a:latin typeface="-apple-system"/>
                </a:rPr>
                <a:t>Train</a:t>
              </a:r>
              <a:endParaRPr lang="pt-PT" sz="1600" dirty="0">
                <a:solidFill>
                  <a:schemeClr val="tx1"/>
                </a:solidFill>
                <a:latin typeface="-apple-system"/>
              </a:endParaRPr>
            </a:p>
          </p:txBody>
        </p:sp>
        <p:cxnSp>
          <p:nvCxnSpPr>
            <p:cNvPr id="48" name="Conexão: Ângulo Reto 74">
              <a:extLst>
                <a:ext uri="{FF2B5EF4-FFF2-40B4-BE49-F238E27FC236}">
                  <a16:creationId xmlns:a16="http://schemas.microsoft.com/office/drawing/2014/main" id="{1F5694D5-E371-5DB9-98B9-A49EDD28A337}"/>
                </a:ext>
              </a:extLst>
            </p:cNvPr>
            <p:cNvCxnSpPr>
              <a:cxnSpLocks/>
              <a:stCxn id="47" idx="2"/>
              <a:endCxn id="24" idx="2"/>
            </p:cNvCxnSpPr>
            <p:nvPr/>
          </p:nvCxnSpPr>
          <p:spPr>
            <a:xfrm rot="5400000">
              <a:off x="7691633" y="1661631"/>
              <a:ext cx="214921" cy="3117944"/>
            </a:xfrm>
            <a:prstGeom prst="bentConnector3">
              <a:avLst>
                <a:gd name="adj1" fmla="val 43621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exão: Ângulo Reto 74">
              <a:extLst>
                <a:ext uri="{FF2B5EF4-FFF2-40B4-BE49-F238E27FC236}">
                  <a16:creationId xmlns:a16="http://schemas.microsoft.com/office/drawing/2014/main" id="{F3B6AC29-D1FF-D61A-45F7-34E4729A9407}"/>
                </a:ext>
              </a:extLst>
            </p:cNvPr>
            <p:cNvCxnSpPr>
              <a:cxnSpLocks/>
              <a:endCxn id="47" idx="0"/>
            </p:cNvCxnSpPr>
            <p:nvPr/>
          </p:nvCxnSpPr>
          <p:spPr>
            <a:xfrm rot="16200000" flipH="1">
              <a:off x="8234067" y="1603838"/>
              <a:ext cx="1609120" cy="638876"/>
            </a:xfrm>
            <a:prstGeom prst="bentConnector3">
              <a:avLst>
                <a:gd name="adj1" fmla="val -14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88610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87E677-D025-9149-E489-43FC0B41ED9B}"/>
              </a:ext>
            </a:extLst>
          </p:cNvPr>
          <p:cNvSpPr>
            <a:spLocks noGrp="1"/>
          </p:cNvSpPr>
          <p:nvPr>
            <p:ph type="title"/>
          </p:nvPr>
        </p:nvSpPr>
        <p:spPr>
          <a:xfrm>
            <a:off x="0" y="1"/>
            <a:ext cx="12192000" cy="999460"/>
          </a:xfrm>
          <a:solidFill>
            <a:schemeClr val="bg1">
              <a:lumMod val="95000"/>
            </a:schemeClr>
          </a:solidFill>
        </p:spPr>
        <p:txBody>
          <a:bodyPr/>
          <a:lstStyle/>
          <a:p>
            <a:r>
              <a:rPr lang="pt-PT" sz="3200" b="1" dirty="0">
                <a:solidFill>
                  <a:srgbClr val="1990B0"/>
                </a:solidFill>
                <a:cs typeface="Arial" panose="020B0604020202020204" pitchFamily="34" charset="0"/>
              </a:rPr>
              <a:t>  </a:t>
            </a:r>
            <a:r>
              <a:rPr lang="en-US" sz="2800" b="1" dirty="0">
                <a:cs typeface="Arial" panose="020B0604020202020204" pitchFamily="34" charset="0"/>
              </a:rPr>
              <a:t> </a:t>
            </a:r>
            <a:r>
              <a:rPr lang="en-US" sz="2800" dirty="0">
                <a:cs typeface="Arial" panose="020B0604020202020204" pitchFamily="34" charset="0"/>
              </a:rPr>
              <a:t>Calibration using neural networks – </a:t>
            </a:r>
            <a:r>
              <a:rPr lang="en-US" sz="2800" b="1" dirty="0">
                <a:cs typeface="Arial" panose="020B0604020202020204" pitchFamily="34" charset="0"/>
              </a:rPr>
              <a:t>the two-step approach</a:t>
            </a:r>
          </a:p>
        </p:txBody>
      </p:sp>
      <p:sp>
        <p:nvSpPr>
          <p:cNvPr id="3" name="Marcador de Posição do Número do Diapositivo 2">
            <a:extLst>
              <a:ext uri="{FF2B5EF4-FFF2-40B4-BE49-F238E27FC236}">
                <a16:creationId xmlns:a16="http://schemas.microsoft.com/office/drawing/2014/main" id="{4E55505A-0F34-EA7B-60D0-3DBB22588163}"/>
              </a:ext>
            </a:extLst>
          </p:cNvPr>
          <p:cNvSpPr>
            <a:spLocks noGrp="1"/>
          </p:cNvSpPr>
          <p:nvPr>
            <p:ph type="sldNum" sz="quarter" idx="12"/>
          </p:nvPr>
        </p:nvSpPr>
        <p:spPr/>
        <p:txBody>
          <a:bodyPr/>
          <a:lstStyle/>
          <a:p>
            <a:fld id="{9349F829-3AB5-2249-A75E-9CF92A8C3104}" type="slidenum">
              <a:rPr lang="pt-PT" smtClean="0"/>
              <a:t>31</a:t>
            </a:fld>
            <a:endParaRPr lang="pt-PT"/>
          </a:p>
        </p:txBody>
      </p:sp>
      <p:grpSp>
        <p:nvGrpSpPr>
          <p:cNvPr id="4" name="Agrupar 3">
            <a:extLst>
              <a:ext uri="{FF2B5EF4-FFF2-40B4-BE49-F238E27FC236}">
                <a16:creationId xmlns:a16="http://schemas.microsoft.com/office/drawing/2014/main" id="{BBCC1566-A86F-35B2-4ACA-0793E680BD41}"/>
              </a:ext>
            </a:extLst>
          </p:cNvPr>
          <p:cNvGrpSpPr/>
          <p:nvPr/>
        </p:nvGrpSpPr>
        <p:grpSpPr>
          <a:xfrm>
            <a:off x="1211298" y="2288398"/>
            <a:ext cx="9769405" cy="2779014"/>
            <a:chOff x="1241729" y="565746"/>
            <a:chExt cx="9769405" cy="2779014"/>
          </a:xfrm>
        </p:grpSpPr>
        <p:cxnSp>
          <p:nvCxnSpPr>
            <p:cNvPr id="5" name="Conexão reta unidirecional 22">
              <a:extLst>
                <a:ext uri="{FF2B5EF4-FFF2-40B4-BE49-F238E27FC236}">
                  <a16:creationId xmlns:a16="http://schemas.microsoft.com/office/drawing/2014/main" id="{D6D65C7D-B206-EF68-D262-D9D8154DB52F}"/>
                </a:ext>
              </a:extLst>
            </p:cNvPr>
            <p:cNvCxnSpPr>
              <a:cxnSpLocks/>
              <a:endCxn id="11" idx="1"/>
            </p:cNvCxnSpPr>
            <p:nvPr/>
          </p:nvCxnSpPr>
          <p:spPr>
            <a:xfrm>
              <a:off x="2938800" y="1513594"/>
              <a:ext cx="7638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tângulo: Cantos Arredondados 1">
              <a:extLst>
                <a:ext uri="{FF2B5EF4-FFF2-40B4-BE49-F238E27FC236}">
                  <a16:creationId xmlns:a16="http://schemas.microsoft.com/office/drawing/2014/main" id="{F6C315C1-9C9A-0861-AB9A-0A8F13A32F58}"/>
                </a:ext>
              </a:extLst>
            </p:cNvPr>
            <p:cNvSpPr/>
            <p:nvPr/>
          </p:nvSpPr>
          <p:spPr>
            <a:xfrm>
              <a:off x="3702692" y="1084969"/>
              <a:ext cx="764374" cy="857250"/>
            </a:xfrm>
            <a:prstGeom prst="round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sz="2000"/>
            </a:p>
          </p:txBody>
        </p:sp>
        <p:sp>
          <p:nvSpPr>
            <p:cNvPr id="13" name="Retângulo: Cantos Arredondados 2">
              <a:extLst>
                <a:ext uri="{FF2B5EF4-FFF2-40B4-BE49-F238E27FC236}">
                  <a16:creationId xmlns:a16="http://schemas.microsoft.com/office/drawing/2014/main" id="{A41F45FD-CB67-17E1-334E-5EA67688A76B}"/>
                </a:ext>
              </a:extLst>
            </p:cNvPr>
            <p:cNvSpPr/>
            <p:nvPr/>
          </p:nvSpPr>
          <p:spPr>
            <a:xfrm>
              <a:off x="4991103" y="1072067"/>
              <a:ext cx="1895475" cy="857250"/>
            </a:xfrm>
            <a:prstGeom prst="roundRect">
              <a:avLst>
                <a:gd name="adj" fmla="val 2381"/>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600" dirty="0" err="1">
                  <a:solidFill>
                    <a:schemeClr val="tx1"/>
                  </a:solidFill>
                  <a:latin typeface="-apple-system"/>
                </a:rPr>
                <a:t>Stochastic</a:t>
              </a:r>
              <a:r>
                <a:rPr lang="pt-PT" sz="1600" dirty="0">
                  <a:solidFill>
                    <a:schemeClr val="tx1"/>
                  </a:solidFill>
                  <a:latin typeface="-apple-system"/>
                </a:rPr>
                <a:t> </a:t>
              </a:r>
              <a:r>
                <a:rPr lang="pt-PT" sz="1600" dirty="0" err="1">
                  <a:solidFill>
                    <a:schemeClr val="tx1"/>
                  </a:solidFill>
                  <a:latin typeface="-apple-system"/>
                </a:rPr>
                <a:t>model</a:t>
              </a:r>
              <a:endParaRPr lang="pt-PT" sz="1600" dirty="0">
                <a:solidFill>
                  <a:schemeClr val="tx1"/>
                </a:solidFill>
                <a:latin typeface="-apple-system"/>
              </a:endParaRPr>
            </a:p>
          </p:txBody>
        </p:sp>
        <p:pic>
          <p:nvPicPr>
            <p:cNvPr id="14" name="Gráfico 13" descr="Base de Dados com preenchimento sólido">
              <a:extLst>
                <a:ext uri="{FF2B5EF4-FFF2-40B4-BE49-F238E27FC236}">
                  <a16:creationId xmlns:a16="http://schemas.microsoft.com/office/drawing/2014/main" id="{E6EE7D6C-98A2-2911-C5A8-105348DABE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02692" y="1131407"/>
              <a:ext cx="764374" cy="764374"/>
            </a:xfrm>
            <a:prstGeom prst="rect">
              <a:avLst/>
            </a:prstGeom>
          </p:spPr>
        </p:pic>
        <mc:AlternateContent xmlns:mc="http://schemas.openxmlformats.org/markup-compatibility/2006" xmlns:a14="http://schemas.microsoft.com/office/drawing/2010/main">
          <mc:Choice Requires="a14">
            <p:sp>
              <p:nvSpPr>
                <p:cNvPr id="65" name="CaixaDeTexto 64">
                  <a:extLst>
                    <a:ext uri="{FF2B5EF4-FFF2-40B4-BE49-F238E27FC236}">
                      <a16:creationId xmlns:a16="http://schemas.microsoft.com/office/drawing/2014/main" id="{94CB14F6-806A-45B0-AB6E-9D12856959EA}"/>
                    </a:ext>
                  </a:extLst>
                </p:cNvPr>
                <p:cNvSpPr txBox="1"/>
                <p:nvPr/>
              </p:nvSpPr>
              <p:spPr>
                <a:xfrm>
                  <a:off x="2899922" y="1929317"/>
                  <a:ext cx="2347081" cy="622030"/>
                </a:xfrm>
                <a:prstGeom prst="rect">
                  <a:avLst/>
                </a:prstGeom>
                <a:noFill/>
              </p:spPr>
              <p:txBody>
                <a:bodyPr wrap="square" rtlCol="0">
                  <a:spAutoFit/>
                </a:bodyPr>
                <a:lstStyle/>
                <a:p>
                  <a:pPr algn="ctr"/>
                  <a:r>
                    <a:rPr lang="pt-PT" sz="1600" err="1">
                      <a:latin typeface="-apple-system"/>
                    </a:rPr>
                    <a:t>parameters</a:t>
                  </a:r>
                  <a:r>
                    <a:rPr lang="pt-PT" sz="1600">
                      <a:latin typeface="-apple-system"/>
                    </a:rPr>
                    <a:t> </a:t>
                  </a:r>
                  <a:r>
                    <a:rPr lang="pt-PT" sz="1600" err="1">
                      <a:latin typeface="-apple-system"/>
                    </a:rPr>
                    <a:t>and</a:t>
                  </a:r>
                  <a:r>
                    <a:rPr lang="pt-PT" sz="1600">
                      <a:latin typeface="-apple-system"/>
                    </a:rPr>
                    <a:t> </a:t>
                  </a:r>
                  <a:r>
                    <a:rPr lang="pt-PT" sz="1600" err="1">
                      <a:latin typeface="-apple-system"/>
                    </a:rPr>
                    <a:t>option</a:t>
                  </a:r>
                  <a:r>
                    <a:rPr lang="pt-PT" sz="1600">
                      <a:latin typeface="-apple-system"/>
                    </a:rPr>
                    <a:t> </a:t>
                  </a:r>
                  <a:r>
                    <a:rPr lang="pt-PT" sz="1600" err="1">
                      <a:latin typeface="-apple-system"/>
                    </a:rPr>
                    <a:t>properties</a:t>
                  </a:r>
                  <a:r>
                    <a:rPr lang="pt-PT" sz="1600">
                      <a:latin typeface="-apple-system"/>
                    </a:rPr>
                    <a:t>, </a:t>
                  </a:r>
                  <a14:m>
                    <m:oMath xmlns:m="http://schemas.openxmlformats.org/officeDocument/2006/math">
                      <m:r>
                        <a:rPr lang="pt-PT" sz="1600" b="1" i="1">
                          <a:latin typeface="Cambria Math" panose="02040503050406030204" pitchFamily="18" charset="0"/>
                        </a:rPr>
                        <m:t>(</m:t>
                      </m:r>
                      <m:acc>
                        <m:accPr>
                          <m:chr m:val="̂"/>
                          <m:ctrlPr>
                            <a:rPr lang="pt-PT" sz="1600" b="1" i="1">
                              <a:latin typeface="Cambria Math" panose="02040503050406030204" pitchFamily="18" charset="0"/>
                            </a:rPr>
                          </m:ctrlPr>
                        </m:accPr>
                        <m:e>
                          <m:r>
                            <a:rPr lang="el-GR" sz="1600" b="1">
                              <a:latin typeface="Cambria Math" panose="02040503050406030204" pitchFamily="18" charset="0"/>
                              <a:ea typeface="Cambria Math" panose="02040503050406030204" pitchFamily="18" charset="0"/>
                            </a:rPr>
                            <m:t>𝛀</m:t>
                          </m:r>
                        </m:e>
                      </m:acc>
                      <m:r>
                        <a:rPr lang="pt-PT" sz="1600" b="1" i="1">
                          <a:latin typeface="Cambria Math" panose="02040503050406030204" pitchFamily="18" charset="0"/>
                        </a:rPr>
                        <m:t>,</m:t>
                      </m:r>
                      <m:sSub>
                        <m:sSubPr>
                          <m:ctrlPr>
                            <a:rPr lang="pt-PT" sz="1600" b="1" i="1">
                              <a:latin typeface="Cambria Math" panose="02040503050406030204" pitchFamily="18" charset="0"/>
                              <a:ea typeface="Cambria Math" panose="02040503050406030204" pitchFamily="18" charset="0"/>
                            </a:rPr>
                          </m:ctrlPr>
                        </m:sSubPr>
                        <m:e>
                          <m:acc>
                            <m:accPr>
                              <m:chr m:val="̂"/>
                              <m:ctrlPr>
                                <a:rPr lang="pt-PT" sz="1600" b="1" i="1" dirty="0">
                                  <a:latin typeface="Cambria Math" panose="02040503050406030204" pitchFamily="18" charset="0"/>
                                </a:rPr>
                              </m:ctrlPr>
                            </m:accPr>
                            <m:e>
                              <m:r>
                                <a:rPr lang="pt-PT" sz="1600" b="1" dirty="0">
                                  <a:latin typeface="Cambria Math" panose="02040503050406030204" pitchFamily="18" charset="0"/>
                                </a:rPr>
                                <m:t>𝚲</m:t>
                              </m:r>
                            </m:e>
                          </m:acc>
                        </m:e>
                        <m:sub>
                          <m:r>
                            <a:rPr lang="pt-PT" sz="1600" b="1" i="1">
                              <a:latin typeface="Cambria Math" panose="02040503050406030204" pitchFamily="18" charset="0"/>
                            </a:rPr>
                            <m:t>𝒊</m:t>
                          </m:r>
                          <m:r>
                            <a:rPr lang="pt-PT" sz="1600" b="1" i="1">
                              <a:latin typeface="Cambria Math" panose="02040503050406030204" pitchFamily="18" charset="0"/>
                            </a:rPr>
                            <m:t>,</m:t>
                          </m:r>
                          <m:r>
                            <a:rPr lang="pt-PT" sz="1600" b="1" i="1">
                              <a:latin typeface="Cambria Math" panose="02040503050406030204" pitchFamily="18" charset="0"/>
                            </a:rPr>
                            <m:t>𝒋</m:t>
                          </m:r>
                        </m:sub>
                      </m:sSub>
                      <m:r>
                        <a:rPr lang="pt-PT" sz="1600" b="1" i="1">
                          <a:latin typeface="Cambria Math" panose="02040503050406030204" pitchFamily="18" charset="0"/>
                        </a:rPr>
                        <m:t>)</m:t>
                      </m:r>
                    </m:oMath>
                  </a14:m>
                  <a:endParaRPr lang="pt-PT" sz="1600" b="1">
                    <a:latin typeface="-apple-system"/>
                  </a:endParaRPr>
                </a:p>
              </p:txBody>
            </p:sp>
          </mc:Choice>
          <mc:Fallback xmlns="">
            <p:sp>
              <p:nvSpPr>
                <p:cNvPr id="6" name="CaixaDeTexto 5">
                  <a:extLst>
                    <a:ext uri="{FF2B5EF4-FFF2-40B4-BE49-F238E27FC236}">
                      <a16:creationId xmlns:a16="http://schemas.microsoft.com/office/drawing/2014/main" id="{AC230841-D889-CD85-0389-2CACFA6F7650}"/>
                    </a:ext>
                  </a:extLst>
                </p:cNvPr>
                <p:cNvSpPr txBox="1">
                  <a:spLocks noRot="1" noChangeAspect="1" noMove="1" noResize="1" noEditPoints="1" noAdjustHandles="1" noChangeArrowheads="1" noChangeShapeType="1" noTextEdit="1"/>
                </p:cNvSpPr>
                <p:nvPr/>
              </p:nvSpPr>
              <p:spPr>
                <a:xfrm>
                  <a:off x="2899922" y="1929317"/>
                  <a:ext cx="2347081" cy="622030"/>
                </a:xfrm>
                <a:prstGeom prst="rect">
                  <a:avLst/>
                </a:prstGeom>
                <a:blipFill>
                  <a:blip r:embed="rId5"/>
                  <a:stretch>
                    <a:fillRect t="-2941" b="-8824"/>
                  </a:stretch>
                </a:blipFill>
              </p:spPr>
              <p:txBody>
                <a:bodyPr/>
                <a:lstStyle/>
                <a:p>
                  <a:r>
                    <a:rPr lang="en-US">
                      <a:noFill/>
                    </a:rPr>
                    <a:t> </a:t>
                  </a:r>
                </a:p>
              </p:txBody>
            </p:sp>
          </mc:Fallback>
        </mc:AlternateContent>
        <p:grpSp>
          <p:nvGrpSpPr>
            <p:cNvPr id="66" name="Agrupar 65">
              <a:extLst>
                <a:ext uri="{FF2B5EF4-FFF2-40B4-BE49-F238E27FC236}">
                  <a16:creationId xmlns:a16="http://schemas.microsoft.com/office/drawing/2014/main" id="{3DBAFE60-3E3A-71B8-1B7C-217D5F5931C0}"/>
                </a:ext>
              </a:extLst>
            </p:cNvPr>
            <p:cNvGrpSpPr/>
            <p:nvPr/>
          </p:nvGrpSpPr>
          <p:grpSpPr>
            <a:xfrm>
              <a:off x="8986669" y="1808352"/>
              <a:ext cx="2024465" cy="1536408"/>
              <a:chOff x="9122176" y="1081429"/>
              <a:chExt cx="2024465" cy="1536408"/>
            </a:xfrm>
          </p:grpSpPr>
          <mc:AlternateContent xmlns:mc="http://schemas.openxmlformats.org/markup-compatibility/2006" xmlns:a14="http://schemas.microsoft.com/office/drawing/2010/main">
            <mc:Choice Requires="a14">
              <p:sp>
                <p:nvSpPr>
                  <p:cNvPr id="78" name="CaixaDeTexto 77">
                    <a:extLst>
                      <a:ext uri="{FF2B5EF4-FFF2-40B4-BE49-F238E27FC236}">
                        <a16:creationId xmlns:a16="http://schemas.microsoft.com/office/drawing/2014/main" id="{D8EA4809-E1D9-4363-4350-1C7B318A1649}"/>
                      </a:ext>
                    </a:extLst>
                  </p:cNvPr>
                  <p:cNvSpPr txBox="1"/>
                  <p:nvPr/>
                </p:nvSpPr>
                <p:spPr>
                  <a:xfrm>
                    <a:off x="9122176" y="1938548"/>
                    <a:ext cx="2024465" cy="679289"/>
                  </a:xfrm>
                  <a:prstGeom prst="rect">
                    <a:avLst/>
                  </a:prstGeom>
                  <a:noFill/>
                </p:spPr>
                <p:txBody>
                  <a:bodyPr wrap="square" rtlCol="0">
                    <a:spAutoFit/>
                  </a:bodyPr>
                  <a:lstStyle/>
                  <a:p>
                    <a:pPr algn="ctr"/>
                    <a:r>
                      <a:rPr lang="pt-PT" sz="1600" dirty="0" err="1">
                        <a:latin typeface="-apple-system"/>
                      </a:rPr>
                      <a:t>option</a:t>
                    </a:r>
                    <a:r>
                      <a:rPr lang="pt-PT" sz="1600" dirty="0">
                        <a:latin typeface="-apple-system"/>
                      </a:rPr>
                      <a:t> prices, </a:t>
                    </a:r>
                    <a14:m>
                      <m:oMath xmlns:m="http://schemas.openxmlformats.org/officeDocument/2006/math">
                        <m:sSubSup>
                          <m:sSubSupPr>
                            <m:ctrlPr>
                              <a:rPr lang="pt-PT" sz="1600" b="1" i="1" smtClean="0">
                                <a:latin typeface="Cambria Math" panose="02040503050406030204" pitchFamily="18" charset="0"/>
                              </a:rPr>
                            </m:ctrlPr>
                          </m:sSubSupPr>
                          <m:e>
                            <m:r>
                              <a:rPr lang="pt-PT" sz="1600" b="1" i="1" smtClean="0">
                                <a:latin typeface="Cambria Math" panose="02040503050406030204" pitchFamily="18" charset="0"/>
                              </a:rPr>
                              <m:t>𝒑</m:t>
                            </m:r>
                          </m:e>
                          <m:sub>
                            <m:r>
                              <a:rPr lang="pt-PT" sz="1600" b="1" i="1">
                                <a:latin typeface="Cambria Math" panose="02040503050406030204" pitchFamily="18" charset="0"/>
                              </a:rPr>
                              <m:t>𝒊</m:t>
                            </m:r>
                            <m:r>
                              <a:rPr lang="pt-PT" sz="1600" b="1" i="1">
                                <a:latin typeface="Cambria Math" panose="02040503050406030204" pitchFamily="18" charset="0"/>
                              </a:rPr>
                              <m:t>,</m:t>
                            </m:r>
                            <m:r>
                              <a:rPr lang="pt-PT" sz="1600" b="1" i="1">
                                <a:latin typeface="Cambria Math" panose="02040503050406030204" pitchFamily="18" charset="0"/>
                              </a:rPr>
                              <m:t>𝒋</m:t>
                            </m:r>
                          </m:sub>
                          <m:sup>
                            <m:d>
                              <m:dPr>
                                <m:ctrlPr>
                                  <a:rPr lang="pt-PT" sz="1600" b="1" i="1" smtClean="0">
                                    <a:latin typeface="Cambria Math" panose="02040503050406030204" pitchFamily="18" charset="0"/>
                                  </a:rPr>
                                </m:ctrlPr>
                              </m:dPr>
                              <m:e>
                                <m:r>
                                  <a:rPr lang="pt-PT" sz="1600" b="1" i="0" smtClean="0">
                                    <a:latin typeface="Cambria Math" panose="02040503050406030204" pitchFamily="18" charset="0"/>
                                  </a:rPr>
                                  <m:t>𝐦𝐨𝐝𝐞𝐥</m:t>
                                </m:r>
                              </m:e>
                            </m:d>
                          </m:sup>
                        </m:sSubSup>
                        <m:r>
                          <a:rPr lang="pt-PT" sz="1600" b="1" i="1" smtClean="0">
                            <a:latin typeface="Cambria Math" panose="02040503050406030204" pitchFamily="18" charset="0"/>
                          </a:rPr>
                          <m:t>(</m:t>
                        </m:r>
                        <m:acc>
                          <m:accPr>
                            <m:chr m:val="̂"/>
                            <m:ctrlPr>
                              <a:rPr lang="pt-PT" sz="1600" b="1" i="1">
                                <a:latin typeface="Cambria Math" panose="02040503050406030204" pitchFamily="18" charset="0"/>
                              </a:rPr>
                            </m:ctrlPr>
                          </m:accPr>
                          <m:e>
                            <m:r>
                              <a:rPr lang="el-GR" sz="1600" b="1">
                                <a:latin typeface="Cambria Math" panose="02040503050406030204" pitchFamily="18" charset="0"/>
                                <a:ea typeface="Cambria Math" panose="02040503050406030204" pitchFamily="18" charset="0"/>
                              </a:rPr>
                              <m:t>𝛀</m:t>
                            </m:r>
                          </m:e>
                        </m:acc>
                        <m:r>
                          <a:rPr lang="pt-PT" sz="1600" b="1" i="1">
                            <a:latin typeface="Cambria Math" panose="02040503050406030204" pitchFamily="18" charset="0"/>
                          </a:rPr>
                          <m:t>,</m:t>
                        </m:r>
                        <m:sSub>
                          <m:sSubPr>
                            <m:ctrlPr>
                              <a:rPr lang="pt-PT" sz="1600" b="1" i="1">
                                <a:latin typeface="Cambria Math" panose="02040503050406030204" pitchFamily="18" charset="0"/>
                                <a:ea typeface="Cambria Math" panose="02040503050406030204" pitchFamily="18" charset="0"/>
                              </a:rPr>
                            </m:ctrlPr>
                          </m:sSubPr>
                          <m:e>
                            <m:acc>
                              <m:accPr>
                                <m:chr m:val="̂"/>
                                <m:ctrlPr>
                                  <a:rPr lang="pt-PT" sz="1600" b="1" i="1" dirty="0">
                                    <a:latin typeface="Cambria Math" panose="02040503050406030204" pitchFamily="18" charset="0"/>
                                  </a:rPr>
                                </m:ctrlPr>
                              </m:accPr>
                              <m:e>
                                <m:r>
                                  <a:rPr lang="pt-PT" sz="1600" b="1" dirty="0">
                                    <a:latin typeface="Cambria Math" panose="02040503050406030204" pitchFamily="18" charset="0"/>
                                  </a:rPr>
                                  <m:t>𝚲</m:t>
                                </m:r>
                              </m:e>
                            </m:acc>
                          </m:e>
                          <m:sub>
                            <m:r>
                              <a:rPr lang="pt-PT" sz="1600" b="1" i="1">
                                <a:latin typeface="Cambria Math" panose="02040503050406030204" pitchFamily="18" charset="0"/>
                              </a:rPr>
                              <m:t>𝒊</m:t>
                            </m:r>
                            <m:r>
                              <a:rPr lang="pt-PT" sz="1600" b="1" i="1">
                                <a:latin typeface="Cambria Math" panose="02040503050406030204" pitchFamily="18" charset="0"/>
                              </a:rPr>
                              <m:t>,</m:t>
                            </m:r>
                            <m:r>
                              <a:rPr lang="pt-PT" sz="1600" b="1" i="1">
                                <a:latin typeface="Cambria Math" panose="02040503050406030204" pitchFamily="18" charset="0"/>
                              </a:rPr>
                              <m:t>𝒋</m:t>
                            </m:r>
                          </m:sub>
                        </m:sSub>
                        <m:r>
                          <a:rPr lang="pt-PT" sz="1600" b="1" i="1" smtClean="0">
                            <a:latin typeface="Cambria Math" panose="02040503050406030204" pitchFamily="18" charset="0"/>
                          </a:rPr>
                          <m:t>)</m:t>
                        </m:r>
                      </m:oMath>
                    </a14:m>
                    <a:endParaRPr lang="pt-PT" sz="1600" b="1" dirty="0">
                      <a:latin typeface="-apple-system"/>
                    </a:endParaRPr>
                  </a:p>
                </p:txBody>
              </p:sp>
            </mc:Choice>
            <mc:Fallback xmlns="">
              <p:sp>
                <p:nvSpPr>
                  <p:cNvPr id="7" name="CaixaDeTexto 6">
                    <a:extLst>
                      <a:ext uri="{FF2B5EF4-FFF2-40B4-BE49-F238E27FC236}">
                        <a16:creationId xmlns:a16="http://schemas.microsoft.com/office/drawing/2014/main" id="{307FD4D9-437C-12E2-7A83-BB1C045D52D1}"/>
                      </a:ext>
                    </a:extLst>
                  </p:cNvPr>
                  <p:cNvSpPr txBox="1">
                    <a:spLocks noRot="1" noChangeAspect="1" noMove="1" noResize="1" noEditPoints="1" noAdjustHandles="1" noChangeArrowheads="1" noChangeShapeType="1" noTextEdit="1"/>
                  </p:cNvSpPr>
                  <p:nvPr/>
                </p:nvSpPr>
                <p:spPr>
                  <a:xfrm>
                    <a:off x="9122176" y="1938548"/>
                    <a:ext cx="2024465" cy="679289"/>
                  </a:xfrm>
                  <a:prstGeom prst="rect">
                    <a:avLst/>
                  </a:prstGeom>
                  <a:blipFill>
                    <a:blip r:embed="rId6"/>
                    <a:stretch>
                      <a:fillRect t="-2679" b="-2679"/>
                    </a:stretch>
                  </a:blipFill>
                </p:spPr>
                <p:txBody>
                  <a:bodyPr/>
                  <a:lstStyle/>
                  <a:p>
                    <a:r>
                      <a:rPr lang="en-US">
                        <a:noFill/>
                      </a:rPr>
                      <a:t> </a:t>
                    </a:r>
                  </a:p>
                </p:txBody>
              </p:sp>
            </mc:Fallback>
          </mc:AlternateContent>
          <p:sp>
            <p:nvSpPr>
              <p:cNvPr id="79" name="Retângulo: Cantos Arredondados 11">
                <a:extLst>
                  <a:ext uri="{FF2B5EF4-FFF2-40B4-BE49-F238E27FC236}">
                    <a16:creationId xmlns:a16="http://schemas.microsoft.com/office/drawing/2014/main" id="{090066F5-2517-C8E8-581D-DC74A5161C71}"/>
                  </a:ext>
                </a:extLst>
              </p:cNvPr>
              <p:cNvSpPr/>
              <p:nvPr/>
            </p:nvSpPr>
            <p:spPr>
              <a:xfrm>
                <a:off x="9752223" y="1081429"/>
                <a:ext cx="764374" cy="857250"/>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sz="2000"/>
              </a:p>
            </p:txBody>
          </p:sp>
          <p:grpSp>
            <p:nvGrpSpPr>
              <p:cNvPr id="80" name="Agrupar 79">
                <a:extLst>
                  <a:ext uri="{FF2B5EF4-FFF2-40B4-BE49-F238E27FC236}">
                    <a16:creationId xmlns:a16="http://schemas.microsoft.com/office/drawing/2014/main" id="{889A4C4E-9485-6492-F77B-B71A5B2B3206}"/>
                  </a:ext>
                </a:extLst>
              </p:cNvPr>
              <p:cNvGrpSpPr/>
              <p:nvPr/>
            </p:nvGrpSpPr>
            <p:grpSpPr>
              <a:xfrm>
                <a:off x="9705785" y="1081429"/>
                <a:ext cx="857250" cy="857250"/>
                <a:chOff x="3383072" y="4329238"/>
                <a:chExt cx="857250" cy="857250"/>
              </a:xfrm>
            </p:grpSpPr>
            <p:pic>
              <p:nvPicPr>
                <p:cNvPr id="81" name="Gráfico 80" descr="Engrenagem com preenchimento sólido">
                  <a:extLst>
                    <a:ext uri="{FF2B5EF4-FFF2-40B4-BE49-F238E27FC236}">
                      <a16:creationId xmlns:a16="http://schemas.microsoft.com/office/drawing/2014/main" id="{63D6ECB0-2AE1-BB33-A970-89A6362AB70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0840231">
                  <a:off x="3383072" y="4329238"/>
                  <a:ext cx="857250" cy="857250"/>
                </a:xfrm>
                <a:prstGeom prst="rect">
                  <a:avLst/>
                </a:prstGeom>
              </p:spPr>
            </p:pic>
            <p:sp>
              <p:nvSpPr>
                <p:cNvPr id="82" name="Oval 81">
                  <a:extLst>
                    <a:ext uri="{FF2B5EF4-FFF2-40B4-BE49-F238E27FC236}">
                      <a16:creationId xmlns:a16="http://schemas.microsoft.com/office/drawing/2014/main" id="{7206F04B-8709-11F6-196F-54DF6B5AA19B}"/>
                    </a:ext>
                  </a:extLst>
                </p:cNvPr>
                <p:cNvSpPr/>
                <p:nvPr/>
              </p:nvSpPr>
              <p:spPr>
                <a:xfrm>
                  <a:off x="3613697" y="4559863"/>
                  <a:ext cx="396000" cy="396000"/>
                </a:xfrm>
                <a:prstGeom prst="ellipse">
                  <a:avLst/>
                </a:prstGeom>
                <a:solidFill>
                  <a:schemeClr val="bg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sz="2000"/>
                </a:p>
              </p:txBody>
            </p:sp>
            <p:pic>
              <p:nvPicPr>
                <p:cNvPr id="83" name="Gráfico 82" descr="Dólar com preenchimento sólido">
                  <a:extLst>
                    <a:ext uri="{FF2B5EF4-FFF2-40B4-BE49-F238E27FC236}">
                      <a16:creationId xmlns:a16="http://schemas.microsoft.com/office/drawing/2014/main" id="{9D0ACDAA-334F-B90F-7EF5-6973A25FE6F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64125" y="4610291"/>
                  <a:ext cx="295143" cy="295143"/>
                </a:xfrm>
                <a:prstGeom prst="rect">
                  <a:avLst/>
                </a:prstGeom>
              </p:spPr>
            </p:pic>
          </p:grpSp>
        </p:grpSp>
        <p:sp>
          <p:nvSpPr>
            <p:cNvPr id="67" name="Retângulo: Cantos Arredondados 20">
              <a:extLst>
                <a:ext uri="{FF2B5EF4-FFF2-40B4-BE49-F238E27FC236}">
                  <a16:creationId xmlns:a16="http://schemas.microsoft.com/office/drawing/2014/main" id="{D67CDAD4-6EA5-7AD4-D696-9DDBD2E3CFFD}"/>
                </a:ext>
              </a:extLst>
            </p:cNvPr>
            <p:cNvSpPr/>
            <p:nvPr/>
          </p:nvSpPr>
          <p:spPr>
            <a:xfrm>
              <a:off x="1241729" y="1072731"/>
              <a:ext cx="1895475" cy="857250"/>
            </a:xfrm>
            <a:prstGeom prst="roundRect">
              <a:avLst>
                <a:gd name="adj" fmla="val 2381"/>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600" dirty="0">
                  <a:solidFill>
                    <a:schemeClr val="tx1"/>
                  </a:solidFill>
                  <a:latin typeface="-apple-system"/>
                </a:rPr>
                <a:t>LHS </a:t>
              </a:r>
              <a:r>
                <a:rPr lang="pt-PT" sz="1600" dirty="0" err="1">
                  <a:solidFill>
                    <a:schemeClr val="tx1"/>
                  </a:solidFill>
                  <a:latin typeface="-apple-system"/>
                </a:rPr>
                <a:t>method</a:t>
              </a:r>
              <a:endParaRPr lang="pt-PT" sz="1600" dirty="0">
                <a:solidFill>
                  <a:schemeClr val="tx1"/>
                </a:solidFill>
                <a:latin typeface="-apple-system"/>
              </a:endParaRPr>
            </a:p>
          </p:txBody>
        </p:sp>
        <p:cxnSp>
          <p:nvCxnSpPr>
            <p:cNvPr id="68" name="Conexão reta unidirecional 23">
              <a:extLst>
                <a:ext uri="{FF2B5EF4-FFF2-40B4-BE49-F238E27FC236}">
                  <a16:creationId xmlns:a16="http://schemas.microsoft.com/office/drawing/2014/main" id="{F48EB9CF-EABD-129A-5E7F-0A3357321DDD}"/>
                </a:ext>
              </a:extLst>
            </p:cNvPr>
            <p:cNvCxnSpPr>
              <a:cxnSpLocks/>
              <a:stCxn id="11" idx="3"/>
            </p:cNvCxnSpPr>
            <p:nvPr/>
          </p:nvCxnSpPr>
          <p:spPr>
            <a:xfrm>
              <a:off x="4467066" y="1513594"/>
              <a:ext cx="5201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exão reta unidirecional 25">
              <a:extLst>
                <a:ext uri="{FF2B5EF4-FFF2-40B4-BE49-F238E27FC236}">
                  <a16:creationId xmlns:a16="http://schemas.microsoft.com/office/drawing/2014/main" id="{566FD17C-4237-985D-F4B4-D4D7B9FADFFC}"/>
                </a:ext>
              </a:extLst>
            </p:cNvPr>
            <p:cNvCxnSpPr>
              <a:cxnSpLocks/>
              <a:stCxn id="13" idx="3"/>
            </p:cNvCxnSpPr>
            <p:nvPr/>
          </p:nvCxnSpPr>
          <p:spPr>
            <a:xfrm>
              <a:off x="6886578" y="1500692"/>
              <a:ext cx="35047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CaixaDeTexto 69">
                  <a:extLst>
                    <a:ext uri="{FF2B5EF4-FFF2-40B4-BE49-F238E27FC236}">
                      <a16:creationId xmlns:a16="http://schemas.microsoft.com/office/drawing/2014/main" id="{FE9156AA-E2C7-E15D-103B-50A854D2D155}"/>
                    </a:ext>
                  </a:extLst>
                </p:cNvPr>
                <p:cNvSpPr txBox="1"/>
                <p:nvPr/>
              </p:nvSpPr>
              <p:spPr>
                <a:xfrm>
                  <a:off x="1241729" y="565746"/>
                  <a:ext cx="9635821" cy="475708"/>
                </a:xfrm>
                <a:prstGeom prst="rect">
                  <a:avLst/>
                </a:prstGeom>
                <a:noFill/>
              </p:spPr>
              <p:txBody>
                <a:bodyPr wrap="square" rtlCol="0">
                  <a:spAutoFit/>
                </a:bodyPr>
                <a:lstStyle/>
                <a:p>
                  <a:pPr algn="ctr"/>
                  <a:r>
                    <a:rPr lang="pt-PT" b="1" u="sng" dirty="0">
                      <a:latin typeface="-apple-system"/>
                    </a:rPr>
                    <a:t>Step 1.1</a:t>
                  </a:r>
                  <a:r>
                    <a:rPr lang="pt-PT" b="1" dirty="0">
                      <a:latin typeface="-apple-system"/>
                    </a:rPr>
                    <a:t>: </a:t>
                  </a:r>
                  <a:r>
                    <a:rPr lang="pt-PT" dirty="0" err="1">
                      <a:latin typeface="-apple-system"/>
                    </a:rPr>
                    <a:t>Generate</a:t>
                  </a:r>
                  <a:r>
                    <a:rPr lang="pt-PT" dirty="0">
                      <a:latin typeface="-apple-system"/>
                    </a:rPr>
                    <a:t> </a:t>
                  </a:r>
                  <a:r>
                    <a:rPr lang="pt-PT" dirty="0" err="1">
                      <a:latin typeface="-apple-system"/>
                    </a:rPr>
                    <a:t>dataset</a:t>
                  </a:r>
                  <a:r>
                    <a:rPr lang="pt-PT" dirty="0">
                      <a:latin typeface="-apple-system"/>
                    </a:rPr>
                    <a:t> (</a:t>
                  </a:r>
                  <a:r>
                    <a:rPr lang="pt-PT" dirty="0" err="1">
                      <a:latin typeface="-apple-system"/>
                    </a:rPr>
                    <a:t>obtain</a:t>
                  </a:r>
                  <a:r>
                    <a:rPr lang="pt-PT" dirty="0">
                      <a:latin typeface="-apple-system"/>
                    </a:rPr>
                    <a:t> </a:t>
                  </a:r>
                  <a14:m>
                    <m:oMath xmlns:m="http://schemas.openxmlformats.org/officeDocument/2006/math">
                      <m:sSubSup>
                        <m:sSubSupPr>
                          <m:ctrlPr>
                            <a:rPr lang="pt-PT" sz="1800" i="1" smtClean="0">
                              <a:latin typeface="Cambria Math" panose="02040503050406030204" pitchFamily="18" charset="0"/>
                            </a:rPr>
                          </m:ctrlPr>
                        </m:sSubSupPr>
                        <m:e>
                          <m:r>
                            <a:rPr lang="pt-PT" sz="1800" b="0" i="1" smtClean="0">
                              <a:latin typeface="Cambria Math" panose="02040503050406030204" pitchFamily="18" charset="0"/>
                            </a:rPr>
                            <m:t>𝑝</m:t>
                          </m:r>
                        </m:e>
                        <m:sub>
                          <m:r>
                            <a:rPr lang="pt-PT" sz="1800" b="0" i="1">
                              <a:latin typeface="Cambria Math" panose="02040503050406030204" pitchFamily="18" charset="0"/>
                            </a:rPr>
                            <m:t>𝑖</m:t>
                          </m:r>
                          <m:r>
                            <a:rPr lang="pt-PT" sz="1800" b="0" i="1">
                              <a:latin typeface="Cambria Math" panose="02040503050406030204" pitchFamily="18" charset="0"/>
                            </a:rPr>
                            <m:t>,</m:t>
                          </m:r>
                          <m:r>
                            <a:rPr lang="pt-PT" sz="1800" b="0" i="1">
                              <a:latin typeface="Cambria Math" panose="02040503050406030204" pitchFamily="18" charset="0"/>
                            </a:rPr>
                            <m:t>𝑗</m:t>
                          </m:r>
                        </m:sub>
                        <m:sup>
                          <m:d>
                            <m:dPr>
                              <m:ctrlPr>
                                <a:rPr lang="pt-PT" sz="1800" i="1" smtClean="0">
                                  <a:latin typeface="Cambria Math" panose="02040503050406030204" pitchFamily="18" charset="0"/>
                                </a:rPr>
                              </m:ctrlPr>
                            </m:dPr>
                            <m:e>
                              <m:r>
                                <m:rPr>
                                  <m:sty m:val="p"/>
                                </m:rPr>
                                <a:rPr lang="pt-PT" sz="1800" b="0" i="0" smtClean="0">
                                  <a:latin typeface="Cambria Math" panose="02040503050406030204" pitchFamily="18" charset="0"/>
                                </a:rPr>
                                <m:t>model</m:t>
                              </m:r>
                            </m:e>
                          </m:d>
                        </m:sup>
                      </m:sSubSup>
                    </m:oMath>
                  </a14:m>
                  <a:r>
                    <a:rPr lang="pt-PT" dirty="0">
                      <a:latin typeface="-apple-system"/>
                    </a:rPr>
                    <a:t>)</a:t>
                  </a:r>
                </a:p>
              </p:txBody>
            </p:sp>
          </mc:Choice>
          <mc:Fallback xmlns="">
            <p:sp>
              <p:nvSpPr>
                <p:cNvPr id="13" name="CaixaDeTexto 12">
                  <a:extLst>
                    <a:ext uri="{FF2B5EF4-FFF2-40B4-BE49-F238E27FC236}">
                      <a16:creationId xmlns:a16="http://schemas.microsoft.com/office/drawing/2014/main" id="{E09BFE44-2E3C-B06B-D684-3779F9D69C61}"/>
                    </a:ext>
                  </a:extLst>
                </p:cNvPr>
                <p:cNvSpPr txBox="1">
                  <a:spLocks noRot="1" noChangeAspect="1" noMove="1" noResize="1" noEditPoints="1" noAdjustHandles="1" noChangeArrowheads="1" noChangeShapeType="1" noTextEdit="1"/>
                </p:cNvSpPr>
                <p:nvPr/>
              </p:nvSpPr>
              <p:spPr>
                <a:xfrm>
                  <a:off x="1241729" y="565746"/>
                  <a:ext cx="9635821" cy="475708"/>
                </a:xfrm>
                <a:prstGeom prst="rect">
                  <a:avLst/>
                </a:prstGeom>
                <a:blipFill>
                  <a:blip r:embed="rId11"/>
                  <a:stretch>
                    <a:fillRect b="-13158"/>
                  </a:stretch>
                </a:blipFill>
              </p:spPr>
              <p:txBody>
                <a:bodyPr/>
                <a:lstStyle/>
                <a:p>
                  <a:r>
                    <a:rPr lang="pt-PT">
                      <a:noFill/>
                    </a:rPr>
                    <a:t> </a:t>
                  </a:r>
                </a:p>
              </p:txBody>
            </p:sp>
          </mc:Fallback>
        </mc:AlternateContent>
        <p:sp>
          <p:nvSpPr>
            <p:cNvPr id="71" name="Retângulo: Cantos Arredondados 49">
              <a:extLst>
                <a:ext uri="{FF2B5EF4-FFF2-40B4-BE49-F238E27FC236}">
                  <a16:creationId xmlns:a16="http://schemas.microsoft.com/office/drawing/2014/main" id="{78102065-CC50-5294-AE0F-B9AC15D2E11D}"/>
                </a:ext>
              </a:extLst>
            </p:cNvPr>
            <p:cNvSpPr/>
            <p:nvPr/>
          </p:nvSpPr>
          <p:spPr>
            <a:xfrm>
              <a:off x="7235578" y="1181728"/>
              <a:ext cx="2049291" cy="626624"/>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600">
                  <a:solidFill>
                    <a:schemeClr val="tx1"/>
                  </a:solidFill>
                  <a:latin typeface="-apple-system"/>
                </a:rPr>
                <a:t>PDE </a:t>
              </a:r>
              <a:r>
                <a:rPr lang="pt-PT" sz="1600" err="1">
                  <a:solidFill>
                    <a:schemeClr val="tx1"/>
                  </a:solidFill>
                  <a:latin typeface="-apple-system"/>
                </a:rPr>
                <a:t>with</a:t>
              </a:r>
              <a:r>
                <a:rPr lang="pt-PT" sz="1600">
                  <a:solidFill>
                    <a:schemeClr val="tx1"/>
                  </a:solidFill>
                  <a:latin typeface="-apple-system"/>
                </a:rPr>
                <a:t> </a:t>
              </a:r>
            </a:p>
            <a:p>
              <a:pPr algn="ctr"/>
              <a:r>
                <a:rPr lang="pt-PT" sz="1600" err="1">
                  <a:solidFill>
                    <a:schemeClr val="tx1"/>
                  </a:solidFill>
                  <a:latin typeface="-apple-system"/>
                </a:rPr>
                <a:t>closed-form</a:t>
              </a:r>
              <a:r>
                <a:rPr lang="pt-PT" sz="1600">
                  <a:solidFill>
                    <a:schemeClr val="tx1"/>
                  </a:solidFill>
                  <a:latin typeface="-apple-system"/>
                </a:rPr>
                <a:t> </a:t>
              </a:r>
              <a:r>
                <a:rPr lang="pt-PT" sz="1600" err="1">
                  <a:solidFill>
                    <a:schemeClr val="tx1"/>
                  </a:solidFill>
                  <a:latin typeface="-apple-system"/>
                </a:rPr>
                <a:t>solution</a:t>
              </a:r>
              <a:r>
                <a:rPr lang="pt-PT" sz="1600">
                  <a:solidFill>
                    <a:schemeClr val="tx1"/>
                  </a:solidFill>
                  <a:latin typeface="-apple-system"/>
                </a:rPr>
                <a:t>?</a:t>
              </a:r>
            </a:p>
          </p:txBody>
        </p:sp>
        <p:cxnSp>
          <p:nvCxnSpPr>
            <p:cNvPr id="72" name="Conexão reta unidirecional 53">
              <a:extLst>
                <a:ext uri="{FF2B5EF4-FFF2-40B4-BE49-F238E27FC236}">
                  <a16:creationId xmlns:a16="http://schemas.microsoft.com/office/drawing/2014/main" id="{38FC3E7A-E897-1D3B-5635-8C81E81F02C5}"/>
                </a:ext>
              </a:extLst>
            </p:cNvPr>
            <p:cNvCxnSpPr>
              <a:cxnSpLocks/>
            </p:cNvCxnSpPr>
            <p:nvPr/>
          </p:nvCxnSpPr>
          <p:spPr>
            <a:xfrm>
              <a:off x="8392593" y="2489211"/>
              <a:ext cx="122412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exão reta unidirecional 55">
              <a:extLst>
                <a:ext uri="{FF2B5EF4-FFF2-40B4-BE49-F238E27FC236}">
                  <a16:creationId xmlns:a16="http://schemas.microsoft.com/office/drawing/2014/main" id="{2306B49B-A426-CE53-BE94-126E7CD7B77E}"/>
                </a:ext>
              </a:extLst>
            </p:cNvPr>
            <p:cNvCxnSpPr>
              <a:cxnSpLocks/>
            </p:cNvCxnSpPr>
            <p:nvPr/>
          </p:nvCxnSpPr>
          <p:spPr>
            <a:xfrm rot="5400000" flipV="1">
              <a:off x="7413468" y="2058591"/>
              <a:ext cx="51433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CaixaDeTexto 73">
              <a:extLst>
                <a:ext uri="{FF2B5EF4-FFF2-40B4-BE49-F238E27FC236}">
                  <a16:creationId xmlns:a16="http://schemas.microsoft.com/office/drawing/2014/main" id="{AD7FA7FF-F607-8250-F7CB-F5ADCC5F5C55}"/>
                </a:ext>
              </a:extLst>
            </p:cNvPr>
            <p:cNvSpPr txBox="1"/>
            <p:nvPr/>
          </p:nvSpPr>
          <p:spPr>
            <a:xfrm>
              <a:off x="7215990" y="1869700"/>
              <a:ext cx="513525" cy="338554"/>
            </a:xfrm>
            <a:prstGeom prst="rect">
              <a:avLst/>
            </a:prstGeom>
            <a:noFill/>
          </p:spPr>
          <p:txBody>
            <a:bodyPr wrap="square">
              <a:spAutoFit/>
            </a:bodyPr>
            <a:lstStyle/>
            <a:p>
              <a:r>
                <a:rPr lang="pt-PT" sz="1600" b="1" dirty="0">
                  <a:latin typeface="-apple-system"/>
                </a:rPr>
                <a:t>No</a:t>
              </a:r>
              <a:endParaRPr lang="pt-PT" sz="1600" b="1" dirty="0"/>
            </a:p>
          </p:txBody>
        </p:sp>
        <p:sp>
          <p:nvSpPr>
            <p:cNvPr id="75" name="Retângulo: Cantos Arredondados 57">
              <a:extLst>
                <a:ext uri="{FF2B5EF4-FFF2-40B4-BE49-F238E27FC236}">
                  <a16:creationId xmlns:a16="http://schemas.microsoft.com/office/drawing/2014/main" id="{BFACCC92-3079-D3EF-8772-BA7F75D4E1E1}"/>
                </a:ext>
              </a:extLst>
            </p:cNvPr>
            <p:cNvSpPr/>
            <p:nvPr/>
          </p:nvSpPr>
          <p:spPr>
            <a:xfrm>
              <a:off x="6552914" y="2315759"/>
              <a:ext cx="1839679" cy="412897"/>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600" err="1">
                  <a:solidFill>
                    <a:schemeClr val="tx1"/>
                  </a:solidFill>
                  <a:latin typeface="-apple-system"/>
                </a:rPr>
                <a:t>Numerical</a:t>
              </a:r>
              <a:r>
                <a:rPr lang="pt-PT" sz="1600">
                  <a:solidFill>
                    <a:schemeClr val="tx1"/>
                  </a:solidFill>
                  <a:latin typeface="-apple-system"/>
                </a:rPr>
                <a:t> </a:t>
              </a:r>
              <a:r>
                <a:rPr lang="pt-PT" sz="1600" err="1">
                  <a:solidFill>
                    <a:schemeClr val="tx1"/>
                  </a:solidFill>
                  <a:latin typeface="-apple-system"/>
                </a:rPr>
                <a:t>method</a:t>
              </a:r>
              <a:endParaRPr lang="pt-PT" sz="2000" b="1">
                <a:solidFill>
                  <a:schemeClr val="tx1"/>
                </a:solidFill>
                <a:latin typeface="-apple-system"/>
              </a:endParaRPr>
            </a:p>
          </p:txBody>
        </p:sp>
        <p:sp>
          <p:nvSpPr>
            <p:cNvPr id="76" name="CaixaDeTexto 75">
              <a:extLst>
                <a:ext uri="{FF2B5EF4-FFF2-40B4-BE49-F238E27FC236}">
                  <a16:creationId xmlns:a16="http://schemas.microsoft.com/office/drawing/2014/main" id="{8D83EECD-8FE2-68B4-E0B6-A6EEB61C1B48}"/>
                </a:ext>
              </a:extLst>
            </p:cNvPr>
            <p:cNvSpPr txBox="1"/>
            <p:nvPr/>
          </p:nvSpPr>
          <p:spPr>
            <a:xfrm>
              <a:off x="9419709" y="1181728"/>
              <a:ext cx="513525" cy="338554"/>
            </a:xfrm>
            <a:prstGeom prst="rect">
              <a:avLst/>
            </a:prstGeom>
            <a:noFill/>
          </p:spPr>
          <p:txBody>
            <a:bodyPr wrap="square">
              <a:spAutoFit/>
            </a:bodyPr>
            <a:lstStyle/>
            <a:p>
              <a:r>
                <a:rPr lang="pt-PT" sz="1600" b="1" dirty="0" err="1">
                  <a:latin typeface="-apple-system"/>
                </a:rPr>
                <a:t>Yes</a:t>
              </a:r>
              <a:endParaRPr lang="pt-PT" sz="1600" b="1" dirty="0"/>
            </a:p>
          </p:txBody>
        </p:sp>
        <p:cxnSp>
          <p:nvCxnSpPr>
            <p:cNvPr id="77" name="Conexão: Ângulo Reto 12">
              <a:extLst>
                <a:ext uri="{FF2B5EF4-FFF2-40B4-BE49-F238E27FC236}">
                  <a16:creationId xmlns:a16="http://schemas.microsoft.com/office/drawing/2014/main" id="{B1988CEA-4B35-AB09-12BD-871B94084178}"/>
                </a:ext>
              </a:extLst>
            </p:cNvPr>
            <p:cNvCxnSpPr>
              <a:cxnSpLocks/>
              <a:stCxn id="71" idx="3"/>
              <a:endCxn id="79" idx="0"/>
            </p:cNvCxnSpPr>
            <p:nvPr/>
          </p:nvCxnSpPr>
          <p:spPr>
            <a:xfrm>
              <a:off x="9284869" y="1495040"/>
              <a:ext cx="714034" cy="313312"/>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671558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87E677-D025-9149-E489-43FC0B41ED9B}"/>
              </a:ext>
            </a:extLst>
          </p:cNvPr>
          <p:cNvSpPr>
            <a:spLocks noGrp="1"/>
          </p:cNvSpPr>
          <p:nvPr>
            <p:ph type="title"/>
          </p:nvPr>
        </p:nvSpPr>
        <p:spPr>
          <a:xfrm>
            <a:off x="0" y="1"/>
            <a:ext cx="12192000" cy="999460"/>
          </a:xfrm>
          <a:solidFill>
            <a:schemeClr val="bg1">
              <a:lumMod val="95000"/>
            </a:schemeClr>
          </a:solidFill>
        </p:spPr>
        <p:txBody>
          <a:bodyPr/>
          <a:lstStyle/>
          <a:p>
            <a:r>
              <a:rPr lang="pt-PT" sz="3200" b="1" dirty="0">
                <a:solidFill>
                  <a:srgbClr val="1990B0"/>
                </a:solidFill>
                <a:cs typeface="Arial" panose="020B0604020202020204" pitchFamily="34" charset="0"/>
              </a:rPr>
              <a:t>  </a:t>
            </a:r>
            <a:r>
              <a:rPr lang="en-US" sz="2800" b="1" dirty="0">
                <a:cs typeface="Arial" panose="020B0604020202020204" pitchFamily="34" charset="0"/>
              </a:rPr>
              <a:t> </a:t>
            </a:r>
            <a:r>
              <a:rPr lang="en-US" sz="2800" dirty="0">
                <a:cs typeface="Arial" panose="020B0604020202020204" pitchFamily="34" charset="0"/>
              </a:rPr>
              <a:t>Calibration using neural networks – </a:t>
            </a:r>
            <a:r>
              <a:rPr lang="en-US" sz="2800" b="1" dirty="0">
                <a:cs typeface="Arial" panose="020B0604020202020204" pitchFamily="34" charset="0"/>
              </a:rPr>
              <a:t>the two-step approach</a:t>
            </a:r>
          </a:p>
        </p:txBody>
      </p:sp>
      <p:sp>
        <p:nvSpPr>
          <p:cNvPr id="3" name="Marcador de Posição do Número do Diapositivo 2">
            <a:extLst>
              <a:ext uri="{FF2B5EF4-FFF2-40B4-BE49-F238E27FC236}">
                <a16:creationId xmlns:a16="http://schemas.microsoft.com/office/drawing/2014/main" id="{4E55505A-0F34-EA7B-60D0-3DBB22588163}"/>
              </a:ext>
            </a:extLst>
          </p:cNvPr>
          <p:cNvSpPr>
            <a:spLocks noGrp="1"/>
          </p:cNvSpPr>
          <p:nvPr>
            <p:ph type="sldNum" sz="quarter" idx="12"/>
          </p:nvPr>
        </p:nvSpPr>
        <p:spPr/>
        <p:txBody>
          <a:bodyPr/>
          <a:lstStyle/>
          <a:p>
            <a:fld id="{9349F829-3AB5-2249-A75E-9CF92A8C3104}" type="slidenum">
              <a:rPr lang="pt-PT" smtClean="0"/>
              <a:t>32</a:t>
            </a:fld>
            <a:endParaRPr lang="pt-PT"/>
          </a:p>
        </p:txBody>
      </p:sp>
      <p:grpSp>
        <p:nvGrpSpPr>
          <p:cNvPr id="4" name="Agrupar 3">
            <a:extLst>
              <a:ext uri="{FF2B5EF4-FFF2-40B4-BE49-F238E27FC236}">
                <a16:creationId xmlns:a16="http://schemas.microsoft.com/office/drawing/2014/main" id="{63CB17FB-BEF5-6832-F47D-5569C216A908}"/>
              </a:ext>
            </a:extLst>
          </p:cNvPr>
          <p:cNvGrpSpPr/>
          <p:nvPr/>
        </p:nvGrpSpPr>
        <p:grpSpPr>
          <a:xfrm>
            <a:off x="664405" y="2036943"/>
            <a:ext cx="10863190" cy="3281924"/>
            <a:chOff x="303138" y="1745212"/>
            <a:chExt cx="10863190" cy="3281924"/>
          </a:xfrm>
        </p:grpSpPr>
        <p:sp>
          <p:nvSpPr>
            <p:cNvPr id="5" name="Retângulo: Cantos Arredondados 34">
              <a:extLst>
                <a:ext uri="{FF2B5EF4-FFF2-40B4-BE49-F238E27FC236}">
                  <a16:creationId xmlns:a16="http://schemas.microsoft.com/office/drawing/2014/main" id="{3B4F96CD-4738-9D89-EDC5-FEA98B21D5BC}"/>
                </a:ext>
              </a:extLst>
            </p:cNvPr>
            <p:cNvSpPr/>
            <p:nvPr/>
          </p:nvSpPr>
          <p:spPr>
            <a:xfrm>
              <a:off x="2038778" y="2214637"/>
              <a:ext cx="1895475" cy="857250"/>
            </a:xfrm>
            <a:prstGeom prst="roundRect">
              <a:avLst>
                <a:gd name="adj" fmla="val 2381"/>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600">
                  <a:solidFill>
                    <a:schemeClr val="tx1"/>
                  </a:solidFill>
                  <a:latin typeface="-apple-system"/>
                </a:rPr>
                <a:t>Neural network</a:t>
              </a:r>
            </a:p>
          </p:txBody>
        </p:sp>
        <p:pic>
          <p:nvPicPr>
            <p:cNvPr id="6" name="Gráfico 5" descr="Base de Dados com preenchimento sólido">
              <a:extLst>
                <a:ext uri="{FF2B5EF4-FFF2-40B4-BE49-F238E27FC236}">
                  <a16:creationId xmlns:a16="http://schemas.microsoft.com/office/drawing/2014/main" id="{95574C97-9791-93C4-0FF4-8AC89B8C40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9402" y="2261075"/>
              <a:ext cx="764374" cy="764374"/>
            </a:xfrm>
            <a:prstGeom prst="rect">
              <a:avLst/>
            </a:prstGeom>
          </p:spPr>
        </p:pic>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ACBA7301-B7D0-8EF2-E63D-D9B49666C2CA}"/>
                    </a:ext>
                  </a:extLst>
                </p:cNvPr>
                <p:cNvSpPr txBox="1"/>
                <p:nvPr/>
              </p:nvSpPr>
              <p:spPr>
                <a:xfrm>
                  <a:off x="303138" y="3081051"/>
                  <a:ext cx="1687893" cy="868251"/>
                </a:xfrm>
                <a:prstGeom prst="rect">
                  <a:avLst/>
                </a:prstGeom>
                <a:noFill/>
              </p:spPr>
              <p:txBody>
                <a:bodyPr wrap="square" rtlCol="0">
                  <a:spAutoFit/>
                </a:bodyPr>
                <a:lstStyle/>
                <a:p>
                  <a:pPr algn="ctr"/>
                  <a:r>
                    <a:rPr lang="pt-PT" sz="1600" err="1">
                      <a:latin typeface="-apple-system"/>
                    </a:rPr>
                    <a:t>parameters</a:t>
                  </a:r>
                  <a:r>
                    <a:rPr lang="pt-PT" sz="1600">
                      <a:latin typeface="-apple-system"/>
                    </a:rPr>
                    <a:t> </a:t>
                  </a:r>
                  <a:r>
                    <a:rPr lang="pt-PT" sz="1600" err="1">
                      <a:latin typeface="-apple-system"/>
                    </a:rPr>
                    <a:t>and</a:t>
                  </a:r>
                  <a:r>
                    <a:rPr lang="pt-PT" sz="1600">
                      <a:latin typeface="-apple-system"/>
                    </a:rPr>
                    <a:t> </a:t>
                  </a:r>
                </a:p>
                <a:p>
                  <a:pPr algn="ctr"/>
                  <a:r>
                    <a:rPr lang="pt-PT" sz="1600" err="1">
                      <a:latin typeface="-apple-system"/>
                    </a:rPr>
                    <a:t>option</a:t>
                  </a:r>
                  <a:r>
                    <a:rPr lang="pt-PT" sz="1600">
                      <a:latin typeface="-apple-system"/>
                    </a:rPr>
                    <a:t> </a:t>
                  </a:r>
                  <a:r>
                    <a:rPr lang="pt-PT" sz="1600" err="1">
                      <a:latin typeface="-apple-system"/>
                    </a:rPr>
                    <a:t>properties</a:t>
                  </a:r>
                  <a:r>
                    <a:rPr lang="pt-PT" sz="1600">
                      <a:latin typeface="-apple-system"/>
                    </a:rPr>
                    <a:t>, </a:t>
                  </a:r>
                  <a14:m>
                    <m:oMath xmlns:m="http://schemas.openxmlformats.org/officeDocument/2006/math">
                      <m:r>
                        <a:rPr lang="pt-PT" sz="1600" b="1" i="1">
                          <a:latin typeface="Cambria Math" panose="02040503050406030204" pitchFamily="18" charset="0"/>
                        </a:rPr>
                        <m:t>(</m:t>
                      </m:r>
                      <m:acc>
                        <m:accPr>
                          <m:chr m:val="̂"/>
                          <m:ctrlPr>
                            <a:rPr lang="pt-PT" sz="1600" b="1" i="1">
                              <a:latin typeface="Cambria Math" panose="02040503050406030204" pitchFamily="18" charset="0"/>
                            </a:rPr>
                          </m:ctrlPr>
                        </m:accPr>
                        <m:e>
                          <m:r>
                            <a:rPr lang="el-GR" sz="1600" b="1">
                              <a:latin typeface="Cambria Math" panose="02040503050406030204" pitchFamily="18" charset="0"/>
                              <a:ea typeface="Cambria Math" panose="02040503050406030204" pitchFamily="18" charset="0"/>
                            </a:rPr>
                            <m:t>𝛀</m:t>
                          </m:r>
                        </m:e>
                      </m:acc>
                      <m:r>
                        <a:rPr lang="pt-PT" sz="1600" b="1" i="1">
                          <a:latin typeface="Cambria Math" panose="02040503050406030204" pitchFamily="18" charset="0"/>
                        </a:rPr>
                        <m:t>,</m:t>
                      </m:r>
                      <m:sSub>
                        <m:sSubPr>
                          <m:ctrlPr>
                            <a:rPr lang="pt-PT" sz="1600" b="1" i="1">
                              <a:latin typeface="Cambria Math" panose="02040503050406030204" pitchFamily="18" charset="0"/>
                              <a:ea typeface="Cambria Math" panose="02040503050406030204" pitchFamily="18" charset="0"/>
                            </a:rPr>
                          </m:ctrlPr>
                        </m:sSubPr>
                        <m:e>
                          <m:acc>
                            <m:accPr>
                              <m:chr m:val="̂"/>
                              <m:ctrlPr>
                                <a:rPr lang="pt-PT" sz="1600" b="1" i="1" dirty="0">
                                  <a:latin typeface="Cambria Math" panose="02040503050406030204" pitchFamily="18" charset="0"/>
                                </a:rPr>
                              </m:ctrlPr>
                            </m:accPr>
                            <m:e>
                              <m:r>
                                <a:rPr lang="pt-PT" sz="1600" b="1" dirty="0">
                                  <a:latin typeface="Cambria Math" panose="02040503050406030204" pitchFamily="18" charset="0"/>
                                </a:rPr>
                                <m:t>𝚲</m:t>
                              </m:r>
                            </m:e>
                          </m:acc>
                        </m:e>
                        <m:sub>
                          <m:r>
                            <a:rPr lang="pt-PT" sz="1600" b="1" i="1">
                              <a:latin typeface="Cambria Math" panose="02040503050406030204" pitchFamily="18" charset="0"/>
                            </a:rPr>
                            <m:t>𝒊</m:t>
                          </m:r>
                          <m:r>
                            <a:rPr lang="pt-PT" sz="1600" b="1" i="1">
                              <a:latin typeface="Cambria Math" panose="02040503050406030204" pitchFamily="18" charset="0"/>
                            </a:rPr>
                            <m:t>,</m:t>
                          </m:r>
                          <m:r>
                            <a:rPr lang="pt-PT" sz="1600" b="1" i="1">
                              <a:latin typeface="Cambria Math" panose="02040503050406030204" pitchFamily="18" charset="0"/>
                            </a:rPr>
                            <m:t>𝒋</m:t>
                          </m:r>
                        </m:sub>
                      </m:sSub>
                      <m:r>
                        <a:rPr lang="pt-PT" sz="1600" b="1" i="1">
                          <a:latin typeface="Cambria Math" panose="02040503050406030204" pitchFamily="18" charset="0"/>
                        </a:rPr>
                        <m:t>)</m:t>
                      </m:r>
                    </m:oMath>
                  </a14:m>
                  <a:endParaRPr lang="pt-PT" sz="1600" b="1">
                    <a:latin typeface="-apple-system"/>
                  </a:endParaRPr>
                </a:p>
              </p:txBody>
            </p:sp>
          </mc:Choice>
          <mc:Fallback xmlns="">
            <p:sp>
              <p:nvSpPr>
                <p:cNvPr id="37" name="CaixaDeTexto 36">
                  <a:extLst>
                    <a:ext uri="{FF2B5EF4-FFF2-40B4-BE49-F238E27FC236}">
                      <a16:creationId xmlns:a16="http://schemas.microsoft.com/office/drawing/2014/main" id="{FCFD015D-1FE7-34E1-4239-4D1FA24A6DE4}"/>
                    </a:ext>
                  </a:extLst>
                </p:cNvPr>
                <p:cNvSpPr txBox="1">
                  <a:spLocks noRot="1" noChangeAspect="1" noMove="1" noResize="1" noEditPoints="1" noAdjustHandles="1" noChangeArrowheads="1" noChangeShapeType="1" noTextEdit="1"/>
                </p:cNvSpPr>
                <p:nvPr/>
              </p:nvSpPr>
              <p:spPr>
                <a:xfrm>
                  <a:off x="303138" y="3081051"/>
                  <a:ext cx="1687893" cy="868251"/>
                </a:xfrm>
                <a:prstGeom prst="rect">
                  <a:avLst/>
                </a:prstGeom>
                <a:blipFill>
                  <a:blip r:embed="rId5"/>
                  <a:stretch>
                    <a:fillRect l="-2256" t="-1429" r="-4511" b="-1429"/>
                  </a:stretch>
                </a:blipFill>
              </p:spPr>
              <p:txBody>
                <a:bodyPr/>
                <a:lstStyle/>
                <a:p>
                  <a:r>
                    <a:rPr lang="pt-PT">
                      <a:noFill/>
                    </a:rPr>
                    <a:t> </a:t>
                  </a:r>
                </a:p>
              </p:txBody>
            </p:sp>
          </mc:Fallback>
        </mc:AlternateContent>
        <p:sp>
          <p:nvSpPr>
            <p:cNvPr id="8" name="Retângulo: Cantos Arredondados 37">
              <a:extLst>
                <a:ext uri="{FF2B5EF4-FFF2-40B4-BE49-F238E27FC236}">
                  <a16:creationId xmlns:a16="http://schemas.microsoft.com/office/drawing/2014/main" id="{6794E037-8A51-F55E-F47E-FD0C2F1ECB93}"/>
                </a:ext>
              </a:extLst>
            </p:cNvPr>
            <p:cNvSpPr/>
            <p:nvPr/>
          </p:nvSpPr>
          <p:spPr>
            <a:xfrm>
              <a:off x="759402" y="2214637"/>
              <a:ext cx="764374" cy="857250"/>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sz="2000"/>
            </a:p>
          </p:txBody>
        </p:sp>
        <p:cxnSp>
          <p:nvCxnSpPr>
            <p:cNvPr id="9" name="Conexão reta unidirecional 38">
              <a:extLst>
                <a:ext uri="{FF2B5EF4-FFF2-40B4-BE49-F238E27FC236}">
                  <a16:creationId xmlns:a16="http://schemas.microsoft.com/office/drawing/2014/main" id="{68215BCE-F55C-E00B-6281-7244EAD2319D}"/>
                </a:ext>
              </a:extLst>
            </p:cNvPr>
            <p:cNvCxnSpPr>
              <a:cxnSpLocks/>
            </p:cNvCxnSpPr>
            <p:nvPr/>
          </p:nvCxnSpPr>
          <p:spPr>
            <a:xfrm>
              <a:off x="1520378" y="2643262"/>
              <a:ext cx="5184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xão reta unidirecional 39">
              <a:extLst>
                <a:ext uri="{FF2B5EF4-FFF2-40B4-BE49-F238E27FC236}">
                  <a16:creationId xmlns:a16="http://schemas.microsoft.com/office/drawing/2014/main" id="{F5C22EF2-552E-0D89-DE8A-07130B457A7D}"/>
                </a:ext>
              </a:extLst>
            </p:cNvPr>
            <p:cNvCxnSpPr>
              <a:cxnSpLocks/>
            </p:cNvCxnSpPr>
            <p:nvPr/>
          </p:nvCxnSpPr>
          <p:spPr>
            <a:xfrm>
              <a:off x="3925194" y="2643262"/>
              <a:ext cx="5184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3FEF7F4C-9B7A-D68E-D8E2-7EA17676AC7B}"/>
                    </a:ext>
                  </a:extLst>
                </p:cNvPr>
                <p:cNvSpPr txBox="1"/>
                <p:nvPr/>
              </p:nvSpPr>
              <p:spPr>
                <a:xfrm>
                  <a:off x="3791566" y="3078096"/>
                  <a:ext cx="2024465" cy="622030"/>
                </a:xfrm>
                <a:prstGeom prst="rect">
                  <a:avLst/>
                </a:prstGeom>
                <a:noFill/>
              </p:spPr>
              <p:txBody>
                <a:bodyPr wrap="square" rtlCol="0">
                  <a:spAutoFit/>
                </a:bodyPr>
                <a:lstStyle/>
                <a:p>
                  <a:pPr algn="ctr"/>
                  <a:r>
                    <a:rPr lang="pt-PT" sz="1600" dirty="0" err="1">
                      <a:latin typeface="-apple-system"/>
                    </a:rPr>
                    <a:t>option</a:t>
                  </a:r>
                  <a:r>
                    <a:rPr lang="pt-PT" sz="1600" dirty="0">
                      <a:latin typeface="-apple-system"/>
                    </a:rPr>
                    <a:t> prices, </a:t>
                  </a:r>
                </a:p>
                <a:p>
                  <a:pPr algn="ctr"/>
                  <a14:m>
                    <m:oMathPara xmlns:m="http://schemas.openxmlformats.org/officeDocument/2006/math">
                      <m:oMathParaPr>
                        <m:jc m:val="centerGroup"/>
                      </m:oMathParaPr>
                      <m:oMath xmlns:m="http://schemas.openxmlformats.org/officeDocument/2006/math">
                        <m:r>
                          <a:rPr lang="pt-PT" sz="1600" b="1" i="1">
                            <a:latin typeface="Cambria Math" panose="02040503050406030204" pitchFamily="18" charset="0"/>
                          </a:rPr>
                          <m:t>𝑭</m:t>
                        </m:r>
                        <m:r>
                          <a:rPr lang="pt-PT" sz="1600" b="1" i="1">
                            <a:latin typeface="Cambria Math" panose="02040503050406030204" pitchFamily="18" charset="0"/>
                          </a:rPr>
                          <m:t>(</m:t>
                        </m:r>
                        <m:acc>
                          <m:accPr>
                            <m:chr m:val="̂"/>
                            <m:ctrlPr>
                              <a:rPr lang="pt-PT" sz="1600" b="1" i="1">
                                <a:latin typeface="Cambria Math" panose="02040503050406030204" pitchFamily="18" charset="0"/>
                              </a:rPr>
                            </m:ctrlPr>
                          </m:accPr>
                          <m:e>
                            <m:r>
                              <a:rPr lang="el-GR" sz="1600" b="1">
                                <a:latin typeface="Cambria Math" panose="02040503050406030204" pitchFamily="18" charset="0"/>
                                <a:ea typeface="Cambria Math" panose="02040503050406030204" pitchFamily="18" charset="0"/>
                              </a:rPr>
                              <m:t>𝛀</m:t>
                            </m:r>
                          </m:e>
                        </m:acc>
                        <m:r>
                          <a:rPr lang="pt-PT" sz="1600" b="1" i="1">
                            <a:latin typeface="Cambria Math" panose="02040503050406030204" pitchFamily="18" charset="0"/>
                          </a:rPr>
                          <m:t>,</m:t>
                        </m:r>
                        <m:sSub>
                          <m:sSubPr>
                            <m:ctrlPr>
                              <a:rPr lang="pt-PT" sz="1600" b="1" i="1">
                                <a:latin typeface="Cambria Math" panose="02040503050406030204" pitchFamily="18" charset="0"/>
                                <a:ea typeface="Cambria Math" panose="02040503050406030204" pitchFamily="18" charset="0"/>
                              </a:rPr>
                            </m:ctrlPr>
                          </m:sSubPr>
                          <m:e>
                            <m:acc>
                              <m:accPr>
                                <m:chr m:val="̂"/>
                                <m:ctrlPr>
                                  <a:rPr lang="pt-PT" sz="1600" b="1" i="1" dirty="0">
                                    <a:latin typeface="Cambria Math" panose="02040503050406030204" pitchFamily="18" charset="0"/>
                                  </a:rPr>
                                </m:ctrlPr>
                              </m:accPr>
                              <m:e>
                                <m:r>
                                  <a:rPr lang="pt-PT" sz="1600" b="1" dirty="0">
                                    <a:latin typeface="Cambria Math" panose="02040503050406030204" pitchFamily="18" charset="0"/>
                                  </a:rPr>
                                  <m:t>𝚲</m:t>
                                </m:r>
                              </m:e>
                            </m:acc>
                          </m:e>
                          <m:sub>
                            <m:r>
                              <a:rPr lang="pt-PT" sz="1600" b="1" i="1">
                                <a:latin typeface="Cambria Math" panose="02040503050406030204" pitchFamily="18" charset="0"/>
                              </a:rPr>
                              <m:t>𝒊</m:t>
                            </m:r>
                            <m:r>
                              <a:rPr lang="pt-PT" sz="1600" b="1" i="1">
                                <a:latin typeface="Cambria Math" panose="02040503050406030204" pitchFamily="18" charset="0"/>
                              </a:rPr>
                              <m:t>,</m:t>
                            </m:r>
                            <m:r>
                              <a:rPr lang="pt-PT" sz="1600" b="1" i="1">
                                <a:latin typeface="Cambria Math" panose="02040503050406030204" pitchFamily="18" charset="0"/>
                              </a:rPr>
                              <m:t>𝒋</m:t>
                            </m:r>
                          </m:sub>
                        </m:sSub>
                        <m:r>
                          <a:rPr lang="pt-PT" sz="1600" b="1" i="1">
                            <a:latin typeface="Cambria Math" panose="02040503050406030204" pitchFamily="18" charset="0"/>
                          </a:rPr>
                          <m:t>;</m:t>
                        </m:r>
                        <m:r>
                          <a:rPr lang="pt-PT" sz="1600" b="1" i="1">
                            <a:latin typeface="Cambria Math" panose="02040503050406030204" pitchFamily="18" charset="0"/>
                            <a:ea typeface="Cambria Math" panose="02040503050406030204" pitchFamily="18" charset="0"/>
                          </a:rPr>
                          <m:t>𝜽</m:t>
                        </m:r>
                        <m:r>
                          <a:rPr lang="pt-PT" sz="1600" b="1" i="1">
                            <a:latin typeface="Cambria Math" panose="02040503050406030204" pitchFamily="18" charset="0"/>
                          </a:rPr>
                          <m:t>)</m:t>
                        </m:r>
                      </m:oMath>
                    </m:oMathPara>
                  </a14:m>
                  <a:endParaRPr lang="pt-PT" sz="1600" b="1" dirty="0">
                    <a:latin typeface="-apple-system"/>
                  </a:endParaRPr>
                </a:p>
              </p:txBody>
            </p:sp>
          </mc:Choice>
          <mc:Fallback xmlns="">
            <p:sp>
              <p:nvSpPr>
                <p:cNvPr id="41" name="CaixaDeTexto 40">
                  <a:extLst>
                    <a:ext uri="{FF2B5EF4-FFF2-40B4-BE49-F238E27FC236}">
                      <a16:creationId xmlns:a16="http://schemas.microsoft.com/office/drawing/2014/main" id="{FB483D95-8209-F07E-51B6-F7136A26B577}"/>
                    </a:ext>
                  </a:extLst>
                </p:cNvPr>
                <p:cNvSpPr txBox="1">
                  <a:spLocks noRot="1" noChangeAspect="1" noMove="1" noResize="1" noEditPoints="1" noAdjustHandles="1" noChangeArrowheads="1" noChangeShapeType="1" noTextEdit="1"/>
                </p:cNvSpPr>
                <p:nvPr/>
              </p:nvSpPr>
              <p:spPr>
                <a:xfrm>
                  <a:off x="3791566" y="3078096"/>
                  <a:ext cx="2024465" cy="622030"/>
                </a:xfrm>
                <a:prstGeom prst="rect">
                  <a:avLst/>
                </a:prstGeom>
                <a:blipFill>
                  <a:blip r:embed="rId6"/>
                  <a:stretch>
                    <a:fillRect t="-4000" b="-2000"/>
                  </a:stretch>
                </a:blipFill>
              </p:spPr>
              <p:txBody>
                <a:bodyPr/>
                <a:lstStyle/>
                <a:p>
                  <a:r>
                    <a:rPr lang="pt-PT">
                      <a:noFill/>
                    </a:rPr>
                    <a:t> </a:t>
                  </a:r>
                </a:p>
              </p:txBody>
            </p:sp>
          </mc:Fallback>
        </mc:AlternateContent>
        <p:sp>
          <p:nvSpPr>
            <p:cNvPr id="12" name="Retângulo: Cantos Arredondados 41">
              <a:extLst>
                <a:ext uri="{FF2B5EF4-FFF2-40B4-BE49-F238E27FC236}">
                  <a16:creationId xmlns:a16="http://schemas.microsoft.com/office/drawing/2014/main" id="{5F618A29-474F-7DB6-13F4-96B952BAB237}"/>
                </a:ext>
              </a:extLst>
            </p:cNvPr>
            <p:cNvSpPr/>
            <p:nvPr/>
          </p:nvSpPr>
          <p:spPr>
            <a:xfrm>
              <a:off x="4443594" y="2214637"/>
              <a:ext cx="764374" cy="857250"/>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sz="2000"/>
            </a:p>
          </p:txBody>
        </p:sp>
        <p:grpSp>
          <p:nvGrpSpPr>
            <p:cNvPr id="13" name="Agrupar 12">
              <a:extLst>
                <a:ext uri="{FF2B5EF4-FFF2-40B4-BE49-F238E27FC236}">
                  <a16:creationId xmlns:a16="http://schemas.microsoft.com/office/drawing/2014/main" id="{AB9527CF-2EA1-54C8-1994-9A3F6894DE39}"/>
                </a:ext>
              </a:extLst>
            </p:cNvPr>
            <p:cNvGrpSpPr/>
            <p:nvPr/>
          </p:nvGrpSpPr>
          <p:grpSpPr>
            <a:xfrm>
              <a:off x="4397156" y="2214637"/>
              <a:ext cx="857250" cy="857250"/>
              <a:chOff x="3383072" y="4329238"/>
              <a:chExt cx="857250" cy="857250"/>
            </a:xfrm>
          </p:grpSpPr>
          <p:pic>
            <p:nvPicPr>
              <p:cNvPr id="31" name="Gráfico 30" descr="Engrenagem com preenchimento sólido">
                <a:extLst>
                  <a:ext uri="{FF2B5EF4-FFF2-40B4-BE49-F238E27FC236}">
                    <a16:creationId xmlns:a16="http://schemas.microsoft.com/office/drawing/2014/main" id="{13A5B4E9-9151-8368-3CC7-DCCC8C7F75D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0840231">
                <a:off x="3383072" y="4329238"/>
                <a:ext cx="857250" cy="857250"/>
              </a:xfrm>
              <a:prstGeom prst="rect">
                <a:avLst/>
              </a:prstGeom>
            </p:spPr>
          </p:pic>
          <p:sp>
            <p:nvSpPr>
              <p:cNvPr id="32" name="Oval 31">
                <a:extLst>
                  <a:ext uri="{FF2B5EF4-FFF2-40B4-BE49-F238E27FC236}">
                    <a16:creationId xmlns:a16="http://schemas.microsoft.com/office/drawing/2014/main" id="{DEBA7461-8022-8C1F-083D-11751D85FE16}"/>
                  </a:ext>
                </a:extLst>
              </p:cNvPr>
              <p:cNvSpPr/>
              <p:nvPr/>
            </p:nvSpPr>
            <p:spPr>
              <a:xfrm>
                <a:off x="3613697" y="4559863"/>
                <a:ext cx="396000" cy="396000"/>
              </a:xfrm>
              <a:prstGeom prst="ellipse">
                <a:avLst/>
              </a:prstGeom>
              <a:solidFill>
                <a:schemeClr val="bg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sz="2000"/>
              </a:p>
            </p:txBody>
          </p:sp>
          <p:pic>
            <p:nvPicPr>
              <p:cNvPr id="33" name="Gráfico 32" descr="Dólar com preenchimento sólido">
                <a:extLst>
                  <a:ext uri="{FF2B5EF4-FFF2-40B4-BE49-F238E27FC236}">
                    <a16:creationId xmlns:a16="http://schemas.microsoft.com/office/drawing/2014/main" id="{0254B14F-BE36-82A9-CFAC-8E8CB2EE7C5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64125" y="4610291"/>
                <a:ext cx="295143" cy="295143"/>
              </a:xfrm>
              <a:prstGeom prst="rect">
                <a:avLst/>
              </a:prstGeom>
            </p:spPr>
          </p:pic>
        </p:grpSp>
        <p:cxnSp>
          <p:nvCxnSpPr>
            <p:cNvPr id="14" name="Conexão reta unidirecional 14">
              <a:extLst>
                <a:ext uri="{FF2B5EF4-FFF2-40B4-BE49-F238E27FC236}">
                  <a16:creationId xmlns:a16="http://schemas.microsoft.com/office/drawing/2014/main" id="{368D9031-4E14-52A9-5A3A-2177EDBEE994}"/>
                </a:ext>
              </a:extLst>
            </p:cNvPr>
            <p:cNvCxnSpPr>
              <a:cxnSpLocks/>
              <a:stCxn id="12" idx="3"/>
              <a:endCxn id="15" idx="1"/>
            </p:cNvCxnSpPr>
            <p:nvPr/>
          </p:nvCxnSpPr>
          <p:spPr>
            <a:xfrm>
              <a:off x="5207968" y="2643262"/>
              <a:ext cx="1174180" cy="28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tângulo: Cantos Arredondados 17">
              <a:extLst>
                <a:ext uri="{FF2B5EF4-FFF2-40B4-BE49-F238E27FC236}">
                  <a16:creationId xmlns:a16="http://schemas.microsoft.com/office/drawing/2014/main" id="{EC0A4A53-D869-EB79-E9AA-2DBE5B8B2F54}"/>
                </a:ext>
              </a:extLst>
            </p:cNvPr>
            <p:cNvSpPr/>
            <p:nvPr/>
          </p:nvSpPr>
          <p:spPr>
            <a:xfrm>
              <a:off x="6382148" y="2193960"/>
              <a:ext cx="4680298" cy="904343"/>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sz="1600" b="1" i="1">
                <a:solidFill>
                  <a:schemeClr val="tx1"/>
                </a:solidFill>
                <a:latin typeface="Cambria Math" panose="02040503050406030204" pitchFamily="18" charset="0"/>
              </a:endParaRPr>
            </a:p>
          </p:txBody>
        </p:sp>
        <p:cxnSp>
          <p:nvCxnSpPr>
            <p:cNvPr id="16" name="Conexão reta unidirecional 21">
              <a:extLst>
                <a:ext uri="{FF2B5EF4-FFF2-40B4-BE49-F238E27FC236}">
                  <a16:creationId xmlns:a16="http://schemas.microsoft.com/office/drawing/2014/main" id="{0C49054D-0F0F-A736-496F-D95332EC7ECC}"/>
                </a:ext>
              </a:extLst>
            </p:cNvPr>
            <p:cNvCxnSpPr>
              <a:cxnSpLocks/>
              <a:endCxn id="17" idx="0"/>
            </p:cNvCxnSpPr>
            <p:nvPr/>
          </p:nvCxnSpPr>
          <p:spPr>
            <a:xfrm>
              <a:off x="7395729" y="3083360"/>
              <a:ext cx="1" cy="6934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tângulo: Cantos Arredondados 24">
                  <a:extLst>
                    <a:ext uri="{FF2B5EF4-FFF2-40B4-BE49-F238E27FC236}">
                      <a16:creationId xmlns:a16="http://schemas.microsoft.com/office/drawing/2014/main" id="{0965DD39-6EBA-0F87-EE63-B5B0BB5B46DE}"/>
                    </a:ext>
                  </a:extLst>
                </p:cNvPr>
                <p:cNvSpPr/>
                <p:nvPr/>
              </p:nvSpPr>
              <p:spPr>
                <a:xfrm>
                  <a:off x="6673574" y="3776847"/>
                  <a:ext cx="1444311" cy="436847"/>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600" dirty="0">
                      <a:solidFill>
                        <a:schemeClr val="tx1"/>
                      </a:solidFill>
                      <a:latin typeface="-apple-system"/>
                    </a:rPr>
                    <a:t>Is </a:t>
                  </a:r>
                  <a14:m>
                    <m:oMath xmlns:m="http://schemas.openxmlformats.org/officeDocument/2006/math">
                      <m:r>
                        <a:rPr lang="pt-PT" sz="1600" b="1" i="1" smtClean="0">
                          <a:solidFill>
                            <a:schemeClr val="tx1"/>
                          </a:solidFill>
                          <a:latin typeface="Cambria Math" panose="02040503050406030204" pitchFamily="18" charset="0"/>
                        </a:rPr>
                        <m:t>𝜽</m:t>
                      </m:r>
                    </m:oMath>
                  </a14:m>
                  <a:r>
                    <a:rPr lang="pt-PT" sz="1600" dirty="0">
                      <a:solidFill>
                        <a:schemeClr val="tx1"/>
                      </a:solidFill>
                      <a:latin typeface="-apple-system"/>
                    </a:rPr>
                    <a:t> </a:t>
                  </a:r>
                  <a:r>
                    <a:rPr lang="pt-PT" sz="1600" dirty="0" err="1">
                      <a:solidFill>
                        <a:schemeClr val="tx1"/>
                      </a:solidFill>
                      <a:latin typeface="-apple-system"/>
                    </a:rPr>
                    <a:t>optimal</a:t>
                  </a:r>
                  <a:r>
                    <a:rPr lang="pt-PT" sz="1600" dirty="0">
                      <a:solidFill>
                        <a:schemeClr val="tx1"/>
                      </a:solidFill>
                      <a:latin typeface="-apple-system"/>
                    </a:rPr>
                    <a:t>?</a:t>
                  </a:r>
                  <a:endParaRPr lang="pt-PT" sz="2000" b="1" dirty="0">
                    <a:solidFill>
                      <a:schemeClr val="tx1"/>
                    </a:solidFill>
                    <a:latin typeface="-apple-system"/>
                  </a:endParaRPr>
                </a:p>
              </p:txBody>
            </p:sp>
          </mc:Choice>
          <mc:Fallback xmlns="">
            <p:sp>
              <p:nvSpPr>
                <p:cNvPr id="25" name="Retângulo: Cantos Arredondados 24">
                  <a:extLst>
                    <a:ext uri="{FF2B5EF4-FFF2-40B4-BE49-F238E27FC236}">
                      <a16:creationId xmlns:a16="http://schemas.microsoft.com/office/drawing/2014/main" id="{C81F4ABB-4489-BE08-8443-615BE949AA1E}"/>
                    </a:ext>
                  </a:extLst>
                </p:cNvPr>
                <p:cNvSpPr>
                  <a:spLocks noRot="1" noChangeAspect="1" noMove="1" noResize="1" noEditPoints="1" noAdjustHandles="1" noChangeArrowheads="1" noChangeShapeType="1" noTextEdit="1"/>
                </p:cNvSpPr>
                <p:nvPr/>
              </p:nvSpPr>
              <p:spPr>
                <a:xfrm>
                  <a:off x="6673574" y="3776847"/>
                  <a:ext cx="1444311" cy="436847"/>
                </a:xfrm>
                <a:prstGeom prst="roundRect">
                  <a:avLst/>
                </a:prstGeom>
                <a:blipFill>
                  <a:blip r:embed="rId11"/>
                  <a:stretch>
                    <a:fillRect b="-2778"/>
                  </a:stretch>
                </a:blipFill>
                <a:ln w="19050">
                  <a:solidFill>
                    <a:schemeClr val="tx1"/>
                  </a:solidFill>
                </a:ln>
              </p:spPr>
              <p:txBody>
                <a:bodyPr/>
                <a:lstStyle/>
                <a:p>
                  <a:r>
                    <a:rPr lang="pt-PT">
                      <a:noFill/>
                    </a:rPr>
                    <a:t> </a:t>
                  </a:r>
                </a:p>
              </p:txBody>
            </p:sp>
          </mc:Fallback>
        </mc:AlternateContent>
        <p:sp>
          <p:nvSpPr>
            <p:cNvPr id="18" name="CaixaDeTexto 17">
              <a:extLst>
                <a:ext uri="{FF2B5EF4-FFF2-40B4-BE49-F238E27FC236}">
                  <a16:creationId xmlns:a16="http://schemas.microsoft.com/office/drawing/2014/main" id="{EE83BCAB-D246-EDAC-15C1-B44C8D6637D6}"/>
                </a:ext>
              </a:extLst>
            </p:cNvPr>
            <p:cNvSpPr txBox="1"/>
            <p:nvPr/>
          </p:nvSpPr>
          <p:spPr>
            <a:xfrm>
              <a:off x="5975685" y="3695296"/>
              <a:ext cx="513525" cy="338554"/>
            </a:xfrm>
            <a:prstGeom prst="rect">
              <a:avLst/>
            </a:prstGeom>
            <a:noFill/>
          </p:spPr>
          <p:txBody>
            <a:bodyPr wrap="square">
              <a:spAutoFit/>
            </a:bodyPr>
            <a:lstStyle/>
            <a:p>
              <a:pPr algn="ctr"/>
              <a:r>
                <a:rPr lang="pt-PT" sz="1600" b="1" dirty="0">
                  <a:latin typeface="-apple-system"/>
                </a:rPr>
                <a:t>No</a:t>
              </a:r>
              <a:endParaRPr lang="pt-PT" sz="1600" b="1" dirty="0"/>
            </a:p>
          </p:txBody>
        </p:sp>
        <p:sp>
          <p:nvSpPr>
            <p:cNvPr id="19" name="Retângulo: Cantos Arredondados 71">
              <a:extLst>
                <a:ext uri="{FF2B5EF4-FFF2-40B4-BE49-F238E27FC236}">
                  <a16:creationId xmlns:a16="http://schemas.microsoft.com/office/drawing/2014/main" id="{CBFFE2BE-8A80-B7FE-6062-8837D5DCE1E4}"/>
                </a:ext>
              </a:extLst>
            </p:cNvPr>
            <p:cNvSpPr/>
            <p:nvPr/>
          </p:nvSpPr>
          <p:spPr>
            <a:xfrm>
              <a:off x="3546064" y="3769113"/>
              <a:ext cx="2255943" cy="435600"/>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600" dirty="0" err="1">
                  <a:solidFill>
                    <a:schemeClr val="tx1"/>
                  </a:solidFill>
                  <a:latin typeface="-apple-system"/>
                </a:rPr>
                <a:t>Optimization</a:t>
              </a:r>
              <a:r>
                <a:rPr lang="pt-PT" sz="1600" dirty="0">
                  <a:solidFill>
                    <a:schemeClr val="tx1"/>
                  </a:solidFill>
                  <a:latin typeface="-apple-system"/>
                </a:rPr>
                <a:t> </a:t>
              </a:r>
              <a:r>
                <a:rPr lang="pt-PT" sz="1600" b="0" i="0" u="none" strike="noStrike" dirty="0" err="1">
                  <a:solidFill>
                    <a:srgbClr val="000000"/>
                  </a:solidFill>
                  <a:effectLst/>
                  <a:latin typeface="-webkit-standard"/>
                </a:rPr>
                <a:t>algorithm</a:t>
              </a:r>
              <a:endParaRPr lang="pt-PT" sz="2000" b="1" dirty="0">
                <a:solidFill>
                  <a:schemeClr val="tx1"/>
                </a:solidFill>
                <a:latin typeface="-apple-system"/>
              </a:endParaRPr>
            </a:p>
          </p:txBody>
        </p:sp>
        <p:cxnSp>
          <p:nvCxnSpPr>
            <p:cNvPr id="20" name="Conexão: Ângulo Reto 195">
              <a:extLst>
                <a:ext uri="{FF2B5EF4-FFF2-40B4-BE49-F238E27FC236}">
                  <a16:creationId xmlns:a16="http://schemas.microsoft.com/office/drawing/2014/main" id="{23992F7F-AAE1-0108-FAD9-47BBCF999353}"/>
                </a:ext>
              </a:extLst>
            </p:cNvPr>
            <p:cNvCxnSpPr>
              <a:cxnSpLocks/>
              <a:stCxn id="19" idx="1"/>
              <a:endCxn id="5" idx="2"/>
            </p:cNvCxnSpPr>
            <p:nvPr/>
          </p:nvCxnSpPr>
          <p:spPr>
            <a:xfrm rot="10800000">
              <a:off x="2986516" y="3071887"/>
              <a:ext cx="559548" cy="915026"/>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7DCB5EE6-15E0-134B-87B8-956F80BDED9C}"/>
                    </a:ext>
                  </a:extLst>
                </p:cNvPr>
                <p:cNvSpPr txBox="1"/>
                <p:nvPr/>
              </p:nvSpPr>
              <p:spPr>
                <a:xfrm>
                  <a:off x="622300" y="1745212"/>
                  <a:ext cx="10440146" cy="369332"/>
                </a:xfrm>
                <a:prstGeom prst="rect">
                  <a:avLst/>
                </a:prstGeom>
                <a:noFill/>
              </p:spPr>
              <p:txBody>
                <a:bodyPr wrap="square" rtlCol="0">
                  <a:spAutoFit/>
                </a:bodyPr>
                <a:lstStyle/>
                <a:p>
                  <a:pPr algn="ctr"/>
                  <a:r>
                    <a:rPr lang="pt-PT" b="1" u="sng" dirty="0">
                      <a:latin typeface="-apple-system"/>
                    </a:rPr>
                    <a:t>Step 1.2</a:t>
                  </a:r>
                  <a:r>
                    <a:rPr lang="pt-PT" b="1" dirty="0">
                      <a:latin typeface="-apple-system"/>
                    </a:rPr>
                    <a:t>: </a:t>
                  </a:r>
                  <a:r>
                    <a:rPr lang="pt-PT" dirty="0" err="1">
                      <a:latin typeface="-apple-system"/>
                    </a:rPr>
                    <a:t>Train</a:t>
                  </a:r>
                  <a:r>
                    <a:rPr lang="pt-PT" dirty="0">
                      <a:latin typeface="-apple-system"/>
                    </a:rPr>
                    <a:t> network </a:t>
                  </a:r>
                  <a:r>
                    <a:rPr lang="pt-PT" sz="1800" dirty="0">
                      <a:latin typeface="-apple-system"/>
                    </a:rPr>
                    <a:t>(</a:t>
                  </a:r>
                  <a:r>
                    <a:rPr lang="pt-PT" sz="1800" dirty="0" err="1">
                      <a:latin typeface="-apple-system"/>
                    </a:rPr>
                    <a:t>obtain</a:t>
                  </a:r>
                  <a:r>
                    <a:rPr lang="pt-PT" sz="1800" b="1" dirty="0"/>
                    <a:t> </a:t>
                  </a:r>
                  <a14:m>
                    <m:oMath xmlns:m="http://schemas.openxmlformats.org/officeDocument/2006/math">
                      <m:sSup>
                        <m:sSupPr>
                          <m:ctrlPr>
                            <a:rPr lang="pt-PT" sz="1800" i="1" smtClean="0">
                              <a:latin typeface="Cambria Math" panose="02040503050406030204" pitchFamily="18" charset="0"/>
                            </a:rPr>
                          </m:ctrlPr>
                        </m:sSupPr>
                        <m:e>
                          <m:r>
                            <a:rPr lang="pt-PT" sz="1800" b="0" i="1" smtClean="0">
                              <a:latin typeface="Cambria Math" panose="02040503050406030204" pitchFamily="18" charset="0"/>
                            </a:rPr>
                            <m:t>𝜃</m:t>
                          </m:r>
                        </m:e>
                        <m:sup>
                          <m:r>
                            <a:rPr lang="pt-PT" sz="1800" b="0" i="1" smtClean="0">
                              <a:latin typeface="Cambria Math" panose="02040503050406030204" pitchFamily="18" charset="0"/>
                            </a:rPr>
                            <m:t>∗</m:t>
                          </m:r>
                        </m:sup>
                      </m:sSup>
                    </m:oMath>
                  </a14:m>
                  <a:r>
                    <a:rPr lang="pt-PT" sz="1800" dirty="0">
                      <a:latin typeface="-apple-system"/>
                    </a:rPr>
                    <a:t>)</a:t>
                  </a:r>
                </a:p>
              </p:txBody>
            </p:sp>
          </mc:Choice>
          <mc:Fallback xmlns="">
            <p:sp>
              <p:nvSpPr>
                <p:cNvPr id="206" name="CaixaDeTexto 205">
                  <a:extLst>
                    <a:ext uri="{FF2B5EF4-FFF2-40B4-BE49-F238E27FC236}">
                      <a16:creationId xmlns:a16="http://schemas.microsoft.com/office/drawing/2014/main" id="{7BFCD628-3498-A3B1-112F-46A29BD45340}"/>
                    </a:ext>
                  </a:extLst>
                </p:cNvPr>
                <p:cNvSpPr txBox="1">
                  <a:spLocks noRot="1" noChangeAspect="1" noMove="1" noResize="1" noEditPoints="1" noAdjustHandles="1" noChangeArrowheads="1" noChangeShapeType="1" noTextEdit="1"/>
                </p:cNvSpPr>
                <p:nvPr/>
              </p:nvSpPr>
              <p:spPr>
                <a:xfrm>
                  <a:off x="622300" y="1745212"/>
                  <a:ext cx="10440146" cy="369332"/>
                </a:xfrm>
                <a:prstGeom prst="rect">
                  <a:avLst/>
                </a:prstGeom>
                <a:blipFill>
                  <a:blip r:embed="rId12"/>
                  <a:stretch>
                    <a:fillRect t="-6667" b="-26667"/>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4BD2B1E3-17D7-B118-F754-97A19D3138D9}"/>
                    </a:ext>
                  </a:extLst>
                </p:cNvPr>
                <p:cNvSpPr txBox="1"/>
                <p:nvPr/>
              </p:nvSpPr>
              <p:spPr>
                <a:xfrm>
                  <a:off x="6269838" y="2221989"/>
                  <a:ext cx="4896490" cy="831831"/>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nary>
                          <m:naryPr>
                            <m:chr m:val="∑"/>
                            <m:ctrlPr>
                              <a:rPr lang="pt-PT" sz="1600" i="1" smtClean="0">
                                <a:solidFill>
                                  <a:schemeClr val="tx1"/>
                                </a:solidFill>
                                <a:latin typeface="Cambria Math" panose="02040503050406030204" pitchFamily="18" charset="0"/>
                                <a:ea typeface="Cambria Math" panose="02040503050406030204" pitchFamily="18" charset="0"/>
                              </a:rPr>
                            </m:ctrlPr>
                          </m:naryPr>
                          <m:sub>
                            <m:r>
                              <m:rPr>
                                <m:brk m:alnAt="23"/>
                              </m:rPr>
                              <a:rPr lang="pt-PT" sz="1600" b="0" i="1">
                                <a:solidFill>
                                  <a:schemeClr val="tx1"/>
                                </a:solidFill>
                                <a:latin typeface="Cambria Math" panose="02040503050406030204" pitchFamily="18" charset="0"/>
                                <a:ea typeface="Cambria Math" panose="02040503050406030204" pitchFamily="18" charset="0"/>
                              </a:rPr>
                              <m:t>𝑖</m:t>
                            </m:r>
                            <m:r>
                              <a:rPr lang="pt-PT" sz="1600" b="0" i="1">
                                <a:solidFill>
                                  <a:schemeClr val="tx1"/>
                                </a:solidFill>
                                <a:latin typeface="Cambria Math" panose="02040503050406030204" pitchFamily="18" charset="0"/>
                                <a:ea typeface="Cambria Math" panose="02040503050406030204" pitchFamily="18" charset="0"/>
                              </a:rPr>
                              <m:t>=</m:t>
                            </m:r>
                            <m:r>
                              <a:rPr lang="pt-PT" sz="1600" b="0" i="1" smtClean="0">
                                <a:solidFill>
                                  <a:schemeClr val="tx1"/>
                                </a:solidFill>
                                <a:latin typeface="Cambria Math" panose="02040503050406030204" pitchFamily="18" charset="0"/>
                                <a:ea typeface="Cambria Math" panose="02040503050406030204" pitchFamily="18" charset="0"/>
                              </a:rPr>
                              <m:t>0</m:t>
                            </m:r>
                          </m:sub>
                          <m:sup>
                            <m:r>
                              <a:rPr lang="pt-PT" sz="1600" b="0" i="1">
                                <a:solidFill>
                                  <a:schemeClr val="tx1"/>
                                </a:solidFill>
                                <a:latin typeface="Cambria Math" panose="02040503050406030204" pitchFamily="18" charset="0"/>
                                <a:ea typeface="Cambria Math" panose="02040503050406030204" pitchFamily="18" charset="0"/>
                              </a:rPr>
                              <m:t>𝑛</m:t>
                            </m:r>
                          </m:sup>
                          <m:e>
                            <m:nary>
                              <m:naryPr>
                                <m:chr m:val="∑"/>
                                <m:ctrlPr>
                                  <a:rPr lang="pt-PT" sz="1600" b="0" i="1" smtClean="0">
                                    <a:solidFill>
                                      <a:schemeClr val="tx1"/>
                                    </a:solidFill>
                                    <a:latin typeface="Cambria Math" panose="02040503050406030204" pitchFamily="18" charset="0"/>
                                    <a:ea typeface="Cambria Math" panose="02040503050406030204" pitchFamily="18" charset="0"/>
                                  </a:rPr>
                                </m:ctrlPr>
                              </m:naryPr>
                              <m:sub>
                                <m:r>
                                  <m:rPr>
                                    <m:brk m:alnAt="23"/>
                                  </m:rPr>
                                  <a:rPr lang="pt-PT" sz="1600" b="0" i="1" smtClean="0">
                                    <a:solidFill>
                                      <a:schemeClr val="tx1"/>
                                    </a:solidFill>
                                    <a:latin typeface="Cambria Math" panose="02040503050406030204" pitchFamily="18" charset="0"/>
                                    <a:ea typeface="Cambria Math" panose="02040503050406030204" pitchFamily="18" charset="0"/>
                                  </a:rPr>
                                  <m:t>𝑘</m:t>
                                </m:r>
                                <m:r>
                                  <a:rPr lang="pt-PT" sz="1600" b="0" i="1" smtClean="0">
                                    <a:solidFill>
                                      <a:schemeClr val="tx1"/>
                                    </a:solidFill>
                                    <a:latin typeface="Cambria Math" panose="02040503050406030204" pitchFamily="18" charset="0"/>
                                    <a:ea typeface="Cambria Math" panose="02040503050406030204" pitchFamily="18" charset="0"/>
                                  </a:rPr>
                                  <m:t>=1</m:t>
                                </m:r>
                              </m:sub>
                              <m:sup>
                                <m:sSub>
                                  <m:sSubPr>
                                    <m:ctrlPr>
                                      <a:rPr lang="pt-PT" sz="1600" b="0" i="1" smtClean="0">
                                        <a:solidFill>
                                          <a:schemeClr val="tx1"/>
                                        </a:solidFill>
                                        <a:latin typeface="Cambria Math" panose="02040503050406030204" pitchFamily="18" charset="0"/>
                                        <a:ea typeface="Cambria Math" panose="02040503050406030204" pitchFamily="18" charset="0"/>
                                      </a:rPr>
                                    </m:ctrlPr>
                                  </m:sSubPr>
                                  <m:e>
                                    <m:r>
                                      <a:rPr lang="pt-PT" sz="1600" b="0" i="1" smtClean="0">
                                        <a:solidFill>
                                          <a:schemeClr val="tx1"/>
                                        </a:solidFill>
                                        <a:latin typeface="Cambria Math" panose="02040503050406030204" pitchFamily="18" charset="0"/>
                                        <a:ea typeface="Cambria Math" panose="02040503050406030204" pitchFamily="18" charset="0"/>
                                      </a:rPr>
                                      <m:t>𝑁</m:t>
                                    </m:r>
                                  </m:e>
                                  <m:sub>
                                    <m:r>
                                      <a:rPr lang="pt-PT" sz="1600" b="0" i="1" smtClean="0">
                                        <a:solidFill>
                                          <a:schemeClr val="tx1"/>
                                        </a:solidFill>
                                        <a:latin typeface="Cambria Math" panose="02040503050406030204" pitchFamily="18" charset="0"/>
                                        <a:ea typeface="Cambria Math" panose="02040503050406030204" pitchFamily="18" charset="0"/>
                                      </a:rPr>
                                      <m:t>𝑝</m:t>
                                    </m:r>
                                  </m:sub>
                                </m:sSub>
                              </m:sup>
                              <m:e>
                                <m:nary>
                                  <m:naryPr>
                                    <m:chr m:val="∑"/>
                                    <m:supHide m:val="on"/>
                                    <m:ctrlPr>
                                      <a:rPr lang="pt-PT" sz="1600" i="1">
                                        <a:latin typeface="Cambria Math" panose="02040503050406030204" pitchFamily="18" charset="0"/>
                                        <a:ea typeface="Cambria Math" panose="02040503050406030204" pitchFamily="18" charset="0"/>
                                      </a:rPr>
                                    </m:ctrlPr>
                                  </m:naryPr>
                                  <m:sub>
                                    <m:r>
                                      <m:rPr>
                                        <m:brk m:alnAt="7"/>
                                      </m:rPr>
                                      <a:rPr lang="pt-PT" sz="1600" i="1">
                                        <a:latin typeface="Cambria Math" panose="02040503050406030204" pitchFamily="18" charset="0"/>
                                        <a:ea typeface="Cambria Math" panose="02040503050406030204" pitchFamily="18" charset="0"/>
                                      </a:rPr>
                                      <m:t>𝑗</m:t>
                                    </m:r>
                                    <m:r>
                                      <a:rPr lang="pt-PT" sz="1600" i="1">
                                        <a:latin typeface="Cambria Math" panose="02040503050406030204" pitchFamily="18" charset="0"/>
                                        <a:ea typeface="Cambria Math" panose="02040503050406030204" pitchFamily="18" charset="0"/>
                                      </a:rPr>
                                      <m:t>∈</m:t>
                                    </m:r>
                                    <m:r>
                                      <a:rPr lang="pt-PT" sz="1600" i="1">
                                        <a:latin typeface="Cambria Math" panose="02040503050406030204" pitchFamily="18" charset="0"/>
                                        <a:ea typeface="Cambria Math" panose="02040503050406030204" pitchFamily="18" charset="0"/>
                                      </a:rPr>
                                      <m:t>ℱ</m:t>
                                    </m:r>
                                  </m:sub>
                                  <m:sup/>
                                  <m:e>
                                    <m:r>
                                      <a:rPr lang="pt-PT" sz="1600" i="1">
                                        <a:latin typeface="Cambria Math" panose="02040503050406030204" pitchFamily="18" charset="0"/>
                                      </a:rPr>
                                      <m:t>ℓ</m:t>
                                    </m:r>
                                    <m:d>
                                      <m:dPr>
                                        <m:ctrlPr>
                                          <a:rPr lang="pt-PT" sz="1600" i="1">
                                            <a:latin typeface="Cambria Math" panose="02040503050406030204" pitchFamily="18" charset="0"/>
                                            <a:ea typeface="Cambria Math" panose="02040503050406030204" pitchFamily="18" charset="0"/>
                                          </a:rPr>
                                        </m:ctrlPr>
                                      </m:dPr>
                                      <m:e>
                                        <m:sSubSup>
                                          <m:sSubSupPr>
                                            <m:ctrlPr>
                                              <a:rPr lang="pt-PT" sz="1600" i="1">
                                                <a:latin typeface="Cambria Math" panose="02040503050406030204" pitchFamily="18" charset="0"/>
                                              </a:rPr>
                                            </m:ctrlPr>
                                          </m:sSubSupPr>
                                          <m:e>
                                            <m:r>
                                              <a:rPr lang="pt-PT" sz="1600" i="1">
                                                <a:latin typeface="Cambria Math" panose="02040503050406030204" pitchFamily="18" charset="0"/>
                                              </a:rPr>
                                              <m:t>𝑝</m:t>
                                            </m:r>
                                          </m:e>
                                          <m:sub>
                                            <m:r>
                                              <a:rPr lang="pt-PT" sz="1600" i="1">
                                                <a:latin typeface="Cambria Math" panose="02040503050406030204" pitchFamily="18" charset="0"/>
                                              </a:rPr>
                                              <m:t>𝑖</m:t>
                                            </m:r>
                                            <m:r>
                                              <a:rPr lang="pt-PT" sz="1600" i="1">
                                                <a:latin typeface="Cambria Math" panose="02040503050406030204" pitchFamily="18" charset="0"/>
                                              </a:rPr>
                                              <m:t>,</m:t>
                                            </m:r>
                                            <m:r>
                                              <a:rPr lang="pt-PT" sz="1600" i="1">
                                                <a:latin typeface="Cambria Math" panose="02040503050406030204" pitchFamily="18" charset="0"/>
                                              </a:rPr>
                                              <m:t>𝑗</m:t>
                                            </m:r>
                                            <m:r>
                                              <a:rPr lang="pt-PT" sz="1600" i="1">
                                                <a:latin typeface="Cambria Math" panose="02040503050406030204" pitchFamily="18" charset="0"/>
                                              </a:rPr>
                                              <m:t>,</m:t>
                                            </m:r>
                                            <m:r>
                                              <a:rPr lang="pt-PT" sz="1600" i="1">
                                                <a:latin typeface="Cambria Math" panose="02040503050406030204" pitchFamily="18" charset="0"/>
                                              </a:rPr>
                                              <m:t>𝑘</m:t>
                                            </m:r>
                                          </m:sub>
                                          <m:sup>
                                            <m:d>
                                              <m:dPr>
                                                <m:ctrlPr>
                                                  <a:rPr lang="pt-PT" sz="1600" i="1">
                                                    <a:latin typeface="Cambria Math" panose="02040503050406030204" pitchFamily="18" charset="0"/>
                                                  </a:rPr>
                                                </m:ctrlPr>
                                              </m:dPr>
                                              <m:e>
                                                <m:r>
                                                  <m:rPr>
                                                    <m:sty m:val="p"/>
                                                  </m:rPr>
                                                  <a:rPr lang="pt-PT" sz="1600" i="1">
                                                    <a:latin typeface="Cambria Math" panose="02040503050406030204" pitchFamily="18" charset="0"/>
                                                  </a:rPr>
                                                  <m:t>model</m:t>
                                                </m:r>
                                              </m:e>
                                            </m:d>
                                          </m:sup>
                                        </m:sSubSup>
                                        <m:d>
                                          <m:dPr>
                                            <m:ctrlPr>
                                              <a:rPr lang="pt-PT" sz="1600" i="1">
                                                <a:latin typeface="Cambria Math" panose="02040503050406030204" pitchFamily="18" charset="0"/>
                                              </a:rPr>
                                            </m:ctrlPr>
                                          </m:dPr>
                                          <m:e>
                                            <m:r>
                                              <a:rPr lang="pt-PT" sz="1600" b="0" i="1" smtClean="0">
                                                <a:latin typeface="Cambria Math" panose="02040503050406030204" pitchFamily="18" charset="0"/>
                                              </a:rPr>
                                              <m:t> </m:t>
                                            </m:r>
                                            <m:sSub>
                                              <m:sSubPr>
                                                <m:ctrlPr>
                                                  <a:rPr lang="pt-PT" sz="1600" b="0" i="1" smtClean="0">
                                                    <a:latin typeface="Cambria Math" panose="02040503050406030204" pitchFamily="18" charset="0"/>
                                                    <a:ea typeface="Cambria Math" panose="02040503050406030204" pitchFamily="18" charset="0"/>
                                                  </a:rPr>
                                                </m:ctrlPr>
                                              </m:sSubPr>
                                              <m:e>
                                                <m:acc>
                                                  <m:accPr>
                                                    <m:chr m:val="⃗"/>
                                                    <m:ctrlPr>
                                                      <a:rPr lang="pt-PT" sz="1600" i="1">
                                                        <a:latin typeface="Cambria Math" panose="02040503050406030204" pitchFamily="18" charset="0"/>
                                                      </a:rPr>
                                                    </m:ctrlPr>
                                                  </m:accPr>
                                                  <m:e>
                                                    <m:acc>
                                                      <m:accPr>
                                                        <m:chr m:val="̂"/>
                                                        <m:ctrlPr>
                                                          <a:rPr lang="pt-PT" sz="1600" i="1">
                                                            <a:latin typeface="Cambria Math" panose="02040503050406030204" pitchFamily="18" charset="0"/>
                                                          </a:rPr>
                                                        </m:ctrlPr>
                                                      </m:accPr>
                                                      <m:e>
                                                        <m:r>
                                                          <m:rPr>
                                                            <m:sty m:val="p"/>
                                                          </m:rPr>
                                                          <a:rPr lang="pt-PT" sz="1600">
                                                            <a:latin typeface="Cambria Math" panose="02040503050406030204" pitchFamily="18" charset="0"/>
                                                          </a:rPr>
                                                          <m:t>Ω</m:t>
                                                        </m:r>
                                                      </m:e>
                                                    </m:acc>
                                                  </m:e>
                                                </m:acc>
                                              </m:e>
                                              <m:sub>
                                                <m:r>
                                                  <a:rPr lang="pt-PT" sz="1600" b="0" i="1" smtClean="0">
                                                    <a:latin typeface="Cambria Math" panose="02040503050406030204" pitchFamily="18" charset="0"/>
                                                    <a:ea typeface="Cambria Math" panose="02040503050406030204" pitchFamily="18" charset="0"/>
                                                  </a:rPr>
                                                  <m:t>𝑘</m:t>
                                                </m:r>
                                              </m:sub>
                                            </m:sSub>
                                            <m:r>
                                              <a:rPr lang="pt-PT" sz="1600" i="1">
                                                <a:latin typeface="Cambria Math" panose="02040503050406030204" pitchFamily="18" charset="0"/>
                                              </a:rPr>
                                              <m:t>,</m:t>
                                            </m:r>
                                            <m:sSub>
                                              <m:sSubPr>
                                                <m:ctrlPr>
                                                  <a:rPr lang="pt-PT" sz="1600" i="1">
                                                    <a:latin typeface="Cambria Math" panose="02040503050406030204" pitchFamily="18" charset="0"/>
                                                    <a:ea typeface="Cambria Math" panose="02040503050406030204" pitchFamily="18" charset="0"/>
                                                  </a:rPr>
                                                </m:ctrlPr>
                                              </m:sSubPr>
                                              <m:e>
                                                <m:acc>
                                                  <m:accPr>
                                                    <m:chr m:val="̂"/>
                                                    <m:ctrlPr>
                                                      <a:rPr lang="pt-PT" sz="1600" i="1" dirty="0">
                                                        <a:latin typeface="Cambria Math" panose="02040503050406030204" pitchFamily="18" charset="0"/>
                                                      </a:rPr>
                                                    </m:ctrlPr>
                                                  </m:accPr>
                                                  <m:e>
                                                    <m:r>
                                                      <m:rPr>
                                                        <m:sty m:val="p"/>
                                                      </m:rPr>
                                                      <a:rPr lang="pt-PT" sz="1600" b="0" i="1" dirty="0">
                                                        <a:latin typeface="Cambria Math" panose="02040503050406030204" pitchFamily="18" charset="0"/>
                                                      </a:rPr>
                                                      <m:t>Λ</m:t>
                                                    </m:r>
                                                  </m:e>
                                                </m:acc>
                                              </m:e>
                                              <m:sub>
                                                <m:r>
                                                  <a:rPr lang="pt-PT" sz="1600" b="0" i="1">
                                                    <a:latin typeface="Cambria Math" panose="02040503050406030204" pitchFamily="18" charset="0"/>
                                                  </a:rPr>
                                                  <m:t>𝑖</m:t>
                                                </m:r>
                                                <m:r>
                                                  <a:rPr lang="pt-PT" sz="1600" b="0" i="1">
                                                    <a:latin typeface="Cambria Math" panose="02040503050406030204" pitchFamily="18" charset="0"/>
                                                  </a:rPr>
                                                  <m:t>,</m:t>
                                                </m:r>
                                                <m:r>
                                                  <a:rPr lang="pt-PT" sz="1600" b="0" i="1">
                                                    <a:latin typeface="Cambria Math" panose="02040503050406030204" pitchFamily="18" charset="0"/>
                                                  </a:rPr>
                                                  <m:t>𝑗</m:t>
                                                </m:r>
                                                <m:r>
                                                  <a:rPr lang="pt-PT" sz="1600" b="0" i="1" smtClean="0">
                                                    <a:latin typeface="Cambria Math" panose="02040503050406030204" pitchFamily="18" charset="0"/>
                                                  </a:rPr>
                                                  <m:t>,</m:t>
                                                </m:r>
                                                <m:r>
                                                  <a:rPr lang="pt-PT" sz="1600" b="0" i="1" smtClean="0">
                                                    <a:latin typeface="Cambria Math" panose="02040503050406030204" pitchFamily="18" charset="0"/>
                                                  </a:rPr>
                                                  <m:t>𝑘</m:t>
                                                </m:r>
                                              </m:sub>
                                            </m:sSub>
                                          </m:e>
                                        </m:d>
                                        <m:r>
                                          <a:rPr lang="pt-PT" sz="1600" i="1">
                                            <a:latin typeface="Cambria Math" panose="02040503050406030204" pitchFamily="18" charset="0"/>
                                          </a:rPr>
                                          <m:t>,</m:t>
                                        </m:r>
                                        <m:r>
                                          <a:rPr lang="pt-PT" sz="1600" i="1">
                                            <a:latin typeface="Cambria Math" panose="02040503050406030204" pitchFamily="18" charset="0"/>
                                          </a:rPr>
                                          <m:t>𝐹</m:t>
                                        </m:r>
                                        <m:d>
                                          <m:dPr>
                                            <m:ctrlPr>
                                              <a:rPr lang="pt-PT" sz="1600" i="1" smtClean="0">
                                                <a:latin typeface="Cambria Math" panose="02040503050406030204" pitchFamily="18" charset="0"/>
                                              </a:rPr>
                                            </m:ctrlPr>
                                          </m:dPr>
                                          <m:e>
                                            <m:r>
                                              <a:rPr lang="pt-PT" sz="1600" b="0" i="1" smtClean="0">
                                                <a:latin typeface="Cambria Math" panose="02040503050406030204" pitchFamily="18" charset="0"/>
                                              </a:rPr>
                                              <m:t> </m:t>
                                            </m:r>
                                            <m:sSub>
                                              <m:sSubPr>
                                                <m:ctrlPr>
                                                  <a:rPr lang="pt-PT" sz="1600" b="0" i="1" smtClean="0">
                                                    <a:latin typeface="Cambria Math" panose="02040503050406030204" pitchFamily="18" charset="0"/>
                                                    <a:ea typeface="Cambria Math" panose="02040503050406030204" pitchFamily="18" charset="0"/>
                                                  </a:rPr>
                                                </m:ctrlPr>
                                              </m:sSubPr>
                                              <m:e>
                                                <m:acc>
                                                  <m:accPr>
                                                    <m:chr m:val="⃗"/>
                                                    <m:ctrlPr>
                                                      <a:rPr lang="pt-PT" sz="1600" i="1">
                                                        <a:latin typeface="Cambria Math" panose="02040503050406030204" pitchFamily="18" charset="0"/>
                                                      </a:rPr>
                                                    </m:ctrlPr>
                                                  </m:accPr>
                                                  <m:e>
                                                    <m:acc>
                                                      <m:accPr>
                                                        <m:chr m:val="̂"/>
                                                        <m:ctrlPr>
                                                          <a:rPr lang="pt-PT" sz="1600" i="1">
                                                            <a:latin typeface="Cambria Math" panose="02040503050406030204" pitchFamily="18" charset="0"/>
                                                          </a:rPr>
                                                        </m:ctrlPr>
                                                      </m:accPr>
                                                      <m:e>
                                                        <m:r>
                                                          <m:rPr>
                                                            <m:sty m:val="p"/>
                                                          </m:rPr>
                                                          <a:rPr lang="pt-PT" sz="1600">
                                                            <a:latin typeface="Cambria Math" panose="02040503050406030204" pitchFamily="18" charset="0"/>
                                                          </a:rPr>
                                                          <m:t>Ω</m:t>
                                                        </m:r>
                                                      </m:e>
                                                    </m:acc>
                                                  </m:e>
                                                </m:acc>
                                              </m:e>
                                              <m:sub>
                                                <m:r>
                                                  <a:rPr lang="pt-PT" sz="1600" b="0" i="1" smtClean="0">
                                                    <a:latin typeface="Cambria Math" panose="02040503050406030204" pitchFamily="18" charset="0"/>
                                                    <a:ea typeface="Cambria Math" panose="02040503050406030204" pitchFamily="18" charset="0"/>
                                                  </a:rPr>
                                                  <m:t>𝑘</m:t>
                                                </m:r>
                                              </m:sub>
                                            </m:sSub>
                                            <m:r>
                                              <a:rPr lang="pt-PT" sz="1600" i="1">
                                                <a:latin typeface="Cambria Math" panose="02040503050406030204" pitchFamily="18" charset="0"/>
                                              </a:rPr>
                                              <m:t>,</m:t>
                                            </m:r>
                                            <m:sSub>
                                              <m:sSubPr>
                                                <m:ctrlPr>
                                                  <a:rPr lang="pt-PT" sz="1600" i="1">
                                                    <a:latin typeface="Cambria Math" panose="02040503050406030204" pitchFamily="18" charset="0"/>
                                                    <a:ea typeface="Cambria Math" panose="02040503050406030204" pitchFamily="18" charset="0"/>
                                                  </a:rPr>
                                                </m:ctrlPr>
                                              </m:sSubPr>
                                              <m:e>
                                                <m:acc>
                                                  <m:accPr>
                                                    <m:chr m:val="̂"/>
                                                    <m:ctrlPr>
                                                      <a:rPr lang="pt-PT" sz="1600" i="1" dirty="0">
                                                        <a:latin typeface="Cambria Math" panose="02040503050406030204" pitchFamily="18" charset="0"/>
                                                      </a:rPr>
                                                    </m:ctrlPr>
                                                  </m:accPr>
                                                  <m:e>
                                                    <m:r>
                                                      <m:rPr>
                                                        <m:sty m:val="p"/>
                                                      </m:rPr>
                                                      <a:rPr lang="pt-PT" sz="1600" i="1" dirty="0">
                                                        <a:latin typeface="Cambria Math" panose="02040503050406030204" pitchFamily="18" charset="0"/>
                                                      </a:rPr>
                                                      <m:t>Λ</m:t>
                                                    </m:r>
                                                  </m:e>
                                                </m:acc>
                                              </m:e>
                                              <m:sub>
                                                <m:r>
                                                  <a:rPr lang="pt-PT" sz="1600" i="1">
                                                    <a:latin typeface="Cambria Math" panose="02040503050406030204" pitchFamily="18" charset="0"/>
                                                  </a:rPr>
                                                  <m:t>𝑖</m:t>
                                                </m:r>
                                                <m:r>
                                                  <a:rPr lang="pt-PT" sz="1600" i="1">
                                                    <a:latin typeface="Cambria Math" panose="02040503050406030204" pitchFamily="18" charset="0"/>
                                                  </a:rPr>
                                                  <m:t>,</m:t>
                                                </m:r>
                                                <m:r>
                                                  <a:rPr lang="pt-PT" sz="1600" i="1">
                                                    <a:latin typeface="Cambria Math" panose="02040503050406030204" pitchFamily="18" charset="0"/>
                                                  </a:rPr>
                                                  <m:t>𝑗</m:t>
                                                </m:r>
                                                <m:r>
                                                  <a:rPr lang="pt-PT" sz="1600" i="1">
                                                    <a:latin typeface="Cambria Math" panose="02040503050406030204" pitchFamily="18" charset="0"/>
                                                  </a:rPr>
                                                  <m:t>,</m:t>
                                                </m:r>
                                                <m:r>
                                                  <a:rPr lang="pt-PT" sz="1600" i="1">
                                                    <a:latin typeface="Cambria Math" panose="02040503050406030204" pitchFamily="18" charset="0"/>
                                                  </a:rPr>
                                                  <m:t>𝑘</m:t>
                                                </m:r>
                                              </m:sub>
                                            </m:sSub>
                                            <m:r>
                                              <a:rPr lang="pt-PT" sz="1600" i="1">
                                                <a:latin typeface="Cambria Math" panose="02040503050406030204" pitchFamily="18" charset="0"/>
                                              </a:rPr>
                                              <m:t>;</m:t>
                                            </m:r>
                                            <m:r>
                                              <a:rPr lang="pt-PT" sz="1600" i="1">
                                                <a:latin typeface="Cambria Math" panose="02040503050406030204" pitchFamily="18" charset="0"/>
                                                <a:ea typeface="Cambria Math" panose="02040503050406030204" pitchFamily="18" charset="0"/>
                                              </a:rPr>
                                              <m:t>𝜃</m:t>
                                            </m:r>
                                          </m:e>
                                        </m:d>
                                      </m:e>
                                    </m:d>
                                  </m:e>
                                </m:nary>
                              </m:e>
                            </m:nary>
                          </m:e>
                        </m:nary>
                      </m:oMath>
                    </m:oMathPara>
                  </a14:m>
                  <a:endParaRPr lang="pt-PT" sz="1600" dirty="0"/>
                </a:p>
              </p:txBody>
            </p:sp>
          </mc:Choice>
          <mc:Fallback xmlns="">
            <p:sp>
              <p:nvSpPr>
                <p:cNvPr id="5" name="CaixaDeTexto 4">
                  <a:extLst>
                    <a:ext uri="{FF2B5EF4-FFF2-40B4-BE49-F238E27FC236}">
                      <a16:creationId xmlns:a16="http://schemas.microsoft.com/office/drawing/2014/main" id="{2A39FCB1-48E3-06B8-1632-8B9C8FA3B8AC}"/>
                    </a:ext>
                  </a:extLst>
                </p:cNvPr>
                <p:cNvSpPr txBox="1">
                  <a:spLocks noRot="1" noChangeAspect="1" noMove="1" noResize="1" noEditPoints="1" noAdjustHandles="1" noChangeArrowheads="1" noChangeShapeType="1" noTextEdit="1"/>
                </p:cNvSpPr>
                <p:nvPr/>
              </p:nvSpPr>
              <p:spPr>
                <a:xfrm>
                  <a:off x="6269838" y="2221989"/>
                  <a:ext cx="4896490" cy="831831"/>
                </a:xfrm>
                <a:prstGeom prst="rect">
                  <a:avLst/>
                </a:prstGeom>
                <a:blipFill>
                  <a:blip r:embed="rId13"/>
                  <a:stretch>
                    <a:fillRect l="-11628" t="-86567" b="-138806"/>
                  </a:stretch>
                </a:blipFill>
              </p:spPr>
              <p:txBody>
                <a:bodyPr/>
                <a:lstStyle/>
                <a:p>
                  <a:r>
                    <a:rPr lang="pt-PT">
                      <a:noFill/>
                    </a:rPr>
                    <a:t> </a:t>
                  </a:r>
                </a:p>
              </p:txBody>
            </p:sp>
          </mc:Fallback>
        </mc:AlternateContent>
        <p:sp>
          <p:nvSpPr>
            <p:cNvPr id="23" name="CaixaDeTexto 22">
              <a:extLst>
                <a:ext uri="{FF2B5EF4-FFF2-40B4-BE49-F238E27FC236}">
                  <a16:creationId xmlns:a16="http://schemas.microsoft.com/office/drawing/2014/main" id="{57F7CB50-9DF8-21B0-7C98-7F0B6EFE1330}"/>
                </a:ext>
              </a:extLst>
            </p:cNvPr>
            <p:cNvSpPr txBox="1"/>
            <p:nvPr/>
          </p:nvSpPr>
          <p:spPr>
            <a:xfrm>
              <a:off x="5166852" y="2312910"/>
              <a:ext cx="1220537" cy="338554"/>
            </a:xfrm>
            <a:prstGeom prst="rect">
              <a:avLst/>
            </a:prstGeom>
            <a:noFill/>
          </p:spPr>
          <p:txBody>
            <a:bodyPr wrap="square">
              <a:spAutoFit/>
            </a:bodyPr>
            <a:lstStyle/>
            <a:p>
              <a:pPr algn="ctr"/>
              <a:r>
                <a:rPr lang="pt-PT" sz="1600" b="1" dirty="0">
                  <a:latin typeface="-apple-system"/>
                </a:rPr>
                <a:t>Determine</a:t>
              </a:r>
              <a:endParaRPr lang="pt-PT" sz="1600" b="1" dirty="0"/>
            </a:p>
          </p:txBody>
        </p:sp>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C2908661-6726-9BED-C813-A03074F93371}"/>
                    </a:ext>
                  </a:extLst>
                </p:cNvPr>
                <p:cNvSpPr txBox="1"/>
                <p:nvPr/>
              </p:nvSpPr>
              <p:spPr>
                <a:xfrm>
                  <a:off x="4033198" y="4199587"/>
                  <a:ext cx="1281674" cy="338554"/>
                </a:xfrm>
                <a:prstGeom prst="rect">
                  <a:avLst/>
                </a:prstGeom>
                <a:noFill/>
              </p:spPr>
              <p:txBody>
                <a:bodyPr wrap="square">
                  <a:spAutoFit/>
                </a:bodyPr>
                <a:lstStyle/>
                <a:p>
                  <a:pPr algn="ctr"/>
                  <a:r>
                    <a:rPr lang="pt-PT" sz="1600" dirty="0" err="1">
                      <a:latin typeface="-apple-system"/>
                    </a:rPr>
                    <a:t>update</a:t>
                  </a:r>
                  <a:r>
                    <a:rPr lang="pt-PT" sz="1600" dirty="0">
                      <a:latin typeface="-apple-system"/>
                    </a:rPr>
                    <a:t> </a:t>
                  </a:r>
                  <a14:m>
                    <m:oMath xmlns:m="http://schemas.openxmlformats.org/officeDocument/2006/math">
                      <m:r>
                        <a:rPr lang="pt-PT" sz="1600" b="1" i="1" smtClean="0">
                          <a:latin typeface="Cambria Math" panose="02040503050406030204" pitchFamily="18" charset="0"/>
                        </a:rPr>
                        <m:t>𝜽</m:t>
                      </m:r>
                    </m:oMath>
                  </a14:m>
                  <a:endParaRPr lang="pt-PT" sz="1600" b="1" dirty="0">
                    <a:latin typeface="-apple-system"/>
                  </a:endParaRPr>
                </a:p>
              </p:txBody>
            </p:sp>
          </mc:Choice>
          <mc:Fallback xmlns="">
            <p:sp>
              <p:nvSpPr>
                <p:cNvPr id="21" name="CaixaDeTexto 20">
                  <a:extLst>
                    <a:ext uri="{FF2B5EF4-FFF2-40B4-BE49-F238E27FC236}">
                      <a16:creationId xmlns:a16="http://schemas.microsoft.com/office/drawing/2014/main" id="{88506A0C-AD65-C003-9AEA-139A0992C0A2}"/>
                    </a:ext>
                  </a:extLst>
                </p:cNvPr>
                <p:cNvSpPr txBox="1">
                  <a:spLocks noRot="1" noChangeAspect="1" noMove="1" noResize="1" noEditPoints="1" noAdjustHandles="1" noChangeArrowheads="1" noChangeShapeType="1" noTextEdit="1"/>
                </p:cNvSpPr>
                <p:nvPr/>
              </p:nvSpPr>
              <p:spPr>
                <a:xfrm>
                  <a:off x="4033198" y="4199587"/>
                  <a:ext cx="1281674" cy="338554"/>
                </a:xfrm>
                <a:prstGeom prst="rect">
                  <a:avLst/>
                </a:prstGeom>
                <a:blipFill>
                  <a:blip r:embed="rId14"/>
                  <a:stretch>
                    <a:fillRect t="-3571" b="-17857"/>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CFCE7D82-73E5-CDC6-4DC4-46626D55E889}"/>
                    </a:ext>
                  </a:extLst>
                </p:cNvPr>
                <p:cNvSpPr txBox="1"/>
                <p:nvPr/>
              </p:nvSpPr>
              <p:spPr>
                <a:xfrm>
                  <a:off x="8418016" y="4442361"/>
                  <a:ext cx="1897811" cy="584775"/>
                </a:xfrm>
                <a:prstGeom prst="rect">
                  <a:avLst/>
                </a:prstGeom>
                <a:noFill/>
              </p:spPr>
              <p:txBody>
                <a:bodyPr wrap="square" rtlCol="0">
                  <a:spAutoFit/>
                </a:bodyPr>
                <a:lstStyle/>
                <a:p>
                  <a:pPr algn="ctr"/>
                  <a:r>
                    <a:rPr lang="pt-PT" sz="1600" dirty="0" err="1"/>
                    <a:t>optimal</a:t>
                  </a:r>
                  <a:r>
                    <a:rPr lang="pt-PT" sz="1600" dirty="0"/>
                    <a:t> network </a:t>
                  </a:r>
                  <a:r>
                    <a:rPr lang="pt-PT" sz="1600" dirty="0" err="1"/>
                    <a:t>parameters</a:t>
                  </a:r>
                  <a:r>
                    <a:rPr lang="pt-PT" sz="1600" dirty="0"/>
                    <a:t>, </a:t>
                  </a:r>
                  <a14:m>
                    <m:oMath xmlns:m="http://schemas.openxmlformats.org/officeDocument/2006/math">
                      <m:sSup>
                        <m:sSupPr>
                          <m:ctrlPr>
                            <a:rPr lang="pt-PT" sz="1600" b="1" i="1" smtClean="0">
                              <a:latin typeface="Cambria Math" panose="02040503050406030204" pitchFamily="18" charset="0"/>
                            </a:rPr>
                          </m:ctrlPr>
                        </m:sSupPr>
                        <m:e>
                          <m:r>
                            <a:rPr lang="pt-PT" sz="1600" b="1" i="1" smtClean="0">
                              <a:latin typeface="Cambria Math" panose="02040503050406030204" pitchFamily="18" charset="0"/>
                            </a:rPr>
                            <m:t>𝜽</m:t>
                          </m:r>
                        </m:e>
                        <m:sup>
                          <m:r>
                            <a:rPr lang="pt-PT" sz="1600" b="1" i="1" smtClean="0">
                              <a:latin typeface="Cambria Math" panose="02040503050406030204" pitchFamily="18" charset="0"/>
                            </a:rPr>
                            <m:t>∗</m:t>
                          </m:r>
                        </m:sup>
                      </m:sSup>
                    </m:oMath>
                  </a14:m>
                  <a:endParaRPr lang="pt-PT" sz="1600" b="1" dirty="0">
                    <a:latin typeface="-apple-system"/>
                  </a:endParaRPr>
                </a:p>
              </p:txBody>
            </p:sp>
          </mc:Choice>
          <mc:Fallback xmlns="">
            <p:sp>
              <p:nvSpPr>
                <p:cNvPr id="28" name="CaixaDeTexto 27">
                  <a:extLst>
                    <a:ext uri="{FF2B5EF4-FFF2-40B4-BE49-F238E27FC236}">
                      <a16:creationId xmlns:a16="http://schemas.microsoft.com/office/drawing/2014/main" id="{A0810884-55C5-2B30-30CA-252BF68FBC55}"/>
                    </a:ext>
                  </a:extLst>
                </p:cNvPr>
                <p:cNvSpPr txBox="1">
                  <a:spLocks noRot="1" noChangeAspect="1" noMove="1" noResize="1" noEditPoints="1" noAdjustHandles="1" noChangeArrowheads="1" noChangeShapeType="1" noTextEdit="1"/>
                </p:cNvSpPr>
                <p:nvPr/>
              </p:nvSpPr>
              <p:spPr>
                <a:xfrm>
                  <a:off x="8418016" y="4442361"/>
                  <a:ext cx="1897811" cy="584775"/>
                </a:xfrm>
                <a:prstGeom prst="rect">
                  <a:avLst/>
                </a:prstGeom>
                <a:blipFill>
                  <a:blip r:embed="rId15"/>
                  <a:stretch>
                    <a:fillRect t="-2128" b="-12766"/>
                  </a:stretch>
                </a:blipFill>
              </p:spPr>
              <p:txBody>
                <a:bodyPr/>
                <a:lstStyle/>
                <a:p>
                  <a:r>
                    <a:rPr lang="pt-PT">
                      <a:noFill/>
                    </a:rPr>
                    <a:t> </a:t>
                  </a:r>
                </a:p>
              </p:txBody>
            </p:sp>
          </mc:Fallback>
        </mc:AlternateContent>
        <p:pic>
          <p:nvPicPr>
            <p:cNvPr id="26" name="Gráfico 25" descr="Base de Dados com preenchimento sólido">
              <a:extLst>
                <a:ext uri="{FF2B5EF4-FFF2-40B4-BE49-F238E27FC236}">
                  <a16:creationId xmlns:a16="http://schemas.microsoft.com/office/drawing/2014/main" id="{B7F70EB3-7DE0-9F18-09F7-05F84CD5F97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984735" y="3613084"/>
              <a:ext cx="764374" cy="764374"/>
            </a:xfrm>
            <a:prstGeom prst="rect">
              <a:avLst/>
            </a:prstGeom>
          </p:spPr>
        </p:pic>
        <p:sp>
          <p:nvSpPr>
            <p:cNvPr id="27" name="Retângulo: Cantos Arredondados 139">
              <a:extLst>
                <a:ext uri="{FF2B5EF4-FFF2-40B4-BE49-F238E27FC236}">
                  <a16:creationId xmlns:a16="http://schemas.microsoft.com/office/drawing/2014/main" id="{69C310F8-2B65-7C27-0AB3-C2A20F057BBD}"/>
                </a:ext>
              </a:extLst>
            </p:cNvPr>
            <p:cNvSpPr/>
            <p:nvPr/>
          </p:nvSpPr>
          <p:spPr>
            <a:xfrm>
              <a:off x="8984735" y="3569986"/>
              <a:ext cx="764374" cy="857250"/>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sz="2000"/>
            </a:p>
          </p:txBody>
        </p:sp>
        <p:sp>
          <p:nvSpPr>
            <p:cNvPr id="28" name="CaixaDeTexto 27">
              <a:extLst>
                <a:ext uri="{FF2B5EF4-FFF2-40B4-BE49-F238E27FC236}">
                  <a16:creationId xmlns:a16="http://schemas.microsoft.com/office/drawing/2014/main" id="{B6B2B43E-062A-16E1-3DCC-8A6A89EB03B6}"/>
                </a:ext>
              </a:extLst>
            </p:cNvPr>
            <p:cNvSpPr txBox="1"/>
            <p:nvPr/>
          </p:nvSpPr>
          <p:spPr>
            <a:xfrm>
              <a:off x="8291563" y="3695296"/>
              <a:ext cx="513525" cy="338554"/>
            </a:xfrm>
            <a:prstGeom prst="rect">
              <a:avLst/>
            </a:prstGeom>
            <a:noFill/>
          </p:spPr>
          <p:txBody>
            <a:bodyPr wrap="square">
              <a:spAutoFit/>
            </a:bodyPr>
            <a:lstStyle/>
            <a:p>
              <a:r>
                <a:rPr lang="pt-PT" sz="1600" b="1" dirty="0" err="1">
                  <a:latin typeface="-apple-system"/>
                </a:rPr>
                <a:t>Yes</a:t>
              </a:r>
              <a:endParaRPr lang="pt-PT" sz="1600" b="1" dirty="0"/>
            </a:p>
          </p:txBody>
        </p:sp>
        <p:cxnSp>
          <p:nvCxnSpPr>
            <p:cNvPr id="29" name="Conexão reta unidirecional 126">
              <a:extLst>
                <a:ext uri="{FF2B5EF4-FFF2-40B4-BE49-F238E27FC236}">
                  <a16:creationId xmlns:a16="http://schemas.microsoft.com/office/drawing/2014/main" id="{25FF036E-75D4-DEAE-DBD6-9144ED05C087}"/>
                </a:ext>
              </a:extLst>
            </p:cNvPr>
            <p:cNvCxnSpPr>
              <a:cxnSpLocks/>
            </p:cNvCxnSpPr>
            <p:nvPr/>
          </p:nvCxnSpPr>
          <p:spPr>
            <a:xfrm>
              <a:off x="8116942" y="3984457"/>
              <a:ext cx="867793" cy="10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exão reta unidirecional 126">
              <a:extLst>
                <a:ext uri="{FF2B5EF4-FFF2-40B4-BE49-F238E27FC236}">
                  <a16:creationId xmlns:a16="http://schemas.microsoft.com/office/drawing/2014/main" id="{03A0D4ED-55B3-606C-06DC-1435B3C105E6}"/>
                </a:ext>
              </a:extLst>
            </p:cNvPr>
            <p:cNvCxnSpPr>
              <a:cxnSpLocks/>
            </p:cNvCxnSpPr>
            <p:nvPr/>
          </p:nvCxnSpPr>
          <p:spPr>
            <a:xfrm flipH="1">
              <a:off x="5804456" y="3984457"/>
              <a:ext cx="867793" cy="10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79715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87E677-D025-9149-E489-43FC0B41ED9B}"/>
              </a:ext>
            </a:extLst>
          </p:cNvPr>
          <p:cNvSpPr>
            <a:spLocks noGrp="1"/>
          </p:cNvSpPr>
          <p:nvPr>
            <p:ph type="title"/>
          </p:nvPr>
        </p:nvSpPr>
        <p:spPr>
          <a:xfrm>
            <a:off x="0" y="1"/>
            <a:ext cx="12192000" cy="999460"/>
          </a:xfrm>
          <a:solidFill>
            <a:schemeClr val="bg1">
              <a:lumMod val="95000"/>
            </a:schemeClr>
          </a:solidFill>
        </p:spPr>
        <p:txBody>
          <a:bodyPr/>
          <a:lstStyle/>
          <a:p>
            <a:r>
              <a:rPr lang="pt-PT" sz="3200" b="1" dirty="0">
                <a:solidFill>
                  <a:srgbClr val="1990B0"/>
                </a:solidFill>
                <a:cs typeface="Arial" panose="020B0604020202020204" pitchFamily="34" charset="0"/>
              </a:rPr>
              <a:t>  </a:t>
            </a:r>
            <a:r>
              <a:rPr lang="en-US" sz="2800" b="1" dirty="0">
                <a:cs typeface="Arial" panose="020B0604020202020204" pitchFamily="34" charset="0"/>
              </a:rPr>
              <a:t> </a:t>
            </a:r>
            <a:r>
              <a:rPr lang="en-US" sz="2800" dirty="0">
                <a:cs typeface="Arial" panose="020B0604020202020204" pitchFamily="34" charset="0"/>
              </a:rPr>
              <a:t>Calibration using neural networks – </a:t>
            </a:r>
            <a:r>
              <a:rPr lang="en-US" sz="2800" b="1" dirty="0">
                <a:cs typeface="Arial" panose="020B0604020202020204" pitchFamily="34" charset="0"/>
              </a:rPr>
              <a:t>the two-step approach</a:t>
            </a:r>
          </a:p>
        </p:txBody>
      </p:sp>
      <p:sp>
        <p:nvSpPr>
          <p:cNvPr id="3" name="Marcador de Posição do Número do Diapositivo 2">
            <a:extLst>
              <a:ext uri="{FF2B5EF4-FFF2-40B4-BE49-F238E27FC236}">
                <a16:creationId xmlns:a16="http://schemas.microsoft.com/office/drawing/2014/main" id="{4E55505A-0F34-EA7B-60D0-3DBB22588163}"/>
              </a:ext>
            </a:extLst>
          </p:cNvPr>
          <p:cNvSpPr>
            <a:spLocks noGrp="1"/>
          </p:cNvSpPr>
          <p:nvPr>
            <p:ph type="sldNum" sz="quarter" idx="12"/>
          </p:nvPr>
        </p:nvSpPr>
        <p:spPr/>
        <p:txBody>
          <a:bodyPr/>
          <a:lstStyle/>
          <a:p>
            <a:fld id="{9349F829-3AB5-2249-A75E-9CF92A8C3104}" type="slidenum">
              <a:rPr lang="pt-PT" smtClean="0"/>
              <a:t>33</a:t>
            </a:fld>
            <a:endParaRPr lang="pt-PT"/>
          </a:p>
        </p:txBody>
      </p:sp>
      <p:grpSp>
        <p:nvGrpSpPr>
          <p:cNvPr id="4" name="Agrupar 3">
            <a:extLst>
              <a:ext uri="{FF2B5EF4-FFF2-40B4-BE49-F238E27FC236}">
                <a16:creationId xmlns:a16="http://schemas.microsoft.com/office/drawing/2014/main" id="{8FE2F231-258A-7E98-11C9-3E45412427CB}"/>
              </a:ext>
            </a:extLst>
          </p:cNvPr>
          <p:cNvGrpSpPr/>
          <p:nvPr/>
        </p:nvGrpSpPr>
        <p:grpSpPr>
          <a:xfrm>
            <a:off x="849229" y="2017310"/>
            <a:ext cx="10493543" cy="3321190"/>
            <a:chOff x="812025" y="1410038"/>
            <a:chExt cx="10493543" cy="3321190"/>
          </a:xfrm>
        </p:grpSpPr>
        <mc:AlternateContent xmlns:mc="http://schemas.openxmlformats.org/markup-compatibility/2006" xmlns:a14="http://schemas.microsoft.com/office/drawing/2010/main">
          <mc:Choice Requires="a14">
            <p:sp>
              <p:nvSpPr>
                <p:cNvPr id="5" name="Retângulo: Cantos Arredondados 27">
                  <a:extLst>
                    <a:ext uri="{FF2B5EF4-FFF2-40B4-BE49-F238E27FC236}">
                      <a16:creationId xmlns:a16="http://schemas.microsoft.com/office/drawing/2014/main" id="{7F7E58E4-EA5B-7638-0985-60F9CB87700F}"/>
                    </a:ext>
                  </a:extLst>
                </p:cNvPr>
                <p:cNvSpPr/>
                <p:nvPr/>
              </p:nvSpPr>
              <p:spPr>
                <a:xfrm>
                  <a:off x="2540919" y="1902709"/>
                  <a:ext cx="1895475" cy="857250"/>
                </a:xfrm>
                <a:prstGeom prst="roundRect">
                  <a:avLst>
                    <a:gd name="adj" fmla="val 2381"/>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600" dirty="0">
                      <a:solidFill>
                        <a:schemeClr val="tx1"/>
                      </a:solidFill>
                      <a:latin typeface="-apple-system"/>
                    </a:rPr>
                    <a:t>Neural network</a:t>
                  </a:r>
                </a:p>
                <a:p>
                  <a:pPr algn="ctr"/>
                  <a:r>
                    <a:rPr lang="pt-PT" sz="1600" dirty="0">
                      <a:solidFill>
                        <a:schemeClr val="tx1"/>
                      </a:solidFill>
                      <a:latin typeface="-apple-system"/>
                    </a:rPr>
                    <a:t>(</a:t>
                  </a:r>
                  <a14:m>
                    <m:oMath xmlns:m="http://schemas.openxmlformats.org/officeDocument/2006/math">
                      <m:sSup>
                        <m:sSupPr>
                          <m:ctrlPr>
                            <a:rPr lang="pt-PT" sz="1600" b="1" i="1" smtClean="0">
                              <a:solidFill>
                                <a:schemeClr val="tx1"/>
                              </a:solidFill>
                              <a:latin typeface="Cambria Math" panose="02040503050406030204" pitchFamily="18" charset="0"/>
                            </a:rPr>
                          </m:ctrlPr>
                        </m:sSupPr>
                        <m:e>
                          <m:r>
                            <a:rPr lang="pt-PT" sz="1600" b="1" i="1" smtClean="0">
                              <a:solidFill>
                                <a:schemeClr val="tx1"/>
                              </a:solidFill>
                              <a:latin typeface="Cambria Math" panose="02040503050406030204" pitchFamily="18" charset="0"/>
                            </a:rPr>
                            <m:t>𝜽</m:t>
                          </m:r>
                        </m:e>
                        <m:sup>
                          <m:r>
                            <a:rPr lang="pt-PT" sz="1600" b="1" i="1" smtClean="0">
                              <a:solidFill>
                                <a:schemeClr val="tx1"/>
                              </a:solidFill>
                              <a:latin typeface="Cambria Math" panose="02040503050406030204" pitchFamily="18" charset="0"/>
                            </a:rPr>
                            <m:t>∗</m:t>
                          </m:r>
                        </m:sup>
                      </m:sSup>
                    </m:oMath>
                  </a14:m>
                  <a:r>
                    <a:rPr lang="pt-PT" sz="1600" dirty="0">
                      <a:solidFill>
                        <a:schemeClr val="tx1"/>
                      </a:solidFill>
                      <a:latin typeface="-apple-system"/>
                    </a:rPr>
                    <a:t>)</a:t>
                  </a:r>
                </a:p>
              </p:txBody>
            </p:sp>
          </mc:Choice>
          <mc:Fallback xmlns="">
            <p:sp>
              <p:nvSpPr>
                <p:cNvPr id="5" name="Retângulo: Cantos Arredondados 27">
                  <a:extLst>
                    <a:ext uri="{FF2B5EF4-FFF2-40B4-BE49-F238E27FC236}">
                      <a16:creationId xmlns:a16="http://schemas.microsoft.com/office/drawing/2014/main" id="{7F7E58E4-EA5B-7638-0985-60F9CB87700F}"/>
                    </a:ext>
                  </a:extLst>
                </p:cNvPr>
                <p:cNvSpPr>
                  <a:spLocks noRot="1" noChangeAspect="1" noMove="1" noResize="1" noEditPoints="1" noAdjustHandles="1" noChangeArrowheads="1" noChangeShapeType="1" noTextEdit="1"/>
                </p:cNvSpPr>
                <p:nvPr/>
              </p:nvSpPr>
              <p:spPr>
                <a:xfrm>
                  <a:off x="2540919" y="1902709"/>
                  <a:ext cx="1895475" cy="857250"/>
                </a:xfrm>
                <a:prstGeom prst="roundRect">
                  <a:avLst>
                    <a:gd name="adj" fmla="val 2381"/>
                  </a:avLst>
                </a:prstGeom>
                <a:blipFill>
                  <a:blip r:embed="rId3"/>
                  <a:stretch>
                    <a:fillRect/>
                  </a:stretch>
                </a:blipFill>
                <a:ln w="19050">
                  <a:solidFill>
                    <a:schemeClr val="tx1"/>
                  </a:solidFill>
                </a:ln>
              </p:spPr>
              <p:txBody>
                <a:bodyPr/>
                <a:lstStyle/>
                <a:p>
                  <a:r>
                    <a:rPr lang="en-US">
                      <a:noFill/>
                    </a:rPr>
                    <a:t> </a:t>
                  </a:r>
                </a:p>
              </p:txBody>
            </p:sp>
          </mc:Fallback>
        </mc:AlternateContent>
        <p:pic>
          <p:nvPicPr>
            <p:cNvPr id="6" name="Gráfico 5" descr="Base de Dados com preenchimento sólido">
              <a:extLst>
                <a:ext uri="{FF2B5EF4-FFF2-40B4-BE49-F238E27FC236}">
                  <a16:creationId xmlns:a16="http://schemas.microsoft.com/office/drawing/2014/main" id="{5B79F252-4B26-5236-92EF-ACDC2F78B3F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95437" y="1949147"/>
              <a:ext cx="764374" cy="764374"/>
            </a:xfrm>
            <a:prstGeom prst="rect">
              <a:avLst/>
            </a:prstGeom>
          </p:spPr>
        </p:pic>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416D1475-C61C-F46D-68B9-C6460B909C23}"/>
                    </a:ext>
                  </a:extLst>
                </p:cNvPr>
                <p:cNvSpPr txBox="1"/>
                <p:nvPr/>
              </p:nvSpPr>
              <p:spPr>
                <a:xfrm>
                  <a:off x="812025" y="2758235"/>
                  <a:ext cx="1738281" cy="891526"/>
                </a:xfrm>
                <a:prstGeom prst="rect">
                  <a:avLst/>
                </a:prstGeom>
                <a:noFill/>
              </p:spPr>
              <p:txBody>
                <a:bodyPr wrap="square" rtlCol="0">
                  <a:spAutoFit/>
                </a:bodyPr>
                <a:lstStyle/>
                <a:p>
                  <a:pPr algn="ctr"/>
                  <a:r>
                    <a:rPr lang="pt-PT" sz="1600" dirty="0" err="1">
                      <a:latin typeface="-apple-system"/>
                    </a:rPr>
                    <a:t>parameters</a:t>
                  </a:r>
                  <a:r>
                    <a:rPr lang="pt-PT" sz="1600" dirty="0">
                      <a:latin typeface="-apple-system"/>
                    </a:rPr>
                    <a:t> </a:t>
                  </a:r>
                  <a:r>
                    <a:rPr lang="pt-PT" sz="1600" dirty="0" err="1">
                      <a:latin typeface="-apple-system"/>
                    </a:rPr>
                    <a:t>and</a:t>
                  </a:r>
                  <a:r>
                    <a:rPr lang="pt-PT" sz="1600" dirty="0">
                      <a:latin typeface="-apple-system"/>
                    </a:rPr>
                    <a:t> </a:t>
                  </a:r>
                </a:p>
                <a:p>
                  <a:pPr algn="ctr"/>
                  <a:r>
                    <a:rPr lang="pt-PT" sz="1600" dirty="0" err="1">
                      <a:latin typeface="-apple-system"/>
                    </a:rPr>
                    <a:t>option</a:t>
                  </a:r>
                  <a:r>
                    <a:rPr lang="pt-PT" sz="1600" dirty="0">
                      <a:latin typeface="-apple-system"/>
                    </a:rPr>
                    <a:t> </a:t>
                  </a:r>
                  <a:r>
                    <a:rPr lang="pt-PT" sz="1600" dirty="0" err="1">
                      <a:latin typeface="-apple-system"/>
                    </a:rPr>
                    <a:t>properties</a:t>
                  </a:r>
                  <a:r>
                    <a:rPr lang="pt-PT" sz="1600" dirty="0">
                      <a:latin typeface="-apple-system"/>
                    </a:rPr>
                    <a:t>,</a:t>
                  </a:r>
                </a:p>
                <a:p>
                  <a:pPr algn="ctr"/>
                  <a14:m>
                    <m:oMathPara xmlns:m="http://schemas.openxmlformats.org/officeDocument/2006/math">
                      <m:oMathParaPr>
                        <m:jc m:val="centerGroup"/>
                      </m:oMathParaPr>
                      <m:oMath xmlns:m="http://schemas.openxmlformats.org/officeDocument/2006/math">
                        <m:r>
                          <a:rPr lang="pt-PT" sz="1600" b="1" i="1">
                            <a:latin typeface="Cambria Math" panose="02040503050406030204" pitchFamily="18" charset="0"/>
                          </a:rPr>
                          <m:t> (</m:t>
                        </m:r>
                        <m:acc>
                          <m:accPr>
                            <m:chr m:val="⃗"/>
                            <m:ctrlPr>
                              <a:rPr lang="pt-PT" sz="1600" b="1" i="1" smtClean="0">
                                <a:latin typeface="Cambria Math" panose="02040503050406030204" pitchFamily="18" charset="0"/>
                              </a:rPr>
                            </m:ctrlPr>
                          </m:accPr>
                          <m:e>
                            <m:r>
                              <a:rPr lang="pt-PT" sz="1600" b="1" i="0" smtClean="0">
                                <a:latin typeface="Cambria Math" panose="02040503050406030204" pitchFamily="18" charset="0"/>
                              </a:rPr>
                              <m:t>𝛀</m:t>
                            </m:r>
                          </m:e>
                        </m:acc>
                        <m:r>
                          <a:rPr lang="pt-PT" sz="1600" b="1" i="1">
                            <a:latin typeface="Cambria Math" panose="02040503050406030204" pitchFamily="18" charset="0"/>
                          </a:rPr>
                          <m:t>,</m:t>
                        </m:r>
                        <m:sSub>
                          <m:sSubPr>
                            <m:ctrlPr>
                              <a:rPr lang="pt-PT" sz="1600" b="1" i="1">
                                <a:latin typeface="Cambria Math" panose="02040503050406030204" pitchFamily="18" charset="0"/>
                                <a:ea typeface="Cambria Math" panose="02040503050406030204" pitchFamily="18" charset="0"/>
                              </a:rPr>
                            </m:ctrlPr>
                          </m:sSubPr>
                          <m:e>
                            <m:r>
                              <a:rPr lang="pt-PT" sz="1600" b="1">
                                <a:latin typeface="Cambria Math" panose="02040503050406030204" pitchFamily="18" charset="0"/>
                              </a:rPr>
                              <m:t>𝚲</m:t>
                            </m:r>
                          </m:e>
                          <m:sub>
                            <m:r>
                              <a:rPr lang="pt-PT" sz="1600" b="1" i="1">
                                <a:latin typeface="Cambria Math" panose="02040503050406030204" pitchFamily="18" charset="0"/>
                              </a:rPr>
                              <m:t>𝒊</m:t>
                            </m:r>
                            <m:r>
                              <a:rPr lang="pt-PT" sz="1600" b="1" i="1">
                                <a:latin typeface="Cambria Math" panose="02040503050406030204" pitchFamily="18" charset="0"/>
                              </a:rPr>
                              <m:t>,</m:t>
                            </m:r>
                            <m:r>
                              <a:rPr lang="pt-PT" sz="1600" b="1" i="1">
                                <a:latin typeface="Cambria Math" panose="02040503050406030204" pitchFamily="18" charset="0"/>
                              </a:rPr>
                              <m:t>𝒋</m:t>
                            </m:r>
                          </m:sub>
                        </m:sSub>
                        <m:r>
                          <a:rPr lang="pt-PT" sz="1600" b="1" i="1">
                            <a:latin typeface="Cambria Math" panose="02040503050406030204" pitchFamily="18" charset="0"/>
                          </a:rPr>
                          <m:t>)</m:t>
                        </m:r>
                      </m:oMath>
                    </m:oMathPara>
                  </a14:m>
                  <a:endParaRPr lang="pt-PT" sz="1600" b="1" dirty="0">
                    <a:latin typeface="-apple-system"/>
                  </a:endParaRPr>
                </a:p>
              </p:txBody>
            </p:sp>
          </mc:Choice>
          <mc:Fallback xmlns="">
            <p:sp>
              <p:nvSpPr>
                <p:cNvPr id="31" name="CaixaDeTexto 30">
                  <a:extLst>
                    <a:ext uri="{FF2B5EF4-FFF2-40B4-BE49-F238E27FC236}">
                      <a16:creationId xmlns:a16="http://schemas.microsoft.com/office/drawing/2014/main" id="{A2DBC99B-EC16-11B6-F678-C9C841F158C6}"/>
                    </a:ext>
                  </a:extLst>
                </p:cNvPr>
                <p:cNvSpPr txBox="1">
                  <a:spLocks noRot="1" noChangeAspect="1" noMove="1" noResize="1" noEditPoints="1" noAdjustHandles="1" noChangeArrowheads="1" noChangeShapeType="1" noTextEdit="1"/>
                </p:cNvSpPr>
                <p:nvPr/>
              </p:nvSpPr>
              <p:spPr>
                <a:xfrm>
                  <a:off x="812025" y="2758235"/>
                  <a:ext cx="1738281" cy="891526"/>
                </a:xfrm>
                <a:prstGeom prst="rect">
                  <a:avLst/>
                </a:prstGeom>
                <a:blipFill>
                  <a:blip r:embed="rId6"/>
                  <a:stretch>
                    <a:fillRect r="-725" b="-2778"/>
                  </a:stretch>
                </a:blipFill>
              </p:spPr>
              <p:txBody>
                <a:bodyPr/>
                <a:lstStyle/>
                <a:p>
                  <a:r>
                    <a:rPr lang="pt-PT">
                      <a:noFill/>
                    </a:rPr>
                    <a:t> </a:t>
                  </a:r>
                </a:p>
              </p:txBody>
            </p:sp>
          </mc:Fallback>
        </mc:AlternateContent>
        <p:sp>
          <p:nvSpPr>
            <p:cNvPr id="8" name="Retângulo: Cantos Arredondados 31">
              <a:extLst>
                <a:ext uri="{FF2B5EF4-FFF2-40B4-BE49-F238E27FC236}">
                  <a16:creationId xmlns:a16="http://schemas.microsoft.com/office/drawing/2014/main" id="{87487584-5460-FCC7-56E3-B1AD695DCD90}"/>
                </a:ext>
              </a:extLst>
            </p:cNvPr>
            <p:cNvSpPr/>
            <p:nvPr/>
          </p:nvSpPr>
          <p:spPr>
            <a:xfrm>
              <a:off x="1295437" y="1902709"/>
              <a:ext cx="764374" cy="857250"/>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sz="2000"/>
            </a:p>
          </p:txBody>
        </p:sp>
        <p:cxnSp>
          <p:nvCxnSpPr>
            <p:cNvPr id="9" name="Conexão reta unidirecional 32">
              <a:extLst>
                <a:ext uri="{FF2B5EF4-FFF2-40B4-BE49-F238E27FC236}">
                  <a16:creationId xmlns:a16="http://schemas.microsoft.com/office/drawing/2014/main" id="{C901D861-4BED-A5F2-8AFC-6B79DA4199BA}"/>
                </a:ext>
              </a:extLst>
            </p:cNvPr>
            <p:cNvCxnSpPr>
              <a:cxnSpLocks/>
              <a:stCxn id="8" idx="3"/>
              <a:endCxn id="5" idx="1"/>
            </p:cNvCxnSpPr>
            <p:nvPr/>
          </p:nvCxnSpPr>
          <p:spPr>
            <a:xfrm>
              <a:off x="2059811" y="2331334"/>
              <a:ext cx="4811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xão reta unidirecional 33">
              <a:extLst>
                <a:ext uri="{FF2B5EF4-FFF2-40B4-BE49-F238E27FC236}">
                  <a16:creationId xmlns:a16="http://schemas.microsoft.com/office/drawing/2014/main" id="{1796D2CB-2544-C454-5FF0-2EC0065A4CE5}"/>
                </a:ext>
              </a:extLst>
            </p:cNvPr>
            <p:cNvCxnSpPr>
              <a:cxnSpLocks/>
            </p:cNvCxnSpPr>
            <p:nvPr/>
          </p:nvCxnSpPr>
          <p:spPr>
            <a:xfrm>
              <a:off x="4436394" y="2331334"/>
              <a:ext cx="5184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EC4B19B0-CF8D-47A5-6C01-CAB66FDC1DF0}"/>
                    </a:ext>
                  </a:extLst>
                </p:cNvPr>
                <p:cNvSpPr txBox="1"/>
                <p:nvPr/>
              </p:nvSpPr>
              <p:spPr>
                <a:xfrm>
                  <a:off x="4330610" y="2758200"/>
                  <a:ext cx="2024465" cy="645305"/>
                </a:xfrm>
                <a:prstGeom prst="rect">
                  <a:avLst/>
                </a:prstGeom>
                <a:noFill/>
              </p:spPr>
              <p:txBody>
                <a:bodyPr wrap="square" rtlCol="0">
                  <a:spAutoFit/>
                </a:bodyPr>
                <a:lstStyle/>
                <a:p>
                  <a:pPr algn="ctr"/>
                  <a:r>
                    <a:rPr lang="pt-PT" sz="1600" dirty="0" err="1">
                      <a:latin typeface="-apple-system"/>
                    </a:rPr>
                    <a:t>option</a:t>
                  </a:r>
                  <a:r>
                    <a:rPr lang="pt-PT" sz="1600" dirty="0">
                      <a:latin typeface="-apple-system"/>
                    </a:rPr>
                    <a:t> prices, </a:t>
                  </a:r>
                </a:p>
                <a:p>
                  <a:pPr algn="ctr"/>
                  <a14:m>
                    <m:oMathPara xmlns:m="http://schemas.openxmlformats.org/officeDocument/2006/math">
                      <m:oMathParaPr>
                        <m:jc m:val="centerGroup"/>
                      </m:oMathParaPr>
                      <m:oMath xmlns:m="http://schemas.openxmlformats.org/officeDocument/2006/math">
                        <m:r>
                          <a:rPr lang="pt-PT" sz="1600" b="1" i="1">
                            <a:latin typeface="Cambria Math" panose="02040503050406030204" pitchFamily="18" charset="0"/>
                          </a:rPr>
                          <m:t>𝑭</m:t>
                        </m:r>
                        <m:r>
                          <a:rPr lang="pt-PT" sz="1600" b="1" i="1">
                            <a:latin typeface="Cambria Math" panose="02040503050406030204" pitchFamily="18" charset="0"/>
                          </a:rPr>
                          <m:t>(</m:t>
                        </m:r>
                        <m:acc>
                          <m:accPr>
                            <m:chr m:val="⃗"/>
                            <m:ctrlPr>
                              <a:rPr lang="pt-PT" sz="1600" b="1" i="1">
                                <a:latin typeface="Cambria Math" panose="02040503050406030204" pitchFamily="18" charset="0"/>
                              </a:rPr>
                            </m:ctrlPr>
                          </m:accPr>
                          <m:e>
                            <m:r>
                              <a:rPr lang="pt-PT" sz="1600" b="1">
                                <a:latin typeface="Cambria Math" panose="02040503050406030204" pitchFamily="18" charset="0"/>
                              </a:rPr>
                              <m:t>𝛀</m:t>
                            </m:r>
                          </m:e>
                        </m:acc>
                        <m:r>
                          <a:rPr lang="pt-PT" sz="1600" b="1" i="1">
                            <a:latin typeface="Cambria Math" panose="02040503050406030204" pitchFamily="18" charset="0"/>
                          </a:rPr>
                          <m:t>,</m:t>
                        </m:r>
                        <m:sSub>
                          <m:sSubPr>
                            <m:ctrlPr>
                              <a:rPr lang="pt-PT" sz="1600" b="1" i="1">
                                <a:latin typeface="Cambria Math" panose="02040503050406030204" pitchFamily="18" charset="0"/>
                                <a:ea typeface="Cambria Math" panose="02040503050406030204" pitchFamily="18" charset="0"/>
                              </a:rPr>
                            </m:ctrlPr>
                          </m:sSubPr>
                          <m:e>
                            <m:r>
                              <a:rPr lang="pt-PT" sz="1600" b="1">
                                <a:latin typeface="Cambria Math" panose="02040503050406030204" pitchFamily="18" charset="0"/>
                              </a:rPr>
                              <m:t>𝚲</m:t>
                            </m:r>
                          </m:e>
                          <m:sub>
                            <m:r>
                              <a:rPr lang="pt-PT" sz="1600" b="1" i="1">
                                <a:latin typeface="Cambria Math" panose="02040503050406030204" pitchFamily="18" charset="0"/>
                              </a:rPr>
                              <m:t>𝒊</m:t>
                            </m:r>
                            <m:r>
                              <a:rPr lang="pt-PT" sz="1600" b="1" i="1">
                                <a:latin typeface="Cambria Math" panose="02040503050406030204" pitchFamily="18" charset="0"/>
                              </a:rPr>
                              <m:t>,</m:t>
                            </m:r>
                            <m:r>
                              <a:rPr lang="pt-PT" sz="1600" b="1" i="1">
                                <a:latin typeface="Cambria Math" panose="02040503050406030204" pitchFamily="18" charset="0"/>
                              </a:rPr>
                              <m:t>𝒋</m:t>
                            </m:r>
                          </m:sub>
                        </m:sSub>
                        <m:r>
                          <a:rPr lang="pt-PT" sz="1600" b="1" i="1">
                            <a:latin typeface="Cambria Math" panose="02040503050406030204" pitchFamily="18" charset="0"/>
                          </a:rPr>
                          <m:t>;</m:t>
                        </m:r>
                        <m:sSup>
                          <m:sSupPr>
                            <m:ctrlPr>
                              <a:rPr lang="pt-PT" sz="1600" b="1" i="1">
                                <a:latin typeface="Cambria Math" panose="02040503050406030204" pitchFamily="18" charset="0"/>
                              </a:rPr>
                            </m:ctrlPr>
                          </m:sSupPr>
                          <m:e>
                            <m:r>
                              <a:rPr lang="pt-PT" sz="1600" b="1" i="1" smtClean="0">
                                <a:latin typeface="Cambria Math" panose="02040503050406030204" pitchFamily="18" charset="0"/>
                                <a:ea typeface="Cambria Math" panose="02040503050406030204" pitchFamily="18" charset="0"/>
                              </a:rPr>
                              <m:t>𝜽</m:t>
                            </m:r>
                          </m:e>
                          <m:sup>
                            <m:r>
                              <a:rPr lang="pt-PT" sz="1600" b="1" i="1">
                                <a:latin typeface="Cambria Math" panose="02040503050406030204" pitchFamily="18" charset="0"/>
                              </a:rPr>
                              <m:t>∗</m:t>
                            </m:r>
                          </m:sup>
                        </m:sSup>
                        <m:r>
                          <a:rPr lang="pt-PT" sz="1600" b="1" i="1">
                            <a:latin typeface="Cambria Math" panose="02040503050406030204" pitchFamily="18" charset="0"/>
                          </a:rPr>
                          <m:t>)</m:t>
                        </m:r>
                      </m:oMath>
                    </m:oMathPara>
                  </a14:m>
                  <a:endParaRPr lang="pt-PT" sz="1600" b="1" dirty="0">
                    <a:latin typeface="-apple-system"/>
                  </a:endParaRPr>
                </a:p>
              </p:txBody>
            </p:sp>
          </mc:Choice>
          <mc:Fallback xmlns="">
            <p:sp>
              <p:nvSpPr>
                <p:cNvPr id="47" name="CaixaDeTexto 46">
                  <a:extLst>
                    <a:ext uri="{FF2B5EF4-FFF2-40B4-BE49-F238E27FC236}">
                      <a16:creationId xmlns:a16="http://schemas.microsoft.com/office/drawing/2014/main" id="{AC6CA2F4-6E40-9BCB-F4D6-02E372CB03E1}"/>
                    </a:ext>
                  </a:extLst>
                </p:cNvPr>
                <p:cNvSpPr txBox="1">
                  <a:spLocks noRot="1" noChangeAspect="1" noMove="1" noResize="1" noEditPoints="1" noAdjustHandles="1" noChangeArrowheads="1" noChangeShapeType="1" noTextEdit="1"/>
                </p:cNvSpPr>
                <p:nvPr/>
              </p:nvSpPr>
              <p:spPr>
                <a:xfrm>
                  <a:off x="4330610" y="2758200"/>
                  <a:ext cx="2024465" cy="645305"/>
                </a:xfrm>
                <a:prstGeom prst="rect">
                  <a:avLst/>
                </a:prstGeom>
                <a:blipFill>
                  <a:blip r:embed="rId7"/>
                  <a:stretch>
                    <a:fillRect b="-3846"/>
                  </a:stretch>
                </a:blipFill>
              </p:spPr>
              <p:txBody>
                <a:bodyPr/>
                <a:lstStyle/>
                <a:p>
                  <a:r>
                    <a:rPr lang="pt-PT">
                      <a:noFill/>
                    </a:rPr>
                    <a:t> </a:t>
                  </a:r>
                </a:p>
              </p:txBody>
            </p:sp>
          </mc:Fallback>
        </mc:AlternateContent>
        <p:sp>
          <p:nvSpPr>
            <p:cNvPr id="12" name="Retângulo: Cantos Arredondados 47">
              <a:extLst>
                <a:ext uri="{FF2B5EF4-FFF2-40B4-BE49-F238E27FC236}">
                  <a16:creationId xmlns:a16="http://schemas.microsoft.com/office/drawing/2014/main" id="{CC87CA83-AB56-27B0-B810-31FE95DBE093}"/>
                </a:ext>
              </a:extLst>
            </p:cNvPr>
            <p:cNvSpPr/>
            <p:nvPr/>
          </p:nvSpPr>
          <p:spPr>
            <a:xfrm>
              <a:off x="4965729" y="1903998"/>
              <a:ext cx="764374" cy="857250"/>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sz="2000"/>
            </a:p>
          </p:txBody>
        </p:sp>
        <p:grpSp>
          <p:nvGrpSpPr>
            <p:cNvPr id="13" name="Agrupar 12">
              <a:extLst>
                <a:ext uri="{FF2B5EF4-FFF2-40B4-BE49-F238E27FC236}">
                  <a16:creationId xmlns:a16="http://schemas.microsoft.com/office/drawing/2014/main" id="{4CA43C03-82C8-653F-6836-4DF6A2063565}"/>
                </a:ext>
              </a:extLst>
            </p:cNvPr>
            <p:cNvGrpSpPr/>
            <p:nvPr/>
          </p:nvGrpSpPr>
          <p:grpSpPr>
            <a:xfrm>
              <a:off x="4919291" y="1903998"/>
              <a:ext cx="857250" cy="857250"/>
              <a:chOff x="3383072" y="4329238"/>
              <a:chExt cx="857250" cy="857250"/>
            </a:xfrm>
          </p:grpSpPr>
          <p:pic>
            <p:nvPicPr>
              <p:cNvPr id="32" name="Gráfico 31" descr="Engrenagem com preenchimento sólido">
                <a:extLst>
                  <a:ext uri="{FF2B5EF4-FFF2-40B4-BE49-F238E27FC236}">
                    <a16:creationId xmlns:a16="http://schemas.microsoft.com/office/drawing/2014/main" id="{8597732F-C25C-C5B6-FE27-62FF3A6334C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20840231">
                <a:off x="3383072" y="4329238"/>
                <a:ext cx="857250" cy="857250"/>
              </a:xfrm>
              <a:prstGeom prst="rect">
                <a:avLst/>
              </a:prstGeom>
            </p:spPr>
          </p:pic>
          <p:sp>
            <p:nvSpPr>
              <p:cNvPr id="33" name="Oval 32">
                <a:extLst>
                  <a:ext uri="{FF2B5EF4-FFF2-40B4-BE49-F238E27FC236}">
                    <a16:creationId xmlns:a16="http://schemas.microsoft.com/office/drawing/2014/main" id="{953DFA5B-827D-D531-0CDD-54177878DEC9}"/>
                  </a:ext>
                </a:extLst>
              </p:cNvPr>
              <p:cNvSpPr/>
              <p:nvPr/>
            </p:nvSpPr>
            <p:spPr>
              <a:xfrm>
                <a:off x="3613697" y="4559863"/>
                <a:ext cx="396000" cy="396000"/>
              </a:xfrm>
              <a:prstGeom prst="ellipse">
                <a:avLst/>
              </a:prstGeom>
              <a:solidFill>
                <a:schemeClr val="bg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sz="2000"/>
              </a:p>
            </p:txBody>
          </p:sp>
          <p:pic>
            <p:nvPicPr>
              <p:cNvPr id="34" name="Gráfico 33" descr="Dólar com preenchimento sólido">
                <a:extLst>
                  <a:ext uri="{FF2B5EF4-FFF2-40B4-BE49-F238E27FC236}">
                    <a16:creationId xmlns:a16="http://schemas.microsoft.com/office/drawing/2014/main" id="{98C088F7-940C-8076-196B-FC9A7E52FC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664125" y="4610291"/>
                <a:ext cx="295143" cy="295143"/>
              </a:xfrm>
              <a:prstGeom prst="rect">
                <a:avLst/>
              </a:prstGeom>
            </p:spPr>
          </p:pic>
        </p:grpSp>
        <mc:AlternateContent xmlns:mc="http://schemas.openxmlformats.org/markup-compatibility/2006" xmlns:a14="http://schemas.microsoft.com/office/drawing/2010/main">
          <mc:Choice Requires="a14">
            <p:sp>
              <p:nvSpPr>
                <p:cNvPr id="14" name="Retângulo: Cantos Arredondados 59">
                  <a:extLst>
                    <a:ext uri="{FF2B5EF4-FFF2-40B4-BE49-F238E27FC236}">
                      <a16:creationId xmlns:a16="http://schemas.microsoft.com/office/drawing/2014/main" id="{6C69C347-F65E-F14A-D956-CA5A1FC5A163}"/>
                    </a:ext>
                  </a:extLst>
                </p:cNvPr>
                <p:cNvSpPr/>
                <p:nvPr/>
              </p:nvSpPr>
              <p:spPr>
                <a:xfrm>
                  <a:off x="6997440" y="3480935"/>
                  <a:ext cx="1444311" cy="436847"/>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600" dirty="0">
                      <a:solidFill>
                        <a:schemeClr val="tx1"/>
                      </a:solidFill>
                      <a:latin typeface="-apple-system"/>
                    </a:rPr>
                    <a:t>Is </a:t>
                  </a:r>
                  <a14:m>
                    <m:oMath xmlns:m="http://schemas.openxmlformats.org/officeDocument/2006/math">
                      <m:acc>
                        <m:accPr>
                          <m:chr m:val="⃗"/>
                          <m:ctrlPr>
                            <a:rPr lang="pt-PT" sz="1600" b="1" i="1" smtClean="0">
                              <a:solidFill>
                                <a:schemeClr val="tx1"/>
                              </a:solidFill>
                              <a:latin typeface="Cambria Math" panose="02040503050406030204" pitchFamily="18" charset="0"/>
                            </a:rPr>
                          </m:ctrlPr>
                        </m:accPr>
                        <m:e>
                          <m:r>
                            <a:rPr lang="pt-PT" sz="1600" b="1" i="0">
                              <a:solidFill>
                                <a:schemeClr val="tx1"/>
                              </a:solidFill>
                              <a:latin typeface="Cambria Math" panose="02040503050406030204" pitchFamily="18" charset="0"/>
                            </a:rPr>
                            <m:t>𝛀</m:t>
                          </m:r>
                        </m:e>
                      </m:acc>
                    </m:oMath>
                  </a14:m>
                  <a:r>
                    <a:rPr lang="pt-PT" sz="1600" b="1" dirty="0">
                      <a:solidFill>
                        <a:schemeClr val="tx1"/>
                      </a:solidFill>
                      <a:latin typeface="-apple-system"/>
                    </a:rPr>
                    <a:t> </a:t>
                  </a:r>
                  <a:r>
                    <a:rPr lang="pt-PT" sz="1600" dirty="0" err="1">
                      <a:solidFill>
                        <a:schemeClr val="tx1"/>
                      </a:solidFill>
                      <a:latin typeface="-apple-system"/>
                    </a:rPr>
                    <a:t>optimal</a:t>
                  </a:r>
                  <a:r>
                    <a:rPr lang="pt-PT" sz="1600" dirty="0">
                      <a:solidFill>
                        <a:schemeClr val="tx1"/>
                      </a:solidFill>
                      <a:latin typeface="-apple-system"/>
                    </a:rPr>
                    <a:t>?</a:t>
                  </a:r>
                  <a:endParaRPr lang="pt-PT" sz="2000" b="1" dirty="0">
                    <a:solidFill>
                      <a:schemeClr val="tx1"/>
                    </a:solidFill>
                    <a:latin typeface="-apple-system"/>
                  </a:endParaRPr>
                </a:p>
              </p:txBody>
            </p:sp>
          </mc:Choice>
          <mc:Fallback xmlns="">
            <p:sp>
              <p:nvSpPr>
                <p:cNvPr id="60" name="Retângulo: Cantos Arredondados 59">
                  <a:extLst>
                    <a:ext uri="{FF2B5EF4-FFF2-40B4-BE49-F238E27FC236}">
                      <a16:creationId xmlns:a16="http://schemas.microsoft.com/office/drawing/2014/main" id="{04C89704-D588-5BE2-0FCD-DB16D202D4DF}"/>
                    </a:ext>
                  </a:extLst>
                </p:cNvPr>
                <p:cNvSpPr>
                  <a:spLocks noRot="1" noChangeAspect="1" noMove="1" noResize="1" noEditPoints="1" noAdjustHandles="1" noChangeArrowheads="1" noChangeShapeType="1" noTextEdit="1"/>
                </p:cNvSpPr>
                <p:nvPr/>
              </p:nvSpPr>
              <p:spPr>
                <a:xfrm>
                  <a:off x="6997440" y="3480935"/>
                  <a:ext cx="1444311" cy="436847"/>
                </a:xfrm>
                <a:prstGeom prst="roundRect">
                  <a:avLst/>
                </a:prstGeom>
                <a:blipFill>
                  <a:blip r:embed="rId12"/>
                  <a:stretch>
                    <a:fillRect b="-5405"/>
                  </a:stretch>
                </a:blipFill>
                <a:ln w="19050">
                  <a:solidFill>
                    <a:schemeClr val="tx1"/>
                  </a:solidFill>
                </a:ln>
              </p:spPr>
              <p:txBody>
                <a:bodyPr/>
                <a:lstStyle/>
                <a:p>
                  <a:r>
                    <a:rPr lang="pt-PT">
                      <a:noFill/>
                    </a:rPr>
                    <a:t> </a:t>
                  </a:r>
                </a:p>
              </p:txBody>
            </p:sp>
          </mc:Fallback>
        </mc:AlternateContent>
        <p:cxnSp>
          <p:nvCxnSpPr>
            <p:cNvPr id="15" name="Conexão reta unidirecional 61">
              <a:extLst>
                <a:ext uri="{FF2B5EF4-FFF2-40B4-BE49-F238E27FC236}">
                  <a16:creationId xmlns:a16="http://schemas.microsoft.com/office/drawing/2014/main" id="{2BE011AE-2E78-AF3F-E76F-A6BD504AF5F3}"/>
                </a:ext>
              </a:extLst>
            </p:cNvPr>
            <p:cNvCxnSpPr>
              <a:cxnSpLocks/>
              <a:stCxn id="14" idx="1"/>
              <a:endCxn id="16" idx="3"/>
            </p:cNvCxnSpPr>
            <p:nvPr/>
          </p:nvCxnSpPr>
          <p:spPr>
            <a:xfrm flipH="1">
              <a:off x="6055874" y="3699359"/>
              <a:ext cx="941566"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tângulo: Cantos Arredondados 63">
              <a:extLst>
                <a:ext uri="{FF2B5EF4-FFF2-40B4-BE49-F238E27FC236}">
                  <a16:creationId xmlns:a16="http://schemas.microsoft.com/office/drawing/2014/main" id="{7F2BF2BE-5D55-9F32-D0EE-15F84673F85A}"/>
                </a:ext>
              </a:extLst>
            </p:cNvPr>
            <p:cNvSpPr/>
            <p:nvPr/>
          </p:nvSpPr>
          <p:spPr>
            <a:xfrm>
              <a:off x="3798674" y="3480936"/>
              <a:ext cx="2257200" cy="436847"/>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600" dirty="0" err="1">
                  <a:solidFill>
                    <a:schemeClr val="tx1"/>
                  </a:solidFill>
                  <a:latin typeface="-apple-system"/>
                </a:rPr>
                <a:t>Optimization</a:t>
              </a:r>
              <a:r>
                <a:rPr lang="pt-PT" sz="1600" dirty="0">
                  <a:solidFill>
                    <a:schemeClr val="tx1"/>
                  </a:solidFill>
                  <a:latin typeface="-apple-system"/>
                </a:rPr>
                <a:t> </a:t>
              </a:r>
              <a:r>
                <a:rPr lang="pt-PT" sz="1600" b="0" i="0" u="none" strike="noStrike" dirty="0" err="1">
                  <a:solidFill>
                    <a:srgbClr val="000000"/>
                  </a:solidFill>
                  <a:effectLst/>
                  <a:latin typeface="-webkit-standard"/>
                </a:rPr>
                <a:t>algorithm</a:t>
              </a:r>
              <a:endParaRPr lang="pt-PT" sz="2000" b="1" dirty="0">
                <a:solidFill>
                  <a:schemeClr val="tx1"/>
                </a:solidFill>
                <a:latin typeface="-apple-system"/>
              </a:endParaRPr>
            </a:p>
          </p:txBody>
        </p:sp>
        <p:pic>
          <p:nvPicPr>
            <p:cNvPr id="17" name="Gráfico 16" descr="Base de Dados com preenchimento sólido">
              <a:extLst>
                <a:ext uri="{FF2B5EF4-FFF2-40B4-BE49-F238E27FC236}">
                  <a16:creationId xmlns:a16="http://schemas.microsoft.com/office/drawing/2014/main" id="{E1D86A32-531E-E36D-680B-3E608E62657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309544" y="3311486"/>
              <a:ext cx="764374" cy="764374"/>
            </a:xfrm>
            <a:prstGeom prst="rect">
              <a:avLst/>
            </a:prstGeom>
          </p:spPr>
        </p:pic>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7B67364E-8B7B-EA73-6158-BD82F293A5EC}"/>
                    </a:ext>
                  </a:extLst>
                </p:cNvPr>
                <p:cNvSpPr txBox="1"/>
                <p:nvPr/>
              </p:nvSpPr>
              <p:spPr>
                <a:xfrm>
                  <a:off x="8757132" y="4114841"/>
                  <a:ext cx="1920951" cy="616387"/>
                </a:xfrm>
                <a:prstGeom prst="rect">
                  <a:avLst/>
                </a:prstGeom>
                <a:noFill/>
              </p:spPr>
              <p:txBody>
                <a:bodyPr wrap="square" rtlCol="0">
                  <a:spAutoFit/>
                </a:bodyPr>
                <a:lstStyle/>
                <a:p>
                  <a:pPr algn="ctr"/>
                  <a:r>
                    <a:rPr lang="pt-PT" sz="1600" dirty="0" err="1"/>
                    <a:t>optimal</a:t>
                  </a:r>
                  <a:r>
                    <a:rPr lang="pt-PT" sz="1600" dirty="0"/>
                    <a:t> </a:t>
                  </a:r>
                  <a:r>
                    <a:rPr lang="pt-PT" sz="1600" dirty="0" err="1"/>
                    <a:t>model</a:t>
                  </a:r>
                  <a:r>
                    <a:rPr lang="pt-PT" sz="1600" dirty="0"/>
                    <a:t> </a:t>
                  </a:r>
                  <a:r>
                    <a:rPr lang="pt-PT" sz="1600" dirty="0" err="1"/>
                    <a:t>parameters</a:t>
                  </a:r>
                  <a:r>
                    <a:rPr lang="pt-PT" sz="1600" dirty="0"/>
                    <a:t>, </a:t>
                  </a:r>
                  <a14:m>
                    <m:oMath xmlns:m="http://schemas.openxmlformats.org/officeDocument/2006/math">
                      <m:sSup>
                        <m:sSupPr>
                          <m:ctrlPr>
                            <a:rPr lang="pt-PT" sz="1600" b="1" i="1" smtClean="0">
                              <a:latin typeface="Cambria Math" panose="02040503050406030204" pitchFamily="18" charset="0"/>
                            </a:rPr>
                          </m:ctrlPr>
                        </m:sSupPr>
                        <m:e>
                          <m:acc>
                            <m:accPr>
                              <m:chr m:val="⃗"/>
                              <m:ctrlPr>
                                <a:rPr lang="pt-PT" sz="1600" b="1" i="1">
                                  <a:latin typeface="Cambria Math" panose="02040503050406030204" pitchFamily="18" charset="0"/>
                                </a:rPr>
                              </m:ctrlPr>
                            </m:accPr>
                            <m:e>
                              <m:r>
                                <a:rPr lang="pt-PT" sz="1600" b="1">
                                  <a:latin typeface="Cambria Math" panose="02040503050406030204" pitchFamily="18" charset="0"/>
                                </a:rPr>
                                <m:t>𝛀</m:t>
                              </m:r>
                            </m:e>
                          </m:acc>
                        </m:e>
                        <m:sup>
                          <m:r>
                            <a:rPr lang="pt-PT" sz="1600" b="1" i="1" smtClean="0">
                              <a:latin typeface="Cambria Math" panose="02040503050406030204" pitchFamily="18" charset="0"/>
                            </a:rPr>
                            <m:t>∗</m:t>
                          </m:r>
                        </m:sup>
                      </m:sSup>
                    </m:oMath>
                  </a14:m>
                  <a:endParaRPr lang="pt-PT" sz="1600" b="1" dirty="0">
                    <a:latin typeface="-apple-system"/>
                  </a:endParaRPr>
                </a:p>
              </p:txBody>
            </p:sp>
          </mc:Choice>
          <mc:Fallback xmlns="">
            <p:sp>
              <p:nvSpPr>
                <p:cNvPr id="74" name="CaixaDeTexto 73">
                  <a:extLst>
                    <a:ext uri="{FF2B5EF4-FFF2-40B4-BE49-F238E27FC236}">
                      <a16:creationId xmlns:a16="http://schemas.microsoft.com/office/drawing/2014/main" id="{EB038BD7-EC3A-E89F-0E3C-93CC7DC9ECAF}"/>
                    </a:ext>
                  </a:extLst>
                </p:cNvPr>
                <p:cNvSpPr txBox="1">
                  <a:spLocks noRot="1" noChangeAspect="1" noMove="1" noResize="1" noEditPoints="1" noAdjustHandles="1" noChangeArrowheads="1" noChangeShapeType="1" noTextEdit="1"/>
                </p:cNvSpPr>
                <p:nvPr/>
              </p:nvSpPr>
              <p:spPr>
                <a:xfrm>
                  <a:off x="8757132" y="4114841"/>
                  <a:ext cx="1920951" cy="616387"/>
                </a:xfrm>
                <a:prstGeom prst="rect">
                  <a:avLst/>
                </a:prstGeom>
                <a:blipFill>
                  <a:blip r:embed="rId15"/>
                  <a:stretch>
                    <a:fillRect t="-4082" b="-12245"/>
                  </a:stretch>
                </a:blipFill>
              </p:spPr>
              <p:txBody>
                <a:bodyPr/>
                <a:lstStyle/>
                <a:p>
                  <a:r>
                    <a:rPr lang="pt-PT">
                      <a:noFill/>
                    </a:rPr>
                    <a:t> </a:t>
                  </a:r>
                </a:p>
              </p:txBody>
            </p:sp>
          </mc:Fallback>
        </mc:AlternateContent>
        <p:sp>
          <p:nvSpPr>
            <p:cNvPr id="19" name="Retângulo: Cantos Arredondados 74">
              <a:extLst>
                <a:ext uri="{FF2B5EF4-FFF2-40B4-BE49-F238E27FC236}">
                  <a16:creationId xmlns:a16="http://schemas.microsoft.com/office/drawing/2014/main" id="{52F649BC-A29E-FCA4-45B8-A1CF79F7303E}"/>
                </a:ext>
              </a:extLst>
            </p:cNvPr>
            <p:cNvSpPr/>
            <p:nvPr/>
          </p:nvSpPr>
          <p:spPr>
            <a:xfrm>
              <a:off x="9309544" y="3265048"/>
              <a:ext cx="764374" cy="857250"/>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sz="2000"/>
            </a:p>
          </p:txBody>
        </p:sp>
        <p:cxnSp>
          <p:nvCxnSpPr>
            <p:cNvPr id="20" name="Conexão: Ângulo Reto 76">
              <a:extLst>
                <a:ext uri="{FF2B5EF4-FFF2-40B4-BE49-F238E27FC236}">
                  <a16:creationId xmlns:a16="http://schemas.microsoft.com/office/drawing/2014/main" id="{0DCE342B-768B-85FD-E1C5-B3EF03E1B447}"/>
                </a:ext>
              </a:extLst>
            </p:cNvPr>
            <p:cNvCxnSpPr>
              <a:cxnSpLocks/>
              <a:stCxn id="16" idx="1"/>
              <a:endCxn id="8" idx="1"/>
            </p:cNvCxnSpPr>
            <p:nvPr/>
          </p:nvCxnSpPr>
          <p:spPr>
            <a:xfrm rot="10800000">
              <a:off x="1295438" y="2331334"/>
              <a:ext cx="2503237" cy="1368026"/>
            </a:xfrm>
            <a:prstGeom prst="bentConnector3">
              <a:avLst>
                <a:gd name="adj1" fmla="val 118398"/>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93C555D0-797C-A9CD-4FD5-7D35DF0A82F6}"/>
                    </a:ext>
                  </a:extLst>
                </p:cNvPr>
                <p:cNvSpPr txBox="1"/>
                <p:nvPr/>
              </p:nvSpPr>
              <p:spPr>
                <a:xfrm>
                  <a:off x="862642" y="1410038"/>
                  <a:ext cx="10442926" cy="404791"/>
                </a:xfrm>
                <a:prstGeom prst="rect">
                  <a:avLst/>
                </a:prstGeom>
                <a:noFill/>
              </p:spPr>
              <p:txBody>
                <a:bodyPr wrap="square" rtlCol="0">
                  <a:spAutoFit/>
                </a:bodyPr>
                <a:lstStyle/>
                <a:p>
                  <a:pPr algn="ctr"/>
                  <a:r>
                    <a:rPr lang="pt-PT" b="1" u="sng" dirty="0">
                      <a:latin typeface="-apple-system"/>
                    </a:rPr>
                    <a:t>Step 2</a:t>
                  </a:r>
                  <a:r>
                    <a:rPr lang="pt-PT" b="1" dirty="0">
                      <a:latin typeface="-apple-system"/>
                    </a:rPr>
                    <a:t>:</a:t>
                  </a:r>
                  <a:r>
                    <a:rPr lang="pt-PT" dirty="0">
                      <a:latin typeface="-apple-system"/>
                    </a:rPr>
                    <a:t> </a:t>
                  </a:r>
                  <a:r>
                    <a:rPr lang="pt-PT" dirty="0" err="1">
                      <a:latin typeface="-apple-system"/>
                    </a:rPr>
                    <a:t>Calibrate</a:t>
                  </a:r>
                  <a:r>
                    <a:rPr lang="pt-PT" dirty="0">
                      <a:latin typeface="-apple-system"/>
                    </a:rPr>
                    <a:t> </a:t>
                  </a:r>
                  <a:r>
                    <a:rPr lang="pt-PT" dirty="0" err="1">
                      <a:latin typeface="-apple-system"/>
                    </a:rPr>
                    <a:t>model</a:t>
                  </a:r>
                  <a:r>
                    <a:rPr lang="pt-PT" dirty="0">
                      <a:latin typeface="-apple-system"/>
                    </a:rPr>
                    <a:t> </a:t>
                  </a:r>
                  <a:r>
                    <a:rPr lang="pt-PT" sz="1800" dirty="0">
                      <a:latin typeface="-apple-system"/>
                    </a:rPr>
                    <a:t>(</a:t>
                  </a:r>
                  <a:r>
                    <a:rPr lang="pt-PT" sz="1800" dirty="0" err="1">
                      <a:latin typeface="-apple-system"/>
                    </a:rPr>
                    <a:t>obtain</a:t>
                  </a:r>
                  <a:r>
                    <a:rPr lang="pt-PT" sz="1800" dirty="0">
                      <a:latin typeface="-apple-system"/>
                    </a:rPr>
                    <a:t> </a:t>
                  </a:r>
                  <a14:m>
                    <m:oMath xmlns:m="http://schemas.openxmlformats.org/officeDocument/2006/math">
                      <m:sSup>
                        <m:sSupPr>
                          <m:ctrlPr>
                            <a:rPr lang="pt-PT" sz="1800" i="1" smtClean="0">
                              <a:latin typeface="Cambria Math" panose="02040503050406030204" pitchFamily="18" charset="0"/>
                            </a:rPr>
                          </m:ctrlPr>
                        </m:sSupPr>
                        <m:e>
                          <m:acc>
                            <m:accPr>
                              <m:chr m:val="⃗"/>
                              <m:ctrlPr>
                                <a:rPr lang="pt-PT" sz="1800" i="1">
                                  <a:latin typeface="Cambria Math" panose="02040503050406030204" pitchFamily="18" charset="0"/>
                                </a:rPr>
                              </m:ctrlPr>
                            </m:accPr>
                            <m:e>
                              <m:r>
                                <m:rPr>
                                  <m:sty m:val="p"/>
                                </m:rPr>
                                <a:rPr lang="pt-PT" sz="1800" b="0" i="1">
                                  <a:latin typeface="Cambria Math" panose="02040503050406030204" pitchFamily="18" charset="0"/>
                                </a:rPr>
                                <m:t>Ω</m:t>
                              </m:r>
                            </m:e>
                          </m:acc>
                        </m:e>
                        <m:sup>
                          <m:r>
                            <a:rPr lang="pt-PT" sz="1800" b="0" i="1" smtClean="0">
                              <a:latin typeface="Cambria Math" panose="02040503050406030204" pitchFamily="18" charset="0"/>
                            </a:rPr>
                            <m:t>∗</m:t>
                          </m:r>
                        </m:sup>
                      </m:sSup>
                    </m:oMath>
                  </a14:m>
                  <a:r>
                    <a:rPr lang="pt-PT" sz="1800" dirty="0">
                      <a:latin typeface="-apple-system"/>
                    </a:rPr>
                    <a:t>) </a:t>
                  </a:r>
                  <a:r>
                    <a:rPr lang="pt-PT" dirty="0">
                      <a:latin typeface="-apple-system"/>
                    </a:rPr>
                    <a:t> </a:t>
                  </a:r>
                </a:p>
              </p:txBody>
            </p:sp>
          </mc:Choice>
          <mc:Fallback xmlns="">
            <p:sp>
              <p:nvSpPr>
                <p:cNvPr id="78" name="CaixaDeTexto 77">
                  <a:extLst>
                    <a:ext uri="{FF2B5EF4-FFF2-40B4-BE49-F238E27FC236}">
                      <a16:creationId xmlns:a16="http://schemas.microsoft.com/office/drawing/2014/main" id="{3D2511EF-670E-3CC2-3D35-E0653488651F}"/>
                    </a:ext>
                  </a:extLst>
                </p:cNvPr>
                <p:cNvSpPr txBox="1">
                  <a:spLocks noRot="1" noChangeAspect="1" noMove="1" noResize="1" noEditPoints="1" noAdjustHandles="1" noChangeArrowheads="1" noChangeShapeType="1" noTextEdit="1"/>
                </p:cNvSpPr>
                <p:nvPr/>
              </p:nvSpPr>
              <p:spPr>
                <a:xfrm>
                  <a:off x="862642" y="1410038"/>
                  <a:ext cx="10442926" cy="404791"/>
                </a:xfrm>
                <a:prstGeom prst="rect">
                  <a:avLst/>
                </a:prstGeom>
                <a:blipFill>
                  <a:blip r:embed="rId16"/>
                  <a:stretch>
                    <a:fillRect b="-20588"/>
                  </a:stretch>
                </a:blipFill>
              </p:spPr>
              <p:txBody>
                <a:bodyPr/>
                <a:lstStyle/>
                <a:p>
                  <a:r>
                    <a:rPr lang="pt-PT">
                      <a:noFill/>
                    </a:rPr>
                    <a:t> </a:t>
                  </a:r>
                </a:p>
              </p:txBody>
            </p:sp>
          </mc:Fallback>
        </mc:AlternateContent>
        <p:cxnSp>
          <p:nvCxnSpPr>
            <p:cNvPr id="22" name="Conexão reta unidirecional 84">
              <a:extLst>
                <a:ext uri="{FF2B5EF4-FFF2-40B4-BE49-F238E27FC236}">
                  <a16:creationId xmlns:a16="http://schemas.microsoft.com/office/drawing/2014/main" id="{E5140B4D-A605-A14E-6880-2C2436880B57}"/>
                </a:ext>
              </a:extLst>
            </p:cNvPr>
            <p:cNvCxnSpPr>
              <a:cxnSpLocks/>
            </p:cNvCxnSpPr>
            <p:nvPr/>
          </p:nvCxnSpPr>
          <p:spPr>
            <a:xfrm>
              <a:off x="7730171" y="2782141"/>
              <a:ext cx="0" cy="7046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CaixaDeTexto 22">
              <a:extLst>
                <a:ext uri="{FF2B5EF4-FFF2-40B4-BE49-F238E27FC236}">
                  <a16:creationId xmlns:a16="http://schemas.microsoft.com/office/drawing/2014/main" id="{3B4A7141-3F35-6D8F-8AE6-EC48B9826243}"/>
                </a:ext>
              </a:extLst>
            </p:cNvPr>
            <p:cNvSpPr txBox="1"/>
            <p:nvPr/>
          </p:nvSpPr>
          <p:spPr>
            <a:xfrm>
              <a:off x="8616372" y="3403505"/>
              <a:ext cx="513525" cy="338554"/>
            </a:xfrm>
            <a:prstGeom prst="rect">
              <a:avLst/>
            </a:prstGeom>
            <a:noFill/>
          </p:spPr>
          <p:txBody>
            <a:bodyPr wrap="square">
              <a:spAutoFit/>
            </a:bodyPr>
            <a:lstStyle/>
            <a:p>
              <a:r>
                <a:rPr lang="pt-PT" sz="1600" b="1" dirty="0" err="1">
                  <a:latin typeface="-apple-system"/>
                </a:rPr>
                <a:t>Yes</a:t>
              </a:r>
              <a:endParaRPr lang="pt-PT" sz="1600" b="1" dirty="0"/>
            </a:p>
          </p:txBody>
        </p:sp>
        <p:cxnSp>
          <p:nvCxnSpPr>
            <p:cNvPr id="24" name="Conexão reta unidirecional 126">
              <a:extLst>
                <a:ext uri="{FF2B5EF4-FFF2-40B4-BE49-F238E27FC236}">
                  <a16:creationId xmlns:a16="http://schemas.microsoft.com/office/drawing/2014/main" id="{337F5696-1940-87C3-65B1-B5F31F31380C}"/>
                </a:ext>
              </a:extLst>
            </p:cNvPr>
            <p:cNvCxnSpPr>
              <a:cxnSpLocks/>
              <a:endCxn id="19" idx="1"/>
            </p:cNvCxnSpPr>
            <p:nvPr/>
          </p:nvCxnSpPr>
          <p:spPr>
            <a:xfrm>
              <a:off x="8441751" y="3692666"/>
              <a:ext cx="867793" cy="10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15F86F6D-B9E5-CF5F-A6D7-D60C756E4F98}"/>
                    </a:ext>
                  </a:extLst>
                </p:cNvPr>
                <p:cNvSpPr txBox="1"/>
                <p:nvPr/>
              </p:nvSpPr>
              <p:spPr>
                <a:xfrm>
                  <a:off x="6591980" y="1937311"/>
                  <a:ext cx="4713588" cy="7923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kumimoji="0" lang="pt-PT" sz="160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naryPr>
                          <m:sub>
                            <m:r>
                              <a:rPr kumimoji="0" lang="pt-PT" sz="160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𝑖</m:t>
                            </m:r>
                            <m:r>
                              <a:rPr kumimoji="0" lang="pt-PT" sz="160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=0</m:t>
                            </m:r>
                          </m:sub>
                          <m:sup>
                            <m:r>
                              <a:rPr kumimoji="0" lang="pt-PT" sz="160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𝑛</m:t>
                            </m:r>
                          </m:sup>
                          <m:e>
                            <m:nary>
                              <m:naryPr>
                                <m:chr m:val="∑"/>
                                <m:supHide m:val="on"/>
                                <m:ctrlPr>
                                  <a:rPr kumimoji="0" lang="pt-PT" sz="160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ctrlPr>
                              </m:naryPr>
                              <m:sub>
                                <m:r>
                                  <a:rPr kumimoji="0" lang="pt-PT" sz="160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𝑗</m:t>
                                </m:r>
                                <m:r>
                                  <a:rPr kumimoji="0" lang="pt-PT" sz="160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pt-PT" sz="160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ℱ</m:t>
                                </m:r>
                              </m:sub>
                              <m:sup/>
                              <m:e>
                                <m:r>
                                  <a:rPr kumimoji="0" lang="pt-PT"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   </m:t>
                                </m:r>
                                <m:d>
                                  <m:dPr>
                                    <m:ctrlPr>
                                      <a:rPr kumimoji="0" lang="pt-PT" sz="160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ctrlPr>
                                  </m:dPr>
                                  <m:e>
                                    <m:sSubSup>
                                      <m:sSubSupPr>
                                        <m:ctrlPr>
                                          <a:rPr kumimoji="0" lang="pt-PT" sz="1600" i="1" u="none" strike="noStrike" kern="1200" cap="none" spc="0" normalizeH="0" baseline="0" noProof="0">
                                            <a:ln>
                                              <a:noFill/>
                                            </a:ln>
                                            <a:solidFill>
                                              <a:prstClr val="black"/>
                                            </a:solidFill>
                                            <a:effectLst/>
                                            <a:uLnTx/>
                                            <a:uFillTx/>
                                            <a:latin typeface="Cambria Math" panose="02040503050406030204" pitchFamily="18" charset="0"/>
                                          </a:rPr>
                                        </m:ctrlPr>
                                      </m:sSubSupPr>
                                      <m:e>
                                        <m:r>
                                          <a:rPr kumimoji="0" lang="pt-PT" sz="1600" b="0" i="1" u="none" strike="noStrike" kern="1200" cap="none" spc="0" normalizeH="0" baseline="0" noProof="0" smtClean="0">
                                            <a:ln>
                                              <a:noFill/>
                                            </a:ln>
                                            <a:solidFill>
                                              <a:prstClr val="black"/>
                                            </a:solidFill>
                                            <a:effectLst/>
                                            <a:uLnTx/>
                                            <a:uFillTx/>
                                            <a:latin typeface="Cambria Math" panose="02040503050406030204" pitchFamily="18" charset="0"/>
                                          </a:rPr>
                                          <m:t>𝑝</m:t>
                                        </m:r>
                                      </m:e>
                                      <m:sub>
                                        <m:r>
                                          <a:rPr lang="pt-PT" sz="1600" b="0" i="1">
                                            <a:latin typeface="Cambria Math" panose="02040503050406030204" pitchFamily="18" charset="0"/>
                                          </a:rPr>
                                          <m:t>𝑖</m:t>
                                        </m:r>
                                        <m:r>
                                          <a:rPr lang="pt-PT" sz="1600" b="0" i="1">
                                            <a:latin typeface="Cambria Math" panose="02040503050406030204" pitchFamily="18" charset="0"/>
                                          </a:rPr>
                                          <m:t>,</m:t>
                                        </m:r>
                                        <m:r>
                                          <a:rPr lang="pt-PT" sz="1600" b="0" i="1">
                                            <a:latin typeface="Cambria Math" panose="02040503050406030204" pitchFamily="18" charset="0"/>
                                          </a:rPr>
                                          <m:t>𝑗</m:t>
                                        </m:r>
                                      </m:sub>
                                      <m:sup>
                                        <m:d>
                                          <m:dPr>
                                            <m:ctrlPr>
                                              <a:rPr kumimoji="0" lang="pt-PT" sz="1600" i="1" u="none" strike="noStrike" kern="1200" cap="none" spc="0" normalizeH="0" baseline="0" noProof="0">
                                                <a:ln>
                                                  <a:noFill/>
                                                </a:ln>
                                                <a:solidFill>
                                                  <a:prstClr val="black"/>
                                                </a:solidFill>
                                                <a:effectLst/>
                                                <a:uLnTx/>
                                                <a:uFillTx/>
                                                <a:latin typeface="Cambria Math" panose="02040503050406030204" pitchFamily="18" charset="0"/>
                                              </a:rPr>
                                            </m:ctrlPr>
                                          </m:dPr>
                                          <m:e>
                                            <m:r>
                                              <m:rPr>
                                                <m:sty m:val="p"/>
                                              </m:rPr>
                                              <a:rPr kumimoji="0" lang="pt-PT" sz="1600" b="0" i="0" u="none" strike="noStrike" kern="1200" cap="none" spc="0" normalizeH="0" baseline="0" noProof="0" smtClean="0">
                                                <a:ln>
                                                  <a:noFill/>
                                                </a:ln>
                                                <a:solidFill>
                                                  <a:prstClr val="black"/>
                                                </a:solidFill>
                                                <a:effectLst/>
                                                <a:uLnTx/>
                                                <a:uFillTx/>
                                                <a:latin typeface="Cambria Math" panose="02040503050406030204" pitchFamily="18" charset="0"/>
                                              </a:rPr>
                                              <m:t>market</m:t>
                                            </m:r>
                                          </m:e>
                                        </m:d>
                                      </m:sup>
                                    </m:sSubSup>
                                    <m:d>
                                      <m:dPr>
                                        <m:ctrlPr>
                                          <a:rPr kumimoji="0" lang="pt-PT" sz="1600" i="1" u="none" strike="noStrike" kern="1200" cap="none" spc="0" normalizeH="0" baseline="0" noProof="0">
                                            <a:ln>
                                              <a:noFill/>
                                            </a:ln>
                                            <a:solidFill>
                                              <a:prstClr val="black"/>
                                            </a:solidFill>
                                            <a:effectLst/>
                                            <a:uLnTx/>
                                            <a:uFillTx/>
                                            <a:latin typeface="Cambria Math" panose="02040503050406030204" pitchFamily="18" charset="0"/>
                                          </a:rPr>
                                        </m:ctrlPr>
                                      </m:dPr>
                                      <m:e>
                                        <m:sSub>
                                          <m:sSubPr>
                                            <m:ctrlPr>
                                              <a:rPr lang="pt-PT" sz="1600" i="1">
                                                <a:latin typeface="Cambria Math" panose="02040503050406030204" pitchFamily="18" charset="0"/>
                                                <a:ea typeface="Cambria Math" panose="02040503050406030204" pitchFamily="18" charset="0"/>
                                              </a:rPr>
                                            </m:ctrlPr>
                                          </m:sSubPr>
                                          <m:e>
                                            <m:r>
                                              <m:rPr>
                                                <m:sty m:val="p"/>
                                              </m:rPr>
                                              <a:rPr lang="pt-PT" sz="1600" b="0" i="1">
                                                <a:latin typeface="Cambria Math" panose="02040503050406030204" pitchFamily="18" charset="0"/>
                                              </a:rPr>
                                              <m:t>Λ</m:t>
                                            </m:r>
                                          </m:e>
                                          <m:sub>
                                            <m:r>
                                              <a:rPr lang="pt-PT" sz="1600" b="0" i="1">
                                                <a:latin typeface="Cambria Math" panose="02040503050406030204" pitchFamily="18" charset="0"/>
                                              </a:rPr>
                                              <m:t>𝑖</m:t>
                                            </m:r>
                                            <m:r>
                                              <a:rPr lang="pt-PT" sz="1600" b="0" i="1">
                                                <a:latin typeface="Cambria Math" panose="02040503050406030204" pitchFamily="18" charset="0"/>
                                              </a:rPr>
                                              <m:t>,</m:t>
                                            </m:r>
                                            <m:r>
                                              <a:rPr lang="pt-PT" sz="1600" b="0" i="1">
                                                <a:latin typeface="Cambria Math" panose="02040503050406030204" pitchFamily="18" charset="0"/>
                                              </a:rPr>
                                              <m:t>𝑗</m:t>
                                            </m:r>
                                          </m:sub>
                                        </m:sSub>
                                      </m:e>
                                    </m:d>
                                    <m:r>
                                      <a:rPr kumimoji="0" lang="pt-PT" sz="16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pt-PT" sz="1600" b="0" i="1" u="none" strike="noStrike" kern="1200" cap="none" spc="0" normalizeH="0" baseline="0" noProof="0" smtClean="0">
                                        <a:ln>
                                          <a:noFill/>
                                        </a:ln>
                                        <a:solidFill>
                                          <a:prstClr val="black"/>
                                        </a:solidFill>
                                        <a:effectLst/>
                                        <a:uLnTx/>
                                        <a:uFillTx/>
                                        <a:latin typeface="Cambria Math" panose="02040503050406030204" pitchFamily="18" charset="0"/>
                                      </a:rPr>
                                      <m:t>𝐹</m:t>
                                    </m:r>
                                    <m:d>
                                      <m:dPr>
                                        <m:ctrlPr>
                                          <a:rPr kumimoji="0" lang="pt-PT" sz="1600" i="1" u="none" strike="noStrike" kern="1200" cap="none" spc="0" normalizeH="0" baseline="0" noProof="0">
                                            <a:ln>
                                              <a:noFill/>
                                            </a:ln>
                                            <a:solidFill>
                                              <a:prstClr val="black"/>
                                            </a:solidFill>
                                            <a:effectLst/>
                                            <a:uLnTx/>
                                            <a:uFillTx/>
                                            <a:latin typeface="Cambria Math" panose="02040503050406030204" pitchFamily="18" charset="0"/>
                                          </a:rPr>
                                        </m:ctrlPr>
                                      </m:dPr>
                                      <m:e>
                                        <m:r>
                                          <a:rPr kumimoji="0" lang="pt-PT" sz="1600" b="0" i="1" u="none" strike="noStrike" kern="1200" cap="none" spc="0" normalizeH="0" baseline="0" noProof="0" smtClean="0">
                                            <a:ln>
                                              <a:noFill/>
                                            </a:ln>
                                            <a:solidFill>
                                              <a:prstClr val="black"/>
                                            </a:solidFill>
                                            <a:effectLst/>
                                            <a:uLnTx/>
                                            <a:uFillTx/>
                                            <a:latin typeface="Cambria Math" panose="02040503050406030204" pitchFamily="18" charset="0"/>
                                          </a:rPr>
                                          <m:t> </m:t>
                                        </m:r>
                                        <m:acc>
                                          <m:accPr>
                                            <m:chr m:val="⃗"/>
                                            <m:ctrlPr>
                                              <a:rPr lang="pt-PT" sz="1600" i="1">
                                                <a:latin typeface="Cambria Math" panose="02040503050406030204" pitchFamily="18" charset="0"/>
                                              </a:rPr>
                                            </m:ctrlPr>
                                          </m:accPr>
                                          <m:e>
                                            <m:r>
                                              <m:rPr>
                                                <m:sty m:val="p"/>
                                              </m:rPr>
                                              <a:rPr lang="pt-PT" sz="1600" b="0" i="1">
                                                <a:latin typeface="Cambria Math" panose="02040503050406030204" pitchFamily="18" charset="0"/>
                                              </a:rPr>
                                              <m:t>Ω</m:t>
                                            </m:r>
                                          </m:e>
                                        </m:acc>
                                        <m:r>
                                          <a:rPr lang="pt-PT" sz="1600" b="0" i="1">
                                            <a:latin typeface="Cambria Math" panose="02040503050406030204" pitchFamily="18" charset="0"/>
                                          </a:rPr>
                                          <m:t>,</m:t>
                                        </m:r>
                                        <m:sSub>
                                          <m:sSubPr>
                                            <m:ctrlPr>
                                              <a:rPr lang="pt-PT" sz="1600" i="1">
                                                <a:latin typeface="Cambria Math" panose="02040503050406030204" pitchFamily="18" charset="0"/>
                                                <a:ea typeface="Cambria Math" panose="02040503050406030204" pitchFamily="18" charset="0"/>
                                              </a:rPr>
                                            </m:ctrlPr>
                                          </m:sSubPr>
                                          <m:e>
                                            <m:r>
                                              <m:rPr>
                                                <m:sty m:val="p"/>
                                              </m:rPr>
                                              <a:rPr lang="pt-PT" sz="1600" b="0" i="1">
                                                <a:latin typeface="Cambria Math" panose="02040503050406030204" pitchFamily="18" charset="0"/>
                                              </a:rPr>
                                              <m:t>Λ</m:t>
                                            </m:r>
                                          </m:e>
                                          <m:sub>
                                            <m:r>
                                              <a:rPr lang="pt-PT" sz="1600" b="0" i="1">
                                                <a:latin typeface="Cambria Math" panose="02040503050406030204" pitchFamily="18" charset="0"/>
                                              </a:rPr>
                                              <m:t>𝑖</m:t>
                                            </m:r>
                                            <m:r>
                                              <a:rPr lang="pt-PT" sz="1600" b="0" i="1">
                                                <a:latin typeface="Cambria Math" panose="02040503050406030204" pitchFamily="18" charset="0"/>
                                              </a:rPr>
                                              <m:t>,</m:t>
                                            </m:r>
                                            <m:r>
                                              <a:rPr lang="pt-PT" sz="1600" b="0" i="1">
                                                <a:latin typeface="Cambria Math" panose="02040503050406030204" pitchFamily="18" charset="0"/>
                                              </a:rPr>
                                              <m:t>𝑗</m:t>
                                            </m:r>
                                          </m:sub>
                                        </m:sSub>
                                        <m:r>
                                          <a:rPr kumimoji="0" lang="pt-PT" sz="1600" b="0" i="1" u="none" strike="noStrike" kern="1200" cap="none" spc="0" normalizeH="0" baseline="0" noProof="0" smtClean="0">
                                            <a:ln>
                                              <a:noFill/>
                                            </a:ln>
                                            <a:solidFill>
                                              <a:prstClr val="black"/>
                                            </a:solidFill>
                                            <a:effectLst/>
                                            <a:uLnTx/>
                                            <a:uFillTx/>
                                            <a:latin typeface="Cambria Math" panose="02040503050406030204" pitchFamily="18" charset="0"/>
                                          </a:rPr>
                                          <m:t>;</m:t>
                                        </m:r>
                                        <m:sSup>
                                          <m:sSupPr>
                                            <m:ctrlPr>
                                              <a:rPr kumimoji="0" lang="pt-PT" sz="1600" i="1" u="none" strike="noStrike" kern="1200" cap="none" spc="0" normalizeH="0" baseline="0" noProof="0">
                                                <a:ln>
                                                  <a:noFill/>
                                                </a:ln>
                                                <a:solidFill>
                                                  <a:prstClr val="black"/>
                                                </a:solidFill>
                                                <a:effectLst/>
                                                <a:uLnTx/>
                                                <a:uFillTx/>
                                                <a:latin typeface="Cambria Math" panose="02040503050406030204" pitchFamily="18" charset="0"/>
                                              </a:rPr>
                                            </m:ctrlPr>
                                          </m:sSupPr>
                                          <m:e>
                                            <m:r>
                                              <a:rPr kumimoji="0" lang="pt-PT"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𝜃</m:t>
                                            </m:r>
                                          </m:e>
                                          <m:sup>
                                            <m:r>
                                              <a:rPr kumimoji="0" lang="pt-PT" sz="1600" b="0" i="1" u="none" strike="noStrike" kern="1200" cap="none" spc="0" normalizeH="0" baseline="0" noProof="0" smtClean="0">
                                                <a:ln>
                                                  <a:noFill/>
                                                </a:ln>
                                                <a:solidFill>
                                                  <a:prstClr val="black"/>
                                                </a:solidFill>
                                                <a:effectLst/>
                                                <a:uLnTx/>
                                                <a:uFillTx/>
                                                <a:latin typeface="Cambria Math" panose="02040503050406030204" pitchFamily="18" charset="0"/>
                                              </a:rPr>
                                              <m:t>∗</m:t>
                                            </m:r>
                                          </m:sup>
                                        </m:sSup>
                                      </m:e>
                                    </m:d>
                                  </m:e>
                                </m:d>
                              </m:e>
                            </m:nary>
                          </m:e>
                        </m:nary>
                      </m:oMath>
                    </m:oMathPara>
                  </a14:m>
                  <a:endParaRPr lang="pt-PT" sz="1600" dirty="0"/>
                </a:p>
              </p:txBody>
            </p:sp>
          </mc:Choice>
          <mc:Fallback xmlns="">
            <p:sp>
              <p:nvSpPr>
                <p:cNvPr id="8" name="CaixaDeTexto 7">
                  <a:extLst>
                    <a:ext uri="{FF2B5EF4-FFF2-40B4-BE49-F238E27FC236}">
                      <a16:creationId xmlns:a16="http://schemas.microsoft.com/office/drawing/2014/main" id="{AA79F3EC-6DB5-A0B1-5EBC-3FCA7DC683BE}"/>
                    </a:ext>
                  </a:extLst>
                </p:cNvPr>
                <p:cNvSpPr txBox="1">
                  <a:spLocks noRot="1" noChangeAspect="1" noMove="1" noResize="1" noEditPoints="1" noAdjustHandles="1" noChangeArrowheads="1" noChangeShapeType="1" noTextEdit="1"/>
                </p:cNvSpPr>
                <p:nvPr/>
              </p:nvSpPr>
              <p:spPr>
                <a:xfrm>
                  <a:off x="6591980" y="1937311"/>
                  <a:ext cx="4713588" cy="792396"/>
                </a:xfrm>
                <a:prstGeom prst="rect">
                  <a:avLst/>
                </a:prstGeom>
                <a:blipFill>
                  <a:blip r:embed="rId17"/>
                  <a:stretch>
                    <a:fillRect l="-3217" t="-96875" b="-145313"/>
                  </a:stretch>
                </a:blipFill>
              </p:spPr>
              <p:txBody>
                <a:bodyPr/>
                <a:lstStyle/>
                <a:p>
                  <a:r>
                    <a:rPr lang="pt-PT">
                      <a:noFill/>
                    </a:rPr>
                    <a:t> </a:t>
                  </a:r>
                </a:p>
              </p:txBody>
            </p:sp>
          </mc:Fallback>
        </mc:AlternateContent>
        <p:sp>
          <p:nvSpPr>
            <p:cNvPr id="26" name="CaixaDeTexto 25">
              <a:extLst>
                <a:ext uri="{FF2B5EF4-FFF2-40B4-BE49-F238E27FC236}">
                  <a16:creationId xmlns:a16="http://schemas.microsoft.com/office/drawing/2014/main" id="{C11A45A9-FAE9-F0D5-BFA3-27450EF918AE}"/>
                </a:ext>
              </a:extLst>
            </p:cNvPr>
            <p:cNvSpPr txBox="1"/>
            <p:nvPr/>
          </p:nvSpPr>
          <p:spPr>
            <a:xfrm>
              <a:off x="6307187" y="3403505"/>
              <a:ext cx="513525" cy="338554"/>
            </a:xfrm>
            <a:prstGeom prst="rect">
              <a:avLst/>
            </a:prstGeom>
            <a:noFill/>
          </p:spPr>
          <p:txBody>
            <a:bodyPr wrap="square">
              <a:spAutoFit/>
            </a:bodyPr>
            <a:lstStyle/>
            <a:p>
              <a:pPr algn="ctr"/>
              <a:r>
                <a:rPr lang="pt-PT" sz="1600" b="1" dirty="0">
                  <a:latin typeface="-apple-system"/>
                </a:rPr>
                <a:t>No</a:t>
              </a:r>
              <a:endParaRPr lang="pt-PT" sz="1600" b="1" dirty="0"/>
            </a:p>
          </p:txBody>
        </p:sp>
        <p:cxnSp>
          <p:nvCxnSpPr>
            <p:cNvPr id="27" name="Conexão reta unidirecional 2">
              <a:extLst>
                <a:ext uri="{FF2B5EF4-FFF2-40B4-BE49-F238E27FC236}">
                  <a16:creationId xmlns:a16="http://schemas.microsoft.com/office/drawing/2014/main" id="{C29E3949-84EB-194B-6F07-85F9DE9A59B4}"/>
                </a:ext>
              </a:extLst>
            </p:cNvPr>
            <p:cNvCxnSpPr>
              <a:cxnSpLocks/>
              <a:stCxn id="12" idx="3"/>
              <a:endCxn id="28" idx="1"/>
            </p:cNvCxnSpPr>
            <p:nvPr/>
          </p:nvCxnSpPr>
          <p:spPr>
            <a:xfrm flipV="1">
              <a:off x="5730103" y="2329970"/>
              <a:ext cx="13002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tângulo: Cantos Arredondados 3">
              <a:extLst>
                <a:ext uri="{FF2B5EF4-FFF2-40B4-BE49-F238E27FC236}">
                  <a16:creationId xmlns:a16="http://schemas.microsoft.com/office/drawing/2014/main" id="{1FF7717B-7F02-C7C8-28DA-FF8484944BAD}"/>
                </a:ext>
              </a:extLst>
            </p:cNvPr>
            <p:cNvSpPr/>
            <p:nvPr/>
          </p:nvSpPr>
          <p:spPr>
            <a:xfrm>
              <a:off x="7030311" y="1877798"/>
              <a:ext cx="3847239" cy="904343"/>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sz="1600" b="1" i="1">
                <a:solidFill>
                  <a:schemeClr val="tx1"/>
                </a:solidFill>
                <a:latin typeface="Cambria Math" panose="02040503050406030204" pitchFamily="18" charset="0"/>
              </a:endParaRPr>
            </a:p>
          </p:txBody>
        </p:sp>
        <p:sp>
          <p:nvSpPr>
            <p:cNvPr id="29" name="CaixaDeTexto 28">
              <a:extLst>
                <a:ext uri="{FF2B5EF4-FFF2-40B4-BE49-F238E27FC236}">
                  <a16:creationId xmlns:a16="http://schemas.microsoft.com/office/drawing/2014/main" id="{66CE4340-99A7-55F4-16DA-ED0C4BFD01AE}"/>
                </a:ext>
              </a:extLst>
            </p:cNvPr>
            <p:cNvSpPr txBox="1"/>
            <p:nvPr/>
          </p:nvSpPr>
          <p:spPr>
            <a:xfrm>
              <a:off x="5744806" y="1997794"/>
              <a:ext cx="1220537" cy="338554"/>
            </a:xfrm>
            <a:prstGeom prst="rect">
              <a:avLst/>
            </a:prstGeom>
            <a:noFill/>
          </p:spPr>
          <p:txBody>
            <a:bodyPr wrap="square">
              <a:spAutoFit/>
            </a:bodyPr>
            <a:lstStyle/>
            <a:p>
              <a:pPr algn="ctr"/>
              <a:r>
                <a:rPr lang="pt-PT" sz="1600" b="1" dirty="0">
                  <a:latin typeface="-apple-system"/>
                </a:rPr>
                <a:t>Determine</a:t>
              </a:r>
              <a:endParaRPr lang="pt-PT" sz="1600" b="1" dirty="0"/>
            </a:p>
          </p:txBody>
        </p:sp>
        <p:sp>
          <p:nvSpPr>
            <p:cNvPr id="30" name="CaixaDeTexto 29">
              <a:extLst>
                <a:ext uri="{FF2B5EF4-FFF2-40B4-BE49-F238E27FC236}">
                  <a16:creationId xmlns:a16="http://schemas.microsoft.com/office/drawing/2014/main" id="{0631A4B9-8BFC-6666-AD73-5A0443AAC668}"/>
                </a:ext>
              </a:extLst>
            </p:cNvPr>
            <p:cNvSpPr txBox="1"/>
            <p:nvPr/>
          </p:nvSpPr>
          <p:spPr>
            <a:xfrm>
              <a:off x="7719596" y="2127045"/>
              <a:ext cx="301686" cy="400110"/>
            </a:xfrm>
            <a:prstGeom prst="rect">
              <a:avLst/>
            </a:prstGeom>
            <a:noFill/>
          </p:spPr>
          <p:txBody>
            <a:bodyPr wrap="none" rtlCol="0">
              <a:spAutoFit/>
            </a:bodyPr>
            <a:lstStyle/>
            <a:p>
              <a:r>
                <a:rPr lang="pt-PT" sz="2000" b="1" dirty="0">
                  <a:latin typeface="Palace Script MT" panose="030303020206070C0B05" pitchFamily="66" charset="0"/>
                </a:rPr>
                <a:t>C</a:t>
              </a:r>
            </a:p>
          </p:txBody>
        </p:sp>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CE59856B-2E20-C236-0C45-3B487B8BA1C1}"/>
                    </a:ext>
                  </a:extLst>
                </p:cNvPr>
                <p:cNvSpPr txBox="1"/>
                <p:nvPr/>
              </p:nvSpPr>
              <p:spPr>
                <a:xfrm>
                  <a:off x="4313957" y="3919153"/>
                  <a:ext cx="1281674" cy="370101"/>
                </a:xfrm>
                <a:prstGeom prst="rect">
                  <a:avLst/>
                </a:prstGeom>
                <a:noFill/>
              </p:spPr>
              <p:txBody>
                <a:bodyPr wrap="square">
                  <a:spAutoFit/>
                </a:bodyPr>
                <a:lstStyle/>
                <a:p>
                  <a:pPr algn="ctr"/>
                  <a:r>
                    <a:rPr lang="pt-PT" sz="1600" dirty="0">
                      <a:latin typeface="-apple-system"/>
                    </a:rPr>
                    <a:t>u</a:t>
                  </a:r>
                  <a:r>
                    <a:rPr lang="pt-PT" sz="1600" dirty="0" err="1">
                      <a:latin typeface="-apple-system"/>
                    </a:rPr>
                    <a:t>pdate</a:t>
                  </a:r>
                  <a14:m>
                    <m:oMath xmlns:m="http://schemas.openxmlformats.org/officeDocument/2006/math">
                      <m:r>
                        <a:rPr lang="pt-PT" sz="1600" b="0" i="0" smtClean="0">
                          <a:latin typeface="Cambria Math" panose="02040503050406030204" pitchFamily="18" charset="0"/>
                        </a:rPr>
                        <m:t> </m:t>
                      </m:r>
                      <m:acc>
                        <m:accPr>
                          <m:chr m:val="⃗"/>
                          <m:ctrlPr>
                            <a:rPr lang="pt-PT" sz="1600" b="1" i="1">
                              <a:latin typeface="Cambria Math" panose="02040503050406030204" pitchFamily="18" charset="0"/>
                            </a:rPr>
                          </m:ctrlPr>
                        </m:accPr>
                        <m:e>
                          <m:r>
                            <a:rPr lang="pt-PT" sz="1600" b="1" i="0">
                              <a:latin typeface="Cambria Math" panose="02040503050406030204" pitchFamily="18" charset="0"/>
                            </a:rPr>
                            <m:t>𝛀</m:t>
                          </m:r>
                        </m:e>
                      </m:acc>
                    </m:oMath>
                  </a14:m>
                  <a:endParaRPr lang="pt-PT" sz="1600" b="1" dirty="0">
                    <a:latin typeface="-apple-system"/>
                  </a:endParaRPr>
                </a:p>
              </p:txBody>
            </p:sp>
          </mc:Choice>
          <mc:Fallback xmlns="">
            <p:sp>
              <p:nvSpPr>
                <p:cNvPr id="2" name="CaixaDeTexto 1">
                  <a:extLst>
                    <a:ext uri="{FF2B5EF4-FFF2-40B4-BE49-F238E27FC236}">
                      <a16:creationId xmlns:a16="http://schemas.microsoft.com/office/drawing/2014/main" id="{B80403CD-C8BF-4230-BC7E-5FF941308D93}"/>
                    </a:ext>
                  </a:extLst>
                </p:cNvPr>
                <p:cNvSpPr txBox="1">
                  <a:spLocks noRot="1" noChangeAspect="1" noMove="1" noResize="1" noEditPoints="1" noAdjustHandles="1" noChangeArrowheads="1" noChangeShapeType="1" noTextEdit="1"/>
                </p:cNvSpPr>
                <p:nvPr/>
              </p:nvSpPr>
              <p:spPr>
                <a:xfrm>
                  <a:off x="4313957" y="3919153"/>
                  <a:ext cx="1281674" cy="370101"/>
                </a:xfrm>
                <a:prstGeom prst="rect">
                  <a:avLst/>
                </a:prstGeom>
                <a:blipFill>
                  <a:blip r:embed="rId18"/>
                  <a:stretch>
                    <a:fillRect b="-23333"/>
                  </a:stretch>
                </a:blipFill>
              </p:spPr>
              <p:txBody>
                <a:bodyPr/>
                <a:lstStyle/>
                <a:p>
                  <a:r>
                    <a:rPr lang="pt-PT">
                      <a:noFill/>
                    </a:rPr>
                    <a:t> </a:t>
                  </a:r>
                </a:p>
              </p:txBody>
            </p:sp>
          </mc:Fallback>
        </mc:AlternateContent>
      </p:grpSp>
    </p:spTree>
    <p:extLst>
      <p:ext uri="{BB962C8B-B14F-4D97-AF65-F5344CB8AC3E}">
        <p14:creationId xmlns:p14="http://schemas.microsoft.com/office/powerpoint/2010/main" val="26397345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87E677-D025-9149-E489-43FC0B41ED9B}"/>
              </a:ext>
            </a:extLst>
          </p:cNvPr>
          <p:cNvSpPr>
            <a:spLocks noGrp="1"/>
          </p:cNvSpPr>
          <p:nvPr>
            <p:ph type="title"/>
          </p:nvPr>
        </p:nvSpPr>
        <p:spPr>
          <a:xfrm>
            <a:off x="0" y="1"/>
            <a:ext cx="12192000" cy="999460"/>
          </a:xfrm>
          <a:solidFill>
            <a:schemeClr val="bg1">
              <a:lumMod val="95000"/>
            </a:schemeClr>
          </a:solidFill>
        </p:spPr>
        <p:txBody>
          <a:bodyPr/>
          <a:lstStyle/>
          <a:p>
            <a:r>
              <a:rPr lang="pt-PT" sz="3200" b="1" dirty="0">
                <a:solidFill>
                  <a:srgbClr val="1990B0"/>
                </a:solidFill>
                <a:cs typeface="Arial" panose="020B0604020202020204" pitchFamily="34" charset="0"/>
              </a:rPr>
              <a:t>  </a:t>
            </a:r>
            <a:r>
              <a:rPr lang="en-US" sz="2800" b="1" dirty="0">
                <a:cs typeface="Arial" panose="020B0604020202020204" pitchFamily="34" charset="0"/>
              </a:rPr>
              <a:t> </a:t>
            </a:r>
            <a:r>
              <a:rPr lang="en-US" sz="2800" dirty="0">
                <a:cs typeface="Arial" panose="020B0604020202020204" pitchFamily="34" charset="0"/>
              </a:rPr>
              <a:t>Calibration using neural networks – </a:t>
            </a:r>
            <a:r>
              <a:rPr lang="en-US" sz="2800" b="1" dirty="0">
                <a:cs typeface="Arial" panose="020B0604020202020204" pitchFamily="34" charset="0"/>
              </a:rPr>
              <a:t>numerical results (training performance)</a:t>
            </a:r>
          </a:p>
        </p:txBody>
      </p:sp>
      <p:sp>
        <p:nvSpPr>
          <p:cNvPr id="3" name="Marcador de Posição do Número do Diapositivo 2">
            <a:extLst>
              <a:ext uri="{FF2B5EF4-FFF2-40B4-BE49-F238E27FC236}">
                <a16:creationId xmlns:a16="http://schemas.microsoft.com/office/drawing/2014/main" id="{4E55505A-0F34-EA7B-60D0-3DBB22588163}"/>
              </a:ext>
            </a:extLst>
          </p:cNvPr>
          <p:cNvSpPr>
            <a:spLocks noGrp="1"/>
          </p:cNvSpPr>
          <p:nvPr>
            <p:ph type="sldNum" sz="quarter" idx="12"/>
          </p:nvPr>
        </p:nvSpPr>
        <p:spPr/>
        <p:txBody>
          <a:bodyPr/>
          <a:lstStyle/>
          <a:p>
            <a:fld id="{9349F829-3AB5-2249-A75E-9CF92A8C3104}" type="slidenum">
              <a:rPr lang="pt-PT" smtClean="0"/>
              <a:t>34</a:t>
            </a:fld>
            <a:endParaRPr lang="pt-PT"/>
          </a:p>
        </p:txBody>
      </p:sp>
      <p:pic>
        <p:nvPicPr>
          <p:cNvPr id="36" name="Imagem 35" descr="Uma imagem com texto, captura de ecrã, Tipo de letra, número&#10;&#10;Descrição gerada automaticamente">
            <a:extLst>
              <a:ext uri="{FF2B5EF4-FFF2-40B4-BE49-F238E27FC236}">
                <a16:creationId xmlns:a16="http://schemas.microsoft.com/office/drawing/2014/main" id="{8FF52F8E-6321-C179-32E6-E514D01E7CE7}"/>
              </a:ext>
            </a:extLst>
          </p:cNvPr>
          <p:cNvPicPr>
            <a:picLocks noChangeAspect="1"/>
          </p:cNvPicPr>
          <p:nvPr/>
        </p:nvPicPr>
        <p:blipFill>
          <a:blip r:embed="rId3"/>
          <a:stretch>
            <a:fillRect/>
          </a:stretch>
        </p:blipFill>
        <p:spPr>
          <a:xfrm>
            <a:off x="2209800" y="1680926"/>
            <a:ext cx="7772400" cy="4090213"/>
          </a:xfrm>
          <a:prstGeom prst="rect">
            <a:avLst/>
          </a:prstGeom>
        </p:spPr>
      </p:pic>
      <p:sp>
        <p:nvSpPr>
          <p:cNvPr id="37" name="Retângulo 36">
            <a:extLst>
              <a:ext uri="{FF2B5EF4-FFF2-40B4-BE49-F238E27FC236}">
                <a16:creationId xmlns:a16="http://schemas.microsoft.com/office/drawing/2014/main" id="{A46F7B19-CC1C-C023-FCB0-7E05F9998CB7}"/>
              </a:ext>
            </a:extLst>
          </p:cNvPr>
          <p:cNvSpPr/>
          <p:nvPr/>
        </p:nvSpPr>
        <p:spPr>
          <a:xfrm>
            <a:off x="4976261" y="2406317"/>
            <a:ext cx="866274" cy="3089708"/>
          </a:xfrm>
          <a:prstGeom prst="rect">
            <a:avLst/>
          </a:prstGeom>
          <a:noFill/>
          <a:ln w="38100">
            <a:solidFill>
              <a:srgbClr val="4F9A8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tângulo 37">
            <a:extLst>
              <a:ext uri="{FF2B5EF4-FFF2-40B4-BE49-F238E27FC236}">
                <a16:creationId xmlns:a16="http://schemas.microsoft.com/office/drawing/2014/main" id="{E8B6ED12-7817-70D4-E55E-ED00FDFC9F69}"/>
              </a:ext>
            </a:extLst>
          </p:cNvPr>
          <p:cNvSpPr/>
          <p:nvPr/>
        </p:nvSpPr>
        <p:spPr>
          <a:xfrm>
            <a:off x="8767010" y="2406317"/>
            <a:ext cx="866274" cy="3089708"/>
          </a:xfrm>
          <a:prstGeom prst="rect">
            <a:avLst/>
          </a:prstGeom>
          <a:noFill/>
          <a:ln w="38100">
            <a:solidFill>
              <a:srgbClr val="4F9A8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377666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D97ED831-8442-D099-68C6-1169DF82A0A6}"/>
              </a:ext>
            </a:extLst>
          </p:cNvPr>
          <p:cNvPicPr>
            <a:picLocks noChangeAspect="1"/>
          </p:cNvPicPr>
          <p:nvPr/>
        </p:nvPicPr>
        <p:blipFill>
          <a:blip r:embed="rId3"/>
          <a:stretch>
            <a:fillRect/>
          </a:stretch>
        </p:blipFill>
        <p:spPr>
          <a:xfrm>
            <a:off x="2209800" y="1680926"/>
            <a:ext cx="7772400" cy="4074561"/>
          </a:xfrm>
          <a:prstGeom prst="rect">
            <a:avLst/>
          </a:prstGeom>
        </p:spPr>
      </p:pic>
      <p:sp>
        <p:nvSpPr>
          <p:cNvPr id="2" name="Título 1">
            <a:extLst>
              <a:ext uri="{FF2B5EF4-FFF2-40B4-BE49-F238E27FC236}">
                <a16:creationId xmlns:a16="http://schemas.microsoft.com/office/drawing/2014/main" id="{3687E677-D025-9149-E489-43FC0B41ED9B}"/>
              </a:ext>
            </a:extLst>
          </p:cNvPr>
          <p:cNvSpPr>
            <a:spLocks noGrp="1"/>
          </p:cNvSpPr>
          <p:nvPr>
            <p:ph type="title"/>
          </p:nvPr>
        </p:nvSpPr>
        <p:spPr>
          <a:xfrm>
            <a:off x="0" y="1"/>
            <a:ext cx="12192000" cy="999460"/>
          </a:xfrm>
          <a:solidFill>
            <a:schemeClr val="bg1">
              <a:lumMod val="95000"/>
            </a:schemeClr>
          </a:solidFill>
        </p:spPr>
        <p:txBody>
          <a:bodyPr/>
          <a:lstStyle/>
          <a:p>
            <a:r>
              <a:rPr lang="pt-PT" sz="3200" b="1" dirty="0">
                <a:solidFill>
                  <a:srgbClr val="1990B0"/>
                </a:solidFill>
                <a:cs typeface="Arial" panose="020B0604020202020204" pitchFamily="34" charset="0"/>
              </a:rPr>
              <a:t>  </a:t>
            </a:r>
            <a:r>
              <a:rPr lang="en-US" sz="2800" b="1" dirty="0">
                <a:cs typeface="Arial" panose="020B0604020202020204" pitchFamily="34" charset="0"/>
              </a:rPr>
              <a:t> </a:t>
            </a:r>
            <a:r>
              <a:rPr lang="en-US" sz="2800" dirty="0">
                <a:cs typeface="Arial" panose="020B0604020202020204" pitchFamily="34" charset="0"/>
              </a:rPr>
              <a:t>Calibration using neural networks – </a:t>
            </a:r>
            <a:r>
              <a:rPr lang="en-US" sz="2800" b="1" dirty="0">
                <a:cs typeface="Arial" panose="020B0604020202020204" pitchFamily="34" charset="0"/>
              </a:rPr>
              <a:t>numerical results (training performance)</a:t>
            </a:r>
          </a:p>
        </p:txBody>
      </p:sp>
      <p:sp>
        <p:nvSpPr>
          <p:cNvPr id="3" name="Marcador de Posição do Número do Diapositivo 2">
            <a:extLst>
              <a:ext uri="{FF2B5EF4-FFF2-40B4-BE49-F238E27FC236}">
                <a16:creationId xmlns:a16="http://schemas.microsoft.com/office/drawing/2014/main" id="{4E55505A-0F34-EA7B-60D0-3DBB22588163}"/>
              </a:ext>
            </a:extLst>
          </p:cNvPr>
          <p:cNvSpPr>
            <a:spLocks noGrp="1"/>
          </p:cNvSpPr>
          <p:nvPr>
            <p:ph type="sldNum" sz="quarter" idx="12"/>
          </p:nvPr>
        </p:nvSpPr>
        <p:spPr/>
        <p:txBody>
          <a:bodyPr/>
          <a:lstStyle/>
          <a:p>
            <a:fld id="{9349F829-3AB5-2249-A75E-9CF92A8C3104}" type="slidenum">
              <a:rPr lang="pt-PT" smtClean="0"/>
              <a:t>35</a:t>
            </a:fld>
            <a:endParaRPr lang="pt-PT"/>
          </a:p>
        </p:txBody>
      </p:sp>
      <p:sp>
        <p:nvSpPr>
          <p:cNvPr id="37" name="Retângulo 36">
            <a:extLst>
              <a:ext uri="{FF2B5EF4-FFF2-40B4-BE49-F238E27FC236}">
                <a16:creationId xmlns:a16="http://schemas.microsoft.com/office/drawing/2014/main" id="{A46F7B19-CC1C-C023-FCB0-7E05F9998CB7}"/>
              </a:ext>
            </a:extLst>
          </p:cNvPr>
          <p:cNvSpPr/>
          <p:nvPr/>
        </p:nvSpPr>
        <p:spPr>
          <a:xfrm>
            <a:off x="4988618" y="2332175"/>
            <a:ext cx="866274" cy="3089708"/>
          </a:xfrm>
          <a:prstGeom prst="rect">
            <a:avLst/>
          </a:prstGeom>
          <a:noFill/>
          <a:ln w="38100">
            <a:solidFill>
              <a:srgbClr val="4F9A8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tângulo 37">
            <a:extLst>
              <a:ext uri="{FF2B5EF4-FFF2-40B4-BE49-F238E27FC236}">
                <a16:creationId xmlns:a16="http://schemas.microsoft.com/office/drawing/2014/main" id="{E8B6ED12-7817-70D4-E55E-ED00FDFC9F69}"/>
              </a:ext>
            </a:extLst>
          </p:cNvPr>
          <p:cNvSpPr/>
          <p:nvPr/>
        </p:nvSpPr>
        <p:spPr>
          <a:xfrm>
            <a:off x="8779367" y="2332175"/>
            <a:ext cx="866274" cy="3089708"/>
          </a:xfrm>
          <a:prstGeom prst="rect">
            <a:avLst/>
          </a:prstGeom>
          <a:noFill/>
          <a:ln w="38100">
            <a:solidFill>
              <a:srgbClr val="4F9A8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702524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o Número do Diapositivo 2">
            <a:extLst>
              <a:ext uri="{FF2B5EF4-FFF2-40B4-BE49-F238E27FC236}">
                <a16:creationId xmlns:a16="http://schemas.microsoft.com/office/drawing/2014/main" id="{4E55505A-0F34-EA7B-60D0-3DBB22588163}"/>
              </a:ext>
            </a:extLst>
          </p:cNvPr>
          <p:cNvSpPr>
            <a:spLocks noGrp="1"/>
          </p:cNvSpPr>
          <p:nvPr>
            <p:ph type="sldNum" sz="quarter" idx="12"/>
          </p:nvPr>
        </p:nvSpPr>
        <p:spPr/>
        <p:txBody>
          <a:bodyPr/>
          <a:lstStyle/>
          <a:p>
            <a:fld id="{9349F829-3AB5-2249-A75E-9CF92A8C3104}" type="slidenum">
              <a:rPr lang="pt-PT" smtClean="0"/>
              <a:t>36</a:t>
            </a:fld>
            <a:endParaRPr lang="pt-PT"/>
          </a:p>
        </p:txBody>
      </p:sp>
      <p:pic>
        <p:nvPicPr>
          <p:cNvPr id="5" name="Imagem 4" descr="Uma imagem com texto, captura de ecrã, Tipo de letra, número&#10;&#10;Descrição gerada automaticamente">
            <a:extLst>
              <a:ext uri="{FF2B5EF4-FFF2-40B4-BE49-F238E27FC236}">
                <a16:creationId xmlns:a16="http://schemas.microsoft.com/office/drawing/2014/main" id="{F059A0C3-0346-FA8A-CDBB-199574E64BE6}"/>
              </a:ext>
            </a:extLst>
          </p:cNvPr>
          <p:cNvPicPr>
            <a:picLocks noChangeAspect="1"/>
          </p:cNvPicPr>
          <p:nvPr/>
        </p:nvPicPr>
        <p:blipFill>
          <a:blip r:embed="rId3"/>
          <a:stretch>
            <a:fillRect/>
          </a:stretch>
        </p:blipFill>
        <p:spPr>
          <a:xfrm>
            <a:off x="3946753" y="1866428"/>
            <a:ext cx="4298493" cy="3688269"/>
          </a:xfrm>
          <a:prstGeom prst="rect">
            <a:avLst/>
          </a:prstGeom>
        </p:spPr>
      </p:pic>
      <p:sp>
        <p:nvSpPr>
          <p:cNvPr id="7" name="Título 1">
            <a:extLst>
              <a:ext uri="{FF2B5EF4-FFF2-40B4-BE49-F238E27FC236}">
                <a16:creationId xmlns:a16="http://schemas.microsoft.com/office/drawing/2014/main" id="{45DA55FE-30F6-CF81-96C3-E5E396566082}"/>
              </a:ext>
            </a:extLst>
          </p:cNvPr>
          <p:cNvSpPr txBox="1">
            <a:spLocks/>
          </p:cNvSpPr>
          <p:nvPr/>
        </p:nvSpPr>
        <p:spPr>
          <a:xfrm>
            <a:off x="0" y="1"/>
            <a:ext cx="12192000" cy="999460"/>
          </a:xfrm>
          <a:prstGeom prst="rect">
            <a:avLst/>
          </a:prstGeom>
          <a:solidFill>
            <a:schemeClr val="bg1">
              <a:lumMod val="9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sz="3200" b="1">
                <a:solidFill>
                  <a:srgbClr val="1990B0"/>
                </a:solidFill>
                <a:cs typeface="Arial" panose="020B0604020202020204" pitchFamily="34" charset="0"/>
              </a:rPr>
              <a:t>  </a:t>
            </a:r>
            <a:r>
              <a:rPr lang="en-US" sz="2800" b="1">
                <a:cs typeface="Arial" panose="020B0604020202020204" pitchFamily="34" charset="0"/>
              </a:rPr>
              <a:t> </a:t>
            </a:r>
            <a:r>
              <a:rPr lang="en-US" sz="2800">
                <a:cs typeface="Arial" panose="020B0604020202020204" pitchFamily="34" charset="0"/>
              </a:rPr>
              <a:t>Calibration using neural networks – </a:t>
            </a:r>
            <a:r>
              <a:rPr lang="en-US" sz="2800" b="1">
                <a:cs typeface="Arial" panose="020B0604020202020204" pitchFamily="34" charset="0"/>
              </a:rPr>
              <a:t>numerical results (training performance)</a:t>
            </a:r>
            <a:endParaRPr lang="en-US" sz="2800" b="1" dirty="0">
              <a:cs typeface="Arial" panose="020B0604020202020204" pitchFamily="34" charset="0"/>
            </a:endParaRPr>
          </a:p>
        </p:txBody>
      </p:sp>
    </p:spTree>
    <p:extLst>
      <p:ext uri="{BB962C8B-B14F-4D97-AF65-F5344CB8AC3E}">
        <p14:creationId xmlns:p14="http://schemas.microsoft.com/office/powerpoint/2010/main" val="10012743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Uma imagem com texto, Tipo de letra, recibo, captura de ecrã&#10;&#10;Descrição gerada automaticamente">
            <a:extLst>
              <a:ext uri="{FF2B5EF4-FFF2-40B4-BE49-F238E27FC236}">
                <a16:creationId xmlns:a16="http://schemas.microsoft.com/office/drawing/2014/main" id="{E8547ED3-43C2-5528-2B93-55EE53C58356}"/>
              </a:ext>
            </a:extLst>
          </p:cNvPr>
          <p:cNvPicPr>
            <a:picLocks noChangeAspect="1"/>
          </p:cNvPicPr>
          <p:nvPr/>
        </p:nvPicPr>
        <p:blipFill>
          <a:blip r:embed="rId3"/>
          <a:stretch>
            <a:fillRect/>
          </a:stretch>
        </p:blipFill>
        <p:spPr>
          <a:xfrm>
            <a:off x="3460192" y="4877463"/>
            <a:ext cx="5380703" cy="1768483"/>
          </a:xfrm>
          <a:prstGeom prst="rect">
            <a:avLst/>
          </a:prstGeom>
        </p:spPr>
      </p:pic>
      <p:sp>
        <p:nvSpPr>
          <p:cNvPr id="3" name="Marcador de Posição do Número do Diapositivo 2">
            <a:extLst>
              <a:ext uri="{FF2B5EF4-FFF2-40B4-BE49-F238E27FC236}">
                <a16:creationId xmlns:a16="http://schemas.microsoft.com/office/drawing/2014/main" id="{4E55505A-0F34-EA7B-60D0-3DBB22588163}"/>
              </a:ext>
            </a:extLst>
          </p:cNvPr>
          <p:cNvSpPr>
            <a:spLocks noGrp="1"/>
          </p:cNvSpPr>
          <p:nvPr>
            <p:ph type="sldNum" sz="quarter" idx="12"/>
          </p:nvPr>
        </p:nvSpPr>
        <p:spPr/>
        <p:txBody>
          <a:bodyPr/>
          <a:lstStyle/>
          <a:p>
            <a:fld id="{9349F829-3AB5-2249-A75E-9CF92A8C3104}" type="slidenum">
              <a:rPr lang="pt-PT" smtClean="0"/>
              <a:t>37</a:t>
            </a:fld>
            <a:endParaRPr lang="pt-PT"/>
          </a:p>
        </p:txBody>
      </p:sp>
      <p:pic>
        <p:nvPicPr>
          <p:cNvPr id="4" name="Imagem 3" descr="Uma imagem com texto, captura de ecrã, Tipo de letra, número&#10;&#10;Descrição gerada automaticamente">
            <a:extLst>
              <a:ext uri="{FF2B5EF4-FFF2-40B4-BE49-F238E27FC236}">
                <a16:creationId xmlns:a16="http://schemas.microsoft.com/office/drawing/2014/main" id="{A73937FB-8FAA-20E1-5C93-6EDB86C5C6A2}"/>
              </a:ext>
            </a:extLst>
          </p:cNvPr>
          <p:cNvPicPr>
            <a:picLocks noChangeAspect="1"/>
          </p:cNvPicPr>
          <p:nvPr/>
        </p:nvPicPr>
        <p:blipFill>
          <a:blip r:embed="rId4"/>
          <a:stretch>
            <a:fillRect/>
          </a:stretch>
        </p:blipFill>
        <p:spPr>
          <a:xfrm>
            <a:off x="2209800" y="1189194"/>
            <a:ext cx="7772400" cy="3688269"/>
          </a:xfrm>
          <a:prstGeom prst="rect">
            <a:avLst/>
          </a:prstGeom>
        </p:spPr>
      </p:pic>
      <p:sp>
        <p:nvSpPr>
          <p:cNvPr id="6" name="Retângulo 5">
            <a:extLst>
              <a:ext uri="{FF2B5EF4-FFF2-40B4-BE49-F238E27FC236}">
                <a16:creationId xmlns:a16="http://schemas.microsoft.com/office/drawing/2014/main" id="{F00DA406-A97F-A807-BB35-562BAF8F257A}"/>
              </a:ext>
            </a:extLst>
          </p:cNvPr>
          <p:cNvSpPr/>
          <p:nvPr/>
        </p:nvSpPr>
        <p:spPr>
          <a:xfrm>
            <a:off x="4889634" y="3475035"/>
            <a:ext cx="1260910" cy="1212783"/>
          </a:xfrm>
          <a:prstGeom prst="rect">
            <a:avLst/>
          </a:prstGeom>
          <a:noFill/>
          <a:ln w="38100">
            <a:solidFill>
              <a:srgbClr val="4F9A8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tângulo 8">
            <a:extLst>
              <a:ext uri="{FF2B5EF4-FFF2-40B4-BE49-F238E27FC236}">
                <a16:creationId xmlns:a16="http://schemas.microsoft.com/office/drawing/2014/main" id="{947814F7-AB8E-3A03-5D68-5C6BA9200157}"/>
              </a:ext>
            </a:extLst>
          </p:cNvPr>
          <p:cNvSpPr/>
          <p:nvPr/>
        </p:nvSpPr>
        <p:spPr>
          <a:xfrm>
            <a:off x="4652933" y="5859358"/>
            <a:ext cx="1260910" cy="570940"/>
          </a:xfrm>
          <a:prstGeom prst="rect">
            <a:avLst/>
          </a:prstGeom>
          <a:noFill/>
          <a:ln w="38100">
            <a:solidFill>
              <a:srgbClr val="4F9A8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Título 1">
            <a:extLst>
              <a:ext uri="{FF2B5EF4-FFF2-40B4-BE49-F238E27FC236}">
                <a16:creationId xmlns:a16="http://schemas.microsoft.com/office/drawing/2014/main" id="{D05729B2-8277-BB0F-89ED-029B5D4DE1DC}"/>
              </a:ext>
            </a:extLst>
          </p:cNvPr>
          <p:cNvSpPr txBox="1">
            <a:spLocks/>
          </p:cNvSpPr>
          <p:nvPr/>
        </p:nvSpPr>
        <p:spPr>
          <a:xfrm>
            <a:off x="0" y="1"/>
            <a:ext cx="12192000" cy="999460"/>
          </a:xfrm>
          <a:prstGeom prst="rect">
            <a:avLst/>
          </a:prstGeom>
          <a:solidFill>
            <a:schemeClr val="bg1">
              <a:lumMod val="9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sz="3200" b="1">
                <a:solidFill>
                  <a:srgbClr val="1990B0"/>
                </a:solidFill>
                <a:cs typeface="Arial" panose="020B0604020202020204" pitchFamily="34" charset="0"/>
              </a:rPr>
              <a:t>  </a:t>
            </a:r>
            <a:r>
              <a:rPr lang="en-US" sz="2800" b="1">
                <a:cs typeface="Arial" panose="020B0604020202020204" pitchFamily="34" charset="0"/>
              </a:rPr>
              <a:t> </a:t>
            </a:r>
            <a:r>
              <a:rPr lang="en-US" sz="2800">
                <a:cs typeface="Arial" panose="020B0604020202020204" pitchFamily="34" charset="0"/>
              </a:rPr>
              <a:t>Calibration using neural networks – </a:t>
            </a:r>
            <a:r>
              <a:rPr lang="en-US" sz="2800" b="1">
                <a:cs typeface="Arial" panose="020B0604020202020204" pitchFamily="34" charset="0"/>
              </a:rPr>
              <a:t>numerical results (training performance)</a:t>
            </a:r>
            <a:endParaRPr lang="en-US" sz="2800" b="1" dirty="0">
              <a:cs typeface="Arial" panose="020B0604020202020204" pitchFamily="34" charset="0"/>
            </a:endParaRPr>
          </a:p>
        </p:txBody>
      </p:sp>
    </p:spTree>
    <p:extLst>
      <p:ext uri="{BB962C8B-B14F-4D97-AF65-F5344CB8AC3E}">
        <p14:creationId xmlns:p14="http://schemas.microsoft.com/office/powerpoint/2010/main" val="18009851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o Número do Diapositivo 2">
            <a:extLst>
              <a:ext uri="{FF2B5EF4-FFF2-40B4-BE49-F238E27FC236}">
                <a16:creationId xmlns:a16="http://schemas.microsoft.com/office/drawing/2014/main" id="{4E55505A-0F34-EA7B-60D0-3DBB22588163}"/>
              </a:ext>
            </a:extLst>
          </p:cNvPr>
          <p:cNvSpPr>
            <a:spLocks noGrp="1"/>
          </p:cNvSpPr>
          <p:nvPr>
            <p:ph type="sldNum" sz="quarter" idx="12"/>
          </p:nvPr>
        </p:nvSpPr>
        <p:spPr/>
        <p:txBody>
          <a:bodyPr/>
          <a:lstStyle/>
          <a:p>
            <a:fld id="{9349F829-3AB5-2249-A75E-9CF92A8C3104}" type="slidenum">
              <a:rPr lang="pt-PT" smtClean="0"/>
              <a:t>38</a:t>
            </a:fld>
            <a:endParaRPr lang="pt-PT"/>
          </a:p>
        </p:txBody>
      </p:sp>
      <p:pic>
        <p:nvPicPr>
          <p:cNvPr id="10" name="Imagem 9" descr="Uma imagem com texto, file, captura de ecrã, Gráfico&#10;&#10;Descrição gerada automaticamente">
            <a:extLst>
              <a:ext uri="{FF2B5EF4-FFF2-40B4-BE49-F238E27FC236}">
                <a16:creationId xmlns:a16="http://schemas.microsoft.com/office/drawing/2014/main" id="{E79AB495-80AB-3D41-6877-9C1D444C63C3}"/>
              </a:ext>
            </a:extLst>
          </p:cNvPr>
          <p:cNvPicPr>
            <a:picLocks noChangeAspect="1"/>
          </p:cNvPicPr>
          <p:nvPr/>
        </p:nvPicPr>
        <p:blipFill>
          <a:blip r:embed="rId3"/>
          <a:stretch>
            <a:fillRect/>
          </a:stretch>
        </p:blipFill>
        <p:spPr>
          <a:xfrm>
            <a:off x="838200" y="1155782"/>
            <a:ext cx="10389098" cy="5200568"/>
          </a:xfrm>
          <a:prstGeom prst="rect">
            <a:avLst/>
          </a:prstGeom>
        </p:spPr>
      </p:pic>
      <p:sp>
        <p:nvSpPr>
          <p:cNvPr id="6" name="Título 1">
            <a:extLst>
              <a:ext uri="{FF2B5EF4-FFF2-40B4-BE49-F238E27FC236}">
                <a16:creationId xmlns:a16="http://schemas.microsoft.com/office/drawing/2014/main" id="{37E3EE92-6080-EC9F-BD0E-FFDA05104EF7}"/>
              </a:ext>
            </a:extLst>
          </p:cNvPr>
          <p:cNvSpPr txBox="1">
            <a:spLocks/>
          </p:cNvSpPr>
          <p:nvPr/>
        </p:nvSpPr>
        <p:spPr>
          <a:xfrm>
            <a:off x="0" y="1"/>
            <a:ext cx="12192000" cy="999460"/>
          </a:xfrm>
          <a:prstGeom prst="rect">
            <a:avLst/>
          </a:prstGeom>
          <a:solidFill>
            <a:schemeClr val="bg1">
              <a:lumMod val="9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sz="3200" b="1">
                <a:solidFill>
                  <a:srgbClr val="1990B0"/>
                </a:solidFill>
                <a:cs typeface="Arial" panose="020B0604020202020204" pitchFamily="34" charset="0"/>
              </a:rPr>
              <a:t>  </a:t>
            </a:r>
            <a:r>
              <a:rPr lang="en-US" sz="2800" b="1">
                <a:cs typeface="Arial" panose="020B0604020202020204" pitchFamily="34" charset="0"/>
              </a:rPr>
              <a:t> </a:t>
            </a:r>
            <a:r>
              <a:rPr lang="en-US" sz="2800">
                <a:cs typeface="Arial" panose="020B0604020202020204" pitchFamily="34" charset="0"/>
              </a:rPr>
              <a:t>Calibration using neural networks – </a:t>
            </a:r>
            <a:r>
              <a:rPr lang="en-US" sz="2800" b="1">
                <a:cs typeface="Arial" panose="020B0604020202020204" pitchFamily="34" charset="0"/>
              </a:rPr>
              <a:t>numerical results (training performance)</a:t>
            </a:r>
            <a:endParaRPr lang="en-US" sz="2800" b="1" dirty="0">
              <a:cs typeface="Arial" panose="020B0604020202020204" pitchFamily="34" charset="0"/>
            </a:endParaRPr>
          </a:p>
        </p:txBody>
      </p:sp>
    </p:spTree>
    <p:extLst>
      <p:ext uri="{BB962C8B-B14F-4D97-AF65-F5344CB8AC3E}">
        <p14:creationId xmlns:p14="http://schemas.microsoft.com/office/powerpoint/2010/main" val="2850540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87E677-D025-9149-E489-43FC0B41ED9B}"/>
              </a:ext>
            </a:extLst>
          </p:cNvPr>
          <p:cNvSpPr>
            <a:spLocks noGrp="1"/>
          </p:cNvSpPr>
          <p:nvPr>
            <p:ph type="title"/>
          </p:nvPr>
        </p:nvSpPr>
        <p:spPr>
          <a:xfrm>
            <a:off x="0" y="1"/>
            <a:ext cx="12192000" cy="999460"/>
          </a:xfrm>
          <a:solidFill>
            <a:schemeClr val="bg1">
              <a:lumMod val="95000"/>
            </a:schemeClr>
          </a:solidFill>
        </p:spPr>
        <p:txBody>
          <a:bodyPr/>
          <a:lstStyle/>
          <a:p>
            <a:r>
              <a:rPr lang="en-US" sz="2800" b="1" dirty="0">
                <a:solidFill>
                  <a:srgbClr val="1990B0"/>
                </a:solidFill>
                <a:cs typeface="Arial" panose="020B0604020202020204" pitchFamily="34" charset="0"/>
              </a:rPr>
              <a:t>  </a:t>
            </a:r>
            <a:r>
              <a:rPr lang="en-US" sz="2800" dirty="0">
                <a:cs typeface="Arial" panose="020B0604020202020204" pitchFamily="34" charset="0"/>
              </a:rPr>
              <a:t>Introduction</a:t>
            </a:r>
          </a:p>
        </p:txBody>
      </p:sp>
      <p:sp>
        <p:nvSpPr>
          <p:cNvPr id="3" name="Marcador de Posição do Número do Diapositivo 2">
            <a:extLst>
              <a:ext uri="{FF2B5EF4-FFF2-40B4-BE49-F238E27FC236}">
                <a16:creationId xmlns:a16="http://schemas.microsoft.com/office/drawing/2014/main" id="{4E55505A-0F34-EA7B-60D0-3DBB22588163}"/>
              </a:ext>
            </a:extLst>
          </p:cNvPr>
          <p:cNvSpPr>
            <a:spLocks noGrp="1"/>
          </p:cNvSpPr>
          <p:nvPr>
            <p:ph type="sldNum" sz="quarter" idx="12"/>
          </p:nvPr>
        </p:nvSpPr>
        <p:spPr/>
        <p:txBody>
          <a:bodyPr/>
          <a:lstStyle/>
          <a:p>
            <a:fld id="{9349F829-3AB5-2249-A75E-9CF92A8C3104}" type="slidenum">
              <a:rPr lang="pt-PT" smtClean="0"/>
              <a:t>3</a:t>
            </a:fld>
            <a:endParaRPr lang="pt-PT"/>
          </a:p>
        </p:txBody>
      </p:sp>
      <p:grpSp>
        <p:nvGrpSpPr>
          <p:cNvPr id="11" name="Agrupar 10">
            <a:extLst>
              <a:ext uri="{FF2B5EF4-FFF2-40B4-BE49-F238E27FC236}">
                <a16:creationId xmlns:a16="http://schemas.microsoft.com/office/drawing/2014/main" id="{48B8D5D4-B18C-87F8-4C8F-1AED8971D5C5}"/>
              </a:ext>
            </a:extLst>
          </p:cNvPr>
          <p:cNvGrpSpPr/>
          <p:nvPr/>
        </p:nvGrpSpPr>
        <p:grpSpPr>
          <a:xfrm>
            <a:off x="453175" y="2369747"/>
            <a:ext cx="5199912" cy="2616316"/>
            <a:chOff x="6153888" y="2494503"/>
            <a:chExt cx="5199912" cy="2616316"/>
          </a:xfrm>
        </p:grpSpPr>
        <p:sp>
          <p:nvSpPr>
            <p:cNvPr id="5" name="Retângulo 4">
              <a:extLst>
                <a:ext uri="{FF2B5EF4-FFF2-40B4-BE49-F238E27FC236}">
                  <a16:creationId xmlns:a16="http://schemas.microsoft.com/office/drawing/2014/main" id="{C46091D0-0493-A9DF-CA17-628DD9CED009}"/>
                </a:ext>
              </a:extLst>
            </p:cNvPr>
            <p:cNvSpPr/>
            <p:nvPr/>
          </p:nvSpPr>
          <p:spPr>
            <a:xfrm>
              <a:off x="6153888" y="2494503"/>
              <a:ext cx="5199912" cy="26163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aixaDeTexto 6">
              <a:extLst>
                <a:ext uri="{FF2B5EF4-FFF2-40B4-BE49-F238E27FC236}">
                  <a16:creationId xmlns:a16="http://schemas.microsoft.com/office/drawing/2014/main" id="{A11C54BF-B507-DB0F-372F-6A4F3EC68EAB}"/>
                </a:ext>
              </a:extLst>
            </p:cNvPr>
            <p:cNvSpPr txBox="1"/>
            <p:nvPr/>
          </p:nvSpPr>
          <p:spPr>
            <a:xfrm>
              <a:off x="6455467" y="3086023"/>
              <a:ext cx="4759712" cy="1384995"/>
            </a:xfrm>
            <a:prstGeom prst="rect">
              <a:avLst/>
            </a:prstGeom>
            <a:noFill/>
          </p:spPr>
          <p:txBody>
            <a:bodyPr wrap="square">
              <a:spAutoFit/>
            </a:bodyPr>
            <a:lstStyle/>
            <a:p>
              <a:r>
                <a:rPr lang="en-US" sz="1400" dirty="0">
                  <a:solidFill>
                    <a:prstClr val="black"/>
                  </a:solidFill>
                  <a:cs typeface="Arial" panose="020B0604020202020204" pitchFamily="34" charset="0"/>
                </a:rPr>
                <a:t>The price of a European call option is given by </a:t>
              </a:r>
            </a:p>
            <a:p>
              <a:endParaRPr lang="en-US" sz="1400" dirty="0">
                <a:solidFill>
                  <a:prstClr val="black"/>
                </a:solidFill>
              </a:endParaRPr>
            </a:p>
            <a:p>
              <a:endParaRPr lang="en-US" sz="1400" dirty="0">
                <a:solidFill>
                  <a:prstClr val="black"/>
                </a:solidFill>
              </a:endParaRPr>
            </a:p>
            <a:p>
              <a:r>
                <a:rPr lang="pt-PT" sz="1400" dirty="0" err="1">
                  <a:cs typeface="Arial" panose="020B0604020202020204" pitchFamily="34" charset="0"/>
                </a:rPr>
                <a:t>where</a:t>
              </a:r>
              <a:r>
                <a:rPr lang="pt-PT" sz="1400" dirty="0">
                  <a:cs typeface="Arial" panose="020B0604020202020204" pitchFamily="34" charset="0"/>
                </a:rPr>
                <a:t> </a:t>
              </a:r>
              <a:r>
                <a:rPr lang="pt-PT" sz="1400" i="1" dirty="0">
                  <a:cs typeface="Arial" panose="020B0604020202020204" pitchFamily="34" charset="0"/>
                </a:rPr>
                <a:t>N </a:t>
              </a:r>
              <a:r>
                <a:rPr lang="pt-PT" sz="1400" dirty="0">
                  <a:cs typeface="Arial" panose="020B0604020202020204" pitchFamily="34" charset="0"/>
                </a:rPr>
                <a:t>denotes </a:t>
              </a:r>
              <a:r>
                <a:rPr lang="pt-PT" sz="1400" dirty="0" err="1">
                  <a:cs typeface="Arial" panose="020B0604020202020204" pitchFamily="34" charset="0"/>
                </a:rPr>
                <a:t>the</a:t>
              </a:r>
              <a:r>
                <a:rPr lang="pt-PT" sz="1400" dirty="0">
                  <a:cs typeface="Arial" panose="020B0604020202020204" pitchFamily="34" charset="0"/>
                </a:rPr>
                <a:t> </a:t>
              </a:r>
              <a:r>
                <a:rPr lang="pt-PT" sz="1400" dirty="0" err="1">
                  <a:cs typeface="Arial" panose="020B0604020202020204" pitchFamily="34" charset="0"/>
                </a:rPr>
                <a:t>cumulative</a:t>
              </a:r>
              <a:r>
                <a:rPr lang="pt-PT" sz="1400" dirty="0">
                  <a:cs typeface="Arial" panose="020B0604020202020204" pitchFamily="34" charset="0"/>
                </a:rPr>
                <a:t> </a:t>
              </a:r>
              <a:r>
                <a:rPr lang="pt-PT" sz="1400" dirty="0" err="1">
                  <a:cs typeface="Arial" panose="020B0604020202020204" pitchFamily="34" charset="0"/>
                </a:rPr>
                <a:t>distribution</a:t>
              </a:r>
              <a:r>
                <a:rPr lang="pt-PT" sz="1400" dirty="0">
                  <a:cs typeface="Arial" panose="020B0604020202020204" pitchFamily="34" charset="0"/>
                </a:rPr>
                <a:t> </a:t>
              </a:r>
              <a:r>
                <a:rPr lang="pt-PT" sz="1400" dirty="0" err="1">
                  <a:cs typeface="Arial" panose="020B0604020202020204" pitchFamily="34" charset="0"/>
                </a:rPr>
                <a:t>function</a:t>
              </a:r>
              <a:r>
                <a:rPr lang="pt-PT" sz="1400" dirty="0">
                  <a:cs typeface="Arial" panose="020B0604020202020204" pitchFamily="34" charset="0"/>
                </a:rPr>
                <a:t> </a:t>
              </a:r>
              <a:r>
                <a:rPr lang="pt-PT" sz="1400" dirty="0" err="1">
                  <a:cs typeface="Arial" panose="020B0604020202020204" pitchFamily="34" charset="0"/>
                </a:rPr>
                <a:t>of</a:t>
              </a:r>
              <a:r>
                <a:rPr lang="pt-PT" sz="1400" dirty="0">
                  <a:cs typeface="Arial" panose="020B0604020202020204" pitchFamily="34" charset="0"/>
                </a:rPr>
                <a:t> a standard normal </a:t>
              </a:r>
              <a:r>
                <a:rPr lang="pt-PT" sz="1400" dirty="0" err="1">
                  <a:cs typeface="Arial" panose="020B0604020202020204" pitchFamily="34" charset="0"/>
                </a:rPr>
                <a:t>variable</a:t>
              </a:r>
              <a:r>
                <a:rPr lang="pt-PT" sz="1400" dirty="0">
                  <a:cs typeface="Arial" panose="020B0604020202020204" pitchFamily="34" charset="0"/>
                </a:rPr>
                <a:t>, </a:t>
              </a:r>
              <a:r>
                <a:rPr lang="pt-PT" sz="1400" dirty="0" err="1">
                  <a:cs typeface="Arial" panose="020B0604020202020204" pitchFamily="34" charset="0"/>
                </a:rPr>
                <a:t>and</a:t>
              </a:r>
              <a:r>
                <a:rPr lang="pt-PT" sz="1400" dirty="0">
                  <a:cs typeface="Arial" panose="020B0604020202020204" pitchFamily="34" charset="0"/>
                </a:rPr>
                <a:t>: </a:t>
              </a:r>
            </a:p>
            <a:p>
              <a:endParaRPr lang="pt-PT" sz="1400" dirty="0"/>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C561923E-56F8-0204-729D-FA749010E70E}"/>
                    </a:ext>
                  </a:extLst>
                </p:cNvPr>
                <p:cNvSpPr txBox="1"/>
                <p:nvPr/>
              </p:nvSpPr>
              <p:spPr>
                <a:xfrm>
                  <a:off x="6573408" y="3426900"/>
                  <a:ext cx="4442349" cy="307777"/>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PT" sz="1400" b="0" i="1" smtClean="0">
                            <a:latin typeface="Cambria Math" panose="02040503050406030204" pitchFamily="18" charset="0"/>
                          </a:rPr>
                          <m:t>𝐶𝑎𝑙𝑙</m:t>
                        </m:r>
                        <m:d>
                          <m:dPr>
                            <m:ctrlPr>
                              <a:rPr lang="pt-PT" sz="1400" b="0" i="1" smtClean="0">
                                <a:latin typeface="Cambria Math" panose="02040503050406030204" pitchFamily="18" charset="0"/>
                              </a:rPr>
                            </m:ctrlPr>
                          </m:dPr>
                          <m:e>
                            <m:sSub>
                              <m:sSubPr>
                                <m:ctrlPr>
                                  <a:rPr lang="pt-PT" sz="1400" b="0" i="1" smtClean="0">
                                    <a:latin typeface="Cambria Math" panose="02040503050406030204" pitchFamily="18" charset="0"/>
                                  </a:rPr>
                                </m:ctrlPr>
                              </m:sSubPr>
                              <m:e>
                                <m:r>
                                  <a:rPr lang="pt-PT" sz="1400" b="0" i="1" smtClean="0">
                                    <a:latin typeface="Cambria Math" panose="02040503050406030204" pitchFamily="18" charset="0"/>
                                  </a:rPr>
                                  <m:t>𝑆</m:t>
                                </m:r>
                              </m:e>
                              <m:sub>
                                <m:r>
                                  <a:rPr lang="pt-PT" sz="1400" b="0" i="1" smtClean="0">
                                    <a:latin typeface="Cambria Math" panose="02040503050406030204" pitchFamily="18" charset="0"/>
                                  </a:rPr>
                                  <m:t>𝑡</m:t>
                                </m:r>
                              </m:sub>
                            </m:sSub>
                            <m:r>
                              <a:rPr lang="pt-PT" sz="1400" b="0" i="1" smtClean="0">
                                <a:latin typeface="Cambria Math" panose="02040503050406030204" pitchFamily="18" charset="0"/>
                              </a:rPr>
                              <m:t>,</m:t>
                            </m:r>
                            <m:r>
                              <a:rPr lang="pt-PT" sz="1400" b="0" i="1" smtClean="0">
                                <a:latin typeface="Cambria Math" panose="02040503050406030204" pitchFamily="18" charset="0"/>
                              </a:rPr>
                              <m:t>𝐾</m:t>
                            </m:r>
                            <m:r>
                              <a:rPr lang="pt-PT" sz="1400" b="0" i="1" smtClean="0">
                                <a:latin typeface="Cambria Math" panose="02040503050406030204" pitchFamily="18" charset="0"/>
                              </a:rPr>
                              <m:t>,</m:t>
                            </m:r>
                            <m:r>
                              <a:rPr lang="pt-PT" sz="1400" b="0" i="1" smtClean="0">
                                <a:latin typeface="Cambria Math" panose="02040503050406030204" pitchFamily="18" charset="0"/>
                              </a:rPr>
                              <m:t>𝜏</m:t>
                            </m:r>
                            <m:r>
                              <a:rPr lang="pt-PT" sz="1400" b="0" i="1" smtClean="0">
                                <a:latin typeface="Cambria Math" panose="02040503050406030204" pitchFamily="18" charset="0"/>
                              </a:rPr>
                              <m:t>,</m:t>
                            </m:r>
                            <m:r>
                              <a:rPr lang="pt-PT" sz="1400" b="0" i="1" smtClean="0">
                                <a:latin typeface="Cambria Math" panose="02040503050406030204" pitchFamily="18" charset="0"/>
                              </a:rPr>
                              <m:t>𝑟</m:t>
                            </m:r>
                            <m:r>
                              <a:rPr lang="pt-PT" sz="1400" b="0" i="1" smtClean="0">
                                <a:latin typeface="Cambria Math" panose="02040503050406030204" pitchFamily="18" charset="0"/>
                              </a:rPr>
                              <m:t>,</m:t>
                            </m:r>
                            <m:r>
                              <a:rPr lang="pt-PT" sz="1400" b="0" i="1" smtClean="0">
                                <a:latin typeface="Cambria Math" panose="02040503050406030204" pitchFamily="18" charset="0"/>
                              </a:rPr>
                              <m:t>𝜎</m:t>
                            </m:r>
                          </m:e>
                        </m:d>
                        <m:r>
                          <a:rPr lang="pt-PT" sz="1400" b="0" i="1" smtClean="0">
                            <a:latin typeface="Cambria Math" panose="02040503050406030204" pitchFamily="18" charset="0"/>
                          </a:rPr>
                          <m:t>=</m:t>
                        </m:r>
                        <m:sSub>
                          <m:sSubPr>
                            <m:ctrlPr>
                              <a:rPr lang="pt-PT" sz="1400" b="0" i="1" smtClean="0">
                                <a:latin typeface="Cambria Math" panose="02040503050406030204" pitchFamily="18" charset="0"/>
                              </a:rPr>
                            </m:ctrlPr>
                          </m:sSubPr>
                          <m:e>
                            <m:r>
                              <a:rPr lang="pt-PT" sz="1400" b="0" i="1" smtClean="0">
                                <a:latin typeface="Cambria Math" panose="02040503050406030204" pitchFamily="18" charset="0"/>
                              </a:rPr>
                              <m:t>𝑆</m:t>
                            </m:r>
                          </m:e>
                          <m:sub>
                            <m:r>
                              <a:rPr lang="pt-PT" sz="1400" b="0" i="1" smtClean="0">
                                <a:latin typeface="Cambria Math" panose="02040503050406030204" pitchFamily="18" charset="0"/>
                              </a:rPr>
                              <m:t>𝑡</m:t>
                            </m:r>
                          </m:sub>
                        </m:sSub>
                        <m:r>
                          <a:rPr lang="pt-PT" sz="1400" b="0" i="1" smtClean="0">
                            <a:latin typeface="Cambria Math" panose="02040503050406030204" pitchFamily="18" charset="0"/>
                            <a:ea typeface="Cambria Math" panose="02040503050406030204" pitchFamily="18" charset="0"/>
                          </a:rPr>
                          <m:t>𝑁</m:t>
                        </m:r>
                        <m:d>
                          <m:dPr>
                            <m:ctrlPr>
                              <a:rPr lang="pt-PT" sz="1400" b="0" i="1" smtClean="0">
                                <a:latin typeface="Cambria Math" panose="02040503050406030204" pitchFamily="18" charset="0"/>
                                <a:ea typeface="Cambria Math" panose="02040503050406030204" pitchFamily="18" charset="0"/>
                              </a:rPr>
                            </m:ctrlPr>
                          </m:dPr>
                          <m:e>
                            <m:sSub>
                              <m:sSubPr>
                                <m:ctrlPr>
                                  <a:rPr lang="pt-PT" sz="1400" b="0" i="1" smtClean="0">
                                    <a:latin typeface="Cambria Math" panose="02040503050406030204" pitchFamily="18" charset="0"/>
                                  </a:rPr>
                                </m:ctrlPr>
                              </m:sSubPr>
                              <m:e>
                                <m:r>
                                  <a:rPr lang="pt-PT" sz="1400" b="0" i="1" smtClean="0">
                                    <a:latin typeface="Cambria Math" panose="02040503050406030204" pitchFamily="18" charset="0"/>
                                  </a:rPr>
                                  <m:t>𝑑</m:t>
                                </m:r>
                              </m:e>
                              <m:sub>
                                <m:r>
                                  <a:rPr lang="pt-PT" sz="1400" b="0" i="1" smtClean="0">
                                    <a:latin typeface="Cambria Math" panose="02040503050406030204" pitchFamily="18" charset="0"/>
                                  </a:rPr>
                                  <m:t>1</m:t>
                                </m:r>
                              </m:sub>
                            </m:sSub>
                          </m:e>
                        </m:d>
                        <m:r>
                          <a:rPr lang="pt-PT" sz="1400" b="0" i="1" smtClean="0">
                            <a:latin typeface="Cambria Math" panose="02040503050406030204" pitchFamily="18" charset="0"/>
                          </a:rPr>
                          <m:t>−</m:t>
                        </m:r>
                        <m:r>
                          <a:rPr lang="pt-PT" sz="1400" b="0" i="1" smtClean="0">
                            <a:latin typeface="Cambria Math" panose="02040503050406030204" pitchFamily="18" charset="0"/>
                          </a:rPr>
                          <m:t>𝐾</m:t>
                        </m:r>
                        <m:sSup>
                          <m:sSupPr>
                            <m:ctrlPr>
                              <a:rPr lang="pt-PT" sz="1400" b="0" i="1" smtClean="0">
                                <a:latin typeface="Cambria Math" panose="02040503050406030204" pitchFamily="18" charset="0"/>
                              </a:rPr>
                            </m:ctrlPr>
                          </m:sSupPr>
                          <m:e>
                            <m:r>
                              <a:rPr lang="pt-PT" sz="1400" b="0" i="1" smtClean="0">
                                <a:latin typeface="Cambria Math" panose="02040503050406030204" pitchFamily="18" charset="0"/>
                              </a:rPr>
                              <m:t>𝑒</m:t>
                            </m:r>
                          </m:e>
                          <m:sup>
                            <m:r>
                              <a:rPr lang="pt-PT" sz="1400" b="0" i="1" smtClean="0">
                                <a:latin typeface="Cambria Math" panose="02040503050406030204" pitchFamily="18" charset="0"/>
                              </a:rPr>
                              <m:t>−</m:t>
                            </m:r>
                            <m:r>
                              <a:rPr lang="pt-PT" sz="1400" b="0" i="1" smtClean="0">
                                <a:latin typeface="Cambria Math" panose="02040503050406030204" pitchFamily="18" charset="0"/>
                              </a:rPr>
                              <m:t>𝑟</m:t>
                            </m:r>
                            <m:r>
                              <a:rPr lang="pt-PT" sz="1400" b="0" i="1" smtClean="0">
                                <a:latin typeface="Cambria Math" panose="02040503050406030204" pitchFamily="18" charset="0"/>
                                <a:ea typeface="Cambria Math" panose="02040503050406030204" pitchFamily="18" charset="0"/>
                              </a:rPr>
                              <m:t>𝜏</m:t>
                            </m:r>
                          </m:sup>
                        </m:sSup>
                        <m:r>
                          <a:rPr lang="pt-PT" sz="1400" i="1">
                            <a:latin typeface="Cambria Math" panose="02040503050406030204" pitchFamily="18" charset="0"/>
                            <a:ea typeface="Cambria Math" panose="02040503050406030204" pitchFamily="18" charset="0"/>
                          </a:rPr>
                          <m:t>𝑁</m:t>
                        </m:r>
                        <m:d>
                          <m:dPr>
                            <m:ctrlPr>
                              <a:rPr lang="pt-PT" sz="1400" i="1">
                                <a:latin typeface="Cambria Math" panose="02040503050406030204" pitchFamily="18" charset="0"/>
                                <a:ea typeface="Cambria Math" panose="02040503050406030204" pitchFamily="18" charset="0"/>
                              </a:rPr>
                            </m:ctrlPr>
                          </m:dPr>
                          <m:e>
                            <m:sSub>
                              <m:sSubPr>
                                <m:ctrlPr>
                                  <a:rPr lang="pt-PT" sz="1400" b="0" i="1" smtClean="0">
                                    <a:latin typeface="Cambria Math" panose="02040503050406030204" pitchFamily="18" charset="0"/>
                                  </a:rPr>
                                </m:ctrlPr>
                              </m:sSubPr>
                              <m:e>
                                <m:r>
                                  <a:rPr lang="pt-PT" sz="1400" b="0" i="1" smtClean="0">
                                    <a:latin typeface="Cambria Math" panose="02040503050406030204" pitchFamily="18" charset="0"/>
                                  </a:rPr>
                                  <m:t>𝑑</m:t>
                                </m:r>
                              </m:e>
                              <m:sub>
                                <m:r>
                                  <a:rPr lang="pt-PT" sz="1400" b="0" i="1" smtClean="0">
                                    <a:latin typeface="Cambria Math" panose="02040503050406030204" pitchFamily="18" charset="0"/>
                                  </a:rPr>
                                  <m:t>2</m:t>
                                </m:r>
                              </m:sub>
                            </m:sSub>
                          </m:e>
                        </m:d>
                        <m:r>
                          <a:rPr lang="pt-PT" sz="1400" b="0" i="1" smtClean="0">
                            <a:latin typeface="Cambria Math" panose="02040503050406030204" pitchFamily="18" charset="0"/>
                          </a:rPr>
                          <m:t>,</m:t>
                        </m:r>
                      </m:oMath>
                    </m:oMathPara>
                  </a14:m>
                  <a:endParaRPr lang="pt-PT" sz="1400" b="0" dirty="0"/>
                </a:p>
              </p:txBody>
            </p:sp>
          </mc:Choice>
          <mc:Fallback xmlns="">
            <p:sp>
              <p:nvSpPr>
                <p:cNvPr id="8" name="CaixaDeTexto 7">
                  <a:extLst>
                    <a:ext uri="{FF2B5EF4-FFF2-40B4-BE49-F238E27FC236}">
                      <a16:creationId xmlns:a16="http://schemas.microsoft.com/office/drawing/2014/main" id="{C561923E-56F8-0204-729D-FA749010E70E}"/>
                    </a:ext>
                  </a:extLst>
                </p:cNvPr>
                <p:cNvSpPr txBox="1">
                  <a:spLocks noRot="1" noChangeAspect="1" noMove="1" noResize="1" noEditPoints="1" noAdjustHandles="1" noChangeArrowheads="1" noChangeShapeType="1" noTextEdit="1"/>
                </p:cNvSpPr>
                <p:nvPr/>
              </p:nvSpPr>
              <p:spPr>
                <a:xfrm>
                  <a:off x="6573408" y="3426900"/>
                  <a:ext cx="4442349" cy="3077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16AA7435-5645-AF15-268D-8F32D6DDAC1C}"/>
                    </a:ext>
                  </a:extLst>
                </p:cNvPr>
                <p:cNvSpPr txBox="1"/>
                <p:nvPr/>
              </p:nvSpPr>
              <p:spPr>
                <a:xfrm>
                  <a:off x="6491930" y="4283064"/>
                  <a:ext cx="4523828" cy="6846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PT" sz="1400" b="0" i="1" smtClean="0">
                                <a:latin typeface="Cambria Math" panose="02040503050406030204" pitchFamily="18" charset="0"/>
                              </a:rPr>
                            </m:ctrlPr>
                          </m:sSubPr>
                          <m:e>
                            <m:r>
                              <a:rPr lang="pt-PT" sz="1400" b="0" i="1" smtClean="0">
                                <a:latin typeface="Cambria Math" panose="02040503050406030204" pitchFamily="18" charset="0"/>
                              </a:rPr>
                              <m:t>𝑑</m:t>
                            </m:r>
                          </m:e>
                          <m:sub>
                            <m:r>
                              <a:rPr lang="pt-PT" sz="1400" b="0" i="1" smtClean="0">
                                <a:latin typeface="Cambria Math" panose="02040503050406030204" pitchFamily="18" charset="0"/>
                              </a:rPr>
                              <m:t>1</m:t>
                            </m:r>
                          </m:sub>
                        </m:sSub>
                        <m:r>
                          <a:rPr lang="pt-PT" sz="1400" b="0" i="1" smtClean="0">
                            <a:latin typeface="Cambria Math" panose="02040503050406030204" pitchFamily="18" charset="0"/>
                          </a:rPr>
                          <m:t>=</m:t>
                        </m:r>
                        <m:f>
                          <m:fPr>
                            <m:ctrlPr>
                              <a:rPr lang="pt-PT" sz="1400" b="0" i="1" smtClean="0">
                                <a:latin typeface="Cambria Math" panose="02040503050406030204" pitchFamily="18" charset="0"/>
                              </a:rPr>
                            </m:ctrlPr>
                          </m:fPr>
                          <m:num>
                            <m:r>
                              <m:rPr>
                                <m:sty m:val="p"/>
                              </m:rPr>
                              <a:rPr lang="pt-PT" sz="1400" b="0" i="0" smtClean="0">
                                <a:latin typeface="Cambria Math" panose="02040503050406030204" pitchFamily="18" charset="0"/>
                              </a:rPr>
                              <m:t>ln</m:t>
                            </m:r>
                            <m:d>
                              <m:dPr>
                                <m:ctrlPr>
                                  <a:rPr lang="pt-PT" sz="1400" b="0" i="1" smtClean="0">
                                    <a:latin typeface="Cambria Math" panose="02040503050406030204" pitchFamily="18" charset="0"/>
                                  </a:rPr>
                                </m:ctrlPr>
                              </m:dPr>
                              <m:e>
                                <m:f>
                                  <m:fPr>
                                    <m:ctrlPr>
                                      <a:rPr lang="pt-PT" sz="1400" i="1">
                                        <a:latin typeface="Cambria Math" panose="02040503050406030204" pitchFamily="18" charset="0"/>
                                      </a:rPr>
                                    </m:ctrlPr>
                                  </m:fPr>
                                  <m:num>
                                    <m:sSub>
                                      <m:sSubPr>
                                        <m:ctrlPr>
                                          <a:rPr lang="pt-PT" sz="1400" i="1">
                                            <a:latin typeface="Cambria Math" panose="02040503050406030204" pitchFamily="18" charset="0"/>
                                          </a:rPr>
                                        </m:ctrlPr>
                                      </m:sSubPr>
                                      <m:e>
                                        <m:r>
                                          <a:rPr lang="pt-PT" sz="1400" i="1">
                                            <a:latin typeface="Cambria Math" panose="02040503050406030204" pitchFamily="18" charset="0"/>
                                          </a:rPr>
                                          <m:t>𝑆</m:t>
                                        </m:r>
                                      </m:e>
                                      <m:sub>
                                        <m:r>
                                          <a:rPr lang="pt-PT" sz="1400" b="0" i="1" smtClean="0">
                                            <a:latin typeface="Cambria Math" panose="02040503050406030204" pitchFamily="18" charset="0"/>
                                          </a:rPr>
                                          <m:t>𝑡</m:t>
                                        </m:r>
                                      </m:sub>
                                    </m:sSub>
                                  </m:num>
                                  <m:den>
                                    <m:r>
                                      <a:rPr lang="pt-PT" sz="1400" i="1">
                                        <a:latin typeface="Cambria Math" panose="02040503050406030204" pitchFamily="18" charset="0"/>
                                      </a:rPr>
                                      <m:t>𝐾</m:t>
                                    </m:r>
                                  </m:den>
                                </m:f>
                              </m:e>
                            </m:d>
                            <m:r>
                              <a:rPr lang="pt-PT" sz="1400" b="0" i="1" smtClean="0">
                                <a:latin typeface="Cambria Math" panose="02040503050406030204" pitchFamily="18" charset="0"/>
                              </a:rPr>
                              <m:t>+</m:t>
                            </m:r>
                            <m:d>
                              <m:dPr>
                                <m:ctrlPr>
                                  <a:rPr lang="pt-PT" sz="1400" b="0" i="1" smtClean="0">
                                    <a:latin typeface="Cambria Math" panose="02040503050406030204" pitchFamily="18" charset="0"/>
                                  </a:rPr>
                                </m:ctrlPr>
                              </m:dPr>
                              <m:e>
                                <m:r>
                                  <a:rPr lang="pt-PT" sz="1400" i="1">
                                    <a:latin typeface="Cambria Math" panose="02040503050406030204" pitchFamily="18" charset="0"/>
                                  </a:rPr>
                                  <m:t>𝑟</m:t>
                                </m:r>
                                <m:r>
                                  <a:rPr lang="pt-PT" sz="1400" b="0" i="1" smtClean="0">
                                    <a:latin typeface="Cambria Math" panose="02040503050406030204" pitchFamily="18" charset="0"/>
                                  </a:rPr>
                                  <m:t>+</m:t>
                                </m:r>
                                <m:f>
                                  <m:fPr>
                                    <m:ctrlPr>
                                      <a:rPr lang="pt-PT" sz="1400" b="0" i="1" smtClean="0">
                                        <a:latin typeface="Cambria Math" panose="02040503050406030204" pitchFamily="18" charset="0"/>
                                      </a:rPr>
                                    </m:ctrlPr>
                                  </m:fPr>
                                  <m:num>
                                    <m:r>
                                      <a:rPr lang="pt-PT" sz="1400" b="0" i="1" smtClean="0">
                                        <a:latin typeface="Cambria Math" panose="02040503050406030204" pitchFamily="18" charset="0"/>
                                      </a:rPr>
                                      <m:t>1</m:t>
                                    </m:r>
                                  </m:num>
                                  <m:den>
                                    <m:r>
                                      <a:rPr lang="pt-PT" sz="1400" b="0" i="1" smtClean="0">
                                        <a:latin typeface="Cambria Math" panose="02040503050406030204" pitchFamily="18" charset="0"/>
                                      </a:rPr>
                                      <m:t>2</m:t>
                                    </m:r>
                                  </m:den>
                                </m:f>
                                <m:sSup>
                                  <m:sSupPr>
                                    <m:ctrlPr>
                                      <a:rPr lang="pt-PT" sz="1400" b="0" i="1" smtClean="0">
                                        <a:latin typeface="Cambria Math" panose="02040503050406030204" pitchFamily="18" charset="0"/>
                                      </a:rPr>
                                    </m:ctrlPr>
                                  </m:sSupPr>
                                  <m:e>
                                    <m:r>
                                      <a:rPr lang="pt-PT" sz="1400" b="0" i="1" smtClean="0">
                                        <a:latin typeface="Cambria Math" panose="02040503050406030204" pitchFamily="18" charset="0"/>
                                      </a:rPr>
                                      <m:t>𝜎</m:t>
                                    </m:r>
                                  </m:e>
                                  <m:sup>
                                    <m:r>
                                      <a:rPr lang="pt-PT" sz="1400" b="0" i="1" smtClean="0">
                                        <a:latin typeface="Cambria Math" panose="02040503050406030204" pitchFamily="18" charset="0"/>
                                      </a:rPr>
                                      <m:t>2</m:t>
                                    </m:r>
                                  </m:sup>
                                </m:sSup>
                              </m:e>
                            </m:d>
                            <m:r>
                              <a:rPr lang="pt-PT" sz="1400" b="0" i="1" smtClean="0">
                                <a:latin typeface="Cambria Math" panose="02040503050406030204" pitchFamily="18" charset="0"/>
                              </a:rPr>
                              <m:t>𝜏</m:t>
                            </m:r>
                          </m:num>
                          <m:den>
                            <m:r>
                              <a:rPr lang="pt-PT" sz="1400" b="0" i="1" smtClean="0">
                                <a:latin typeface="Cambria Math" panose="02040503050406030204" pitchFamily="18" charset="0"/>
                              </a:rPr>
                              <m:t>𝜎</m:t>
                            </m:r>
                            <m:rad>
                              <m:radPr>
                                <m:degHide m:val="on"/>
                                <m:ctrlPr>
                                  <a:rPr lang="pt-PT" sz="1400" b="0" i="1" smtClean="0">
                                    <a:latin typeface="Cambria Math" panose="02040503050406030204" pitchFamily="18" charset="0"/>
                                  </a:rPr>
                                </m:ctrlPr>
                              </m:radPr>
                              <m:deg/>
                              <m:e>
                                <m:r>
                                  <a:rPr lang="pt-PT" sz="1400" i="1">
                                    <a:latin typeface="Cambria Math" panose="02040503050406030204" pitchFamily="18" charset="0"/>
                                  </a:rPr>
                                  <m:t>𝜏</m:t>
                                </m:r>
                              </m:e>
                            </m:rad>
                          </m:den>
                        </m:f>
                        <m:r>
                          <a:rPr lang="pt-PT" sz="1400" b="0" i="1" smtClean="0">
                            <a:latin typeface="Cambria Math" panose="02040503050406030204" pitchFamily="18" charset="0"/>
                          </a:rPr>
                          <m:t>,  </m:t>
                        </m:r>
                        <m:sSub>
                          <m:sSubPr>
                            <m:ctrlPr>
                              <a:rPr lang="pt-PT" sz="1400" b="0" i="1" smtClean="0">
                                <a:latin typeface="Cambria Math" panose="02040503050406030204" pitchFamily="18" charset="0"/>
                              </a:rPr>
                            </m:ctrlPr>
                          </m:sSubPr>
                          <m:e>
                            <m:r>
                              <a:rPr lang="pt-PT" sz="1400" b="0" i="1" smtClean="0">
                                <a:latin typeface="Cambria Math" panose="02040503050406030204" pitchFamily="18" charset="0"/>
                              </a:rPr>
                              <m:t>𝑑</m:t>
                            </m:r>
                          </m:e>
                          <m:sub>
                            <m:r>
                              <a:rPr lang="pt-PT" sz="1400" b="0" i="1" smtClean="0">
                                <a:latin typeface="Cambria Math" panose="02040503050406030204" pitchFamily="18" charset="0"/>
                              </a:rPr>
                              <m:t>2</m:t>
                            </m:r>
                          </m:sub>
                        </m:sSub>
                        <m:r>
                          <a:rPr lang="pt-PT" sz="1400" i="1">
                            <a:latin typeface="Cambria Math" panose="02040503050406030204" pitchFamily="18" charset="0"/>
                          </a:rPr>
                          <m:t>=</m:t>
                        </m:r>
                        <m:sSub>
                          <m:sSubPr>
                            <m:ctrlPr>
                              <a:rPr lang="pt-PT" sz="1400" b="0" i="1" smtClean="0">
                                <a:latin typeface="Cambria Math" panose="02040503050406030204" pitchFamily="18" charset="0"/>
                              </a:rPr>
                            </m:ctrlPr>
                          </m:sSubPr>
                          <m:e>
                            <m:r>
                              <a:rPr lang="pt-PT" sz="1400" i="1" smtClean="0">
                                <a:latin typeface="Cambria Math" panose="02040503050406030204" pitchFamily="18" charset="0"/>
                              </a:rPr>
                              <m:t>𝑑</m:t>
                            </m:r>
                          </m:e>
                          <m:sub>
                            <m:r>
                              <a:rPr lang="pt-PT" sz="1400" b="0" i="1" smtClean="0">
                                <a:latin typeface="Cambria Math" panose="02040503050406030204" pitchFamily="18" charset="0"/>
                              </a:rPr>
                              <m:t>1</m:t>
                            </m:r>
                          </m:sub>
                        </m:sSub>
                        <m:r>
                          <a:rPr lang="pt-PT" sz="1400" b="0" i="1" smtClean="0">
                            <a:latin typeface="Cambria Math" panose="02040503050406030204" pitchFamily="18" charset="0"/>
                          </a:rPr>
                          <m:t>−</m:t>
                        </m:r>
                        <m:r>
                          <a:rPr lang="pt-PT" sz="1400" b="0" i="1" smtClean="0">
                            <a:latin typeface="Cambria Math" panose="02040503050406030204" pitchFamily="18" charset="0"/>
                          </a:rPr>
                          <m:t>𝜎</m:t>
                        </m:r>
                        <m:rad>
                          <m:radPr>
                            <m:degHide m:val="on"/>
                            <m:ctrlPr>
                              <a:rPr lang="pt-PT" sz="1400" b="0" i="1" smtClean="0">
                                <a:latin typeface="Cambria Math" panose="02040503050406030204" pitchFamily="18" charset="0"/>
                              </a:rPr>
                            </m:ctrlPr>
                          </m:radPr>
                          <m:deg/>
                          <m:e>
                            <m:r>
                              <a:rPr lang="pt-PT" sz="1400" b="0" i="1" smtClean="0">
                                <a:latin typeface="Cambria Math" panose="02040503050406030204" pitchFamily="18" charset="0"/>
                              </a:rPr>
                              <m:t>𝜏</m:t>
                            </m:r>
                          </m:e>
                        </m:rad>
                        <m:r>
                          <a:rPr lang="pt-PT" sz="1400" b="0" i="1" smtClean="0">
                            <a:latin typeface="Cambria Math" panose="02040503050406030204" pitchFamily="18" charset="0"/>
                          </a:rPr>
                          <m:t>. </m:t>
                        </m:r>
                      </m:oMath>
                    </m:oMathPara>
                  </a14:m>
                  <a:endParaRPr lang="pt-PT" sz="1400" dirty="0"/>
                </a:p>
              </p:txBody>
            </p:sp>
          </mc:Choice>
          <mc:Fallback xmlns="">
            <p:sp>
              <p:nvSpPr>
                <p:cNvPr id="9" name="CaixaDeTexto 8">
                  <a:extLst>
                    <a:ext uri="{FF2B5EF4-FFF2-40B4-BE49-F238E27FC236}">
                      <a16:creationId xmlns:a16="http://schemas.microsoft.com/office/drawing/2014/main" id="{16AA7435-5645-AF15-268D-8F32D6DDAC1C}"/>
                    </a:ext>
                  </a:extLst>
                </p:cNvPr>
                <p:cNvSpPr txBox="1">
                  <a:spLocks noRot="1" noChangeAspect="1" noMove="1" noResize="1" noEditPoints="1" noAdjustHandles="1" noChangeArrowheads="1" noChangeShapeType="1" noTextEdit="1"/>
                </p:cNvSpPr>
                <p:nvPr/>
              </p:nvSpPr>
              <p:spPr>
                <a:xfrm>
                  <a:off x="6491930" y="4283064"/>
                  <a:ext cx="4523828" cy="684675"/>
                </a:xfrm>
                <a:prstGeom prst="rect">
                  <a:avLst/>
                </a:prstGeom>
                <a:blipFill>
                  <a:blip r:embed="rId4"/>
                  <a:stretch>
                    <a:fillRect/>
                  </a:stretch>
                </a:blipFill>
              </p:spPr>
              <p:txBody>
                <a:bodyPr/>
                <a:lstStyle/>
                <a:p>
                  <a:r>
                    <a:rPr lang="en-US">
                      <a:noFill/>
                    </a:rPr>
                    <a:t> </a:t>
                  </a:r>
                </a:p>
              </p:txBody>
            </p:sp>
          </mc:Fallback>
        </mc:AlternateContent>
        <p:sp>
          <p:nvSpPr>
            <p:cNvPr id="10" name="CaixaDeTexto 9">
              <a:extLst>
                <a:ext uri="{FF2B5EF4-FFF2-40B4-BE49-F238E27FC236}">
                  <a16:creationId xmlns:a16="http://schemas.microsoft.com/office/drawing/2014/main" id="{2FE796A6-F98E-50A0-71A7-D268D79D5636}"/>
                </a:ext>
              </a:extLst>
            </p:cNvPr>
            <p:cNvSpPr txBox="1"/>
            <p:nvPr/>
          </p:nvSpPr>
          <p:spPr>
            <a:xfrm>
              <a:off x="6455467" y="2605597"/>
              <a:ext cx="2624139" cy="369332"/>
            </a:xfrm>
            <a:prstGeom prst="rect">
              <a:avLst/>
            </a:prstGeom>
            <a:noFill/>
          </p:spPr>
          <p:txBody>
            <a:bodyPr wrap="square" rtlCol="0">
              <a:spAutoFit/>
            </a:bodyPr>
            <a:lstStyle/>
            <a:p>
              <a:r>
                <a:rPr lang="en-US" b="1" dirty="0">
                  <a:cs typeface="Arial" panose="020B0604020202020204" pitchFamily="34" charset="0"/>
                </a:rPr>
                <a:t>Black-Scholes model</a:t>
              </a:r>
            </a:p>
          </p:txBody>
        </p:sp>
      </p:grpSp>
      <p:sp>
        <p:nvSpPr>
          <p:cNvPr id="12" name="Retângulo 11">
            <a:extLst>
              <a:ext uri="{FF2B5EF4-FFF2-40B4-BE49-F238E27FC236}">
                <a16:creationId xmlns:a16="http://schemas.microsoft.com/office/drawing/2014/main" id="{C9411711-E317-C5C2-2531-41E49C052E44}"/>
              </a:ext>
            </a:extLst>
          </p:cNvPr>
          <p:cNvSpPr/>
          <p:nvPr/>
        </p:nvSpPr>
        <p:spPr>
          <a:xfrm>
            <a:off x="5916758" y="1185863"/>
            <a:ext cx="5864939" cy="517048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aixaDeTexto 12">
            <a:extLst>
              <a:ext uri="{FF2B5EF4-FFF2-40B4-BE49-F238E27FC236}">
                <a16:creationId xmlns:a16="http://schemas.microsoft.com/office/drawing/2014/main" id="{1E476EB8-9428-6D4F-181B-27998762CB90}"/>
              </a:ext>
            </a:extLst>
          </p:cNvPr>
          <p:cNvSpPr txBox="1"/>
          <p:nvPr/>
        </p:nvSpPr>
        <p:spPr>
          <a:xfrm>
            <a:off x="6103654" y="1322306"/>
            <a:ext cx="2624139" cy="369332"/>
          </a:xfrm>
          <a:prstGeom prst="rect">
            <a:avLst/>
          </a:prstGeom>
          <a:noFill/>
        </p:spPr>
        <p:txBody>
          <a:bodyPr wrap="square" rtlCol="0">
            <a:spAutoFit/>
          </a:bodyPr>
          <a:lstStyle/>
          <a:p>
            <a:r>
              <a:rPr lang="en-US" b="1" dirty="0">
                <a:cs typeface="Arial" panose="020B0604020202020204" pitchFamily="34" charset="0"/>
              </a:rPr>
              <a:t>Heston model</a:t>
            </a:r>
          </a:p>
        </p:txBody>
      </p: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0CFA2D92-0913-45BE-6050-26C864AE8BA8}"/>
                  </a:ext>
                </a:extLst>
              </p:cNvPr>
              <p:cNvSpPr txBox="1"/>
              <p:nvPr/>
            </p:nvSpPr>
            <p:spPr>
              <a:xfrm>
                <a:off x="6103654" y="1671984"/>
                <a:ext cx="5685696" cy="4699813"/>
              </a:xfrm>
              <a:prstGeom prst="rect">
                <a:avLst/>
              </a:prstGeom>
              <a:noFill/>
            </p:spPr>
            <p:txBody>
              <a:bodyPr wrap="square">
                <a:spAutoFit/>
              </a:bodyPr>
              <a:lstStyle/>
              <a:p>
                <a:r>
                  <a:rPr lang="en-US" sz="1400" dirty="0">
                    <a:solidFill>
                      <a:prstClr val="black"/>
                    </a:solidFill>
                  </a:rPr>
                  <a:t>The price of a European call option is given by </a:t>
                </a:r>
              </a:p>
              <a:p>
                <a:endParaRPr lang="en-US" sz="1400" dirty="0">
                  <a:solidFill>
                    <a:prstClr val="black"/>
                  </a:solidFill>
                </a:endParaRPr>
              </a:p>
              <a:p>
                <a:endParaRPr lang="en-US" sz="1400" dirty="0">
                  <a:solidFill>
                    <a:prstClr val="black"/>
                  </a:solidFill>
                </a:endParaRPr>
              </a:p>
              <a:p>
                <a:r>
                  <a:rPr lang="en-US" sz="1400" dirty="0">
                    <a:solidFill>
                      <a:prstClr val="black"/>
                    </a:solidFill>
                  </a:rPr>
                  <a:t>where, for </a:t>
                </a:r>
                <a14:m>
                  <m:oMath xmlns:m="http://schemas.openxmlformats.org/officeDocument/2006/math">
                    <m:r>
                      <a:rPr lang="pt-PT" sz="1400" b="0" i="1" smtClean="0">
                        <a:solidFill>
                          <a:prstClr val="black"/>
                        </a:solidFill>
                        <a:latin typeface="Cambria Math" panose="02040503050406030204" pitchFamily="18" charset="0"/>
                      </a:rPr>
                      <m:t>𝑗</m:t>
                    </m:r>
                    <m:r>
                      <a:rPr lang="pt-PT" sz="1400" b="0" i="1" smtClean="0">
                        <a:solidFill>
                          <a:prstClr val="black"/>
                        </a:solidFill>
                        <a:latin typeface="Cambria Math" panose="02040503050406030204" pitchFamily="18" charset="0"/>
                      </a:rPr>
                      <m:t>={1, 2}</m:t>
                    </m:r>
                  </m:oMath>
                </a14:m>
                <a:endParaRPr lang="pt-PT" sz="1400" dirty="0"/>
              </a:p>
              <a:p>
                <a:endParaRPr lang="pt-PT" sz="1400" dirty="0"/>
              </a:p>
              <a:p>
                <a:endParaRPr lang="pt-PT" sz="1400" dirty="0"/>
              </a:p>
              <a:p>
                <a:endParaRPr lang="pt-PT" sz="1400" dirty="0"/>
              </a:p>
              <a:p>
                <a:endParaRPr lang="pt-PT" sz="1400" dirty="0"/>
              </a:p>
              <a:p>
                <a:r>
                  <a:rPr lang="pt-PT" sz="1400" dirty="0"/>
                  <a:t>and</a:t>
                </a:r>
              </a:p>
              <a:p>
                <a:pPr/>
                <a14:m>
                  <m:oMathPara xmlns:m="http://schemas.openxmlformats.org/officeDocument/2006/math">
                    <m:oMathParaPr>
                      <m:jc m:val="left"/>
                    </m:oMathParaPr>
                    <m:oMath xmlns:m="http://schemas.openxmlformats.org/officeDocument/2006/math">
                      <m:sSub>
                        <m:sSubPr>
                          <m:ctrlPr>
                            <a:rPr lang="pt-PT" sz="1400" b="0" i="1" smtClean="0">
                              <a:latin typeface="Cambria Math" panose="02040503050406030204" pitchFamily="18" charset="0"/>
                            </a:rPr>
                          </m:ctrlPr>
                        </m:sSubPr>
                        <m:e>
                          <m:r>
                            <a:rPr lang="pt-PT" sz="1400" b="0" i="1" smtClean="0">
                              <a:latin typeface="Cambria Math" panose="02040503050406030204" pitchFamily="18" charset="0"/>
                            </a:rPr>
                            <m:t>𝐶</m:t>
                          </m:r>
                        </m:e>
                        <m:sub>
                          <m:r>
                            <a:rPr lang="pt-PT" sz="1400" b="0" i="1" smtClean="0">
                              <a:latin typeface="Cambria Math" panose="02040503050406030204" pitchFamily="18" charset="0"/>
                            </a:rPr>
                            <m:t>𝑗</m:t>
                          </m:r>
                        </m:sub>
                      </m:sSub>
                      <m:d>
                        <m:dPr>
                          <m:ctrlPr>
                            <a:rPr lang="pt-PT" sz="1400" i="1">
                              <a:latin typeface="Cambria Math" panose="02040503050406030204" pitchFamily="18" charset="0"/>
                            </a:rPr>
                          </m:ctrlPr>
                        </m:dPr>
                        <m:e>
                          <m:r>
                            <a:rPr lang="pt-PT" sz="1400" i="1">
                              <a:latin typeface="Cambria Math" panose="02040503050406030204" pitchFamily="18" charset="0"/>
                            </a:rPr>
                            <m:t>𝑢</m:t>
                          </m:r>
                        </m:e>
                      </m:d>
                      <m:r>
                        <a:rPr lang="pt-PT" sz="1400" b="0" i="1" smtClean="0">
                          <a:latin typeface="Cambria Math" panose="02040503050406030204" pitchFamily="18" charset="0"/>
                        </a:rPr>
                        <m:t>=</m:t>
                      </m:r>
                      <m:r>
                        <a:rPr lang="pt-PT" sz="1400" b="0" i="1" smtClean="0">
                          <a:latin typeface="Cambria Math" panose="02040503050406030204" pitchFamily="18" charset="0"/>
                        </a:rPr>
                        <m:t>𝑟𝑖𝑢</m:t>
                      </m:r>
                      <m:r>
                        <a:rPr lang="pt-PT" sz="1400" b="0" i="1" smtClean="0">
                          <a:latin typeface="Cambria Math" panose="02040503050406030204" pitchFamily="18" charset="0"/>
                        </a:rPr>
                        <m:t>𝜏</m:t>
                      </m:r>
                      <m:r>
                        <a:rPr lang="pt-PT" sz="1400" b="0" i="1" smtClean="0">
                          <a:latin typeface="Cambria Math" panose="02040503050406030204" pitchFamily="18" charset="0"/>
                        </a:rPr>
                        <m:t>+</m:t>
                      </m:r>
                      <m:f>
                        <m:fPr>
                          <m:ctrlPr>
                            <a:rPr lang="pt-PT" sz="1400" b="0" i="1" smtClean="0">
                              <a:latin typeface="Cambria Math" panose="02040503050406030204" pitchFamily="18" charset="0"/>
                            </a:rPr>
                          </m:ctrlPr>
                        </m:fPr>
                        <m:num>
                          <m:r>
                            <a:rPr lang="pt-PT" sz="1400" b="0" i="1" smtClean="0">
                              <a:latin typeface="Cambria Math" panose="02040503050406030204" pitchFamily="18" charset="0"/>
                            </a:rPr>
                            <m:t>𝜅𝜍</m:t>
                          </m:r>
                          <m:r>
                            <a:rPr lang="pt-PT" sz="1400" b="0" i="1" smtClean="0">
                              <a:latin typeface="Cambria Math" panose="02040503050406030204" pitchFamily="18" charset="0"/>
                            </a:rPr>
                            <m:t> </m:t>
                          </m:r>
                        </m:num>
                        <m:den>
                          <m:sSup>
                            <m:sSupPr>
                              <m:ctrlPr>
                                <a:rPr lang="pt-PT" sz="1400" b="0" i="1" smtClean="0">
                                  <a:latin typeface="Cambria Math" panose="02040503050406030204" pitchFamily="18" charset="0"/>
                                </a:rPr>
                              </m:ctrlPr>
                            </m:sSupPr>
                            <m:e>
                              <m:r>
                                <a:rPr lang="pt-PT" sz="1400" b="0" i="1" smtClean="0">
                                  <a:latin typeface="Cambria Math" panose="02040503050406030204" pitchFamily="18" charset="0"/>
                                </a:rPr>
                                <m:t>𝛿</m:t>
                              </m:r>
                            </m:e>
                            <m:sup>
                              <m:r>
                                <a:rPr lang="pt-PT" sz="1400" b="0" i="1" smtClean="0">
                                  <a:latin typeface="Cambria Math" panose="02040503050406030204" pitchFamily="18" charset="0"/>
                                </a:rPr>
                                <m:t>2</m:t>
                              </m:r>
                            </m:sup>
                          </m:sSup>
                        </m:den>
                      </m:f>
                      <m:d>
                        <m:dPr>
                          <m:begChr m:val="["/>
                          <m:endChr m:val="]"/>
                          <m:ctrlPr>
                            <a:rPr lang="pt-PT" sz="1400" b="0" i="1" smtClean="0">
                              <a:latin typeface="Cambria Math" panose="02040503050406030204" pitchFamily="18" charset="0"/>
                            </a:rPr>
                          </m:ctrlPr>
                        </m:dPr>
                        <m:e>
                          <m:d>
                            <m:dPr>
                              <m:ctrlPr>
                                <a:rPr lang="pt-PT" sz="1400" b="0" i="1" smtClean="0">
                                  <a:latin typeface="Cambria Math" panose="02040503050406030204" pitchFamily="18" charset="0"/>
                                </a:rPr>
                              </m:ctrlPr>
                            </m:dPr>
                            <m:e>
                              <m:sSub>
                                <m:sSubPr>
                                  <m:ctrlPr>
                                    <a:rPr lang="pt-PT" sz="1400" b="0" i="1" smtClean="0">
                                      <a:latin typeface="Cambria Math" panose="02040503050406030204" pitchFamily="18" charset="0"/>
                                    </a:rPr>
                                  </m:ctrlPr>
                                </m:sSubPr>
                                <m:e>
                                  <m:r>
                                    <a:rPr lang="pt-PT" sz="1400" b="0" i="1" smtClean="0">
                                      <a:latin typeface="Cambria Math" panose="02040503050406030204" pitchFamily="18" charset="0"/>
                                    </a:rPr>
                                    <m:t>𝑏</m:t>
                                  </m:r>
                                </m:e>
                                <m:sub>
                                  <m:r>
                                    <a:rPr lang="pt-PT" sz="1400" b="0" i="1" smtClean="0">
                                      <a:latin typeface="Cambria Math" panose="02040503050406030204" pitchFamily="18" charset="0"/>
                                    </a:rPr>
                                    <m:t>𝑗</m:t>
                                  </m:r>
                                </m:sub>
                              </m:sSub>
                              <m:r>
                                <a:rPr lang="pt-PT" sz="1400" b="0" i="1" smtClean="0">
                                  <a:latin typeface="Cambria Math" panose="02040503050406030204" pitchFamily="18" charset="0"/>
                                </a:rPr>
                                <m:t>−</m:t>
                              </m:r>
                              <m:r>
                                <a:rPr lang="pt-PT" sz="1400" b="0" i="1" smtClean="0">
                                  <a:latin typeface="Cambria Math" panose="02040503050406030204" pitchFamily="18" charset="0"/>
                                </a:rPr>
                                <m:t>𝜌𝛿</m:t>
                              </m:r>
                              <m:r>
                                <a:rPr lang="pt-PT" sz="1400" b="0" i="1" smtClean="0">
                                  <a:latin typeface="Cambria Math" panose="02040503050406030204" pitchFamily="18" charset="0"/>
                                </a:rPr>
                                <m:t>𝑖𝑢</m:t>
                              </m:r>
                              <m:r>
                                <a:rPr lang="pt-PT" sz="1400" b="0" i="1" smtClean="0">
                                  <a:latin typeface="Cambria Math" panose="02040503050406030204" pitchFamily="18" charset="0"/>
                                </a:rPr>
                                <m:t>−</m:t>
                              </m:r>
                              <m:sSub>
                                <m:sSubPr>
                                  <m:ctrlPr>
                                    <a:rPr lang="pt-PT" sz="1400" b="0" i="1" smtClean="0">
                                      <a:latin typeface="Cambria Math" panose="02040503050406030204" pitchFamily="18" charset="0"/>
                                    </a:rPr>
                                  </m:ctrlPr>
                                </m:sSubPr>
                                <m:e>
                                  <m:r>
                                    <a:rPr lang="pt-PT" sz="1400" b="0" i="1" smtClean="0">
                                      <a:latin typeface="Cambria Math" panose="02040503050406030204" pitchFamily="18" charset="0"/>
                                    </a:rPr>
                                    <m:t>𝑑</m:t>
                                  </m:r>
                                </m:e>
                                <m:sub>
                                  <m:r>
                                    <a:rPr lang="pt-PT" sz="1400" b="0" i="1" smtClean="0">
                                      <a:latin typeface="Cambria Math" panose="02040503050406030204" pitchFamily="18" charset="0"/>
                                    </a:rPr>
                                    <m:t>𝑗</m:t>
                                  </m:r>
                                </m:sub>
                              </m:sSub>
                              <m:r>
                                <a:rPr lang="pt-PT" sz="1400" b="0" i="1" smtClean="0">
                                  <a:latin typeface="Cambria Math" panose="02040503050406030204" pitchFamily="18" charset="0"/>
                                </a:rPr>
                                <m:t>(</m:t>
                              </m:r>
                              <m:r>
                                <a:rPr lang="pt-PT" sz="1400" b="0" i="1" smtClean="0">
                                  <a:latin typeface="Cambria Math" panose="02040503050406030204" pitchFamily="18" charset="0"/>
                                </a:rPr>
                                <m:t>𝑢</m:t>
                              </m:r>
                              <m:r>
                                <a:rPr lang="pt-PT" sz="1400" b="0" i="1" smtClean="0">
                                  <a:latin typeface="Cambria Math" panose="02040503050406030204" pitchFamily="18" charset="0"/>
                                </a:rPr>
                                <m:t>)</m:t>
                              </m:r>
                            </m:e>
                          </m:d>
                          <m:r>
                            <a:rPr lang="pt-PT" sz="1400" b="0" i="1" smtClean="0">
                              <a:latin typeface="Cambria Math" panose="02040503050406030204" pitchFamily="18" charset="0"/>
                            </a:rPr>
                            <m:t>𝜏</m:t>
                          </m:r>
                          <m:r>
                            <a:rPr lang="pt-PT" sz="1400" b="0" i="1" smtClean="0">
                              <a:latin typeface="Cambria Math" panose="02040503050406030204" pitchFamily="18" charset="0"/>
                            </a:rPr>
                            <m:t>−2</m:t>
                          </m:r>
                          <m:r>
                            <m:rPr>
                              <m:sty m:val="p"/>
                            </m:rPr>
                            <a:rPr lang="pt-PT" sz="1400" b="0" i="0" smtClean="0">
                              <a:latin typeface="Cambria Math" panose="02040503050406030204" pitchFamily="18" charset="0"/>
                            </a:rPr>
                            <m:t>ln</m:t>
                          </m:r>
                          <m:d>
                            <m:dPr>
                              <m:ctrlPr>
                                <a:rPr lang="pt-PT" sz="1400" b="0" i="1" smtClean="0">
                                  <a:latin typeface="Cambria Math" panose="02040503050406030204" pitchFamily="18" charset="0"/>
                                </a:rPr>
                              </m:ctrlPr>
                            </m:dPr>
                            <m:e>
                              <m:f>
                                <m:fPr>
                                  <m:ctrlPr>
                                    <a:rPr lang="pt-PT" sz="1400" b="0" i="1" smtClean="0">
                                      <a:latin typeface="Cambria Math" panose="02040503050406030204" pitchFamily="18" charset="0"/>
                                    </a:rPr>
                                  </m:ctrlPr>
                                </m:fPr>
                                <m:num>
                                  <m:r>
                                    <a:rPr lang="pt-PT" sz="1400" b="0" i="0" smtClean="0">
                                      <a:latin typeface="Cambria Math" panose="02040503050406030204" pitchFamily="18" charset="0"/>
                                    </a:rPr>
                                    <m:t>1−</m:t>
                                  </m:r>
                                  <m:sSub>
                                    <m:sSubPr>
                                      <m:ctrlPr>
                                        <a:rPr lang="pt-PT" sz="1400" b="0" i="1" smtClean="0">
                                          <a:latin typeface="Cambria Math" panose="02040503050406030204" pitchFamily="18" charset="0"/>
                                        </a:rPr>
                                      </m:ctrlPr>
                                    </m:sSubPr>
                                    <m:e>
                                      <m:r>
                                        <a:rPr lang="pt-PT" sz="1400" b="0" i="1" smtClean="0">
                                          <a:latin typeface="Cambria Math" panose="02040503050406030204" pitchFamily="18" charset="0"/>
                                        </a:rPr>
                                        <m:t>𝑔</m:t>
                                      </m:r>
                                    </m:e>
                                    <m:sub>
                                      <m:r>
                                        <a:rPr lang="pt-PT" sz="1400" b="0" i="1" smtClean="0">
                                          <a:latin typeface="Cambria Math" panose="02040503050406030204" pitchFamily="18" charset="0"/>
                                        </a:rPr>
                                        <m:t>𝑗</m:t>
                                      </m:r>
                                    </m:sub>
                                  </m:sSub>
                                  <m:r>
                                    <a:rPr lang="pt-PT" sz="1400" b="0" i="1" smtClean="0">
                                      <a:latin typeface="Cambria Math" panose="02040503050406030204" pitchFamily="18" charset="0"/>
                                    </a:rPr>
                                    <m:t>(</m:t>
                                  </m:r>
                                  <m:r>
                                    <a:rPr lang="pt-PT" sz="1400" b="0" i="1" smtClean="0">
                                      <a:latin typeface="Cambria Math" panose="02040503050406030204" pitchFamily="18" charset="0"/>
                                    </a:rPr>
                                    <m:t>𝑢</m:t>
                                  </m:r>
                                  <m:r>
                                    <a:rPr lang="pt-PT" sz="1400" b="0" i="1" smtClean="0">
                                      <a:latin typeface="Cambria Math" panose="02040503050406030204" pitchFamily="18" charset="0"/>
                                    </a:rPr>
                                    <m:t>)</m:t>
                                  </m:r>
                                  <m:sSup>
                                    <m:sSupPr>
                                      <m:ctrlPr>
                                        <a:rPr lang="pt-PT" sz="1400" b="0" i="1" smtClean="0">
                                          <a:latin typeface="Cambria Math" panose="02040503050406030204" pitchFamily="18" charset="0"/>
                                        </a:rPr>
                                      </m:ctrlPr>
                                    </m:sSupPr>
                                    <m:e>
                                      <m:r>
                                        <a:rPr lang="pt-PT" sz="1400" b="0" i="1" smtClean="0">
                                          <a:latin typeface="Cambria Math" panose="02040503050406030204" pitchFamily="18" charset="0"/>
                                        </a:rPr>
                                        <m:t>𝑒</m:t>
                                      </m:r>
                                    </m:e>
                                    <m:sup>
                                      <m:sSub>
                                        <m:sSubPr>
                                          <m:ctrlPr>
                                            <a:rPr lang="pt-PT" sz="1400" b="0" i="1" smtClean="0">
                                              <a:latin typeface="Cambria Math" panose="02040503050406030204" pitchFamily="18" charset="0"/>
                                            </a:rPr>
                                          </m:ctrlPr>
                                        </m:sSubPr>
                                        <m:e>
                                          <m:r>
                                            <a:rPr lang="pt-PT" sz="1400" b="0" i="1" smtClean="0">
                                              <a:latin typeface="Cambria Math" panose="02040503050406030204" pitchFamily="18" charset="0"/>
                                            </a:rPr>
                                            <m:t>−</m:t>
                                          </m:r>
                                          <m:r>
                                            <a:rPr lang="pt-PT" sz="1400" b="0" i="1" smtClean="0">
                                              <a:latin typeface="Cambria Math" panose="02040503050406030204" pitchFamily="18" charset="0"/>
                                            </a:rPr>
                                            <m:t>𝑑</m:t>
                                          </m:r>
                                        </m:e>
                                        <m:sub>
                                          <m:r>
                                            <a:rPr lang="pt-PT" sz="1400" b="0" i="1" smtClean="0">
                                              <a:latin typeface="Cambria Math" panose="02040503050406030204" pitchFamily="18" charset="0"/>
                                            </a:rPr>
                                            <m:t>𝑗</m:t>
                                          </m:r>
                                        </m:sub>
                                      </m:sSub>
                                      <m:r>
                                        <a:rPr lang="pt-PT" sz="1400" b="0" i="1" smtClean="0">
                                          <a:latin typeface="Cambria Math" panose="02040503050406030204" pitchFamily="18" charset="0"/>
                                        </a:rPr>
                                        <m:t>(</m:t>
                                      </m:r>
                                      <m:r>
                                        <a:rPr lang="pt-PT" sz="1400" b="0" i="1" smtClean="0">
                                          <a:latin typeface="Cambria Math" panose="02040503050406030204" pitchFamily="18" charset="0"/>
                                        </a:rPr>
                                        <m:t>𝑢</m:t>
                                      </m:r>
                                      <m:r>
                                        <a:rPr lang="pt-PT" sz="1400" b="0" i="1" smtClean="0">
                                          <a:latin typeface="Cambria Math" panose="02040503050406030204" pitchFamily="18" charset="0"/>
                                        </a:rPr>
                                        <m:t>)</m:t>
                                      </m:r>
                                      <m:r>
                                        <a:rPr lang="pt-PT" sz="1400" b="0" i="1" smtClean="0">
                                          <a:latin typeface="Cambria Math" panose="02040503050406030204" pitchFamily="18" charset="0"/>
                                        </a:rPr>
                                        <m:t>𝜏</m:t>
                                      </m:r>
                                    </m:sup>
                                  </m:sSup>
                                </m:num>
                                <m:den>
                                  <m:r>
                                    <a:rPr lang="pt-PT" sz="1400">
                                      <a:latin typeface="Cambria Math" panose="02040503050406030204" pitchFamily="18" charset="0"/>
                                    </a:rPr>
                                    <m:t>1−</m:t>
                                  </m:r>
                                  <m:sSub>
                                    <m:sSubPr>
                                      <m:ctrlPr>
                                        <a:rPr lang="pt-PT" sz="1400" i="1">
                                          <a:latin typeface="Cambria Math" panose="02040503050406030204" pitchFamily="18" charset="0"/>
                                        </a:rPr>
                                      </m:ctrlPr>
                                    </m:sSubPr>
                                    <m:e>
                                      <m:r>
                                        <a:rPr lang="pt-PT" sz="1400" i="1">
                                          <a:latin typeface="Cambria Math" panose="02040503050406030204" pitchFamily="18" charset="0"/>
                                        </a:rPr>
                                        <m:t>𝑔</m:t>
                                      </m:r>
                                    </m:e>
                                    <m:sub>
                                      <m:r>
                                        <a:rPr lang="pt-PT" sz="1400" i="1">
                                          <a:latin typeface="Cambria Math" panose="02040503050406030204" pitchFamily="18" charset="0"/>
                                        </a:rPr>
                                        <m:t>𝑗</m:t>
                                      </m:r>
                                    </m:sub>
                                  </m:sSub>
                                  <m:r>
                                    <a:rPr lang="pt-PT" sz="1400" b="0" i="1" smtClean="0">
                                      <a:latin typeface="Cambria Math" panose="02040503050406030204" pitchFamily="18" charset="0"/>
                                    </a:rPr>
                                    <m:t>(</m:t>
                                  </m:r>
                                  <m:r>
                                    <a:rPr lang="pt-PT" sz="1400" b="0" i="1" smtClean="0">
                                      <a:latin typeface="Cambria Math" panose="02040503050406030204" pitchFamily="18" charset="0"/>
                                    </a:rPr>
                                    <m:t>𝑢</m:t>
                                  </m:r>
                                  <m:r>
                                    <a:rPr lang="pt-PT" sz="1400" b="0" i="1" smtClean="0">
                                      <a:latin typeface="Cambria Math" panose="02040503050406030204" pitchFamily="18" charset="0"/>
                                    </a:rPr>
                                    <m:t>)</m:t>
                                  </m:r>
                                </m:den>
                              </m:f>
                            </m:e>
                          </m:d>
                        </m:e>
                      </m:d>
                      <m:r>
                        <a:rPr lang="pt-PT" sz="1400" b="0" i="1" smtClean="0">
                          <a:latin typeface="Cambria Math" panose="02040503050406030204" pitchFamily="18" charset="0"/>
                        </a:rPr>
                        <m:t>,</m:t>
                      </m:r>
                    </m:oMath>
                  </m:oMathPara>
                </a14:m>
                <a:endParaRPr lang="pt-PT" sz="1400" b="0" dirty="0"/>
              </a:p>
              <a:p>
                <a:pPr>
                  <a:lnSpc>
                    <a:spcPct val="150000"/>
                  </a:lnSpc>
                </a:pPr>
                <a14:m>
                  <m:oMathPara xmlns:m="http://schemas.openxmlformats.org/officeDocument/2006/math">
                    <m:oMathParaPr>
                      <m:jc m:val="left"/>
                    </m:oMathParaPr>
                    <m:oMath xmlns:m="http://schemas.openxmlformats.org/officeDocument/2006/math">
                      <m:sSub>
                        <m:sSubPr>
                          <m:ctrlPr>
                            <a:rPr lang="pt-PT" sz="1400" b="0" i="1" smtClean="0">
                              <a:latin typeface="Cambria Math" panose="02040503050406030204" pitchFamily="18" charset="0"/>
                            </a:rPr>
                          </m:ctrlPr>
                        </m:sSubPr>
                        <m:e>
                          <m:r>
                            <a:rPr lang="pt-PT" sz="1400" b="0" i="1" smtClean="0">
                              <a:latin typeface="Cambria Math" panose="02040503050406030204" pitchFamily="18" charset="0"/>
                            </a:rPr>
                            <m:t>𝐷</m:t>
                          </m:r>
                        </m:e>
                        <m:sub>
                          <m:r>
                            <a:rPr lang="pt-PT" sz="1400" b="0" i="1" smtClean="0">
                              <a:latin typeface="Cambria Math" panose="02040503050406030204" pitchFamily="18" charset="0"/>
                            </a:rPr>
                            <m:t>𝑗</m:t>
                          </m:r>
                        </m:sub>
                      </m:sSub>
                      <m:d>
                        <m:dPr>
                          <m:ctrlPr>
                            <a:rPr lang="pt-PT" sz="1400" b="0" i="1" smtClean="0">
                              <a:latin typeface="Cambria Math" panose="02040503050406030204" pitchFamily="18" charset="0"/>
                            </a:rPr>
                          </m:ctrlPr>
                        </m:dPr>
                        <m:e>
                          <m:r>
                            <a:rPr lang="pt-PT" sz="1400" b="0" i="1" smtClean="0">
                              <a:latin typeface="Cambria Math" panose="02040503050406030204" pitchFamily="18" charset="0"/>
                            </a:rPr>
                            <m:t>𝑢</m:t>
                          </m:r>
                        </m:e>
                      </m:d>
                      <m:r>
                        <a:rPr lang="pt-PT" sz="1400" b="0" i="1" smtClean="0">
                          <a:latin typeface="Cambria Math" panose="02040503050406030204" pitchFamily="18" charset="0"/>
                        </a:rPr>
                        <m:t>=</m:t>
                      </m:r>
                      <m:f>
                        <m:fPr>
                          <m:ctrlPr>
                            <a:rPr lang="pt-PT" sz="1400" b="0" i="1" smtClean="0">
                              <a:latin typeface="Cambria Math" panose="02040503050406030204" pitchFamily="18" charset="0"/>
                            </a:rPr>
                          </m:ctrlPr>
                        </m:fPr>
                        <m:num>
                          <m:sSub>
                            <m:sSubPr>
                              <m:ctrlPr>
                                <a:rPr lang="pt-PT" sz="1400" b="0" i="1" smtClean="0">
                                  <a:latin typeface="Cambria Math" panose="02040503050406030204" pitchFamily="18" charset="0"/>
                                </a:rPr>
                              </m:ctrlPr>
                            </m:sSubPr>
                            <m:e>
                              <m:r>
                                <a:rPr lang="pt-PT" sz="1400" b="0" i="1" smtClean="0">
                                  <a:latin typeface="Cambria Math" panose="02040503050406030204" pitchFamily="18" charset="0"/>
                                </a:rPr>
                                <m:t>𝑏</m:t>
                              </m:r>
                            </m:e>
                            <m:sub>
                              <m:r>
                                <a:rPr lang="pt-PT" sz="1400" b="0" i="1" smtClean="0">
                                  <a:latin typeface="Cambria Math" panose="02040503050406030204" pitchFamily="18" charset="0"/>
                                </a:rPr>
                                <m:t>𝑗</m:t>
                              </m:r>
                            </m:sub>
                          </m:sSub>
                          <m:r>
                            <a:rPr lang="pt-PT" sz="1400" b="0" i="1" smtClean="0">
                              <a:latin typeface="Cambria Math" panose="02040503050406030204" pitchFamily="18" charset="0"/>
                            </a:rPr>
                            <m:t>−</m:t>
                          </m:r>
                          <m:r>
                            <a:rPr lang="pt-PT" sz="1400" b="0" i="1" smtClean="0">
                              <a:latin typeface="Cambria Math" panose="02040503050406030204" pitchFamily="18" charset="0"/>
                            </a:rPr>
                            <m:t>𝜌𝛿</m:t>
                          </m:r>
                          <m:r>
                            <a:rPr lang="pt-PT" sz="1400" b="0" i="1" smtClean="0">
                              <a:latin typeface="Cambria Math" panose="02040503050406030204" pitchFamily="18" charset="0"/>
                            </a:rPr>
                            <m:t>𝑖𝑢</m:t>
                          </m:r>
                          <m:r>
                            <a:rPr lang="pt-PT" sz="1400" b="0" i="1" smtClean="0">
                              <a:latin typeface="Cambria Math" panose="02040503050406030204" pitchFamily="18" charset="0"/>
                            </a:rPr>
                            <m:t>−</m:t>
                          </m:r>
                          <m:sSub>
                            <m:sSubPr>
                              <m:ctrlPr>
                                <a:rPr lang="pt-PT" sz="1400" b="0" i="1" smtClean="0">
                                  <a:latin typeface="Cambria Math" panose="02040503050406030204" pitchFamily="18" charset="0"/>
                                </a:rPr>
                              </m:ctrlPr>
                            </m:sSubPr>
                            <m:e>
                              <m:r>
                                <a:rPr lang="pt-PT" sz="1400" b="0" i="1" smtClean="0">
                                  <a:latin typeface="Cambria Math" panose="02040503050406030204" pitchFamily="18" charset="0"/>
                                </a:rPr>
                                <m:t>𝑑</m:t>
                              </m:r>
                            </m:e>
                            <m:sub>
                              <m:r>
                                <a:rPr lang="pt-PT" sz="1400" b="0" i="1" smtClean="0">
                                  <a:latin typeface="Cambria Math" panose="02040503050406030204" pitchFamily="18" charset="0"/>
                                </a:rPr>
                                <m:t>𝑗</m:t>
                              </m:r>
                            </m:sub>
                          </m:sSub>
                          <m:d>
                            <m:dPr>
                              <m:ctrlPr>
                                <a:rPr lang="pt-PT" sz="1400" b="0" i="1" smtClean="0">
                                  <a:latin typeface="Cambria Math" panose="02040503050406030204" pitchFamily="18" charset="0"/>
                                </a:rPr>
                              </m:ctrlPr>
                            </m:dPr>
                            <m:e>
                              <m:r>
                                <a:rPr lang="pt-PT" sz="1400" b="0" i="1" smtClean="0">
                                  <a:latin typeface="Cambria Math" panose="02040503050406030204" pitchFamily="18" charset="0"/>
                                </a:rPr>
                                <m:t>𝑢</m:t>
                              </m:r>
                            </m:e>
                          </m:d>
                        </m:num>
                        <m:den>
                          <m:sSup>
                            <m:sSupPr>
                              <m:ctrlPr>
                                <a:rPr lang="pt-PT" sz="1400" b="0" i="1" smtClean="0">
                                  <a:latin typeface="Cambria Math" panose="02040503050406030204" pitchFamily="18" charset="0"/>
                                </a:rPr>
                              </m:ctrlPr>
                            </m:sSupPr>
                            <m:e>
                              <m:r>
                                <a:rPr lang="pt-PT" sz="1400" b="0" i="1" smtClean="0">
                                  <a:latin typeface="Cambria Math" panose="02040503050406030204" pitchFamily="18" charset="0"/>
                                </a:rPr>
                                <m:t>𝛿</m:t>
                              </m:r>
                            </m:e>
                            <m:sup>
                              <m:r>
                                <a:rPr lang="pt-PT" sz="1400" b="0" i="1" smtClean="0">
                                  <a:latin typeface="Cambria Math" panose="02040503050406030204" pitchFamily="18" charset="0"/>
                                </a:rPr>
                                <m:t>2</m:t>
                              </m:r>
                            </m:sup>
                          </m:sSup>
                        </m:den>
                      </m:f>
                      <m:d>
                        <m:dPr>
                          <m:ctrlPr>
                            <a:rPr lang="pt-PT" sz="1400" b="0" i="1" smtClean="0">
                              <a:latin typeface="Cambria Math" panose="02040503050406030204" pitchFamily="18" charset="0"/>
                            </a:rPr>
                          </m:ctrlPr>
                        </m:dPr>
                        <m:e>
                          <m:f>
                            <m:fPr>
                              <m:ctrlPr>
                                <a:rPr lang="pt-PT" sz="1400" i="1">
                                  <a:latin typeface="Cambria Math" panose="02040503050406030204" pitchFamily="18" charset="0"/>
                                </a:rPr>
                              </m:ctrlPr>
                            </m:fPr>
                            <m:num>
                              <m:r>
                                <a:rPr lang="pt-PT" sz="1400">
                                  <a:latin typeface="Cambria Math" panose="02040503050406030204" pitchFamily="18" charset="0"/>
                                </a:rPr>
                                <m:t>1−</m:t>
                              </m:r>
                              <m:sSup>
                                <m:sSupPr>
                                  <m:ctrlPr>
                                    <a:rPr lang="pt-PT" sz="1400" i="1">
                                      <a:latin typeface="Cambria Math" panose="02040503050406030204" pitchFamily="18" charset="0"/>
                                    </a:rPr>
                                  </m:ctrlPr>
                                </m:sSupPr>
                                <m:e>
                                  <m:r>
                                    <a:rPr lang="pt-PT" sz="1400" i="1">
                                      <a:latin typeface="Cambria Math" panose="02040503050406030204" pitchFamily="18" charset="0"/>
                                    </a:rPr>
                                    <m:t>𝑒</m:t>
                                  </m:r>
                                </m:e>
                                <m:sup>
                                  <m:r>
                                    <a:rPr lang="pt-PT" sz="1400" b="0" i="1" smtClean="0">
                                      <a:latin typeface="Cambria Math" panose="02040503050406030204" pitchFamily="18" charset="0"/>
                                    </a:rPr>
                                    <m:t>−</m:t>
                                  </m:r>
                                  <m:sSub>
                                    <m:sSubPr>
                                      <m:ctrlPr>
                                        <a:rPr lang="pt-PT" sz="1400" i="1">
                                          <a:latin typeface="Cambria Math" panose="02040503050406030204" pitchFamily="18" charset="0"/>
                                        </a:rPr>
                                      </m:ctrlPr>
                                    </m:sSubPr>
                                    <m:e>
                                      <m:r>
                                        <a:rPr lang="pt-PT" sz="1400" i="1">
                                          <a:latin typeface="Cambria Math" panose="02040503050406030204" pitchFamily="18" charset="0"/>
                                        </a:rPr>
                                        <m:t>𝑑</m:t>
                                      </m:r>
                                    </m:e>
                                    <m:sub>
                                      <m:r>
                                        <a:rPr lang="pt-PT" sz="1400" i="1">
                                          <a:latin typeface="Cambria Math" panose="02040503050406030204" pitchFamily="18" charset="0"/>
                                        </a:rPr>
                                        <m:t>𝑗</m:t>
                                      </m:r>
                                    </m:sub>
                                  </m:sSub>
                                  <m:d>
                                    <m:dPr>
                                      <m:ctrlPr>
                                        <a:rPr lang="pt-PT" sz="1400" b="0" i="1" smtClean="0">
                                          <a:latin typeface="Cambria Math" panose="02040503050406030204" pitchFamily="18" charset="0"/>
                                        </a:rPr>
                                      </m:ctrlPr>
                                    </m:dPr>
                                    <m:e>
                                      <m:r>
                                        <a:rPr lang="pt-PT" sz="1400" b="0" i="1" smtClean="0">
                                          <a:latin typeface="Cambria Math" panose="02040503050406030204" pitchFamily="18" charset="0"/>
                                        </a:rPr>
                                        <m:t>𝑢</m:t>
                                      </m:r>
                                    </m:e>
                                  </m:d>
                                  <m:r>
                                    <a:rPr lang="pt-PT" sz="1400" i="1">
                                      <a:latin typeface="Cambria Math" panose="02040503050406030204" pitchFamily="18" charset="0"/>
                                    </a:rPr>
                                    <m:t>𝜏</m:t>
                                  </m:r>
                                </m:sup>
                              </m:sSup>
                            </m:num>
                            <m:den>
                              <m:r>
                                <a:rPr lang="pt-PT" sz="1400">
                                  <a:latin typeface="Cambria Math" panose="02040503050406030204" pitchFamily="18" charset="0"/>
                                </a:rPr>
                                <m:t>1−</m:t>
                              </m:r>
                              <m:sSub>
                                <m:sSubPr>
                                  <m:ctrlPr>
                                    <a:rPr lang="pt-PT" sz="1400" i="1">
                                      <a:latin typeface="Cambria Math" panose="02040503050406030204" pitchFamily="18" charset="0"/>
                                    </a:rPr>
                                  </m:ctrlPr>
                                </m:sSubPr>
                                <m:e>
                                  <m:r>
                                    <a:rPr lang="pt-PT" sz="1400" i="1">
                                      <a:latin typeface="Cambria Math" panose="02040503050406030204" pitchFamily="18" charset="0"/>
                                    </a:rPr>
                                    <m:t>𝑔</m:t>
                                  </m:r>
                                </m:e>
                                <m:sub>
                                  <m:r>
                                    <a:rPr lang="pt-PT" sz="1400" i="1">
                                      <a:latin typeface="Cambria Math" panose="02040503050406030204" pitchFamily="18" charset="0"/>
                                    </a:rPr>
                                    <m:t>𝑗</m:t>
                                  </m:r>
                                </m:sub>
                              </m:sSub>
                              <m:d>
                                <m:dPr>
                                  <m:ctrlPr>
                                    <a:rPr lang="pt-PT" sz="1400" b="0" i="1" smtClean="0">
                                      <a:latin typeface="Cambria Math" panose="02040503050406030204" pitchFamily="18" charset="0"/>
                                    </a:rPr>
                                  </m:ctrlPr>
                                </m:dPr>
                                <m:e>
                                  <m:r>
                                    <a:rPr lang="pt-PT" sz="1400" b="0" i="1" smtClean="0">
                                      <a:latin typeface="Cambria Math" panose="02040503050406030204" pitchFamily="18" charset="0"/>
                                    </a:rPr>
                                    <m:t>𝑢</m:t>
                                  </m:r>
                                </m:e>
                              </m:d>
                              <m:sSup>
                                <m:sSupPr>
                                  <m:ctrlPr>
                                    <a:rPr lang="pt-PT" sz="1400" i="1">
                                      <a:latin typeface="Cambria Math" panose="02040503050406030204" pitchFamily="18" charset="0"/>
                                    </a:rPr>
                                  </m:ctrlPr>
                                </m:sSupPr>
                                <m:e>
                                  <m:r>
                                    <a:rPr lang="pt-PT" sz="1400" i="1">
                                      <a:latin typeface="Cambria Math" panose="02040503050406030204" pitchFamily="18" charset="0"/>
                                    </a:rPr>
                                    <m:t>𝑒</m:t>
                                  </m:r>
                                </m:e>
                                <m:sup>
                                  <m:sSub>
                                    <m:sSubPr>
                                      <m:ctrlPr>
                                        <a:rPr lang="pt-PT" sz="1400" i="1">
                                          <a:latin typeface="Cambria Math" panose="02040503050406030204" pitchFamily="18" charset="0"/>
                                        </a:rPr>
                                      </m:ctrlPr>
                                    </m:sSubPr>
                                    <m:e>
                                      <m:r>
                                        <a:rPr lang="pt-PT" sz="1400" b="0" i="1" smtClean="0">
                                          <a:latin typeface="Cambria Math" panose="02040503050406030204" pitchFamily="18" charset="0"/>
                                        </a:rPr>
                                        <m:t>−</m:t>
                                      </m:r>
                                      <m:r>
                                        <a:rPr lang="pt-PT" sz="1400" i="1">
                                          <a:latin typeface="Cambria Math" panose="02040503050406030204" pitchFamily="18" charset="0"/>
                                        </a:rPr>
                                        <m:t>𝑑</m:t>
                                      </m:r>
                                    </m:e>
                                    <m:sub>
                                      <m:r>
                                        <a:rPr lang="pt-PT" sz="1400" i="1">
                                          <a:latin typeface="Cambria Math" panose="02040503050406030204" pitchFamily="18" charset="0"/>
                                        </a:rPr>
                                        <m:t>𝑗</m:t>
                                      </m:r>
                                    </m:sub>
                                  </m:sSub>
                                  <m:d>
                                    <m:dPr>
                                      <m:ctrlPr>
                                        <a:rPr lang="pt-PT" sz="1400" i="1">
                                          <a:latin typeface="Cambria Math" panose="02040503050406030204" pitchFamily="18" charset="0"/>
                                        </a:rPr>
                                      </m:ctrlPr>
                                    </m:dPr>
                                    <m:e>
                                      <m:r>
                                        <a:rPr lang="pt-PT" sz="1400" i="1">
                                          <a:latin typeface="Cambria Math" panose="02040503050406030204" pitchFamily="18" charset="0"/>
                                        </a:rPr>
                                        <m:t>𝑢</m:t>
                                      </m:r>
                                    </m:e>
                                  </m:d>
                                  <m:r>
                                    <a:rPr lang="pt-PT" sz="1400" i="1">
                                      <a:latin typeface="Cambria Math" panose="02040503050406030204" pitchFamily="18" charset="0"/>
                                    </a:rPr>
                                    <m:t>𝜏</m:t>
                                  </m:r>
                                </m:sup>
                              </m:sSup>
                            </m:den>
                          </m:f>
                        </m:e>
                      </m:d>
                      <m:r>
                        <a:rPr lang="pt-PT" sz="1400" b="0" i="1" smtClean="0">
                          <a:latin typeface="Cambria Math" panose="02040503050406030204" pitchFamily="18" charset="0"/>
                        </a:rPr>
                        <m:t>,</m:t>
                      </m:r>
                    </m:oMath>
                  </m:oMathPara>
                </a14:m>
                <a:endParaRPr lang="pt-PT" sz="1400" b="0" i="1" dirty="0"/>
              </a:p>
              <a:p>
                <a:pPr>
                  <a:lnSpc>
                    <a:spcPct val="150000"/>
                  </a:lnSpc>
                </a:pPr>
                <a14:m>
                  <m:oMathPara xmlns:m="http://schemas.openxmlformats.org/officeDocument/2006/math">
                    <m:oMathParaPr>
                      <m:jc m:val="left"/>
                    </m:oMathParaPr>
                    <m:oMath xmlns:m="http://schemas.openxmlformats.org/officeDocument/2006/math">
                      <m:sSub>
                        <m:sSubPr>
                          <m:ctrlPr>
                            <a:rPr lang="pt-PT" sz="1400" b="0" i="1" smtClean="0">
                              <a:latin typeface="Cambria Math" panose="02040503050406030204" pitchFamily="18" charset="0"/>
                            </a:rPr>
                          </m:ctrlPr>
                        </m:sSubPr>
                        <m:e>
                          <m:r>
                            <a:rPr lang="pt-PT" sz="1400" b="0" i="1" smtClean="0">
                              <a:latin typeface="Cambria Math" panose="02040503050406030204" pitchFamily="18" charset="0"/>
                            </a:rPr>
                            <m:t>𝑔</m:t>
                          </m:r>
                        </m:e>
                        <m:sub>
                          <m:r>
                            <a:rPr lang="pt-PT" sz="1400" b="0" i="1" smtClean="0">
                              <a:latin typeface="Cambria Math" panose="02040503050406030204" pitchFamily="18" charset="0"/>
                            </a:rPr>
                            <m:t>𝑗</m:t>
                          </m:r>
                        </m:sub>
                      </m:sSub>
                      <m:r>
                        <a:rPr lang="pt-PT" sz="1400" b="0" i="1" smtClean="0">
                          <a:latin typeface="Cambria Math" panose="02040503050406030204" pitchFamily="18" charset="0"/>
                        </a:rPr>
                        <m:t>(</m:t>
                      </m:r>
                      <m:r>
                        <a:rPr lang="pt-PT" sz="1400" b="0" i="1" smtClean="0">
                          <a:latin typeface="Cambria Math" panose="02040503050406030204" pitchFamily="18" charset="0"/>
                        </a:rPr>
                        <m:t>𝑢</m:t>
                      </m:r>
                      <m:r>
                        <a:rPr lang="pt-PT" sz="1400" b="0" i="1" smtClean="0">
                          <a:latin typeface="Cambria Math" panose="02040503050406030204" pitchFamily="18" charset="0"/>
                        </a:rPr>
                        <m:t>)= </m:t>
                      </m:r>
                      <m:f>
                        <m:fPr>
                          <m:ctrlPr>
                            <a:rPr lang="pt-PT" sz="1400" b="0" i="1" smtClean="0">
                              <a:latin typeface="Cambria Math" panose="02040503050406030204" pitchFamily="18" charset="0"/>
                            </a:rPr>
                          </m:ctrlPr>
                        </m:fPr>
                        <m:num>
                          <m:sSub>
                            <m:sSubPr>
                              <m:ctrlPr>
                                <a:rPr lang="pt-PT" sz="1400" b="0" i="1" smtClean="0">
                                  <a:latin typeface="Cambria Math" panose="02040503050406030204" pitchFamily="18" charset="0"/>
                                </a:rPr>
                              </m:ctrlPr>
                            </m:sSubPr>
                            <m:e>
                              <m:r>
                                <a:rPr lang="pt-PT" sz="1400" b="0" i="1" smtClean="0">
                                  <a:latin typeface="Cambria Math" panose="02040503050406030204" pitchFamily="18" charset="0"/>
                                </a:rPr>
                                <m:t>𝑏</m:t>
                              </m:r>
                            </m:e>
                            <m:sub>
                              <m:r>
                                <a:rPr lang="pt-PT" sz="1400" b="0" i="1" smtClean="0">
                                  <a:latin typeface="Cambria Math" panose="02040503050406030204" pitchFamily="18" charset="0"/>
                                </a:rPr>
                                <m:t>𝑗</m:t>
                              </m:r>
                            </m:sub>
                          </m:sSub>
                          <m:r>
                            <a:rPr lang="pt-PT" sz="1400" b="0" i="1" smtClean="0">
                              <a:latin typeface="Cambria Math" panose="02040503050406030204" pitchFamily="18" charset="0"/>
                            </a:rPr>
                            <m:t>−</m:t>
                          </m:r>
                          <m:r>
                            <a:rPr lang="pt-PT" sz="1400" b="0" i="1" smtClean="0">
                              <a:latin typeface="Cambria Math" panose="02040503050406030204" pitchFamily="18" charset="0"/>
                            </a:rPr>
                            <m:t>𝜌𝛿</m:t>
                          </m:r>
                          <m:r>
                            <a:rPr lang="pt-PT" sz="1400" b="0" i="1" smtClean="0">
                              <a:latin typeface="Cambria Math" panose="02040503050406030204" pitchFamily="18" charset="0"/>
                            </a:rPr>
                            <m:t>𝑖𝑢</m:t>
                          </m:r>
                          <m:r>
                            <a:rPr lang="pt-PT" sz="1400" b="0" i="1" smtClean="0">
                              <a:latin typeface="Cambria Math" panose="02040503050406030204" pitchFamily="18" charset="0"/>
                            </a:rPr>
                            <m:t>−</m:t>
                          </m:r>
                          <m:sSub>
                            <m:sSubPr>
                              <m:ctrlPr>
                                <a:rPr lang="pt-PT" sz="1400" b="0" i="1" smtClean="0">
                                  <a:latin typeface="Cambria Math" panose="02040503050406030204" pitchFamily="18" charset="0"/>
                                </a:rPr>
                              </m:ctrlPr>
                            </m:sSubPr>
                            <m:e>
                              <m:r>
                                <a:rPr lang="pt-PT" sz="1400" b="0" i="1" smtClean="0">
                                  <a:latin typeface="Cambria Math" panose="02040503050406030204" pitchFamily="18" charset="0"/>
                                </a:rPr>
                                <m:t>𝑑</m:t>
                              </m:r>
                            </m:e>
                            <m:sub>
                              <m:r>
                                <a:rPr lang="pt-PT" sz="1400" b="0" i="1" smtClean="0">
                                  <a:latin typeface="Cambria Math" panose="02040503050406030204" pitchFamily="18" charset="0"/>
                                </a:rPr>
                                <m:t>𝑗</m:t>
                              </m:r>
                            </m:sub>
                          </m:sSub>
                          <m:r>
                            <a:rPr lang="pt-PT" sz="1400" b="0" i="1" smtClean="0">
                              <a:latin typeface="Cambria Math" panose="02040503050406030204" pitchFamily="18" charset="0"/>
                            </a:rPr>
                            <m:t>(</m:t>
                          </m:r>
                          <m:r>
                            <a:rPr lang="pt-PT" sz="1400" b="0" i="1" smtClean="0">
                              <a:latin typeface="Cambria Math" panose="02040503050406030204" pitchFamily="18" charset="0"/>
                            </a:rPr>
                            <m:t>𝑢</m:t>
                          </m:r>
                          <m:r>
                            <a:rPr lang="pt-PT" sz="1400" b="0" i="1" smtClean="0">
                              <a:latin typeface="Cambria Math" panose="02040503050406030204" pitchFamily="18" charset="0"/>
                            </a:rPr>
                            <m:t>)</m:t>
                          </m:r>
                        </m:num>
                        <m:den>
                          <m:sSub>
                            <m:sSubPr>
                              <m:ctrlPr>
                                <a:rPr lang="pt-PT" sz="1400" b="0" i="1" smtClean="0">
                                  <a:latin typeface="Cambria Math" panose="02040503050406030204" pitchFamily="18" charset="0"/>
                                </a:rPr>
                              </m:ctrlPr>
                            </m:sSubPr>
                            <m:e>
                              <m:r>
                                <a:rPr lang="pt-PT" sz="1400" b="0" i="1" smtClean="0">
                                  <a:latin typeface="Cambria Math" panose="02040503050406030204" pitchFamily="18" charset="0"/>
                                </a:rPr>
                                <m:t>𝑏</m:t>
                              </m:r>
                            </m:e>
                            <m:sub>
                              <m:r>
                                <a:rPr lang="pt-PT" sz="1400" b="0" i="1" smtClean="0">
                                  <a:latin typeface="Cambria Math" panose="02040503050406030204" pitchFamily="18" charset="0"/>
                                </a:rPr>
                                <m:t>𝑗</m:t>
                              </m:r>
                            </m:sub>
                          </m:sSub>
                          <m:r>
                            <a:rPr lang="pt-PT" sz="1400" b="0" i="1" smtClean="0">
                              <a:latin typeface="Cambria Math" panose="02040503050406030204" pitchFamily="18" charset="0"/>
                            </a:rPr>
                            <m:t>−</m:t>
                          </m:r>
                          <m:r>
                            <a:rPr lang="pt-PT" sz="1400" b="0" i="1" smtClean="0">
                              <a:latin typeface="Cambria Math" panose="02040503050406030204" pitchFamily="18" charset="0"/>
                            </a:rPr>
                            <m:t>𝜌𝛿</m:t>
                          </m:r>
                          <m:r>
                            <a:rPr lang="pt-PT" sz="1400" b="0" i="1" smtClean="0">
                              <a:latin typeface="Cambria Math" panose="02040503050406030204" pitchFamily="18" charset="0"/>
                            </a:rPr>
                            <m:t>𝑖𝑢</m:t>
                          </m:r>
                          <m:r>
                            <a:rPr lang="pt-PT" sz="1400" b="0" i="1" smtClean="0">
                              <a:latin typeface="Cambria Math" panose="02040503050406030204" pitchFamily="18" charset="0"/>
                            </a:rPr>
                            <m:t>+</m:t>
                          </m:r>
                          <m:sSub>
                            <m:sSubPr>
                              <m:ctrlPr>
                                <a:rPr lang="pt-PT" sz="1400" b="0" i="1" smtClean="0">
                                  <a:latin typeface="Cambria Math" panose="02040503050406030204" pitchFamily="18" charset="0"/>
                                </a:rPr>
                              </m:ctrlPr>
                            </m:sSubPr>
                            <m:e>
                              <m:r>
                                <a:rPr lang="pt-PT" sz="1400" b="0" i="1" smtClean="0">
                                  <a:latin typeface="Cambria Math" panose="02040503050406030204" pitchFamily="18" charset="0"/>
                                </a:rPr>
                                <m:t>𝑑</m:t>
                              </m:r>
                            </m:e>
                            <m:sub>
                              <m:r>
                                <a:rPr lang="pt-PT" sz="1400" b="0" i="1" smtClean="0">
                                  <a:latin typeface="Cambria Math" panose="02040503050406030204" pitchFamily="18" charset="0"/>
                                </a:rPr>
                                <m:t>𝑗</m:t>
                              </m:r>
                            </m:sub>
                          </m:sSub>
                          <m:r>
                            <a:rPr lang="pt-PT" sz="1400" b="0" i="1" smtClean="0">
                              <a:latin typeface="Cambria Math" panose="02040503050406030204" pitchFamily="18" charset="0"/>
                            </a:rPr>
                            <m:t>(</m:t>
                          </m:r>
                          <m:r>
                            <a:rPr lang="pt-PT" sz="1400" b="0" i="1" smtClean="0">
                              <a:latin typeface="Cambria Math" panose="02040503050406030204" pitchFamily="18" charset="0"/>
                            </a:rPr>
                            <m:t>𝑢</m:t>
                          </m:r>
                          <m:r>
                            <a:rPr lang="pt-PT" sz="1400" b="0" i="1" smtClean="0">
                              <a:latin typeface="Cambria Math" panose="02040503050406030204" pitchFamily="18" charset="0"/>
                            </a:rPr>
                            <m:t>)</m:t>
                          </m:r>
                        </m:den>
                      </m:f>
                      <m:r>
                        <a:rPr lang="pt-PT" sz="1400" b="0" i="1" smtClean="0">
                          <a:latin typeface="Cambria Math" panose="02040503050406030204" pitchFamily="18" charset="0"/>
                        </a:rPr>
                        <m:t>,</m:t>
                      </m:r>
                      <m:r>
                        <a:rPr lang="pt-PT" sz="1400" b="0" i="0" smtClean="0">
                          <a:latin typeface="Cambria Math" panose="02040503050406030204" pitchFamily="18" charset="0"/>
                        </a:rPr>
                        <m:t> </m:t>
                      </m:r>
                      <m:sSub>
                        <m:sSubPr>
                          <m:ctrlPr>
                            <a:rPr lang="pt-PT" sz="1400" b="0" i="1" smtClean="0">
                              <a:latin typeface="Cambria Math" panose="02040503050406030204" pitchFamily="18" charset="0"/>
                            </a:rPr>
                          </m:ctrlPr>
                        </m:sSubPr>
                        <m:e>
                          <m:r>
                            <a:rPr lang="pt-PT" sz="1400" b="0" i="1" smtClean="0">
                              <a:latin typeface="Cambria Math" panose="02040503050406030204" pitchFamily="18" charset="0"/>
                            </a:rPr>
                            <m:t>   </m:t>
                          </m:r>
                          <m:r>
                            <a:rPr lang="pt-PT" sz="1400" b="0" i="1" smtClean="0">
                              <a:latin typeface="Cambria Math" panose="02040503050406030204" pitchFamily="18" charset="0"/>
                            </a:rPr>
                            <m:t>𝑑</m:t>
                          </m:r>
                        </m:e>
                        <m:sub>
                          <m:r>
                            <a:rPr lang="pt-PT" sz="1400" b="0" i="1" smtClean="0">
                              <a:latin typeface="Cambria Math" panose="02040503050406030204" pitchFamily="18" charset="0"/>
                            </a:rPr>
                            <m:t>𝑗</m:t>
                          </m:r>
                        </m:sub>
                      </m:sSub>
                      <m:r>
                        <a:rPr lang="pt-PT" sz="1400" b="0" i="1" smtClean="0">
                          <a:latin typeface="Cambria Math" panose="02040503050406030204" pitchFamily="18" charset="0"/>
                        </a:rPr>
                        <m:t>(</m:t>
                      </m:r>
                      <m:r>
                        <a:rPr lang="pt-PT" sz="1400" b="0" i="1" smtClean="0">
                          <a:latin typeface="Cambria Math" panose="02040503050406030204" pitchFamily="18" charset="0"/>
                        </a:rPr>
                        <m:t>𝑢</m:t>
                      </m:r>
                      <m:r>
                        <a:rPr lang="pt-PT" sz="1400" b="0" i="1" smtClean="0">
                          <a:latin typeface="Cambria Math" panose="02040503050406030204" pitchFamily="18" charset="0"/>
                        </a:rPr>
                        <m:t>)=</m:t>
                      </m:r>
                      <m:rad>
                        <m:radPr>
                          <m:degHide m:val="on"/>
                          <m:ctrlPr>
                            <a:rPr lang="pt-PT" sz="1400" b="0" i="1" smtClean="0">
                              <a:latin typeface="Cambria Math" panose="02040503050406030204" pitchFamily="18" charset="0"/>
                            </a:rPr>
                          </m:ctrlPr>
                        </m:radPr>
                        <m:deg/>
                        <m:e>
                          <m:sSup>
                            <m:sSupPr>
                              <m:ctrlPr>
                                <a:rPr lang="pt-PT" sz="1400" b="0" i="1" smtClean="0">
                                  <a:latin typeface="Cambria Math" panose="02040503050406030204" pitchFamily="18" charset="0"/>
                                </a:rPr>
                              </m:ctrlPr>
                            </m:sSupPr>
                            <m:e>
                              <m:d>
                                <m:dPr>
                                  <m:ctrlPr>
                                    <a:rPr lang="pt-PT" sz="1400" i="1">
                                      <a:latin typeface="Cambria Math" panose="02040503050406030204" pitchFamily="18" charset="0"/>
                                    </a:rPr>
                                  </m:ctrlPr>
                                </m:dPr>
                                <m:e>
                                  <m:sSub>
                                    <m:sSubPr>
                                      <m:ctrlPr>
                                        <a:rPr lang="pt-PT" sz="1400" i="1">
                                          <a:latin typeface="Cambria Math" panose="02040503050406030204" pitchFamily="18" charset="0"/>
                                        </a:rPr>
                                      </m:ctrlPr>
                                    </m:sSubPr>
                                    <m:e>
                                      <m:r>
                                        <a:rPr lang="pt-PT" sz="1400" i="1">
                                          <a:latin typeface="Cambria Math" panose="02040503050406030204" pitchFamily="18" charset="0"/>
                                        </a:rPr>
                                        <m:t>𝑏</m:t>
                                      </m:r>
                                    </m:e>
                                    <m:sub>
                                      <m:r>
                                        <a:rPr lang="pt-PT" sz="1400" i="1">
                                          <a:latin typeface="Cambria Math" panose="02040503050406030204" pitchFamily="18" charset="0"/>
                                        </a:rPr>
                                        <m:t>𝑗</m:t>
                                      </m:r>
                                    </m:sub>
                                  </m:sSub>
                                  <m:r>
                                    <a:rPr lang="pt-PT" sz="1400" b="0" i="1" smtClean="0">
                                      <a:latin typeface="Cambria Math" panose="02040503050406030204" pitchFamily="18" charset="0"/>
                                    </a:rPr>
                                    <m:t>−</m:t>
                                  </m:r>
                                  <m:r>
                                    <a:rPr lang="pt-PT" sz="1400" b="0" i="1" smtClean="0">
                                      <a:latin typeface="Cambria Math" panose="02040503050406030204" pitchFamily="18" charset="0"/>
                                    </a:rPr>
                                    <m:t>𝜌𝛿</m:t>
                                  </m:r>
                                  <m:r>
                                    <a:rPr lang="pt-PT" sz="1400" b="0" i="1" smtClean="0">
                                      <a:latin typeface="Cambria Math" panose="02040503050406030204" pitchFamily="18" charset="0"/>
                                    </a:rPr>
                                    <m:t>𝑖𝑢</m:t>
                                  </m:r>
                                </m:e>
                              </m:d>
                            </m:e>
                            <m:sup>
                              <m:r>
                                <a:rPr lang="pt-PT" sz="1400" b="0" i="1" smtClean="0">
                                  <a:latin typeface="Cambria Math" panose="02040503050406030204" pitchFamily="18" charset="0"/>
                                </a:rPr>
                                <m:t>2</m:t>
                              </m:r>
                            </m:sup>
                          </m:sSup>
                          <m:r>
                            <a:rPr lang="pt-PT" sz="1400" b="0" i="1" smtClean="0">
                              <a:latin typeface="Cambria Math" panose="02040503050406030204" pitchFamily="18" charset="0"/>
                            </a:rPr>
                            <m:t>−</m:t>
                          </m:r>
                          <m:sSup>
                            <m:sSupPr>
                              <m:ctrlPr>
                                <a:rPr lang="pt-PT" sz="1400" b="0" i="1" smtClean="0">
                                  <a:latin typeface="Cambria Math" panose="02040503050406030204" pitchFamily="18" charset="0"/>
                                </a:rPr>
                              </m:ctrlPr>
                            </m:sSupPr>
                            <m:e>
                              <m:r>
                                <a:rPr lang="pt-PT" sz="1400" b="0" i="1" smtClean="0">
                                  <a:latin typeface="Cambria Math" panose="02040503050406030204" pitchFamily="18" charset="0"/>
                                </a:rPr>
                                <m:t>𝛿</m:t>
                              </m:r>
                            </m:e>
                            <m:sup>
                              <m:r>
                                <a:rPr lang="pt-PT" sz="1400" b="0" i="1" smtClean="0">
                                  <a:latin typeface="Cambria Math" panose="02040503050406030204" pitchFamily="18" charset="0"/>
                                </a:rPr>
                                <m:t>2</m:t>
                              </m:r>
                            </m:sup>
                          </m:sSup>
                          <m:r>
                            <a:rPr lang="pt-PT" sz="1400" b="0" i="1" smtClean="0">
                              <a:latin typeface="Cambria Math" panose="02040503050406030204" pitchFamily="18" charset="0"/>
                            </a:rPr>
                            <m:t>(2</m:t>
                          </m:r>
                          <m:sSub>
                            <m:sSubPr>
                              <m:ctrlPr>
                                <a:rPr lang="pt-PT" sz="1400" b="0" i="1" smtClean="0">
                                  <a:latin typeface="Cambria Math" panose="02040503050406030204" pitchFamily="18" charset="0"/>
                                </a:rPr>
                              </m:ctrlPr>
                            </m:sSubPr>
                            <m:e>
                              <m:r>
                                <a:rPr lang="pt-PT" sz="1400" b="0" i="1" smtClean="0">
                                  <a:latin typeface="Cambria Math" panose="02040503050406030204" pitchFamily="18" charset="0"/>
                                </a:rPr>
                                <m:t>𝑎</m:t>
                              </m:r>
                            </m:e>
                            <m:sub>
                              <m:r>
                                <a:rPr lang="pt-PT" sz="1400" b="0" i="1" smtClean="0">
                                  <a:latin typeface="Cambria Math" panose="02040503050406030204" pitchFamily="18" charset="0"/>
                                </a:rPr>
                                <m:t>𝑗</m:t>
                              </m:r>
                            </m:sub>
                          </m:sSub>
                          <m:r>
                            <a:rPr lang="pt-PT" sz="1400" b="0" i="1" smtClean="0">
                              <a:latin typeface="Cambria Math" panose="02040503050406030204" pitchFamily="18" charset="0"/>
                            </a:rPr>
                            <m:t>𝑖𝑢</m:t>
                          </m:r>
                          <m:r>
                            <a:rPr lang="pt-PT" sz="1400" b="0" i="1" smtClean="0">
                              <a:latin typeface="Cambria Math" panose="02040503050406030204" pitchFamily="18" charset="0"/>
                            </a:rPr>
                            <m:t>−</m:t>
                          </m:r>
                          <m:sSup>
                            <m:sSupPr>
                              <m:ctrlPr>
                                <a:rPr lang="pt-PT" sz="1400" b="0" i="1" smtClean="0">
                                  <a:latin typeface="Cambria Math" panose="02040503050406030204" pitchFamily="18" charset="0"/>
                                </a:rPr>
                              </m:ctrlPr>
                            </m:sSupPr>
                            <m:e>
                              <m:r>
                                <a:rPr lang="pt-PT" sz="1400" b="0" i="1" smtClean="0">
                                  <a:latin typeface="Cambria Math" panose="02040503050406030204" pitchFamily="18" charset="0"/>
                                </a:rPr>
                                <m:t>𝑢</m:t>
                              </m:r>
                            </m:e>
                            <m:sup>
                              <m:r>
                                <a:rPr lang="pt-PT" sz="1400" b="0" i="1" smtClean="0">
                                  <a:latin typeface="Cambria Math" panose="02040503050406030204" pitchFamily="18" charset="0"/>
                                </a:rPr>
                                <m:t>2</m:t>
                              </m:r>
                            </m:sup>
                          </m:sSup>
                          <m:r>
                            <a:rPr lang="pt-PT" sz="1400" b="0" i="1" smtClean="0">
                              <a:latin typeface="Cambria Math" panose="02040503050406030204" pitchFamily="18" charset="0"/>
                            </a:rPr>
                            <m:t>)</m:t>
                          </m:r>
                        </m:e>
                      </m:rad>
                      <m:r>
                        <a:rPr lang="pt-PT" sz="1400" b="0" i="1" smtClean="0">
                          <a:latin typeface="Cambria Math" panose="02040503050406030204" pitchFamily="18" charset="0"/>
                        </a:rPr>
                        <m:t>,</m:t>
                      </m:r>
                    </m:oMath>
                  </m:oMathPara>
                </a14:m>
                <a:endParaRPr lang="pt-PT" sz="1400" dirty="0"/>
              </a:p>
              <a:p>
                <a:pPr>
                  <a:lnSpc>
                    <a:spcPct val="150000"/>
                  </a:lnSpc>
                </a:pPr>
                <a14:m>
                  <m:oMathPara xmlns:m="http://schemas.openxmlformats.org/officeDocument/2006/math">
                    <m:oMathParaPr>
                      <m:jc m:val="left"/>
                    </m:oMathParaPr>
                    <m:oMath xmlns:m="http://schemas.openxmlformats.org/officeDocument/2006/math">
                      <m:sSub>
                        <m:sSubPr>
                          <m:ctrlPr>
                            <a:rPr lang="pt-PT" sz="1400" b="0" i="1" smtClean="0">
                              <a:latin typeface="Cambria Math" panose="02040503050406030204" pitchFamily="18" charset="0"/>
                            </a:rPr>
                          </m:ctrlPr>
                        </m:sSubPr>
                        <m:e>
                          <m:r>
                            <a:rPr lang="pt-PT" sz="1400" b="0" i="1" smtClean="0">
                              <a:latin typeface="Cambria Math" panose="02040503050406030204" pitchFamily="18" charset="0"/>
                            </a:rPr>
                            <m:t>         </m:t>
                          </m:r>
                          <m:r>
                            <a:rPr lang="pt-PT" sz="1400" b="0" i="1" smtClean="0">
                              <a:latin typeface="Cambria Math" panose="02040503050406030204" pitchFamily="18" charset="0"/>
                            </a:rPr>
                            <m:t>𝑎</m:t>
                          </m:r>
                        </m:e>
                        <m:sub>
                          <m:r>
                            <a:rPr lang="pt-PT" sz="1400" b="0" i="1" smtClean="0">
                              <a:latin typeface="Cambria Math" panose="02040503050406030204" pitchFamily="18" charset="0"/>
                            </a:rPr>
                            <m:t>1</m:t>
                          </m:r>
                        </m:sub>
                      </m:sSub>
                      <m:r>
                        <a:rPr lang="pt-PT" sz="1400" b="0" i="1" smtClean="0">
                          <a:latin typeface="Cambria Math" panose="02040503050406030204" pitchFamily="18" charset="0"/>
                        </a:rPr>
                        <m:t>=</m:t>
                      </m:r>
                      <m:f>
                        <m:fPr>
                          <m:ctrlPr>
                            <a:rPr lang="pt-PT" sz="1400" b="0" i="1" smtClean="0">
                              <a:latin typeface="Cambria Math" panose="02040503050406030204" pitchFamily="18" charset="0"/>
                            </a:rPr>
                          </m:ctrlPr>
                        </m:fPr>
                        <m:num>
                          <m:r>
                            <a:rPr lang="pt-PT" sz="1400" b="0" i="1" smtClean="0">
                              <a:latin typeface="Cambria Math" panose="02040503050406030204" pitchFamily="18" charset="0"/>
                            </a:rPr>
                            <m:t>1</m:t>
                          </m:r>
                        </m:num>
                        <m:den>
                          <m:r>
                            <a:rPr lang="pt-PT" sz="1400" b="0" i="1" smtClean="0">
                              <a:latin typeface="Cambria Math" panose="02040503050406030204" pitchFamily="18" charset="0"/>
                            </a:rPr>
                            <m:t>2</m:t>
                          </m:r>
                        </m:den>
                      </m:f>
                      <m:r>
                        <a:rPr lang="pt-PT" sz="1400" b="0" i="1" smtClean="0">
                          <a:latin typeface="Cambria Math" panose="02040503050406030204" pitchFamily="18" charset="0"/>
                        </a:rPr>
                        <m:t>, </m:t>
                      </m:r>
                      <m:sSub>
                        <m:sSubPr>
                          <m:ctrlPr>
                            <a:rPr lang="pt-PT" sz="1400" b="0" i="1" smtClean="0">
                              <a:latin typeface="Cambria Math" panose="02040503050406030204" pitchFamily="18" charset="0"/>
                            </a:rPr>
                          </m:ctrlPr>
                        </m:sSubPr>
                        <m:e>
                          <m:r>
                            <a:rPr lang="pt-PT" sz="1400" b="0" i="1" smtClean="0">
                              <a:latin typeface="Cambria Math" panose="02040503050406030204" pitchFamily="18" charset="0"/>
                            </a:rPr>
                            <m:t>   </m:t>
                          </m:r>
                          <m:r>
                            <a:rPr lang="pt-PT" sz="1400" b="0" i="1" smtClean="0">
                              <a:latin typeface="Cambria Math" panose="02040503050406030204" pitchFamily="18" charset="0"/>
                            </a:rPr>
                            <m:t>𝑎</m:t>
                          </m:r>
                        </m:e>
                        <m:sub>
                          <m:r>
                            <a:rPr lang="pt-PT" sz="1400" b="0" i="1" smtClean="0">
                              <a:latin typeface="Cambria Math" panose="02040503050406030204" pitchFamily="18" charset="0"/>
                            </a:rPr>
                            <m:t>2</m:t>
                          </m:r>
                        </m:sub>
                      </m:sSub>
                      <m:r>
                        <a:rPr lang="pt-PT" sz="1400" b="0" i="1" smtClean="0">
                          <a:latin typeface="Cambria Math" panose="02040503050406030204" pitchFamily="18" charset="0"/>
                        </a:rPr>
                        <m:t>=−</m:t>
                      </m:r>
                      <m:f>
                        <m:fPr>
                          <m:ctrlPr>
                            <a:rPr lang="pt-PT" sz="1400" b="0" i="1" smtClean="0">
                              <a:latin typeface="Cambria Math" panose="02040503050406030204" pitchFamily="18" charset="0"/>
                            </a:rPr>
                          </m:ctrlPr>
                        </m:fPr>
                        <m:num>
                          <m:r>
                            <a:rPr lang="pt-PT" sz="1400" b="0" i="1" smtClean="0">
                              <a:latin typeface="Cambria Math" panose="02040503050406030204" pitchFamily="18" charset="0"/>
                            </a:rPr>
                            <m:t>1</m:t>
                          </m:r>
                        </m:num>
                        <m:den>
                          <m:r>
                            <a:rPr lang="pt-PT" sz="1400" b="0" i="1" smtClean="0">
                              <a:latin typeface="Cambria Math" panose="02040503050406030204" pitchFamily="18" charset="0"/>
                            </a:rPr>
                            <m:t>2</m:t>
                          </m:r>
                        </m:den>
                      </m:f>
                      <m:r>
                        <a:rPr lang="pt-PT" sz="1400" b="0" i="1" smtClean="0">
                          <a:latin typeface="Cambria Math" panose="02040503050406030204" pitchFamily="18" charset="0"/>
                        </a:rPr>
                        <m:t>, </m:t>
                      </m:r>
                      <m:sSub>
                        <m:sSubPr>
                          <m:ctrlPr>
                            <a:rPr lang="pt-PT" sz="1400" b="0" i="1" smtClean="0">
                              <a:latin typeface="Cambria Math" panose="02040503050406030204" pitchFamily="18" charset="0"/>
                            </a:rPr>
                          </m:ctrlPr>
                        </m:sSubPr>
                        <m:e>
                          <m:r>
                            <a:rPr lang="pt-PT" sz="1400" b="0" i="1" smtClean="0">
                              <a:latin typeface="Cambria Math" panose="02040503050406030204" pitchFamily="18" charset="0"/>
                            </a:rPr>
                            <m:t>   </m:t>
                          </m:r>
                          <m:r>
                            <a:rPr lang="pt-PT" sz="1400" b="0" i="1" smtClean="0">
                              <a:latin typeface="Cambria Math" panose="02040503050406030204" pitchFamily="18" charset="0"/>
                            </a:rPr>
                            <m:t>𝑏</m:t>
                          </m:r>
                        </m:e>
                        <m:sub>
                          <m:r>
                            <a:rPr lang="pt-PT" sz="1400" b="0" i="1" smtClean="0">
                              <a:latin typeface="Cambria Math" panose="02040503050406030204" pitchFamily="18" charset="0"/>
                            </a:rPr>
                            <m:t>1</m:t>
                          </m:r>
                        </m:sub>
                      </m:sSub>
                      <m:r>
                        <a:rPr lang="pt-PT" sz="1400" b="0" i="1" smtClean="0">
                          <a:latin typeface="Cambria Math" panose="02040503050406030204" pitchFamily="18" charset="0"/>
                        </a:rPr>
                        <m:t>=</m:t>
                      </m:r>
                      <m:r>
                        <a:rPr lang="pt-PT" sz="1400" b="0" i="1" smtClean="0">
                          <a:latin typeface="Cambria Math" panose="02040503050406030204" pitchFamily="18" charset="0"/>
                        </a:rPr>
                        <m:t>𝜅</m:t>
                      </m:r>
                      <m:r>
                        <a:rPr lang="pt-PT" sz="1400" b="0" i="1" smtClean="0">
                          <a:latin typeface="Cambria Math" panose="02040503050406030204" pitchFamily="18" charset="0"/>
                        </a:rPr>
                        <m:t>−</m:t>
                      </m:r>
                      <m:r>
                        <a:rPr lang="pt-PT" sz="1400" b="0" i="1" smtClean="0">
                          <a:latin typeface="Cambria Math" panose="02040503050406030204" pitchFamily="18" charset="0"/>
                        </a:rPr>
                        <m:t>𝜌𝛿</m:t>
                      </m:r>
                      <m:r>
                        <a:rPr lang="pt-PT" sz="1400" b="0" i="1" smtClean="0">
                          <a:latin typeface="Cambria Math" panose="02040503050406030204" pitchFamily="18" charset="0"/>
                        </a:rPr>
                        <m:t>,</m:t>
                      </m:r>
                      <m:sSub>
                        <m:sSubPr>
                          <m:ctrlPr>
                            <a:rPr lang="pt-PT" sz="1400" i="1">
                              <a:latin typeface="Cambria Math" panose="02040503050406030204" pitchFamily="18" charset="0"/>
                            </a:rPr>
                          </m:ctrlPr>
                        </m:sSubPr>
                        <m:e>
                          <m:r>
                            <a:rPr lang="pt-PT" sz="1400" b="0" i="1" smtClean="0">
                              <a:latin typeface="Cambria Math" panose="02040503050406030204" pitchFamily="18" charset="0"/>
                            </a:rPr>
                            <m:t>   </m:t>
                          </m:r>
                          <m:r>
                            <a:rPr lang="pt-PT" sz="1400" i="1">
                              <a:latin typeface="Cambria Math" panose="02040503050406030204" pitchFamily="18" charset="0"/>
                            </a:rPr>
                            <m:t>𝑏</m:t>
                          </m:r>
                        </m:e>
                        <m:sub>
                          <m:r>
                            <a:rPr lang="pt-PT" sz="1400" b="0" i="1" smtClean="0">
                              <a:latin typeface="Cambria Math" panose="02040503050406030204" pitchFamily="18" charset="0"/>
                            </a:rPr>
                            <m:t>2</m:t>
                          </m:r>
                        </m:sub>
                      </m:sSub>
                      <m:r>
                        <a:rPr lang="pt-PT" sz="1400" i="1">
                          <a:latin typeface="Cambria Math" panose="02040503050406030204" pitchFamily="18" charset="0"/>
                        </a:rPr>
                        <m:t>=</m:t>
                      </m:r>
                      <m:r>
                        <a:rPr lang="pt-PT" sz="1400" i="1">
                          <a:latin typeface="Cambria Math" panose="02040503050406030204" pitchFamily="18" charset="0"/>
                        </a:rPr>
                        <m:t>𝜅</m:t>
                      </m:r>
                      <m:r>
                        <a:rPr lang="pt-PT" sz="1400" b="0" i="1" smtClean="0">
                          <a:latin typeface="Cambria Math" panose="02040503050406030204" pitchFamily="18" charset="0"/>
                        </a:rPr>
                        <m:t>.</m:t>
                      </m:r>
                    </m:oMath>
                  </m:oMathPara>
                </a14:m>
                <a:endParaRPr lang="pt-PT" sz="1400" dirty="0"/>
              </a:p>
            </p:txBody>
          </p:sp>
        </mc:Choice>
        <mc:Fallback xmlns="">
          <p:sp>
            <p:nvSpPr>
              <p:cNvPr id="14" name="CaixaDeTexto 13">
                <a:extLst>
                  <a:ext uri="{FF2B5EF4-FFF2-40B4-BE49-F238E27FC236}">
                    <a16:creationId xmlns:a16="http://schemas.microsoft.com/office/drawing/2014/main" id="{0CFA2D92-0913-45BE-6050-26C864AE8BA8}"/>
                  </a:ext>
                </a:extLst>
              </p:cNvPr>
              <p:cNvSpPr txBox="1">
                <a:spLocks noRot="1" noChangeAspect="1" noMove="1" noResize="1" noEditPoints="1" noAdjustHandles="1" noChangeArrowheads="1" noChangeShapeType="1" noTextEdit="1"/>
              </p:cNvSpPr>
              <p:nvPr/>
            </p:nvSpPr>
            <p:spPr>
              <a:xfrm>
                <a:off x="6103654" y="1671984"/>
                <a:ext cx="5685696" cy="4699813"/>
              </a:xfrm>
              <a:prstGeom prst="rect">
                <a:avLst/>
              </a:prstGeom>
              <a:blipFill>
                <a:blip r:embed="rId5"/>
                <a:stretch>
                  <a:fillRect l="-223" t="-2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DD6F6C3A-7283-08D2-6B5F-F6033989177C}"/>
                  </a:ext>
                </a:extLst>
              </p:cNvPr>
              <p:cNvSpPr txBox="1"/>
              <p:nvPr/>
            </p:nvSpPr>
            <p:spPr>
              <a:xfrm>
                <a:off x="6395204" y="2029892"/>
                <a:ext cx="5055871" cy="31156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PT" sz="1400" b="0" i="1" smtClean="0">
                          <a:latin typeface="Cambria Math" panose="02040503050406030204" pitchFamily="18" charset="0"/>
                        </a:rPr>
                        <m:t>𝐶𝑎𝑙𝑙</m:t>
                      </m:r>
                      <m:d>
                        <m:dPr>
                          <m:ctrlPr>
                            <a:rPr lang="pt-PT" sz="1400" b="0" i="1" smtClean="0">
                              <a:latin typeface="Cambria Math" panose="02040503050406030204" pitchFamily="18" charset="0"/>
                            </a:rPr>
                          </m:ctrlPr>
                        </m:dPr>
                        <m:e>
                          <m:sSub>
                            <m:sSubPr>
                              <m:ctrlPr>
                                <a:rPr lang="pt-PT" sz="1400" b="0" i="1" smtClean="0">
                                  <a:latin typeface="Cambria Math" panose="02040503050406030204" pitchFamily="18" charset="0"/>
                                </a:rPr>
                              </m:ctrlPr>
                            </m:sSubPr>
                            <m:e>
                              <m:r>
                                <a:rPr lang="pt-PT" sz="1400" b="0" i="1" smtClean="0">
                                  <a:latin typeface="Cambria Math" panose="02040503050406030204" pitchFamily="18" charset="0"/>
                                </a:rPr>
                                <m:t>𝑆</m:t>
                              </m:r>
                            </m:e>
                            <m:sub>
                              <m:r>
                                <a:rPr lang="pt-PT" sz="1400" b="0" i="1" smtClean="0">
                                  <a:latin typeface="Cambria Math" panose="02040503050406030204" pitchFamily="18" charset="0"/>
                                </a:rPr>
                                <m:t>𝑡</m:t>
                              </m:r>
                            </m:sub>
                          </m:sSub>
                          <m:r>
                            <a:rPr lang="pt-PT" sz="1400" b="0" i="1" smtClean="0">
                              <a:latin typeface="Cambria Math" panose="02040503050406030204" pitchFamily="18" charset="0"/>
                            </a:rPr>
                            <m:t>,</m:t>
                          </m:r>
                          <m:r>
                            <a:rPr lang="pt-PT" sz="1400" b="0" i="1" smtClean="0">
                              <a:latin typeface="Cambria Math" panose="02040503050406030204" pitchFamily="18" charset="0"/>
                            </a:rPr>
                            <m:t>𝐾</m:t>
                          </m:r>
                          <m:r>
                            <a:rPr lang="pt-PT" sz="1400" b="0" i="1" smtClean="0">
                              <a:latin typeface="Cambria Math" panose="02040503050406030204" pitchFamily="18" charset="0"/>
                            </a:rPr>
                            <m:t>,</m:t>
                          </m:r>
                          <m:r>
                            <a:rPr lang="pt-PT" sz="1400" b="0" i="1" smtClean="0">
                              <a:latin typeface="Cambria Math" panose="02040503050406030204" pitchFamily="18" charset="0"/>
                            </a:rPr>
                            <m:t>𝜏</m:t>
                          </m:r>
                          <m:r>
                            <a:rPr lang="pt-PT" sz="1400" b="0" i="1" smtClean="0">
                              <a:latin typeface="Cambria Math" panose="02040503050406030204" pitchFamily="18" charset="0"/>
                            </a:rPr>
                            <m:t>,</m:t>
                          </m:r>
                          <m:r>
                            <a:rPr lang="pt-PT" sz="1400" b="0" i="1" smtClean="0">
                              <a:latin typeface="Cambria Math" panose="02040503050406030204" pitchFamily="18" charset="0"/>
                            </a:rPr>
                            <m:t>𝑟</m:t>
                          </m:r>
                        </m:e>
                      </m:d>
                      <m:r>
                        <a:rPr lang="pt-PT" sz="1400" b="0" i="1" smtClean="0">
                          <a:latin typeface="Cambria Math" panose="02040503050406030204" pitchFamily="18" charset="0"/>
                        </a:rPr>
                        <m:t>=</m:t>
                      </m:r>
                      <m:sSub>
                        <m:sSubPr>
                          <m:ctrlPr>
                            <a:rPr lang="pt-PT" sz="1400" i="1">
                              <a:latin typeface="Cambria Math" panose="02040503050406030204" pitchFamily="18" charset="0"/>
                            </a:rPr>
                          </m:ctrlPr>
                        </m:sSubPr>
                        <m:e>
                          <m:r>
                            <a:rPr lang="pt-PT" sz="1400" i="1">
                              <a:latin typeface="Cambria Math" panose="02040503050406030204" pitchFamily="18" charset="0"/>
                            </a:rPr>
                            <m:t>𝑆</m:t>
                          </m:r>
                        </m:e>
                        <m:sub>
                          <m:r>
                            <a:rPr lang="pt-PT" sz="1400" i="1">
                              <a:latin typeface="Cambria Math" panose="02040503050406030204" pitchFamily="18" charset="0"/>
                            </a:rPr>
                            <m:t>𝑡</m:t>
                          </m:r>
                        </m:sub>
                      </m:sSub>
                      <m:sSub>
                        <m:sSubPr>
                          <m:ctrlPr>
                            <a:rPr lang="pt-PT" sz="1400" i="1">
                              <a:latin typeface="Cambria Math" panose="02040503050406030204" pitchFamily="18" charset="0"/>
                            </a:rPr>
                          </m:ctrlPr>
                        </m:sSubPr>
                        <m:e>
                          <m:r>
                            <a:rPr lang="pt-PT" sz="1400" i="1">
                              <a:latin typeface="Cambria Math" panose="02040503050406030204" pitchFamily="18" charset="0"/>
                            </a:rPr>
                            <m:t>𝑃</m:t>
                          </m:r>
                        </m:e>
                        <m:sub>
                          <m:r>
                            <a:rPr lang="pt-PT" sz="1400" i="1">
                              <a:latin typeface="Cambria Math" panose="02040503050406030204" pitchFamily="18" charset="0"/>
                            </a:rPr>
                            <m:t>1</m:t>
                          </m:r>
                        </m:sub>
                      </m:sSub>
                      <m:r>
                        <a:rPr lang="pt-PT" sz="1400" i="1">
                          <a:latin typeface="Cambria Math" panose="02040503050406030204" pitchFamily="18" charset="0"/>
                        </a:rPr>
                        <m:t>−</m:t>
                      </m:r>
                      <m:r>
                        <a:rPr lang="pt-PT" sz="1400" i="1">
                          <a:latin typeface="Cambria Math" panose="02040503050406030204" pitchFamily="18" charset="0"/>
                        </a:rPr>
                        <m:t>𝐾</m:t>
                      </m:r>
                      <m:sSup>
                        <m:sSupPr>
                          <m:ctrlPr>
                            <a:rPr lang="pt-PT" sz="1400" i="1">
                              <a:latin typeface="Cambria Math" panose="02040503050406030204" pitchFamily="18" charset="0"/>
                            </a:rPr>
                          </m:ctrlPr>
                        </m:sSupPr>
                        <m:e>
                          <m:r>
                            <a:rPr lang="pt-PT" sz="1400" i="1">
                              <a:latin typeface="Cambria Math" panose="02040503050406030204" pitchFamily="18" charset="0"/>
                            </a:rPr>
                            <m:t>𝑒</m:t>
                          </m:r>
                        </m:e>
                        <m:sup>
                          <m:r>
                            <a:rPr lang="pt-PT" sz="1400" i="1">
                              <a:latin typeface="Cambria Math" panose="02040503050406030204" pitchFamily="18" charset="0"/>
                            </a:rPr>
                            <m:t>−</m:t>
                          </m:r>
                          <m:r>
                            <a:rPr lang="pt-PT" sz="1400" i="1">
                              <a:latin typeface="Cambria Math" panose="02040503050406030204" pitchFamily="18" charset="0"/>
                            </a:rPr>
                            <m:t>𝑟</m:t>
                          </m:r>
                          <m:r>
                            <a:rPr lang="pt-PT" sz="1400" i="1">
                              <a:latin typeface="Cambria Math" panose="02040503050406030204" pitchFamily="18" charset="0"/>
                              <a:ea typeface="Cambria Math" panose="02040503050406030204" pitchFamily="18" charset="0"/>
                            </a:rPr>
                            <m:t>𝜏</m:t>
                          </m:r>
                        </m:sup>
                      </m:sSup>
                      <m:sSub>
                        <m:sSubPr>
                          <m:ctrlPr>
                            <a:rPr lang="pt-PT" sz="1400" i="1">
                              <a:latin typeface="Cambria Math" panose="02040503050406030204" pitchFamily="18" charset="0"/>
                            </a:rPr>
                          </m:ctrlPr>
                        </m:sSubPr>
                        <m:e>
                          <m:r>
                            <a:rPr lang="pt-PT" sz="1400" i="1">
                              <a:latin typeface="Cambria Math" panose="02040503050406030204" pitchFamily="18" charset="0"/>
                            </a:rPr>
                            <m:t>𝑃</m:t>
                          </m:r>
                        </m:e>
                        <m:sub>
                          <m:r>
                            <a:rPr lang="pt-PT" sz="1400" i="1">
                              <a:latin typeface="Cambria Math" panose="02040503050406030204" pitchFamily="18" charset="0"/>
                            </a:rPr>
                            <m:t>2</m:t>
                          </m:r>
                        </m:sub>
                      </m:sSub>
                      <m:r>
                        <a:rPr lang="pt-PT" sz="1400" b="0" i="1" smtClean="0">
                          <a:latin typeface="Cambria Math" panose="02040503050406030204" pitchFamily="18" charset="0"/>
                        </a:rPr>
                        <m:t>,</m:t>
                      </m:r>
                    </m:oMath>
                  </m:oMathPara>
                </a14:m>
                <a:endParaRPr lang="pt-PT" sz="1400" b="0" dirty="0"/>
              </a:p>
            </p:txBody>
          </p:sp>
        </mc:Choice>
        <mc:Fallback xmlns="">
          <p:sp>
            <p:nvSpPr>
              <p:cNvPr id="15" name="CaixaDeTexto 14">
                <a:extLst>
                  <a:ext uri="{FF2B5EF4-FFF2-40B4-BE49-F238E27FC236}">
                    <a16:creationId xmlns:a16="http://schemas.microsoft.com/office/drawing/2014/main" id="{DD6F6C3A-7283-08D2-6B5F-F6033989177C}"/>
                  </a:ext>
                </a:extLst>
              </p:cNvPr>
              <p:cNvSpPr txBox="1">
                <a:spLocks noRot="1" noChangeAspect="1" noMove="1" noResize="1" noEditPoints="1" noAdjustHandles="1" noChangeArrowheads="1" noChangeShapeType="1" noTextEdit="1"/>
              </p:cNvSpPr>
              <p:nvPr/>
            </p:nvSpPr>
            <p:spPr>
              <a:xfrm>
                <a:off x="6395204" y="2029892"/>
                <a:ext cx="5055871" cy="31156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69D6ACF5-E761-D3F8-1B7B-3F0335891171}"/>
                  </a:ext>
                </a:extLst>
              </p:cNvPr>
              <p:cNvSpPr txBox="1"/>
              <p:nvPr/>
            </p:nvSpPr>
            <p:spPr>
              <a:xfrm>
                <a:off x="7133629" y="2496214"/>
                <a:ext cx="4218151" cy="97424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PT" sz="1400" b="0" i="1" smtClean="0">
                          <a:latin typeface="Cambria Math" panose="02040503050406030204" pitchFamily="18" charset="0"/>
                        </a:rPr>
                        <m:t>          </m:t>
                      </m:r>
                      <m:sSub>
                        <m:sSubPr>
                          <m:ctrlPr>
                            <a:rPr lang="pt-PT" sz="1400" b="0" i="1" smtClean="0">
                              <a:latin typeface="Cambria Math" panose="02040503050406030204" pitchFamily="18" charset="0"/>
                            </a:rPr>
                          </m:ctrlPr>
                        </m:sSubPr>
                        <m:e>
                          <m:r>
                            <a:rPr lang="pt-PT" sz="1400" b="0" i="1" smtClean="0">
                              <a:latin typeface="Cambria Math" panose="02040503050406030204" pitchFamily="18" charset="0"/>
                            </a:rPr>
                            <m:t>𝑃</m:t>
                          </m:r>
                        </m:e>
                        <m:sub>
                          <m:r>
                            <a:rPr lang="pt-PT" sz="1400" b="0" i="1" smtClean="0">
                              <a:latin typeface="Cambria Math" panose="02040503050406030204" pitchFamily="18" charset="0"/>
                            </a:rPr>
                            <m:t>𝑗</m:t>
                          </m:r>
                        </m:sub>
                      </m:sSub>
                      <m:r>
                        <a:rPr lang="pt-PT" sz="1400" b="0" i="1" smtClean="0">
                          <a:latin typeface="Cambria Math" panose="02040503050406030204" pitchFamily="18" charset="0"/>
                        </a:rPr>
                        <m:t>=</m:t>
                      </m:r>
                      <m:f>
                        <m:fPr>
                          <m:ctrlPr>
                            <a:rPr lang="pt-PT" sz="1400" b="0" i="1" smtClean="0">
                              <a:latin typeface="Cambria Math" panose="02040503050406030204" pitchFamily="18" charset="0"/>
                            </a:rPr>
                          </m:ctrlPr>
                        </m:fPr>
                        <m:num>
                          <m:r>
                            <a:rPr lang="pt-PT" sz="1400" b="0" i="1" smtClean="0">
                              <a:latin typeface="Cambria Math" panose="02040503050406030204" pitchFamily="18" charset="0"/>
                            </a:rPr>
                            <m:t>1</m:t>
                          </m:r>
                        </m:num>
                        <m:den>
                          <m:r>
                            <a:rPr lang="pt-PT" sz="1400" b="0" i="1" smtClean="0">
                              <a:latin typeface="Cambria Math" panose="02040503050406030204" pitchFamily="18" charset="0"/>
                            </a:rPr>
                            <m:t>2</m:t>
                          </m:r>
                        </m:den>
                      </m:f>
                      <m:r>
                        <a:rPr lang="pt-PT" sz="1400" b="0" i="1" smtClean="0">
                          <a:latin typeface="Cambria Math" panose="02040503050406030204" pitchFamily="18" charset="0"/>
                        </a:rPr>
                        <m:t>+</m:t>
                      </m:r>
                      <m:f>
                        <m:fPr>
                          <m:ctrlPr>
                            <a:rPr lang="pt-PT" sz="1400" b="0" i="1" smtClean="0">
                              <a:latin typeface="Cambria Math" panose="02040503050406030204" pitchFamily="18" charset="0"/>
                            </a:rPr>
                          </m:ctrlPr>
                        </m:fPr>
                        <m:num>
                          <m:r>
                            <a:rPr lang="pt-PT" sz="1400" b="0" i="1" smtClean="0">
                              <a:latin typeface="Cambria Math" panose="02040503050406030204" pitchFamily="18" charset="0"/>
                            </a:rPr>
                            <m:t>1</m:t>
                          </m:r>
                        </m:num>
                        <m:den>
                          <m:r>
                            <a:rPr lang="pt-PT" sz="1400" b="0" i="1" smtClean="0">
                              <a:latin typeface="Cambria Math" panose="02040503050406030204" pitchFamily="18" charset="0"/>
                            </a:rPr>
                            <m:t>𝜋</m:t>
                          </m:r>
                        </m:den>
                      </m:f>
                      <m:nary>
                        <m:naryPr>
                          <m:ctrlPr>
                            <a:rPr lang="pt-PT" sz="1400" b="0" i="1" smtClean="0">
                              <a:latin typeface="Cambria Math" panose="02040503050406030204" pitchFamily="18" charset="0"/>
                            </a:rPr>
                          </m:ctrlPr>
                        </m:naryPr>
                        <m:sub>
                          <m:r>
                            <m:rPr>
                              <m:brk m:alnAt="23"/>
                            </m:rPr>
                            <a:rPr lang="pt-PT" sz="1400" b="0" i="1" smtClean="0">
                              <a:latin typeface="Cambria Math" panose="02040503050406030204" pitchFamily="18" charset="0"/>
                            </a:rPr>
                            <m:t>0</m:t>
                          </m:r>
                        </m:sub>
                        <m:sup>
                          <m:r>
                            <a:rPr lang="pt-PT" sz="1400" b="0" i="1" smtClean="0">
                              <a:latin typeface="Cambria Math" panose="02040503050406030204" pitchFamily="18" charset="0"/>
                              <a:ea typeface="Cambria Math" panose="02040503050406030204" pitchFamily="18" charset="0"/>
                            </a:rPr>
                            <m:t>∞</m:t>
                          </m:r>
                        </m:sup>
                        <m:e>
                          <m:r>
                            <m:rPr>
                              <m:sty m:val="p"/>
                            </m:rPr>
                            <a:rPr lang="pt-PT" sz="1400" b="0" i="0" smtClean="0">
                              <a:latin typeface="Cambria Math" panose="02040503050406030204" pitchFamily="18" charset="0"/>
                            </a:rPr>
                            <m:t>Re</m:t>
                          </m:r>
                          <m:d>
                            <m:dPr>
                              <m:ctrlPr>
                                <a:rPr lang="pt-PT" sz="1400" b="0" i="1" smtClean="0">
                                  <a:latin typeface="Cambria Math" panose="02040503050406030204" pitchFamily="18" charset="0"/>
                                </a:rPr>
                              </m:ctrlPr>
                            </m:dPr>
                            <m:e>
                              <m:f>
                                <m:fPr>
                                  <m:ctrlPr>
                                    <a:rPr lang="pt-PT" sz="1400" b="0" i="1" smtClean="0">
                                      <a:latin typeface="Cambria Math" panose="02040503050406030204" pitchFamily="18" charset="0"/>
                                    </a:rPr>
                                  </m:ctrlPr>
                                </m:fPr>
                                <m:num>
                                  <m:sSup>
                                    <m:sSupPr>
                                      <m:ctrlPr>
                                        <a:rPr lang="pt-PT" sz="1400" b="0" i="1" smtClean="0">
                                          <a:latin typeface="Cambria Math" panose="02040503050406030204" pitchFamily="18" charset="0"/>
                                        </a:rPr>
                                      </m:ctrlPr>
                                    </m:sSupPr>
                                    <m:e>
                                      <m:r>
                                        <a:rPr lang="pt-PT" sz="1400" b="0" i="1" smtClean="0">
                                          <a:latin typeface="Cambria Math" panose="02040503050406030204" pitchFamily="18" charset="0"/>
                                        </a:rPr>
                                        <m:t>𝑒</m:t>
                                      </m:r>
                                    </m:e>
                                    <m:sup>
                                      <m:r>
                                        <a:rPr lang="pt-PT" sz="1400" b="0" i="1" smtClean="0">
                                          <a:latin typeface="Cambria Math" panose="02040503050406030204" pitchFamily="18" charset="0"/>
                                        </a:rPr>
                                        <m:t>−</m:t>
                                      </m:r>
                                      <m:r>
                                        <a:rPr lang="pt-PT" sz="1400" b="0" i="1" smtClean="0">
                                          <a:latin typeface="Cambria Math" panose="02040503050406030204" pitchFamily="18" charset="0"/>
                                        </a:rPr>
                                        <m:t>𝑖𝑢</m:t>
                                      </m:r>
                                      <m:r>
                                        <m:rPr>
                                          <m:sty m:val="p"/>
                                        </m:rPr>
                                        <a:rPr lang="pt-PT" sz="1400" b="0" i="0" smtClean="0">
                                          <a:latin typeface="Cambria Math" panose="02040503050406030204" pitchFamily="18" charset="0"/>
                                        </a:rPr>
                                        <m:t>ln</m:t>
                                      </m:r>
                                      <m:d>
                                        <m:dPr>
                                          <m:ctrlPr>
                                            <a:rPr lang="pt-PT" sz="1400" b="0" i="1" smtClean="0">
                                              <a:latin typeface="Cambria Math" panose="02040503050406030204" pitchFamily="18" charset="0"/>
                                            </a:rPr>
                                          </m:ctrlPr>
                                        </m:dPr>
                                        <m:e>
                                          <m:r>
                                            <a:rPr lang="pt-PT" sz="1400" b="0" i="1" smtClean="0">
                                              <a:latin typeface="Cambria Math" panose="02040503050406030204" pitchFamily="18" charset="0"/>
                                            </a:rPr>
                                            <m:t>𝐾</m:t>
                                          </m:r>
                                        </m:e>
                                      </m:d>
                                    </m:sup>
                                  </m:sSup>
                                  <m:sSub>
                                    <m:sSubPr>
                                      <m:ctrlPr>
                                        <a:rPr lang="pt-PT" sz="1400" b="0" i="1" smtClean="0">
                                          <a:latin typeface="Cambria Math" panose="02040503050406030204" pitchFamily="18" charset="0"/>
                                        </a:rPr>
                                      </m:ctrlPr>
                                    </m:sSubPr>
                                    <m:e>
                                      <m:r>
                                        <a:rPr lang="pt-PT" sz="1400" b="0" i="1" smtClean="0">
                                          <a:latin typeface="Cambria Math" panose="02040503050406030204" pitchFamily="18" charset="0"/>
                                        </a:rPr>
                                        <m:t>𝜙</m:t>
                                      </m:r>
                                    </m:e>
                                    <m:sub>
                                      <m:r>
                                        <a:rPr lang="pt-PT" sz="1400" b="0" i="1" smtClean="0">
                                          <a:latin typeface="Cambria Math" panose="02040503050406030204" pitchFamily="18" charset="0"/>
                                        </a:rPr>
                                        <m:t>𝑗</m:t>
                                      </m:r>
                                    </m:sub>
                                  </m:sSub>
                                  <m:r>
                                    <a:rPr lang="pt-PT" sz="1400" b="0" i="1" smtClean="0">
                                      <a:latin typeface="Cambria Math" panose="02040503050406030204" pitchFamily="18" charset="0"/>
                                    </a:rPr>
                                    <m:t> (</m:t>
                                  </m:r>
                                  <m:r>
                                    <a:rPr lang="pt-PT" sz="1400" b="0" i="1" smtClean="0">
                                      <a:latin typeface="Cambria Math" panose="02040503050406030204" pitchFamily="18" charset="0"/>
                                    </a:rPr>
                                    <m:t>𝑢</m:t>
                                  </m:r>
                                  <m:r>
                                    <a:rPr lang="pt-PT" sz="1400" b="0" i="1" smtClean="0">
                                      <a:latin typeface="Cambria Math" panose="02040503050406030204" pitchFamily="18" charset="0"/>
                                    </a:rPr>
                                    <m:t>)</m:t>
                                  </m:r>
                                </m:num>
                                <m:den>
                                  <m:r>
                                    <a:rPr lang="pt-PT" sz="1400" b="0" i="1" smtClean="0">
                                      <a:latin typeface="Cambria Math" panose="02040503050406030204" pitchFamily="18" charset="0"/>
                                    </a:rPr>
                                    <m:t>𝑖𝑢</m:t>
                                  </m:r>
                                </m:den>
                              </m:f>
                            </m:e>
                          </m:d>
                          <m:r>
                            <a:rPr lang="pt-PT" sz="1400" b="0" i="1" smtClean="0">
                              <a:latin typeface="Cambria Math" panose="02040503050406030204" pitchFamily="18" charset="0"/>
                            </a:rPr>
                            <m:t>𝑑𝑢</m:t>
                          </m:r>
                          <m:r>
                            <a:rPr lang="pt-PT" sz="1400" b="0" i="1" smtClean="0">
                              <a:latin typeface="Cambria Math" panose="02040503050406030204" pitchFamily="18" charset="0"/>
                            </a:rPr>
                            <m:t>,</m:t>
                          </m:r>
                        </m:e>
                      </m:nary>
                    </m:oMath>
                  </m:oMathPara>
                </a14:m>
                <a:endParaRPr lang="pt-PT" sz="1400" b="0" dirty="0"/>
              </a:p>
              <a:p>
                <a:pPr>
                  <a:lnSpc>
                    <a:spcPct val="150000"/>
                  </a:lnSpc>
                </a:pPr>
                <a14:m>
                  <m:oMathPara xmlns:m="http://schemas.openxmlformats.org/officeDocument/2006/math">
                    <m:oMathParaPr>
                      <m:jc m:val="left"/>
                    </m:oMathParaPr>
                    <m:oMath xmlns:m="http://schemas.openxmlformats.org/officeDocument/2006/math">
                      <m:sSub>
                        <m:sSubPr>
                          <m:ctrlPr>
                            <a:rPr lang="pt-PT" sz="1400" b="0" i="1" smtClean="0">
                              <a:latin typeface="Cambria Math" panose="02040503050406030204" pitchFamily="18" charset="0"/>
                            </a:rPr>
                          </m:ctrlPr>
                        </m:sSubPr>
                        <m:e>
                          <m:r>
                            <a:rPr lang="pt-PT" sz="1400" b="0" i="1" smtClean="0">
                              <a:latin typeface="Cambria Math" panose="02040503050406030204" pitchFamily="18" charset="0"/>
                            </a:rPr>
                            <m:t>𝜙</m:t>
                          </m:r>
                        </m:e>
                        <m:sub>
                          <m:r>
                            <a:rPr lang="pt-PT" sz="1400" b="0" i="1" smtClean="0">
                              <a:latin typeface="Cambria Math" panose="02040503050406030204" pitchFamily="18" charset="0"/>
                            </a:rPr>
                            <m:t>𝑗</m:t>
                          </m:r>
                        </m:sub>
                      </m:sSub>
                      <m:d>
                        <m:dPr>
                          <m:ctrlPr>
                            <a:rPr lang="pt-PT" sz="1400" b="0" i="1" smtClean="0">
                              <a:latin typeface="Cambria Math" panose="02040503050406030204" pitchFamily="18" charset="0"/>
                            </a:rPr>
                          </m:ctrlPr>
                        </m:dPr>
                        <m:e>
                          <m:r>
                            <a:rPr lang="pt-PT" sz="1400" b="0" i="1" smtClean="0">
                              <a:latin typeface="Cambria Math" panose="02040503050406030204" pitchFamily="18" charset="0"/>
                            </a:rPr>
                            <m:t>𝑢</m:t>
                          </m:r>
                        </m:e>
                      </m:d>
                      <m:r>
                        <a:rPr lang="pt-PT" sz="1400" b="0" i="1" smtClean="0">
                          <a:latin typeface="Cambria Math" panose="02040503050406030204" pitchFamily="18" charset="0"/>
                        </a:rPr>
                        <m:t>=</m:t>
                      </m:r>
                      <m:r>
                        <m:rPr>
                          <m:sty m:val="p"/>
                        </m:rPr>
                        <a:rPr lang="pt-PT" sz="1400" b="0" i="0" smtClean="0">
                          <a:latin typeface="Cambria Math" panose="02040503050406030204" pitchFamily="18" charset="0"/>
                        </a:rPr>
                        <m:t>exp</m:t>
                      </m:r>
                      <m:d>
                        <m:dPr>
                          <m:begChr m:val="["/>
                          <m:endChr m:val="]"/>
                          <m:ctrlPr>
                            <a:rPr lang="pt-PT" sz="1400" b="0" i="1" smtClean="0">
                              <a:latin typeface="Cambria Math" panose="02040503050406030204" pitchFamily="18" charset="0"/>
                            </a:rPr>
                          </m:ctrlPr>
                        </m:dPr>
                        <m:e>
                          <m:sSub>
                            <m:sSubPr>
                              <m:ctrlPr>
                                <a:rPr lang="pt-PT" sz="1400" b="0" i="1" smtClean="0">
                                  <a:latin typeface="Cambria Math" panose="02040503050406030204" pitchFamily="18" charset="0"/>
                                </a:rPr>
                              </m:ctrlPr>
                            </m:sSubPr>
                            <m:e>
                              <m:r>
                                <a:rPr lang="pt-PT" sz="1400" b="0" i="1" smtClean="0">
                                  <a:latin typeface="Cambria Math" panose="02040503050406030204" pitchFamily="18" charset="0"/>
                                </a:rPr>
                                <m:t>𝐶</m:t>
                              </m:r>
                            </m:e>
                            <m:sub>
                              <m:r>
                                <a:rPr lang="pt-PT" sz="1400" b="0" i="1" smtClean="0">
                                  <a:latin typeface="Cambria Math" panose="02040503050406030204" pitchFamily="18" charset="0"/>
                                </a:rPr>
                                <m:t>𝑗</m:t>
                              </m:r>
                            </m:sub>
                          </m:sSub>
                          <m:d>
                            <m:dPr>
                              <m:ctrlPr>
                                <a:rPr lang="pt-PT" sz="1400" b="0" i="1" smtClean="0">
                                  <a:latin typeface="Cambria Math" panose="02040503050406030204" pitchFamily="18" charset="0"/>
                                </a:rPr>
                              </m:ctrlPr>
                            </m:dPr>
                            <m:e>
                              <m:r>
                                <a:rPr lang="pt-PT" sz="1400" b="0" i="1" smtClean="0">
                                  <a:latin typeface="Cambria Math" panose="02040503050406030204" pitchFamily="18" charset="0"/>
                                </a:rPr>
                                <m:t>𝑢</m:t>
                              </m:r>
                            </m:e>
                          </m:d>
                          <m:r>
                            <a:rPr lang="pt-PT" sz="1400" b="0" i="1" smtClean="0">
                              <a:latin typeface="Cambria Math" panose="02040503050406030204" pitchFamily="18" charset="0"/>
                            </a:rPr>
                            <m:t>+</m:t>
                          </m:r>
                          <m:sSub>
                            <m:sSubPr>
                              <m:ctrlPr>
                                <a:rPr lang="pt-PT" sz="1400" b="0" i="1" smtClean="0">
                                  <a:latin typeface="Cambria Math" panose="02040503050406030204" pitchFamily="18" charset="0"/>
                                </a:rPr>
                              </m:ctrlPr>
                            </m:sSubPr>
                            <m:e>
                              <m:r>
                                <a:rPr lang="pt-PT" sz="1400" b="0" i="1" smtClean="0">
                                  <a:latin typeface="Cambria Math" panose="02040503050406030204" pitchFamily="18" charset="0"/>
                                </a:rPr>
                                <m:t>𝐷</m:t>
                              </m:r>
                            </m:e>
                            <m:sub>
                              <m:r>
                                <a:rPr lang="pt-PT" sz="1400" b="0" i="1" smtClean="0">
                                  <a:latin typeface="Cambria Math" panose="02040503050406030204" pitchFamily="18" charset="0"/>
                                </a:rPr>
                                <m:t>𝑗</m:t>
                              </m:r>
                            </m:sub>
                          </m:sSub>
                          <m:d>
                            <m:dPr>
                              <m:ctrlPr>
                                <a:rPr lang="pt-PT" sz="1400" b="0" i="1" smtClean="0">
                                  <a:latin typeface="Cambria Math" panose="02040503050406030204" pitchFamily="18" charset="0"/>
                                </a:rPr>
                              </m:ctrlPr>
                            </m:dPr>
                            <m:e>
                              <m:r>
                                <a:rPr lang="pt-PT" sz="1400" b="0" i="1" smtClean="0">
                                  <a:latin typeface="Cambria Math" panose="02040503050406030204" pitchFamily="18" charset="0"/>
                                </a:rPr>
                                <m:t>𝑢</m:t>
                              </m:r>
                            </m:e>
                          </m:d>
                          <m:sSub>
                            <m:sSubPr>
                              <m:ctrlPr>
                                <a:rPr lang="pt-PT" sz="1400" b="0" i="1" smtClean="0">
                                  <a:latin typeface="Cambria Math" panose="02040503050406030204" pitchFamily="18" charset="0"/>
                                </a:rPr>
                              </m:ctrlPr>
                            </m:sSubPr>
                            <m:e>
                              <m:r>
                                <a:rPr lang="pt-PT" sz="1400" b="0" i="1" smtClean="0">
                                  <a:latin typeface="Cambria Math" panose="02040503050406030204" pitchFamily="18" charset="0"/>
                                </a:rPr>
                                <m:t>𝜈</m:t>
                              </m:r>
                            </m:e>
                            <m:sub>
                              <m:r>
                                <a:rPr lang="pt-PT" sz="1400" b="0" i="1" smtClean="0">
                                  <a:latin typeface="Cambria Math" panose="02040503050406030204" pitchFamily="18" charset="0"/>
                                </a:rPr>
                                <m:t>0</m:t>
                              </m:r>
                            </m:sub>
                          </m:sSub>
                          <m:r>
                            <a:rPr lang="pt-PT" sz="1400" b="0" i="1" smtClean="0">
                              <a:latin typeface="Cambria Math" panose="02040503050406030204" pitchFamily="18" charset="0"/>
                            </a:rPr>
                            <m:t>+</m:t>
                          </m:r>
                          <m:r>
                            <a:rPr lang="pt-PT" sz="1400" b="0" i="1" smtClean="0">
                              <a:latin typeface="Cambria Math" panose="02040503050406030204" pitchFamily="18" charset="0"/>
                            </a:rPr>
                            <m:t>𝑖𝑢</m:t>
                          </m:r>
                          <m:r>
                            <m:rPr>
                              <m:sty m:val="p"/>
                            </m:rPr>
                            <a:rPr lang="pt-PT" sz="1400" b="0" i="0" smtClean="0">
                              <a:latin typeface="Cambria Math" panose="02040503050406030204" pitchFamily="18" charset="0"/>
                            </a:rPr>
                            <m:t>ln</m:t>
                          </m:r>
                          <m:d>
                            <m:dPr>
                              <m:ctrlPr>
                                <a:rPr lang="pt-PT" sz="1400" b="0" i="1" smtClean="0">
                                  <a:latin typeface="Cambria Math" panose="02040503050406030204" pitchFamily="18" charset="0"/>
                                </a:rPr>
                              </m:ctrlPr>
                            </m:dPr>
                            <m:e>
                              <m:sSub>
                                <m:sSubPr>
                                  <m:ctrlPr>
                                    <a:rPr lang="pt-PT" sz="1400" b="0" i="1" smtClean="0">
                                      <a:latin typeface="Cambria Math" panose="02040503050406030204" pitchFamily="18" charset="0"/>
                                    </a:rPr>
                                  </m:ctrlPr>
                                </m:sSubPr>
                                <m:e>
                                  <m:r>
                                    <a:rPr lang="pt-PT" sz="1400" b="0" i="1" smtClean="0">
                                      <a:latin typeface="Cambria Math" panose="02040503050406030204" pitchFamily="18" charset="0"/>
                                    </a:rPr>
                                    <m:t>𝑆</m:t>
                                  </m:r>
                                </m:e>
                                <m:sub>
                                  <m:r>
                                    <a:rPr lang="pt-PT" sz="1400" b="0" i="1" smtClean="0">
                                      <a:latin typeface="Cambria Math" panose="02040503050406030204" pitchFamily="18" charset="0"/>
                                    </a:rPr>
                                    <m:t>𝑡</m:t>
                                  </m:r>
                                </m:sub>
                              </m:sSub>
                            </m:e>
                          </m:d>
                        </m:e>
                      </m:d>
                      <m:r>
                        <a:rPr lang="pt-PT" sz="1400" b="0" i="1" smtClean="0">
                          <a:latin typeface="Cambria Math" panose="02040503050406030204" pitchFamily="18" charset="0"/>
                        </a:rPr>
                        <m:t>,</m:t>
                      </m:r>
                    </m:oMath>
                  </m:oMathPara>
                </a14:m>
                <a:endParaRPr lang="pt-PT" sz="1400" dirty="0"/>
              </a:p>
            </p:txBody>
          </p:sp>
        </mc:Choice>
        <mc:Fallback xmlns="">
          <p:sp>
            <p:nvSpPr>
              <p:cNvPr id="16" name="CaixaDeTexto 15">
                <a:extLst>
                  <a:ext uri="{FF2B5EF4-FFF2-40B4-BE49-F238E27FC236}">
                    <a16:creationId xmlns:a16="http://schemas.microsoft.com/office/drawing/2014/main" id="{69D6ACF5-E761-D3F8-1B7B-3F0335891171}"/>
                  </a:ext>
                </a:extLst>
              </p:cNvPr>
              <p:cNvSpPr txBox="1">
                <a:spLocks noRot="1" noChangeAspect="1" noMove="1" noResize="1" noEditPoints="1" noAdjustHandles="1" noChangeArrowheads="1" noChangeShapeType="1" noTextEdit="1"/>
              </p:cNvSpPr>
              <p:nvPr/>
            </p:nvSpPr>
            <p:spPr>
              <a:xfrm>
                <a:off x="7133629" y="2496214"/>
                <a:ext cx="4218151" cy="974241"/>
              </a:xfrm>
              <a:prstGeom prst="rect">
                <a:avLst/>
              </a:prstGeom>
              <a:blipFill>
                <a:blip r:embed="rId7"/>
                <a:stretch>
                  <a:fillRect t="-82051" b="-88462"/>
                </a:stretch>
              </a:blipFill>
            </p:spPr>
            <p:txBody>
              <a:bodyPr/>
              <a:lstStyle/>
              <a:p>
                <a:r>
                  <a:rPr lang="en-US">
                    <a:noFill/>
                  </a:rPr>
                  <a:t> </a:t>
                </a:r>
              </a:p>
            </p:txBody>
          </p:sp>
        </mc:Fallback>
      </mc:AlternateContent>
      <p:sp>
        <p:nvSpPr>
          <p:cNvPr id="4" name="CaixaDeTexto 3">
            <a:extLst>
              <a:ext uri="{FF2B5EF4-FFF2-40B4-BE49-F238E27FC236}">
                <a16:creationId xmlns:a16="http://schemas.microsoft.com/office/drawing/2014/main" id="{0CC783FA-118C-63E7-5A25-03C7AEFA2AE9}"/>
              </a:ext>
            </a:extLst>
          </p:cNvPr>
          <p:cNvSpPr txBox="1"/>
          <p:nvPr/>
        </p:nvSpPr>
        <p:spPr>
          <a:xfrm>
            <a:off x="216273" y="6356350"/>
            <a:ext cx="2743199" cy="338554"/>
          </a:xfrm>
          <a:prstGeom prst="rect">
            <a:avLst/>
          </a:prstGeom>
          <a:noFill/>
        </p:spPr>
        <p:txBody>
          <a:bodyPr wrap="square" rtlCol="0">
            <a:spAutoFit/>
          </a:bodyPr>
          <a:lstStyle/>
          <a:p>
            <a:r>
              <a:rPr lang="en-US" sz="1600" dirty="0"/>
              <a:t>References  [</a:t>
            </a:r>
            <a:r>
              <a:rPr lang="en-US" sz="1600" dirty="0">
                <a:solidFill>
                  <a:srgbClr val="3D78B5"/>
                </a:solidFill>
              </a:rPr>
              <a:t>9, 27</a:t>
            </a:r>
            <a:r>
              <a:rPr lang="en-US" sz="1600" dirty="0"/>
              <a:t>]</a:t>
            </a:r>
          </a:p>
        </p:txBody>
      </p:sp>
    </p:spTree>
    <p:extLst>
      <p:ext uri="{BB962C8B-B14F-4D97-AF65-F5344CB8AC3E}">
        <p14:creationId xmlns:p14="http://schemas.microsoft.com/office/powerpoint/2010/main" val="39124874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o Número do Diapositivo 2">
            <a:extLst>
              <a:ext uri="{FF2B5EF4-FFF2-40B4-BE49-F238E27FC236}">
                <a16:creationId xmlns:a16="http://schemas.microsoft.com/office/drawing/2014/main" id="{4E55505A-0F34-EA7B-60D0-3DBB22588163}"/>
              </a:ext>
            </a:extLst>
          </p:cNvPr>
          <p:cNvSpPr>
            <a:spLocks noGrp="1"/>
          </p:cNvSpPr>
          <p:nvPr>
            <p:ph type="sldNum" sz="quarter" idx="12"/>
          </p:nvPr>
        </p:nvSpPr>
        <p:spPr/>
        <p:txBody>
          <a:bodyPr/>
          <a:lstStyle/>
          <a:p>
            <a:fld id="{9349F829-3AB5-2249-A75E-9CF92A8C3104}" type="slidenum">
              <a:rPr lang="pt-PT" smtClean="0"/>
              <a:t>39</a:t>
            </a:fld>
            <a:endParaRPr lang="pt-PT"/>
          </a:p>
        </p:txBody>
      </p:sp>
      <p:pic>
        <p:nvPicPr>
          <p:cNvPr id="4" name="Imagem 3" descr="Uma imagem com texto, Tipo de letra, captura de ecrã, branco&#10;&#10;Descrição gerada automaticamente">
            <a:extLst>
              <a:ext uri="{FF2B5EF4-FFF2-40B4-BE49-F238E27FC236}">
                <a16:creationId xmlns:a16="http://schemas.microsoft.com/office/drawing/2014/main" id="{9F943404-E8BF-86EF-A668-8C5912BB78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9192" y="1437148"/>
            <a:ext cx="9133615" cy="2423635"/>
          </a:xfrm>
          <a:prstGeom prst="rect">
            <a:avLst/>
          </a:prstGeom>
        </p:spPr>
      </p:pic>
      <p:pic>
        <p:nvPicPr>
          <p:cNvPr id="5" name="Imagem 4" descr="Uma imagem com texto, Tipo de letra, captura de ecrã, branco&#10;&#10;Descrição gerada automaticamente">
            <a:extLst>
              <a:ext uri="{FF2B5EF4-FFF2-40B4-BE49-F238E27FC236}">
                <a16:creationId xmlns:a16="http://schemas.microsoft.com/office/drawing/2014/main" id="{44F55AE7-96DF-EF14-C844-237DD114C0B6}"/>
              </a:ext>
            </a:extLst>
          </p:cNvPr>
          <p:cNvPicPr>
            <a:picLocks noChangeAspect="1"/>
          </p:cNvPicPr>
          <p:nvPr/>
        </p:nvPicPr>
        <p:blipFill>
          <a:blip r:embed="rId4"/>
          <a:stretch>
            <a:fillRect/>
          </a:stretch>
        </p:blipFill>
        <p:spPr>
          <a:xfrm>
            <a:off x="1321083" y="4123922"/>
            <a:ext cx="9549832" cy="1728572"/>
          </a:xfrm>
          <a:prstGeom prst="rect">
            <a:avLst/>
          </a:prstGeom>
        </p:spPr>
      </p:pic>
      <p:sp>
        <p:nvSpPr>
          <p:cNvPr id="8" name="Título 1">
            <a:extLst>
              <a:ext uri="{FF2B5EF4-FFF2-40B4-BE49-F238E27FC236}">
                <a16:creationId xmlns:a16="http://schemas.microsoft.com/office/drawing/2014/main" id="{73920028-282A-C8A8-95B5-AFCDFE9EC030}"/>
              </a:ext>
            </a:extLst>
          </p:cNvPr>
          <p:cNvSpPr txBox="1">
            <a:spLocks/>
          </p:cNvSpPr>
          <p:nvPr/>
        </p:nvSpPr>
        <p:spPr>
          <a:xfrm>
            <a:off x="0" y="1"/>
            <a:ext cx="12192000" cy="999460"/>
          </a:xfrm>
          <a:prstGeom prst="rect">
            <a:avLst/>
          </a:prstGeom>
          <a:solidFill>
            <a:schemeClr val="bg1">
              <a:lumMod val="9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sz="3200" b="1">
                <a:solidFill>
                  <a:srgbClr val="1990B0"/>
                </a:solidFill>
                <a:cs typeface="Arial" panose="020B0604020202020204" pitchFamily="34" charset="0"/>
              </a:rPr>
              <a:t>  </a:t>
            </a:r>
            <a:r>
              <a:rPr lang="en-US" sz="2800" b="1">
                <a:cs typeface="Arial" panose="020B0604020202020204" pitchFamily="34" charset="0"/>
              </a:rPr>
              <a:t> </a:t>
            </a:r>
            <a:r>
              <a:rPr lang="en-US" sz="2800">
                <a:cs typeface="Arial" panose="020B0604020202020204" pitchFamily="34" charset="0"/>
              </a:rPr>
              <a:t>Calibration using neural networks – </a:t>
            </a:r>
            <a:r>
              <a:rPr lang="en-US" sz="2800" b="1">
                <a:cs typeface="Arial" panose="020B0604020202020204" pitchFamily="34" charset="0"/>
              </a:rPr>
              <a:t>numerical results (training performance)</a:t>
            </a:r>
            <a:endParaRPr lang="en-US" sz="2800" b="1" dirty="0">
              <a:cs typeface="Arial" panose="020B0604020202020204" pitchFamily="34" charset="0"/>
            </a:endParaRPr>
          </a:p>
        </p:txBody>
      </p:sp>
    </p:spTree>
    <p:extLst>
      <p:ext uri="{BB962C8B-B14F-4D97-AF65-F5344CB8AC3E}">
        <p14:creationId xmlns:p14="http://schemas.microsoft.com/office/powerpoint/2010/main" val="32991445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87E677-D025-9149-E489-43FC0B41ED9B}"/>
              </a:ext>
            </a:extLst>
          </p:cNvPr>
          <p:cNvSpPr>
            <a:spLocks noGrp="1"/>
          </p:cNvSpPr>
          <p:nvPr>
            <p:ph type="title"/>
          </p:nvPr>
        </p:nvSpPr>
        <p:spPr>
          <a:xfrm>
            <a:off x="0" y="1"/>
            <a:ext cx="12192000" cy="999460"/>
          </a:xfrm>
          <a:solidFill>
            <a:schemeClr val="bg1">
              <a:lumMod val="95000"/>
            </a:schemeClr>
          </a:solidFill>
        </p:spPr>
        <p:txBody>
          <a:bodyPr/>
          <a:lstStyle/>
          <a:p>
            <a:r>
              <a:rPr lang="pt-PT" sz="3200" b="1" dirty="0">
                <a:solidFill>
                  <a:srgbClr val="1990B0"/>
                </a:solidFill>
                <a:cs typeface="Arial" panose="020B0604020202020204" pitchFamily="34" charset="0"/>
              </a:rPr>
              <a:t>  </a:t>
            </a:r>
            <a:r>
              <a:rPr lang="en-US" sz="2800" b="1" dirty="0">
                <a:cs typeface="Arial" panose="020B0604020202020204" pitchFamily="34" charset="0"/>
              </a:rPr>
              <a:t> </a:t>
            </a:r>
            <a:r>
              <a:rPr lang="en-US" sz="2800" dirty="0">
                <a:cs typeface="Arial" panose="020B0604020202020204" pitchFamily="34" charset="0"/>
              </a:rPr>
              <a:t>Calibration using neural networks – </a:t>
            </a:r>
            <a:r>
              <a:rPr lang="en-US" sz="2800" b="1" dirty="0">
                <a:cs typeface="Arial" panose="020B0604020202020204" pitchFamily="34" charset="0"/>
              </a:rPr>
              <a:t>numerical results (calibration performance)</a:t>
            </a:r>
          </a:p>
        </p:txBody>
      </p:sp>
      <p:sp>
        <p:nvSpPr>
          <p:cNvPr id="3" name="Marcador de Posição do Número do Diapositivo 2">
            <a:extLst>
              <a:ext uri="{FF2B5EF4-FFF2-40B4-BE49-F238E27FC236}">
                <a16:creationId xmlns:a16="http://schemas.microsoft.com/office/drawing/2014/main" id="{4E55505A-0F34-EA7B-60D0-3DBB22588163}"/>
              </a:ext>
            </a:extLst>
          </p:cNvPr>
          <p:cNvSpPr>
            <a:spLocks noGrp="1"/>
          </p:cNvSpPr>
          <p:nvPr>
            <p:ph type="sldNum" sz="quarter" idx="12"/>
          </p:nvPr>
        </p:nvSpPr>
        <p:spPr/>
        <p:txBody>
          <a:bodyPr/>
          <a:lstStyle/>
          <a:p>
            <a:fld id="{9349F829-3AB5-2249-A75E-9CF92A8C3104}" type="slidenum">
              <a:rPr lang="pt-PT" smtClean="0"/>
              <a:t>40</a:t>
            </a:fld>
            <a:endParaRPr lang="pt-PT"/>
          </a:p>
        </p:txBody>
      </p:sp>
      <p:pic>
        <p:nvPicPr>
          <p:cNvPr id="5" name="Imagem 4" descr="Uma imagem com texto, Tipo de letra, captura de ecrã, número&#10;&#10;Descrição gerada automaticamente">
            <a:extLst>
              <a:ext uri="{FF2B5EF4-FFF2-40B4-BE49-F238E27FC236}">
                <a16:creationId xmlns:a16="http://schemas.microsoft.com/office/drawing/2014/main" id="{09B63C90-0131-5756-B438-3895FFB01196}"/>
              </a:ext>
            </a:extLst>
          </p:cNvPr>
          <p:cNvPicPr>
            <a:picLocks noChangeAspect="1"/>
          </p:cNvPicPr>
          <p:nvPr/>
        </p:nvPicPr>
        <p:blipFill>
          <a:blip r:embed="rId3"/>
          <a:stretch>
            <a:fillRect/>
          </a:stretch>
        </p:blipFill>
        <p:spPr>
          <a:xfrm>
            <a:off x="2209800" y="1794471"/>
            <a:ext cx="7772400" cy="2603500"/>
          </a:xfrm>
          <a:prstGeom prst="rect">
            <a:avLst/>
          </a:prstGeom>
        </p:spPr>
      </p:pic>
      <p:sp>
        <p:nvSpPr>
          <p:cNvPr id="6" name="Retângulo 5">
            <a:extLst>
              <a:ext uri="{FF2B5EF4-FFF2-40B4-BE49-F238E27FC236}">
                <a16:creationId xmlns:a16="http://schemas.microsoft.com/office/drawing/2014/main" id="{4FB79C66-D89F-83CC-83B6-D4EA104AC274}"/>
              </a:ext>
            </a:extLst>
          </p:cNvPr>
          <p:cNvSpPr/>
          <p:nvPr/>
        </p:nvSpPr>
        <p:spPr>
          <a:xfrm>
            <a:off x="5060334" y="2482139"/>
            <a:ext cx="866274" cy="1649506"/>
          </a:xfrm>
          <a:prstGeom prst="rect">
            <a:avLst/>
          </a:prstGeom>
          <a:noFill/>
          <a:ln w="38100">
            <a:solidFill>
              <a:srgbClr val="4F9A8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tângulo 6">
            <a:extLst>
              <a:ext uri="{FF2B5EF4-FFF2-40B4-BE49-F238E27FC236}">
                <a16:creationId xmlns:a16="http://schemas.microsoft.com/office/drawing/2014/main" id="{85423667-B921-3ACA-0B73-289DD8290C21}"/>
              </a:ext>
            </a:extLst>
          </p:cNvPr>
          <p:cNvSpPr/>
          <p:nvPr/>
        </p:nvSpPr>
        <p:spPr>
          <a:xfrm>
            <a:off x="8910918" y="2482139"/>
            <a:ext cx="999180" cy="1649506"/>
          </a:xfrm>
          <a:prstGeom prst="rect">
            <a:avLst/>
          </a:prstGeom>
          <a:noFill/>
          <a:ln w="38100">
            <a:solidFill>
              <a:srgbClr val="4F9A8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3" name="Imagem 12" descr="Uma imagem com texto, Tipo de letra, captura de ecrã, número&#10;&#10;Descrição gerada automaticamente">
            <a:extLst>
              <a:ext uri="{FF2B5EF4-FFF2-40B4-BE49-F238E27FC236}">
                <a16:creationId xmlns:a16="http://schemas.microsoft.com/office/drawing/2014/main" id="{D815989B-5E3F-EADD-C071-AF125531A511}"/>
              </a:ext>
            </a:extLst>
          </p:cNvPr>
          <p:cNvPicPr>
            <a:picLocks noChangeAspect="1"/>
          </p:cNvPicPr>
          <p:nvPr/>
        </p:nvPicPr>
        <p:blipFill>
          <a:blip r:embed="rId4"/>
          <a:stretch>
            <a:fillRect/>
          </a:stretch>
        </p:blipFill>
        <p:spPr>
          <a:xfrm>
            <a:off x="4147239" y="4378391"/>
            <a:ext cx="3897520" cy="2343084"/>
          </a:xfrm>
          <a:prstGeom prst="rect">
            <a:avLst/>
          </a:prstGeom>
        </p:spPr>
      </p:pic>
      <p:sp>
        <p:nvSpPr>
          <p:cNvPr id="15" name="Retângulo Arredondado 14">
            <a:extLst>
              <a:ext uri="{FF2B5EF4-FFF2-40B4-BE49-F238E27FC236}">
                <a16:creationId xmlns:a16="http://schemas.microsoft.com/office/drawing/2014/main" id="{D92D0DB3-2990-2DFA-5822-E7BAC2421F05}"/>
              </a:ext>
            </a:extLst>
          </p:cNvPr>
          <p:cNvSpPr/>
          <p:nvPr/>
        </p:nvSpPr>
        <p:spPr>
          <a:xfrm>
            <a:off x="3832576" y="1206517"/>
            <a:ext cx="4526845" cy="383822"/>
          </a:xfrm>
          <a:prstGeom prst="roundRect">
            <a:avLst/>
          </a:prstGeom>
          <a:solidFill>
            <a:srgbClr val="FDFD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4ADBC6EA-D392-0747-53F7-164C97F956CF}"/>
                  </a:ext>
                </a:extLst>
              </p:cNvPr>
              <p:cNvSpPr txBox="1"/>
              <p:nvPr/>
            </p:nvSpPr>
            <p:spPr>
              <a:xfrm>
                <a:off x="3897224" y="1274706"/>
                <a:ext cx="43975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PT" b="0" i="1" smtClean="0">
                          <a:latin typeface="Cambria Math" panose="02040503050406030204" pitchFamily="18" charset="0"/>
                        </a:rPr>
                        <m:t>𝜍</m:t>
                      </m:r>
                      <m:r>
                        <a:rPr lang="pt-PT" b="0" i="1" smtClean="0">
                          <a:latin typeface="Cambria Math" panose="02040503050406030204" pitchFamily="18" charset="0"/>
                        </a:rPr>
                        <m:t>=0.1, </m:t>
                      </m:r>
                      <m:r>
                        <a:rPr lang="pt-PT" b="0" i="1" smtClean="0">
                          <a:latin typeface="Cambria Math" panose="02040503050406030204" pitchFamily="18" charset="0"/>
                        </a:rPr>
                        <m:t>𝜅</m:t>
                      </m:r>
                      <m:r>
                        <a:rPr lang="pt-PT" b="0" i="1" smtClean="0">
                          <a:latin typeface="Cambria Math" panose="02040503050406030204" pitchFamily="18" charset="0"/>
                        </a:rPr>
                        <m:t>=1, </m:t>
                      </m:r>
                      <m:r>
                        <a:rPr lang="pt-PT" b="0" i="1" smtClean="0">
                          <a:latin typeface="Cambria Math" panose="02040503050406030204" pitchFamily="18" charset="0"/>
                        </a:rPr>
                        <m:t>𝛿</m:t>
                      </m:r>
                      <m:r>
                        <a:rPr lang="pt-PT" b="0" i="1" smtClean="0">
                          <a:latin typeface="Cambria Math" panose="02040503050406030204" pitchFamily="18" charset="0"/>
                        </a:rPr>
                        <m:t>=0.2, </m:t>
                      </m:r>
                      <m:sSub>
                        <m:sSubPr>
                          <m:ctrlPr>
                            <a:rPr lang="pt-PT" b="0" i="1" smtClean="0">
                              <a:latin typeface="Cambria Math" panose="02040503050406030204" pitchFamily="18" charset="0"/>
                            </a:rPr>
                          </m:ctrlPr>
                        </m:sSubPr>
                        <m:e>
                          <m:r>
                            <a:rPr lang="pt-PT" b="0" i="1" smtClean="0">
                              <a:latin typeface="Cambria Math" panose="02040503050406030204" pitchFamily="18" charset="0"/>
                            </a:rPr>
                            <m:t>𝜈</m:t>
                          </m:r>
                        </m:e>
                        <m:sub>
                          <m:r>
                            <a:rPr lang="pt-PT" b="0" i="1" smtClean="0">
                              <a:latin typeface="Cambria Math" panose="02040503050406030204" pitchFamily="18" charset="0"/>
                            </a:rPr>
                            <m:t>0</m:t>
                          </m:r>
                        </m:sub>
                      </m:sSub>
                      <m:r>
                        <a:rPr lang="pt-PT" b="0" i="1" smtClean="0">
                          <a:latin typeface="Cambria Math" panose="02040503050406030204" pitchFamily="18" charset="0"/>
                        </a:rPr>
                        <m:t>=0.04, </m:t>
                      </m:r>
                      <m:r>
                        <a:rPr lang="pt-PT" b="0" i="1" smtClean="0">
                          <a:latin typeface="Cambria Math" panose="02040503050406030204" pitchFamily="18" charset="0"/>
                        </a:rPr>
                        <m:t>𝜌</m:t>
                      </m:r>
                      <m:r>
                        <a:rPr lang="pt-PT" b="0" i="1" smtClean="0">
                          <a:latin typeface="Cambria Math" panose="02040503050406030204" pitchFamily="18" charset="0"/>
                        </a:rPr>
                        <m:t>=−0.75</m:t>
                      </m:r>
                    </m:oMath>
                  </m:oMathPara>
                </a14:m>
                <a:endParaRPr lang="en-US" dirty="0"/>
              </a:p>
            </p:txBody>
          </p:sp>
        </mc:Choice>
        <mc:Fallback xmlns="">
          <p:sp>
            <p:nvSpPr>
              <p:cNvPr id="16" name="CaixaDeTexto 15">
                <a:extLst>
                  <a:ext uri="{FF2B5EF4-FFF2-40B4-BE49-F238E27FC236}">
                    <a16:creationId xmlns:a16="http://schemas.microsoft.com/office/drawing/2014/main" id="{4ADBC6EA-D392-0747-53F7-164C97F956CF}"/>
                  </a:ext>
                </a:extLst>
              </p:cNvPr>
              <p:cNvSpPr txBox="1">
                <a:spLocks noRot="1" noChangeAspect="1" noMove="1" noResize="1" noEditPoints="1" noAdjustHandles="1" noChangeArrowheads="1" noChangeShapeType="1" noTextEdit="1"/>
              </p:cNvSpPr>
              <p:nvPr/>
            </p:nvSpPr>
            <p:spPr>
              <a:xfrm>
                <a:off x="3897224" y="1274706"/>
                <a:ext cx="4397551" cy="276999"/>
              </a:xfrm>
              <a:prstGeom prst="rect">
                <a:avLst/>
              </a:prstGeom>
              <a:blipFill>
                <a:blip r:embed="rId5"/>
                <a:stretch>
                  <a:fillRect l="-862" r="-862" b="-26087"/>
                </a:stretch>
              </a:blipFill>
            </p:spPr>
            <p:txBody>
              <a:bodyPr/>
              <a:lstStyle/>
              <a:p>
                <a:r>
                  <a:rPr lang="en-US">
                    <a:noFill/>
                  </a:rPr>
                  <a:t> </a:t>
                </a:r>
              </a:p>
            </p:txBody>
          </p:sp>
        </mc:Fallback>
      </mc:AlternateContent>
    </p:spTree>
    <p:extLst>
      <p:ext uri="{BB962C8B-B14F-4D97-AF65-F5344CB8AC3E}">
        <p14:creationId xmlns:p14="http://schemas.microsoft.com/office/powerpoint/2010/main" val="2559836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o Número do Diapositivo 2">
            <a:extLst>
              <a:ext uri="{FF2B5EF4-FFF2-40B4-BE49-F238E27FC236}">
                <a16:creationId xmlns:a16="http://schemas.microsoft.com/office/drawing/2014/main" id="{4E55505A-0F34-EA7B-60D0-3DBB22588163}"/>
              </a:ext>
            </a:extLst>
          </p:cNvPr>
          <p:cNvSpPr>
            <a:spLocks noGrp="1"/>
          </p:cNvSpPr>
          <p:nvPr>
            <p:ph type="sldNum" sz="quarter" idx="12"/>
          </p:nvPr>
        </p:nvSpPr>
        <p:spPr/>
        <p:txBody>
          <a:bodyPr/>
          <a:lstStyle/>
          <a:p>
            <a:fld id="{9349F829-3AB5-2249-A75E-9CF92A8C3104}" type="slidenum">
              <a:rPr lang="pt-PT" smtClean="0"/>
              <a:t>41</a:t>
            </a:fld>
            <a:endParaRPr lang="pt-PT"/>
          </a:p>
        </p:txBody>
      </p:sp>
      <p:pic>
        <p:nvPicPr>
          <p:cNvPr id="6" name="Imagem 5" descr="Uma imagem com texto, captura de ecrã, Tipo de letra, número&#10;&#10;Descrição gerada automaticamente">
            <a:extLst>
              <a:ext uri="{FF2B5EF4-FFF2-40B4-BE49-F238E27FC236}">
                <a16:creationId xmlns:a16="http://schemas.microsoft.com/office/drawing/2014/main" id="{73E39909-6FAB-31FD-1D94-CF607CB6B826}"/>
              </a:ext>
            </a:extLst>
          </p:cNvPr>
          <p:cNvPicPr>
            <a:picLocks noChangeAspect="1"/>
          </p:cNvPicPr>
          <p:nvPr/>
        </p:nvPicPr>
        <p:blipFill>
          <a:blip r:embed="rId3"/>
          <a:stretch>
            <a:fillRect/>
          </a:stretch>
        </p:blipFill>
        <p:spPr>
          <a:xfrm>
            <a:off x="239265" y="2078415"/>
            <a:ext cx="7204623" cy="4068225"/>
          </a:xfrm>
          <a:prstGeom prst="rect">
            <a:avLst/>
          </a:prstGeom>
        </p:spPr>
      </p:pic>
      <p:pic>
        <p:nvPicPr>
          <p:cNvPr id="7" name="Imagem 6" descr="Uma imagem com texto, captura de ecrã, Tipo de letra, número&#10;&#10;Descrição gerada automaticamente">
            <a:extLst>
              <a:ext uri="{FF2B5EF4-FFF2-40B4-BE49-F238E27FC236}">
                <a16:creationId xmlns:a16="http://schemas.microsoft.com/office/drawing/2014/main" id="{6A330B27-4E38-B27E-33C2-A43E558B8C91}"/>
              </a:ext>
            </a:extLst>
          </p:cNvPr>
          <p:cNvPicPr>
            <a:picLocks noChangeAspect="1"/>
          </p:cNvPicPr>
          <p:nvPr/>
        </p:nvPicPr>
        <p:blipFill>
          <a:blip r:embed="rId4"/>
          <a:stretch>
            <a:fillRect/>
          </a:stretch>
        </p:blipFill>
        <p:spPr>
          <a:xfrm>
            <a:off x="7340698" y="2033259"/>
            <a:ext cx="4307234" cy="2931625"/>
          </a:xfrm>
          <a:prstGeom prst="rect">
            <a:avLst/>
          </a:prstGeom>
        </p:spPr>
      </p:pic>
      <p:sp>
        <p:nvSpPr>
          <p:cNvPr id="11" name="Retângulo Arredondado 10">
            <a:extLst>
              <a:ext uri="{FF2B5EF4-FFF2-40B4-BE49-F238E27FC236}">
                <a16:creationId xmlns:a16="http://schemas.microsoft.com/office/drawing/2014/main" id="{00860696-3D46-E5A1-86B6-B7C09860AF77}"/>
              </a:ext>
            </a:extLst>
          </p:cNvPr>
          <p:cNvSpPr/>
          <p:nvPr/>
        </p:nvSpPr>
        <p:spPr>
          <a:xfrm>
            <a:off x="3832576" y="1206517"/>
            <a:ext cx="4526845" cy="383822"/>
          </a:xfrm>
          <a:prstGeom prst="roundRect">
            <a:avLst/>
          </a:prstGeom>
          <a:solidFill>
            <a:srgbClr val="FDFD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C8B8897F-BDF5-C219-0A0A-95DA7B3F65D0}"/>
                  </a:ext>
                </a:extLst>
              </p:cNvPr>
              <p:cNvSpPr txBox="1"/>
              <p:nvPr/>
            </p:nvSpPr>
            <p:spPr>
              <a:xfrm>
                <a:off x="3897224" y="1274706"/>
                <a:ext cx="43975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PT" b="0" i="1" smtClean="0">
                          <a:latin typeface="Cambria Math" panose="02040503050406030204" pitchFamily="18" charset="0"/>
                        </a:rPr>
                        <m:t>𝜍</m:t>
                      </m:r>
                      <m:r>
                        <a:rPr lang="pt-PT" b="0" i="1" smtClean="0">
                          <a:latin typeface="Cambria Math" panose="02040503050406030204" pitchFamily="18" charset="0"/>
                        </a:rPr>
                        <m:t>=0.1, </m:t>
                      </m:r>
                      <m:r>
                        <a:rPr lang="pt-PT" b="0" i="1" smtClean="0">
                          <a:latin typeface="Cambria Math" panose="02040503050406030204" pitchFamily="18" charset="0"/>
                        </a:rPr>
                        <m:t>𝜅</m:t>
                      </m:r>
                      <m:r>
                        <a:rPr lang="pt-PT" b="0" i="1" smtClean="0">
                          <a:latin typeface="Cambria Math" panose="02040503050406030204" pitchFamily="18" charset="0"/>
                        </a:rPr>
                        <m:t>=1, </m:t>
                      </m:r>
                      <m:r>
                        <a:rPr lang="pt-PT" b="0" i="1" smtClean="0">
                          <a:latin typeface="Cambria Math" panose="02040503050406030204" pitchFamily="18" charset="0"/>
                        </a:rPr>
                        <m:t>𝛿</m:t>
                      </m:r>
                      <m:r>
                        <a:rPr lang="pt-PT" b="0" i="1" smtClean="0">
                          <a:latin typeface="Cambria Math" panose="02040503050406030204" pitchFamily="18" charset="0"/>
                        </a:rPr>
                        <m:t>=0.2, </m:t>
                      </m:r>
                      <m:sSub>
                        <m:sSubPr>
                          <m:ctrlPr>
                            <a:rPr lang="pt-PT" b="0" i="1" smtClean="0">
                              <a:latin typeface="Cambria Math" panose="02040503050406030204" pitchFamily="18" charset="0"/>
                            </a:rPr>
                          </m:ctrlPr>
                        </m:sSubPr>
                        <m:e>
                          <m:r>
                            <a:rPr lang="pt-PT" b="0" i="1" smtClean="0">
                              <a:latin typeface="Cambria Math" panose="02040503050406030204" pitchFamily="18" charset="0"/>
                            </a:rPr>
                            <m:t>𝜈</m:t>
                          </m:r>
                        </m:e>
                        <m:sub>
                          <m:r>
                            <a:rPr lang="pt-PT" b="0" i="1" smtClean="0">
                              <a:latin typeface="Cambria Math" panose="02040503050406030204" pitchFamily="18" charset="0"/>
                            </a:rPr>
                            <m:t>0</m:t>
                          </m:r>
                        </m:sub>
                      </m:sSub>
                      <m:r>
                        <a:rPr lang="pt-PT" b="0" i="1" smtClean="0">
                          <a:latin typeface="Cambria Math" panose="02040503050406030204" pitchFamily="18" charset="0"/>
                        </a:rPr>
                        <m:t>=0.04, </m:t>
                      </m:r>
                      <m:r>
                        <a:rPr lang="pt-PT" b="0" i="1" smtClean="0">
                          <a:latin typeface="Cambria Math" panose="02040503050406030204" pitchFamily="18" charset="0"/>
                        </a:rPr>
                        <m:t>𝜌</m:t>
                      </m:r>
                      <m:r>
                        <a:rPr lang="pt-PT" b="0" i="1" smtClean="0">
                          <a:latin typeface="Cambria Math" panose="02040503050406030204" pitchFamily="18" charset="0"/>
                        </a:rPr>
                        <m:t>=−0.75</m:t>
                      </m:r>
                    </m:oMath>
                  </m:oMathPara>
                </a14:m>
                <a:endParaRPr lang="en-US" dirty="0"/>
              </a:p>
            </p:txBody>
          </p:sp>
        </mc:Choice>
        <mc:Fallback xmlns="">
          <p:sp>
            <p:nvSpPr>
              <p:cNvPr id="9" name="CaixaDeTexto 8">
                <a:extLst>
                  <a:ext uri="{FF2B5EF4-FFF2-40B4-BE49-F238E27FC236}">
                    <a16:creationId xmlns:a16="http://schemas.microsoft.com/office/drawing/2014/main" id="{C8B8897F-BDF5-C219-0A0A-95DA7B3F65D0}"/>
                  </a:ext>
                </a:extLst>
              </p:cNvPr>
              <p:cNvSpPr txBox="1">
                <a:spLocks noRot="1" noChangeAspect="1" noMove="1" noResize="1" noEditPoints="1" noAdjustHandles="1" noChangeArrowheads="1" noChangeShapeType="1" noTextEdit="1"/>
              </p:cNvSpPr>
              <p:nvPr/>
            </p:nvSpPr>
            <p:spPr>
              <a:xfrm>
                <a:off x="3897224" y="1274706"/>
                <a:ext cx="4397551" cy="276999"/>
              </a:xfrm>
              <a:prstGeom prst="rect">
                <a:avLst/>
              </a:prstGeom>
              <a:blipFill>
                <a:blip r:embed="rId5"/>
                <a:stretch>
                  <a:fillRect l="-862" r="-862" b="-26087"/>
                </a:stretch>
              </a:blipFill>
            </p:spPr>
            <p:txBody>
              <a:bodyPr/>
              <a:lstStyle/>
              <a:p>
                <a:r>
                  <a:rPr lang="en-US">
                    <a:noFill/>
                  </a:rPr>
                  <a:t> </a:t>
                </a:r>
              </a:p>
            </p:txBody>
          </p:sp>
        </mc:Fallback>
      </mc:AlternateContent>
      <p:sp>
        <p:nvSpPr>
          <p:cNvPr id="8" name="Título 1">
            <a:extLst>
              <a:ext uri="{FF2B5EF4-FFF2-40B4-BE49-F238E27FC236}">
                <a16:creationId xmlns:a16="http://schemas.microsoft.com/office/drawing/2014/main" id="{8047AFE2-965B-FC09-862E-8CC9148E9EB1}"/>
              </a:ext>
            </a:extLst>
          </p:cNvPr>
          <p:cNvSpPr txBox="1">
            <a:spLocks/>
          </p:cNvSpPr>
          <p:nvPr/>
        </p:nvSpPr>
        <p:spPr>
          <a:xfrm>
            <a:off x="0" y="1"/>
            <a:ext cx="12192000" cy="999460"/>
          </a:xfrm>
          <a:prstGeom prst="rect">
            <a:avLst/>
          </a:prstGeom>
          <a:solidFill>
            <a:schemeClr val="bg1">
              <a:lumMod val="9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sz="3200" b="1">
                <a:solidFill>
                  <a:srgbClr val="1990B0"/>
                </a:solidFill>
                <a:cs typeface="Arial" panose="020B0604020202020204" pitchFamily="34" charset="0"/>
              </a:rPr>
              <a:t>  </a:t>
            </a:r>
            <a:r>
              <a:rPr lang="en-US" sz="2800" b="1">
                <a:cs typeface="Arial" panose="020B0604020202020204" pitchFamily="34" charset="0"/>
              </a:rPr>
              <a:t> </a:t>
            </a:r>
            <a:r>
              <a:rPr lang="en-US" sz="2800">
                <a:cs typeface="Arial" panose="020B0604020202020204" pitchFamily="34" charset="0"/>
              </a:rPr>
              <a:t>Calibration using neural networks – </a:t>
            </a:r>
            <a:r>
              <a:rPr lang="en-US" sz="2800" b="1">
                <a:cs typeface="Arial" panose="020B0604020202020204" pitchFamily="34" charset="0"/>
              </a:rPr>
              <a:t>numerical results (calibration performance)</a:t>
            </a:r>
            <a:endParaRPr lang="en-US" sz="2800" b="1" dirty="0">
              <a:cs typeface="Arial" panose="020B0604020202020204" pitchFamily="34" charset="0"/>
            </a:endParaRPr>
          </a:p>
        </p:txBody>
      </p:sp>
    </p:spTree>
    <p:extLst>
      <p:ext uri="{BB962C8B-B14F-4D97-AF65-F5344CB8AC3E}">
        <p14:creationId xmlns:p14="http://schemas.microsoft.com/office/powerpoint/2010/main" val="3970334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o Número do Diapositivo 2">
            <a:extLst>
              <a:ext uri="{FF2B5EF4-FFF2-40B4-BE49-F238E27FC236}">
                <a16:creationId xmlns:a16="http://schemas.microsoft.com/office/drawing/2014/main" id="{4E55505A-0F34-EA7B-60D0-3DBB22588163}"/>
              </a:ext>
            </a:extLst>
          </p:cNvPr>
          <p:cNvSpPr>
            <a:spLocks noGrp="1"/>
          </p:cNvSpPr>
          <p:nvPr>
            <p:ph type="sldNum" sz="quarter" idx="12"/>
          </p:nvPr>
        </p:nvSpPr>
        <p:spPr/>
        <p:txBody>
          <a:bodyPr/>
          <a:lstStyle/>
          <a:p>
            <a:fld id="{9349F829-3AB5-2249-A75E-9CF92A8C3104}" type="slidenum">
              <a:rPr lang="pt-PT" smtClean="0"/>
              <a:t>42</a:t>
            </a:fld>
            <a:endParaRPr lang="pt-PT"/>
          </a:p>
        </p:txBody>
      </p:sp>
      <p:pic>
        <p:nvPicPr>
          <p:cNvPr id="5" name="Imagem 4" descr="Uma imagem com texto, file, captura de ecrã, Gráfico&#10;&#10;Descrição gerada automaticamente">
            <a:extLst>
              <a:ext uri="{FF2B5EF4-FFF2-40B4-BE49-F238E27FC236}">
                <a16:creationId xmlns:a16="http://schemas.microsoft.com/office/drawing/2014/main" id="{27E13F31-00D5-0B91-84E1-4066A1BD46D9}"/>
              </a:ext>
            </a:extLst>
          </p:cNvPr>
          <p:cNvPicPr>
            <a:picLocks noChangeAspect="1"/>
          </p:cNvPicPr>
          <p:nvPr/>
        </p:nvPicPr>
        <p:blipFill>
          <a:blip r:embed="rId3"/>
          <a:stretch>
            <a:fillRect/>
          </a:stretch>
        </p:blipFill>
        <p:spPr>
          <a:xfrm>
            <a:off x="756299" y="1154350"/>
            <a:ext cx="10679402" cy="5202000"/>
          </a:xfrm>
          <a:prstGeom prst="rect">
            <a:avLst/>
          </a:prstGeom>
        </p:spPr>
      </p:pic>
      <p:sp>
        <p:nvSpPr>
          <p:cNvPr id="7" name="Título 1">
            <a:extLst>
              <a:ext uri="{FF2B5EF4-FFF2-40B4-BE49-F238E27FC236}">
                <a16:creationId xmlns:a16="http://schemas.microsoft.com/office/drawing/2014/main" id="{30C2489B-2B94-3469-B7C9-B06350333495}"/>
              </a:ext>
            </a:extLst>
          </p:cNvPr>
          <p:cNvSpPr txBox="1">
            <a:spLocks/>
          </p:cNvSpPr>
          <p:nvPr/>
        </p:nvSpPr>
        <p:spPr>
          <a:xfrm>
            <a:off x="0" y="1"/>
            <a:ext cx="12192000" cy="999460"/>
          </a:xfrm>
          <a:prstGeom prst="rect">
            <a:avLst/>
          </a:prstGeom>
          <a:solidFill>
            <a:schemeClr val="bg1">
              <a:lumMod val="9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sz="3200" b="1">
                <a:solidFill>
                  <a:srgbClr val="1990B0"/>
                </a:solidFill>
                <a:cs typeface="Arial" panose="020B0604020202020204" pitchFamily="34" charset="0"/>
              </a:rPr>
              <a:t>  </a:t>
            </a:r>
            <a:r>
              <a:rPr lang="en-US" sz="2800" b="1">
                <a:cs typeface="Arial" panose="020B0604020202020204" pitchFamily="34" charset="0"/>
              </a:rPr>
              <a:t> </a:t>
            </a:r>
            <a:r>
              <a:rPr lang="en-US" sz="2800">
                <a:cs typeface="Arial" panose="020B0604020202020204" pitchFamily="34" charset="0"/>
              </a:rPr>
              <a:t>Calibration using neural networks – </a:t>
            </a:r>
            <a:r>
              <a:rPr lang="en-US" sz="2800" b="1">
                <a:cs typeface="Arial" panose="020B0604020202020204" pitchFamily="34" charset="0"/>
              </a:rPr>
              <a:t>numerical results (calibration performance)</a:t>
            </a:r>
            <a:endParaRPr lang="en-US" sz="2800" b="1" dirty="0">
              <a:cs typeface="Arial" panose="020B0604020202020204" pitchFamily="34" charset="0"/>
            </a:endParaRPr>
          </a:p>
        </p:txBody>
      </p:sp>
    </p:spTree>
    <p:extLst>
      <p:ext uri="{BB962C8B-B14F-4D97-AF65-F5344CB8AC3E}">
        <p14:creationId xmlns:p14="http://schemas.microsoft.com/office/powerpoint/2010/main" val="23898651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o Número do Diapositivo 3">
            <a:extLst>
              <a:ext uri="{FF2B5EF4-FFF2-40B4-BE49-F238E27FC236}">
                <a16:creationId xmlns:a16="http://schemas.microsoft.com/office/drawing/2014/main" id="{EB1A20E0-0D2A-B673-31D4-D2ED05230453}"/>
              </a:ext>
            </a:extLst>
          </p:cNvPr>
          <p:cNvSpPr>
            <a:spLocks noGrp="1"/>
          </p:cNvSpPr>
          <p:nvPr>
            <p:ph type="sldNum" sz="quarter" idx="12"/>
          </p:nvPr>
        </p:nvSpPr>
        <p:spPr/>
        <p:txBody>
          <a:bodyPr/>
          <a:lstStyle/>
          <a:p>
            <a:fld id="{9349F829-3AB5-2249-A75E-9CF92A8C3104}" type="slidenum">
              <a:rPr lang="pt-PT" smtClean="0"/>
              <a:t>43</a:t>
            </a:fld>
            <a:endParaRPr lang="pt-PT"/>
          </a:p>
        </p:txBody>
      </p:sp>
      <p:sp>
        <p:nvSpPr>
          <p:cNvPr id="5" name="Título 1">
            <a:extLst>
              <a:ext uri="{FF2B5EF4-FFF2-40B4-BE49-F238E27FC236}">
                <a16:creationId xmlns:a16="http://schemas.microsoft.com/office/drawing/2014/main" id="{F3C0BBE4-9729-1F05-5FEA-8136BF69FD97}"/>
              </a:ext>
            </a:extLst>
          </p:cNvPr>
          <p:cNvSpPr txBox="1">
            <a:spLocks/>
          </p:cNvSpPr>
          <p:nvPr/>
        </p:nvSpPr>
        <p:spPr>
          <a:xfrm>
            <a:off x="0" y="1"/>
            <a:ext cx="12192000" cy="999460"/>
          </a:xfrm>
          <a:prstGeom prst="rect">
            <a:avLst/>
          </a:prstGeom>
          <a:solidFill>
            <a:schemeClr val="bg1">
              <a:lumMod val="9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sz="3200" b="1" dirty="0">
                <a:solidFill>
                  <a:srgbClr val="1990B0"/>
                </a:solidFill>
                <a:cs typeface="Arial" panose="020B0604020202020204" pitchFamily="34" charset="0"/>
              </a:rPr>
              <a:t>  </a:t>
            </a:r>
            <a:r>
              <a:rPr lang="en-US" sz="2800" b="1" dirty="0">
                <a:cs typeface="Arial" panose="020B0604020202020204" pitchFamily="34" charset="0"/>
              </a:rPr>
              <a:t> </a:t>
            </a:r>
            <a:r>
              <a:rPr lang="en-US" sz="2800" dirty="0">
                <a:cs typeface="Arial" panose="020B0604020202020204" pitchFamily="34" charset="0"/>
              </a:rPr>
              <a:t>Concluding </a:t>
            </a:r>
            <a:r>
              <a:rPr lang="en-US" sz="2800" b="1" dirty="0">
                <a:cs typeface="Arial" panose="020B0604020202020204" pitchFamily="34" charset="0"/>
              </a:rPr>
              <a:t>remarks</a:t>
            </a:r>
          </a:p>
        </p:txBody>
      </p:sp>
      <p:sp>
        <p:nvSpPr>
          <p:cNvPr id="7" name="CaixaDeTexto 6">
            <a:extLst>
              <a:ext uri="{FF2B5EF4-FFF2-40B4-BE49-F238E27FC236}">
                <a16:creationId xmlns:a16="http://schemas.microsoft.com/office/drawing/2014/main" id="{F8E3A7BC-9E68-7A04-6478-798BFA546EB7}"/>
              </a:ext>
            </a:extLst>
          </p:cNvPr>
          <p:cNvSpPr txBox="1"/>
          <p:nvPr/>
        </p:nvSpPr>
        <p:spPr>
          <a:xfrm>
            <a:off x="566738" y="1092582"/>
            <a:ext cx="10406062" cy="5170646"/>
          </a:xfrm>
          <a:prstGeom prst="rect">
            <a:avLst/>
          </a:prstGeom>
          <a:noFill/>
        </p:spPr>
        <p:txBody>
          <a:bodyPr wrap="square">
            <a:spAutoFit/>
          </a:bodyPr>
          <a:lstStyle/>
          <a:p>
            <a:pPr>
              <a:lnSpc>
                <a:spcPct val="150000"/>
              </a:lnSpc>
            </a:pPr>
            <a:r>
              <a:rPr lang="pt-PT" sz="2000" b="1" dirty="0" err="1"/>
              <a:t>Results</a:t>
            </a:r>
            <a:endParaRPr lang="pt-PT" sz="2000" b="1" dirty="0"/>
          </a:p>
          <a:p>
            <a:pPr marL="342900" indent="-342900">
              <a:lnSpc>
                <a:spcPct val="150000"/>
              </a:lnSpc>
              <a:buFont typeface="Arial" panose="020B0604020202020204" pitchFamily="34" charset="0"/>
              <a:buChar char="•"/>
            </a:pPr>
            <a:r>
              <a:rPr lang="pt-PT" sz="2000" dirty="0"/>
              <a:t>LSTM </a:t>
            </a:r>
            <a:r>
              <a:rPr lang="pt-PT" sz="2000" dirty="0" err="1"/>
              <a:t>outperformed</a:t>
            </a:r>
            <a:r>
              <a:rPr lang="pt-PT" sz="2000" dirty="0"/>
              <a:t> FNN for </a:t>
            </a:r>
            <a:r>
              <a:rPr lang="pt-PT" sz="2000" dirty="0" err="1"/>
              <a:t>our</a:t>
            </a:r>
            <a:r>
              <a:rPr lang="pt-PT" sz="2000" dirty="0"/>
              <a:t> </a:t>
            </a:r>
            <a:r>
              <a:rPr lang="pt-PT" sz="2000" dirty="0" err="1"/>
              <a:t>datasets</a:t>
            </a:r>
            <a:r>
              <a:rPr lang="pt-PT" sz="2000" dirty="0"/>
              <a:t>.</a:t>
            </a:r>
          </a:p>
          <a:p>
            <a:pPr marL="342900" indent="-342900">
              <a:buFont typeface="Arial" panose="020B0604020202020204" pitchFamily="34" charset="0"/>
              <a:buChar char="•"/>
            </a:pPr>
            <a:endParaRPr lang="pt-PT" sz="2000" dirty="0"/>
          </a:p>
          <a:p>
            <a:pPr marL="342900" indent="-342900">
              <a:buFont typeface="Arial" panose="020B0604020202020204" pitchFamily="34" charset="0"/>
              <a:buChar char="•"/>
            </a:pPr>
            <a:r>
              <a:rPr lang="pt-PT" sz="2000" dirty="0" err="1"/>
              <a:t>Despite</a:t>
            </a:r>
            <a:r>
              <a:rPr lang="pt-PT" sz="2000" dirty="0"/>
              <a:t> </a:t>
            </a:r>
            <a:r>
              <a:rPr lang="pt-PT" sz="2000" dirty="0" err="1"/>
              <a:t>LSTM's</a:t>
            </a:r>
            <a:r>
              <a:rPr lang="pt-PT" sz="2000" dirty="0"/>
              <a:t> </a:t>
            </a:r>
            <a:r>
              <a:rPr lang="pt-PT" sz="2000" dirty="0" err="1"/>
              <a:t>complexity</a:t>
            </a:r>
            <a:r>
              <a:rPr lang="pt-PT" sz="2000" dirty="0"/>
              <a:t>, </a:t>
            </a:r>
            <a:r>
              <a:rPr lang="pt-PT" sz="2000" dirty="0" err="1"/>
              <a:t>computational</a:t>
            </a:r>
            <a:r>
              <a:rPr lang="pt-PT" sz="2000" dirty="0"/>
              <a:t> time </a:t>
            </a:r>
            <a:r>
              <a:rPr lang="pt-PT" sz="2000" dirty="0" err="1"/>
              <a:t>did</a:t>
            </a:r>
            <a:r>
              <a:rPr lang="pt-PT" sz="2000" dirty="0"/>
              <a:t> </a:t>
            </a:r>
            <a:r>
              <a:rPr lang="pt-PT" sz="2000" dirty="0" err="1"/>
              <a:t>not</a:t>
            </a:r>
            <a:r>
              <a:rPr lang="pt-PT" sz="2000" dirty="0"/>
              <a:t> </a:t>
            </a:r>
            <a:r>
              <a:rPr lang="pt-PT" sz="2000" dirty="0" err="1"/>
              <a:t>increase</a:t>
            </a:r>
            <a:r>
              <a:rPr lang="pt-PT" sz="2000" dirty="0"/>
              <a:t> </a:t>
            </a:r>
            <a:r>
              <a:rPr lang="pt-PT" sz="2000" dirty="0" err="1"/>
              <a:t>significantly</a:t>
            </a:r>
            <a:r>
              <a:rPr lang="pt-PT" sz="2000" dirty="0"/>
              <a:t>.</a:t>
            </a:r>
          </a:p>
          <a:p>
            <a:pPr marL="342900" indent="-342900">
              <a:buFont typeface="Arial" panose="020B0604020202020204" pitchFamily="34" charset="0"/>
              <a:buChar char="•"/>
            </a:pPr>
            <a:endParaRPr lang="pt-PT" sz="2000" dirty="0"/>
          </a:p>
          <a:p>
            <a:pPr marL="342900" indent="-342900">
              <a:buFont typeface="Arial" panose="020B0604020202020204" pitchFamily="34" charset="0"/>
              <a:buChar char="•"/>
            </a:pPr>
            <a:r>
              <a:rPr lang="pt-PT" sz="2000" dirty="0" err="1"/>
              <a:t>Optimization</a:t>
            </a:r>
            <a:r>
              <a:rPr lang="pt-PT" sz="2000" dirty="0"/>
              <a:t> </a:t>
            </a:r>
            <a:r>
              <a:rPr lang="pt-PT" sz="2000" dirty="0" err="1"/>
              <a:t>algorithms</a:t>
            </a:r>
            <a:r>
              <a:rPr lang="pt-PT" sz="2000" dirty="0"/>
              <a:t>, </a:t>
            </a:r>
            <a:r>
              <a:rPr lang="pt-PT" sz="2000" dirty="0" err="1"/>
              <a:t>particularly</a:t>
            </a:r>
            <a:r>
              <a:rPr lang="pt-PT" sz="2000" dirty="0"/>
              <a:t> </a:t>
            </a:r>
            <a:r>
              <a:rPr lang="pt-PT" sz="2000" dirty="0" err="1"/>
              <a:t>msDE</a:t>
            </a:r>
            <a:r>
              <a:rPr lang="pt-PT" sz="2000" dirty="0"/>
              <a:t>, </a:t>
            </a:r>
            <a:r>
              <a:rPr lang="pt-PT" sz="2000" dirty="0" err="1"/>
              <a:t>showed</a:t>
            </a:r>
            <a:r>
              <a:rPr lang="pt-PT" sz="2000" dirty="0"/>
              <a:t> </a:t>
            </a:r>
            <a:r>
              <a:rPr lang="pt-PT" sz="2000" dirty="0" err="1"/>
              <a:t>consistency</a:t>
            </a:r>
            <a:r>
              <a:rPr lang="pt-PT" sz="2000" dirty="0"/>
              <a:t> in </a:t>
            </a:r>
            <a:r>
              <a:rPr lang="pt-PT" sz="2000" dirty="0" err="1"/>
              <a:t>addressing</a:t>
            </a:r>
            <a:r>
              <a:rPr lang="pt-PT" sz="2000" dirty="0"/>
              <a:t> local </a:t>
            </a:r>
            <a:r>
              <a:rPr lang="pt-PT" sz="2000" dirty="0" err="1"/>
              <a:t>minima</a:t>
            </a:r>
            <a:r>
              <a:rPr lang="pt-PT" sz="2000" dirty="0"/>
              <a:t> </a:t>
            </a:r>
            <a:r>
              <a:rPr lang="pt-PT" sz="2000" dirty="0" err="1"/>
              <a:t>issues</a:t>
            </a:r>
            <a:r>
              <a:rPr lang="pt-PT" sz="2000" dirty="0"/>
              <a:t>.</a:t>
            </a:r>
          </a:p>
          <a:p>
            <a:endParaRPr lang="pt-PT" sz="2000" dirty="0"/>
          </a:p>
          <a:p>
            <a:pPr>
              <a:lnSpc>
                <a:spcPct val="150000"/>
              </a:lnSpc>
            </a:pPr>
            <a:r>
              <a:rPr lang="pt-PT" sz="2000" b="1" dirty="0"/>
              <a:t>Future </a:t>
            </a:r>
            <a:r>
              <a:rPr lang="pt-PT" sz="2000" b="1" dirty="0" err="1"/>
              <a:t>work</a:t>
            </a:r>
            <a:endParaRPr lang="pt-PT" sz="2000" b="1" dirty="0"/>
          </a:p>
          <a:p>
            <a:pPr marL="342900" indent="-342900">
              <a:buFont typeface="Arial" panose="020B0604020202020204" pitchFamily="34" charset="0"/>
              <a:buChar char="•"/>
            </a:pPr>
            <a:r>
              <a:rPr lang="pt-PT" sz="2000" dirty="0" err="1"/>
              <a:t>Develop</a:t>
            </a:r>
            <a:r>
              <a:rPr lang="pt-PT" sz="2000" dirty="0"/>
              <a:t> a </a:t>
            </a:r>
            <a:r>
              <a:rPr lang="pt-PT" sz="2000" dirty="0" err="1"/>
              <a:t>scientific</a:t>
            </a:r>
            <a:r>
              <a:rPr lang="pt-PT" sz="2000" dirty="0"/>
              <a:t> </a:t>
            </a:r>
            <a:r>
              <a:rPr lang="pt-PT" sz="2000" dirty="0" err="1"/>
              <a:t>paper</a:t>
            </a:r>
            <a:r>
              <a:rPr lang="pt-PT" sz="2000" dirty="0"/>
              <a:t> </a:t>
            </a:r>
            <a:r>
              <a:rPr lang="pt-PT" sz="2000" dirty="0" err="1"/>
              <a:t>exploring</a:t>
            </a:r>
            <a:r>
              <a:rPr lang="pt-PT" sz="2000" dirty="0"/>
              <a:t> </a:t>
            </a:r>
            <a:r>
              <a:rPr lang="pt-PT" sz="2000" dirty="0" err="1"/>
              <a:t>the</a:t>
            </a:r>
            <a:r>
              <a:rPr lang="pt-PT" sz="2000" dirty="0"/>
              <a:t> </a:t>
            </a:r>
            <a:r>
              <a:rPr lang="pt-PT" sz="2000" dirty="0" err="1"/>
              <a:t>method</a:t>
            </a:r>
            <a:r>
              <a:rPr lang="pt-PT" sz="2000" dirty="0"/>
              <a:t> </a:t>
            </a:r>
            <a:r>
              <a:rPr lang="pt-PT" sz="2000" dirty="0" err="1"/>
              <a:t>with</a:t>
            </a:r>
            <a:r>
              <a:rPr lang="pt-PT" sz="2000" dirty="0"/>
              <a:t> </a:t>
            </a:r>
            <a:r>
              <a:rPr lang="pt-PT" sz="2000" dirty="0" err="1"/>
              <a:t>market</a:t>
            </a:r>
            <a:r>
              <a:rPr lang="pt-PT" sz="2000" dirty="0"/>
              <a:t> data to </a:t>
            </a:r>
            <a:r>
              <a:rPr lang="pt-PT" sz="2000" dirty="0" err="1"/>
              <a:t>extend</a:t>
            </a:r>
            <a:r>
              <a:rPr lang="pt-PT" sz="2000" dirty="0"/>
              <a:t> </a:t>
            </a:r>
            <a:r>
              <a:rPr lang="pt-PT" sz="2000" dirty="0" err="1"/>
              <a:t>theoretical</a:t>
            </a:r>
            <a:r>
              <a:rPr lang="pt-PT" sz="2000" dirty="0"/>
              <a:t> </a:t>
            </a:r>
            <a:r>
              <a:rPr lang="pt-PT" sz="2000" dirty="0" err="1"/>
              <a:t>results</a:t>
            </a:r>
            <a:r>
              <a:rPr lang="pt-PT" sz="2000" dirty="0"/>
              <a:t> to </a:t>
            </a:r>
            <a:r>
              <a:rPr lang="pt-PT" sz="2000" dirty="0" err="1"/>
              <a:t>practical</a:t>
            </a:r>
            <a:r>
              <a:rPr lang="pt-PT" sz="2000" dirty="0"/>
              <a:t> </a:t>
            </a:r>
            <a:r>
              <a:rPr lang="pt-PT" sz="2000" dirty="0" err="1"/>
              <a:t>applications</a:t>
            </a:r>
            <a:r>
              <a:rPr lang="pt-PT" sz="2000" dirty="0"/>
              <a:t>.</a:t>
            </a:r>
          </a:p>
          <a:p>
            <a:pPr marL="342900" indent="-342900">
              <a:buFont typeface="Arial" panose="020B0604020202020204" pitchFamily="34" charset="0"/>
              <a:buChar char="•"/>
            </a:pPr>
            <a:endParaRPr lang="pt-PT" sz="2000" dirty="0"/>
          </a:p>
          <a:p>
            <a:pPr marL="342900" indent="-342900">
              <a:buFont typeface="Arial" panose="020B0604020202020204" pitchFamily="34" charset="0"/>
              <a:buChar char="•"/>
            </a:pPr>
            <a:r>
              <a:rPr lang="pt-PT" sz="2000" dirty="0" err="1"/>
              <a:t>Test</a:t>
            </a:r>
            <a:r>
              <a:rPr lang="pt-PT" sz="2000" dirty="0"/>
              <a:t> more LSTM </a:t>
            </a:r>
            <a:r>
              <a:rPr lang="pt-PT" sz="2000" dirty="0" err="1"/>
              <a:t>hyperparameters</a:t>
            </a:r>
            <a:r>
              <a:rPr lang="pt-PT" sz="2000" dirty="0"/>
              <a:t> </a:t>
            </a:r>
            <a:r>
              <a:rPr lang="pt-PT" sz="2000" dirty="0" err="1"/>
              <a:t>and</a:t>
            </a:r>
            <a:r>
              <a:rPr lang="pt-PT" sz="2000" dirty="0"/>
              <a:t> use a </a:t>
            </a:r>
            <a:r>
              <a:rPr lang="pt-PT" sz="2000" dirty="0" err="1"/>
              <a:t>greater</a:t>
            </a:r>
            <a:r>
              <a:rPr lang="pt-PT" sz="2000" dirty="0"/>
              <a:t> </a:t>
            </a:r>
            <a:r>
              <a:rPr lang="pt-PT" sz="2000" dirty="0" err="1"/>
              <a:t>variety</a:t>
            </a:r>
            <a:r>
              <a:rPr lang="pt-PT" sz="2000" dirty="0"/>
              <a:t> </a:t>
            </a:r>
            <a:r>
              <a:rPr lang="pt-PT" sz="2000" dirty="0" err="1"/>
              <a:t>of</a:t>
            </a:r>
            <a:r>
              <a:rPr lang="pt-PT" sz="2000" dirty="0"/>
              <a:t> data.</a:t>
            </a:r>
          </a:p>
          <a:p>
            <a:pPr marL="342900" indent="-342900">
              <a:buFont typeface="Arial" panose="020B0604020202020204" pitchFamily="34" charset="0"/>
              <a:buChar char="•"/>
            </a:pPr>
            <a:endParaRPr lang="pt-PT" sz="2000" dirty="0"/>
          </a:p>
          <a:p>
            <a:pPr marL="342900" indent="-342900">
              <a:buFont typeface="Arial" panose="020B0604020202020204" pitchFamily="34" charset="0"/>
              <a:buChar char="•"/>
            </a:pPr>
            <a:r>
              <a:rPr lang="pt-PT" sz="2000" dirty="0"/>
              <a:t>Explore </a:t>
            </a:r>
            <a:r>
              <a:rPr lang="pt-PT" sz="2000" dirty="0" err="1"/>
              <a:t>parallel</a:t>
            </a:r>
            <a:r>
              <a:rPr lang="pt-PT" sz="2000" dirty="0"/>
              <a:t> </a:t>
            </a:r>
            <a:r>
              <a:rPr lang="pt-PT" sz="2000" dirty="0" err="1"/>
              <a:t>computing</a:t>
            </a:r>
            <a:r>
              <a:rPr lang="pt-PT" sz="2000" dirty="0"/>
              <a:t> </a:t>
            </a:r>
            <a:r>
              <a:rPr lang="pt-PT" sz="2000" dirty="0" err="1"/>
              <a:t>techniques</a:t>
            </a:r>
            <a:r>
              <a:rPr lang="pt-PT" sz="2000" dirty="0"/>
              <a:t> to </a:t>
            </a:r>
            <a:r>
              <a:rPr lang="pt-PT" sz="2000" dirty="0" err="1"/>
              <a:t>address</a:t>
            </a:r>
            <a:r>
              <a:rPr lang="pt-PT" sz="2000" dirty="0"/>
              <a:t> </a:t>
            </a:r>
            <a:r>
              <a:rPr lang="pt-PT" sz="2000" dirty="0" err="1"/>
              <a:t>computational</a:t>
            </a:r>
            <a:r>
              <a:rPr lang="pt-PT" sz="2000" dirty="0"/>
              <a:t> time </a:t>
            </a:r>
            <a:r>
              <a:rPr lang="pt-PT" sz="2000" dirty="0" err="1"/>
              <a:t>challenges</a:t>
            </a:r>
            <a:r>
              <a:rPr lang="pt-PT" sz="2000" dirty="0"/>
              <a:t>.</a:t>
            </a:r>
          </a:p>
        </p:txBody>
      </p:sp>
    </p:spTree>
    <p:extLst>
      <p:ext uri="{BB962C8B-B14F-4D97-AF65-F5344CB8AC3E}">
        <p14:creationId xmlns:p14="http://schemas.microsoft.com/office/powerpoint/2010/main" val="36403162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o Número do Diapositivo 3">
            <a:extLst>
              <a:ext uri="{FF2B5EF4-FFF2-40B4-BE49-F238E27FC236}">
                <a16:creationId xmlns:a16="http://schemas.microsoft.com/office/drawing/2014/main" id="{FC6EBB05-A852-6FA1-6966-A5D940DACB54}"/>
              </a:ext>
            </a:extLst>
          </p:cNvPr>
          <p:cNvSpPr>
            <a:spLocks noGrp="1"/>
          </p:cNvSpPr>
          <p:nvPr>
            <p:ph type="sldNum" sz="quarter" idx="12"/>
          </p:nvPr>
        </p:nvSpPr>
        <p:spPr/>
        <p:txBody>
          <a:bodyPr/>
          <a:lstStyle/>
          <a:p>
            <a:fld id="{9349F829-3AB5-2249-A75E-9CF92A8C3104}" type="slidenum">
              <a:rPr lang="pt-PT" smtClean="0"/>
              <a:t>44</a:t>
            </a:fld>
            <a:endParaRPr lang="pt-PT"/>
          </a:p>
        </p:txBody>
      </p:sp>
      <p:sp>
        <p:nvSpPr>
          <p:cNvPr id="7" name="Título 1">
            <a:extLst>
              <a:ext uri="{FF2B5EF4-FFF2-40B4-BE49-F238E27FC236}">
                <a16:creationId xmlns:a16="http://schemas.microsoft.com/office/drawing/2014/main" id="{C5B40088-BD59-C4AD-D80D-7B55502867C5}"/>
              </a:ext>
            </a:extLst>
          </p:cNvPr>
          <p:cNvSpPr txBox="1">
            <a:spLocks/>
          </p:cNvSpPr>
          <p:nvPr/>
        </p:nvSpPr>
        <p:spPr>
          <a:xfrm>
            <a:off x="0" y="1"/>
            <a:ext cx="12192000" cy="999460"/>
          </a:xfrm>
          <a:prstGeom prst="rect">
            <a:avLst/>
          </a:prstGeom>
          <a:solidFill>
            <a:schemeClr val="bg1">
              <a:lumMod val="9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sz="3200" b="1" dirty="0">
                <a:solidFill>
                  <a:srgbClr val="1990B0"/>
                </a:solidFill>
                <a:cs typeface="Arial" panose="020B0604020202020204" pitchFamily="34" charset="0"/>
              </a:rPr>
              <a:t>  </a:t>
            </a:r>
            <a:r>
              <a:rPr lang="en-US" sz="2800" b="1" dirty="0">
                <a:cs typeface="Arial" panose="020B0604020202020204" pitchFamily="34" charset="0"/>
              </a:rPr>
              <a:t> </a:t>
            </a:r>
            <a:r>
              <a:rPr lang="en-US" sz="2800" dirty="0">
                <a:cs typeface="Arial" panose="020B0604020202020204" pitchFamily="34" charset="0"/>
              </a:rPr>
              <a:t>References</a:t>
            </a:r>
            <a:endParaRPr lang="en-US" sz="2800" b="1" dirty="0">
              <a:cs typeface="Arial" panose="020B0604020202020204" pitchFamily="34" charset="0"/>
            </a:endParaRPr>
          </a:p>
        </p:txBody>
      </p:sp>
      <p:sp>
        <p:nvSpPr>
          <p:cNvPr id="6" name="CaixaDeTexto 5">
            <a:extLst>
              <a:ext uri="{FF2B5EF4-FFF2-40B4-BE49-F238E27FC236}">
                <a16:creationId xmlns:a16="http://schemas.microsoft.com/office/drawing/2014/main" id="{5DF51F25-6129-45F9-2CFB-08E746EF2C92}"/>
              </a:ext>
            </a:extLst>
          </p:cNvPr>
          <p:cNvSpPr txBox="1"/>
          <p:nvPr/>
        </p:nvSpPr>
        <p:spPr>
          <a:xfrm>
            <a:off x="119466" y="999461"/>
            <a:ext cx="12072534" cy="6340197"/>
          </a:xfrm>
          <a:prstGeom prst="rect">
            <a:avLst/>
          </a:prstGeom>
          <a:noFill/>
        </p:spPr>
        <p:txBody>
          <a:bodyPr wrap="square">
            <a:spAutoFit/>
          </a:bodyPr>
          <a:lstStyle/>
          <a:p>
            <a:r>
              <a:rPr lang="pt-PT" sz="1400" dirty="0">
                <a:effectLst/>
              </a:rPr>
              <a:t>[1] </a:t>
            </a:r>
            <a:r>
              <a:rPr lang="pt-PT" sz="1400" dirty="0" err="1">
                <a:effectLst/>
              </a:rPr>
              <a:t>Aggarwal</a:t>
            </a:r>
            <a:r>
              <a:rPr lang="pt-PT" sz="1400" dirty="0">
                <a:effectLst/>
              </a:rPr>
              <a:t>, C. (2018). </a:t>
            </a:r>
            <a:r>
              <a:rPr lang="pt-PT" sz="1400" i="1" dirty="0">
                <a:effectLst/>
              </a:rPr>
              <a:t>Neural Networks </a:t>
            </a:r>
            <a:r>
              <a:rPr lang="pt-PT" sz="1400" i="1" dirty="0" err="1">
                <a:effectLst/>
              </a:rPr>
              <a:t>and</a:t>
            </a:r>
            <a:r>
              <a:rPr lang="pt-PT" sz="1400" i="1" dirty="0">
                <a:effectLst/>
              </a:rPr>
              <a:t> </a:t>
            </a:r>
            <a:r>
              <a:rPr lang="pt-PT" sz="1400" i="1" dirty="0" err="1">
                <a:effectLst/>
              </a:rPr>
              <a:t>Deep</a:t>
            </a:r>
            <a:r>
              <a:rPr lang="pt-PT" sz="1400" i="1" dirty="0">
                <a:effectLst/>
              </a:rPr>
              <a:t> </a:t>
            </a:r>
            <a:r>
              <a:rPr lang="pt-PT" sz="1400" i="1" dirty="0" err="1">
                <a:effectLst/>
              </a:rPr>
              <a:t>Learning</a:t>
            </a:r>
            <a:r>
              <a:rPr lang="pt-PT" sz="1400" i="1" dirty="0">
                <a:effectLst/>
              </a:rPr>
              <a:t>: A </a:t>
            </a:r>
            <a:r>
              <a:rPr lang="pt-PT" sz="1400" i="1" dirty="0" err="1">
                <a:effectLst/>
              </a:rPr>
              <a:t>Textbook</a:t>
            </a:r>
            <a:r>
              <a:rPr lang="pt-PT" sz="1400" dirty="0">
                <a:effectLst/>
              </a:rPr>
              <a:t>. Springer </a:t>
            </a:r>
            <a:r>
              <a:rPr lang="pt-PT" sz="1400" dirty="0" err="1">
                <a:effectLst/>
              </a:rPr>
              <a:t>Cham</a:t>
            </a:r>
            <a:r>
              <a:rPr lang="pt-PT" sz="1400" dirty="0">
                <a:effectLst/>
              </a:rPr>
              <a:t>.</a:t>
            </a:r>
            <a:br>
              <a:rPr lang="pt-PT" sz="1400" dirty="0">
                <a:effectLst/>
              </a:rPr>
            </a:br>
            <a:r>
              <a:rPr lang="pt-PT" sz="1400" dirty="0">
                <a:effectLst/>
              </a:rPr>
              <a:t>[2] </a:t>
            </a:r>
            <a:r>
              <a:rPr lang="pt-PT" sz="1400" dirty="0" err="1">
                <a:effectLst/>
              </a:rPr>
              <a:t>Albrecher</a:t>
            </a:r>
            <a:r>
              <a:rPr lang="pt-PT" sz="1400" dirty="0">
                <a:effectLst/>
              </a:rPr>
              <a:t>, H., Mayer, P. A., </a:t>
            </a:r>
            <a:r>
              <a:rPr lang="pt-PT" sz="1400" dirty="0" err="1">
                <a:effectLst/>
              </a:rPr>
              <a:t>Schoutens</a:t>
            </a:r>
            <a:r>
              <a:rPr lang="pt-PT" sz="1400" dirty="0">
                <a:effectLst/>
              </a:rPr>
              <a:t>, W., </a:t>
            </a:r>
            <a:r>
              <a:rPr lang="pt-PT" sz="1400" dirty="0" err="1">
                <a:effectLst/>
              </a:rPr>
              <a:t>and</a:t>
            </a:r>
            <a:r>
              <a:rPr lang="pt-PT" sz="1400" dirty="0">
                <a:effectLst/>
              </a:rPr>
              <a:t> </a:t>
            </a:r>
            <a:r>
              <a:rPr lang="pt-PT" sz="1400" dirty="0" err="1">
                <a:effectLst/>
              </a:rPr>
              <a:t>Tistaert</a:t>
            </a:r>
            <a:r>
              <a:rPr lang="pt-PT" sz="1400" dirty="0">
                <a:effectLst/>
              </a:rPr>
              <a:t>, J. (2006). </a:t>
            </a:r>
            <a:r>
              <a:rPr lang="pt-PT" sz="1400" dirty="0" err="1">
                <a:effectLst/>
              </a:rPr>
              <a:t>The</a:t>
            </a:r>
            <a:r>
              <a:rPr lang="pt-PT" sz="1400" dirty="0">
                <a:effectLst/>
              </a:rPr>
              <a:t> </a:t>
            </a:r>
            <a:r>
              <a:rPr lang="pt-PT" sz="1400" dirty="0" err="1">
                <a:effectLst/>
              </a:rPr>
              <a:t>little</a:t>
            </a:r>
            <a:r>
              <a:rPr lang="pt-PT" sz="1400" dirty="0">
                <a:effectLst/>
              </a:rPr>
              <a:t> </a:t>
            </a:r>
            <a:r>
              <a:rPr lang="pt-PT" sz="1400" dirty="0" err="1">
                <a:effectLst/>
              </a:rPr>
              <a:t>heston</a:t>
            </a:r>
            <a:r>
              <a:rPr lang="pt-PT" sz="1400" dirty="0">
                <a:effectLst/>
              </a:rPr>
              <a:t> </a:t>
            </a:r>
            <a:r>
              <a:rPr lang="pt-PT" sz="1400" dirty="0" err="1">
                <a:effectLst/>
              </a:rPr>
              <a:t>trap</a:t>
            </a:r>
            <a:r>
              <a:rPr lang="pt-PT" sz="1400" dirty="0">
                <a:effectLst/>
              </a:rPr>
              <a:t>. </a:t>
            </a:r>
            <a:r>
              <a:rPr lang="pt-PT" sz="1400" i="1" dirty="0" err="1">
                <a:effectLst/>
              </a:rPr>
              <a:t>Wilmott</a:t>
            </a:r>
            <a:r>
              <a:rPr lang="pt-PT" sz="1400" dirty="0">
                <a:effectLst/>
              </a:rPr>
              <a:t>, </a:t>
            </a:r>
            <a:r>
              <a:rPr lang="pt-PT" sz="1400" dirty="0" err="1">
                <a:effectLst/>
              </a:rPr>
              <a:t>pages</a:t>
            </a:r>
            <a:r>
              <a:rPr lang="pt-PT" sz="1400" dirty="0">
                <a:effectLst/>
              </a:rPr>
              <a:t> 83–92.</a:t>
            </a:r>
          </a:p>
          <a:p>
            <a:r>
              <a:rPr lang="pt-PT" sz="1400" dirty="0">
                <a:effectLst/>
              </a:rPr>
              <a:t>[9] </a:t>
            </a:r>
            <a:r>
              <a:rPr lang="pt-PT" sz="1400" dirty="0" err="1">
                <a:effectLst/>
              </a:rPr>
              <a:t>Black</a:t>
            </a:r>
            <a:r>
              <a:rPr lang="pt-PT" sz="1400" dirty="0">
                <a:effectLst/>
              </a:rPr>
              <a:t>, F. </a:t>
            </a:r>
            <a:r>
              <a:rPr lang="pt-PT" sz="1400" dirty="0" err="1">
                <a:effectLst/>
              </a:rPr>
              <a:t>and</a:t>
            </a:r>
            <a:r>
              <a:rPr lang="pt-PT" sz="1400" dirty="0">
                <a:effectLst/>
              </a:rPr>
              <a:t> </a:t>
            </a:r>
            <a:r>
              <a:rPr lang="pt-PT" sz="1400" dirty="0" err="1">
                <a:effectLst/>
              </a:rPr>
              <a:t>Scholes</a:t>
            </a:r>
            <a:r>
              <a:rPr lang="pt-PT" sz="1400" dirty="0">
                <a:effectLst/>
              </a:rPr>
              <a:t>, M. (1973). </a:t>
            </a:r>
            <a:r>
              <a:rPr lang="pt-PT" sz="1400" dirty="0" err="1">
                <a:effectLst/>
              </a:rPr>
              <a:t>The</a:t>
            </a:r>
            <a:r>
              <a:rPr lang="pt-PT" sz="1400" dirty="0">
                <a:effectLst/>
              </a:rPr>
              <a:t> </a:t>
            </a:r>
            <a:r>
              <a:rPr lang="pt-PT" sz="1400" dirty="0" err="1">
                <a:effectLst/>
              </a:rPr>
              <a:t>pricing</a:t>
            </a:r>
            <a:r>
              <a:rPr lang="pt-PT" sz="1400" dirty="0">
                <a:effectLst/>
              </a:rPr>
              <a:t> </a:t>
            </a:r>
            <a:r>
              <a:rPr lang="pt-PT" sz="1400" dirty="0" err="1">
                <a:effectLst/>
              </a:rPr>
              <a:t>of</a:t>
            </a:r>
            <a:r>
              <a:rPr lang="pt-PT" sz="1400" dirty="0">
                <a:effectLst/>
              </a:rPr>
              <a:t> </a:t>
            </a:r>
            <a:r>
              <a:rPr lang="pt-PT" sz="1400" dirty="0" err="1">
                <a:effectLst/>
              </a:rPr>
              <a:t>options</a:t>
            </a:r>
            <a:r>
              <a:rPr lang="pt-PT" sz="1400" dirty="0">
                <a:effectLst/>
              </a:rPr>
              <a:t> </a:t>
            </a:r>
            <a:r>
              <a:rPr lang="pt-PT" sz="1400" dirty="0" err="1">
                <a:effectLst/>
              </a:rPr>
              <a:t>and</a:t>
            </a:r>
            <a:r>
              <a:rPr lang="pt-PT" sz="1400" dirty="0">
                <a:effectLst/>
              </a:rPr>
              <a:t> </a:t>
            </a:r>
            <a:r>
              <a:rPr lang="pt-PT" sz="1400" dirty="0" err="1">
                <a:effectLst/>
              </a:rPr>
              <a:t>corporate</a:t>
            </a:r>
            <a:r>
              <a:rPr lang="pt-PT" sz="1400" dirty="0">
                <a:effectLst/>
              </a:rPr>
              <a:t> </a:t>
            </a:r>
            <a:r>
              <a:rPr lang="pt-PT" sz="1400" dirty="0" err="1">
                <a:effectLst/>
              </a:rPr>
              <a:t>liabilities</a:t>
            </a:r>
            <a:r>
              <a:rPr lang="pt-PT" sz="1400" dirty="0">
                <a:effectLst/>
              </a:rPr>
              <a:t>. </a:t>
            </a:r>
            <a:r>
              <a:rPr lang="pt-PT" sz="1400" i="1" dirty="0" err="1">
                <a:effectLst/>
              </a:rPr>
              <a:t>Journal</a:t>
            </a:r>
            <a:r>
              <a:rPr lang="pt-PT" sz="1400" i="1" dirty="0">
                <a:effectLst/>
              </a:rPr>
              <a:t> </a:t>
            </a:r>
            <a:r>
              <a:rPr lang="pt-PT" sz="1400" i="1" dirty="0" err="1">
                <a:effectLst/>
              </a:rPr>
              <a:t>of</a:t>
            </a:r>
            <a:r>
              <a:rPr lang="pt-PT" sz="1400" i="1" dirty="0">
                <a:effectLst/>
              </a:rPr>
              <a:t> </a:t>
            </a:r>
            <a:r>
              <a:rPr lang="pt-PT" sz="1400" i="1" dirty="0" err="1">
                <a:effectLst/>
              </a:rPr>
              <a:t>Political</a:t>
            </a:r>
            <a:r>
              <a:rPr lang="pt-PT" sz="1400" i="1" dirty="0">
                <a:effectLst/>
              </a:rPr>
              <a:t> </a:t>
            </a:r>
            <a:r>
              <a:rPr lang="pt-PT" sz="1400" i="1" dirty="0" err="1">
                <a:effectLst/>
              </a:rPr>
              <a:t>Economy</a:t>
            </a:r>
            <a:r>
              <a:rPr lang="pt-PT" sz="1400" dirty="0">
                <a:effectLst/>
              </a:rPr>
              <a:t>, 81(3):637–654. </a:t>
            </a:r>
            <a:endParaRPr lang="pt-PT" sz="1400" dirty="0"/>
          </a:p>
          <a:p>
            <a:r>
              <a:rPr lang="pt-PT" sz="1400" dirty="0">
                <a:effectLst/>
              </a:rPr>
              <a:t>[27] </a:t>
            </a:r>
            <a:r>
              <a:rPr lang="pt-PT" sz="1400" dirty="0" err="1">
                <a:effectLst/>
              </a:rPr>
              <a:t>Heston</a:t>
            </a:r>
            <a:r>
              <a:rPr lang="pt-PT" sz="1400" dirty="0">
                <a:effectLst/>
              </a:rPr>
              <a:t>, S. L. (1993). A </a:t>
            </a:r>
            <a:r>
              <a:rPr lang="pt-PT" sz="1400" dirty="0" err="1">
                <a:effectLst/>
              </a:rPr>
              <a:t>closed-form</a:t>
            </a:r>
            <a:r>
              <a:rPr lang="pt-PT" sz="1400" dirty="0">
                <a:effectLst/>
              </a:rPr>
              <a:t> </a:t>
            </a:r>
            <a:r>
              <a:rPr lang="pt-PT" sz="1400" dirty="0" err="1">
                <a:effectLst/>
              </a:rPr>
              <a:t>solution</a:t>
            </a:r>
            <a:r>
              <a:rPr lang="pt-PT" sz="1400" dirty="0">
                <a:effectLst/>
              </a:rPr>
              <a:t> for </a:t>
            </a:r>
            <a:r>
              <a:rPr lang="pt-PT" sz="1400" dirty="0" err="1">
                <a:effectLst/>
              </a:rPr>
              <a:t>options</a:t>
            </a:r>
            <a:r>
              <a:rPr lang="pt-PT" sz="1400" dirty="0">
                <a:effectLst/>
              </a:rPr>
              <a:t> </a:t>
            </a:r>
            <a:r>
              <a:rPr lang="pt-PT" sz="1400" dirty="0" err="1">
                <a:effectLst/>
              </a:rPr>
              <a:t>with</a:t>
            </a:r>
            <a:r>
              <a:rPr lang="pt-PT" sz="1400" dirty="0">
                <a:effectLst/>
              </a:rPr>
              <a:t> </a:t>
            </a:r>
            <a:r>
              <a:rPr lang="pt-PT" sz="1400" dirty="0" err="1">
                <a:effectLst/>
              </a:rPr>
              <a:t>stochastic</a:t>
            </a:r>
            <a:r>
              <a:rPr lang="pt-PT" sz="1400" dirty="0">
                <a:effectLst/>
              </a:rPr>
              <a:t> </a:t>
            </a:r>
            <a:r>
              <a:rPr lang="pt-PT" sz="1400" dirty="0" err="1">
                <a:effectLst/>
              </a:rPr>
              <a:t>volatility</a:t>
            </a:r>
            <a:r>
              <a:rPr lang="pt-PT" sz="1400" dirty="0">
                <a:effectLst/>
              </a:rPr>
              <a:t> </a:t>
            </a:r>
            <a:r>
              <a:rPr lang="pt-PT" sz="1400" dirty="0" err="1">
                <a:effectLst/>
              </a:rPr>
              <a:t>with</a:t>
            </a:r>
            <a:r>
              <a:rPr lang="pt-PT" sz="1400" dirty="0">
                <a:effectLst/>
              </a:rPr>
              <a:t> </a:t>
            </a:r>
            <a:r>
              <a:rPr lang="pt-PT" sz="1400" dirty="0" err="1">
                <a:effectLst/>
              </a:rPr>
              <a:t>applications</a:t>
            </a:r>
            <a:r>
              <a:rPr lang="pt-PT" sz="1400" dirty="0">
                <a:effectLst/>
              </a:rPr>
              <a:t> to </a:t>
            </a:r>
            <a:r>
              <a:rPr lang="pt-PT" sz="1400" dirty="0" err="1">
                <a:effectLst/>
              </a:rPr>
              <a:t>bond</a:t>
            </a:r>
            <a:r>
              <a:rPr lang="pt-PT" sz="1400" dirty="0">
                <a:effectLst/>
              </a:rPr>
              <a:t> </a:t>
            </a:r>
            <a:r>
              <a:rPr lang="pt-PT" sz="1400" dirty="0" err="1">
                <a:effectLst/>
              </a:rPr>
              <a:t>and</a:t>
            </a:r>
            <a:r>
              <a:rPr lang="pt-PT" sz="1400" dirty="0">
                <a:effectLst/>
              </a:rPr>
              <a:t> </a:t>
            </a:r>
            <a:r>
              <a:rPr lang="pt-PT" sz="1400" dirty="0" err="1">
                <a:effectLst/>
              </a:rPr>
              <a:t>currency</a:t>
            </a:r>
            <a:r>
              <a:rPr lang="pt-PT" sz="1400" dirty="0">
                <a:effectLst/>
              </a:rPr>
              <a:t> </a:t>
            </a:r>
            <a:r>
              <a:rPr lang="pt-PT" sz="1400" dirty="0" err="1">
                <a:effectLst/>
              </a:rPr>
              <a:t>options</a:t>
            </a:r>
            <a:r>
              <a:rPr lang="pt-PT" sz="1400" dirty="0">
                <a:effectLst/>
              </a:rPr>
              <a:t>. </a:t>
            </a:r>
            <a:r>
              <a:rPr lang="pt-PT" sz="1400" i="1" dirty="0" err="1">
                <a:effectLst/>
              </a:rPr>
              <a:t>The</a:t>
            </a:r>
            <a:r>
              <a:rPr lang="pt-PT" sz="1400" i="1" dirty="0">
                <a:effectLst/>
              </a:rPr>
              <a:t> </a:t>
            </a:r>
            <a:r>
              <a:rPr lang="pt-PT" sz="1400" i="1" dirty="0" err="1">
                <a:effectLst/>
              </a:rPr>
              <a:t>Review</a:t>
            </a:r>
            <a:r>
              <a:rPr lang="pt-PT" sz="1400" i="1" dirty="0">
                <a:effectLst/>
              </a:rPr>
              <a:t> </a:t>
            </a:r>
            <a:r>
              <a:rPr lang="pt-PT" sz="1400" i="1" dirty="0" err="1">
                <a:effectLst/>
              </a:rPr>
              <a:t>of</a:t>
            </a:r>
            <a:r>
              <a:rPr lang="pt-PT" sz="1400" i="1" dirty="0">
                <a:effectLst/>
              </a:rPr>
              <a:t> Financial </a:t>
            </a:r>
            <a:r>
              <a:rPr lang="pt-PT" sz="1400" i="1" dirty="0" err="1">
                <a:effectLst/>
              </a:rPr>
              <a:t>Studies</a:t>
            </a:r>
            <a:r>
              <a:rPr lang="pt-PT" sz="1400" dirty="0">
                <a:effectLst/>
              </a:rPr>
              <a:t>, 6(2):327–343.</a:t>
            </a:r>
            <a:br>
              <a:rPr lang="pt-PT" sz="1400" dirty="0">
                <a:effectLst/>
              </a:rPr>
            </a:br>
            <a:r>
              <a:rPr lang="pt-PT" sz="1400" dirty="0">
                <a:effectLst/>
              </a:rPr>
              <a:t>[29] </a:t>
            </a:r>
            <a:r>
              <a:rPr lang="pt-PT" sz="1400" dirty="0" err="1">
                <a:effectLst/>
              </a:rPr>
              <a:t>Hornik</a:t>
            </a:r>
            <a:r>
              <a:rPr lang="pt-PT" sz="1400" dirty="0">
                <a:effectLst/>
              </a:rPr>
              <a:t>, K. (1991). </a:t>
            </a:r>
            <a:r>
              <a:rPr lang="pt-PT" sz="1400" dirty="0" err="1">
                <a:effectLst/>
              </a:rPr>
              <a:t>Approximation</a:t>
            </a:r>
            <a:r>
              <a:rPr lang="pt-PT" sz="1400" dirty="0">
                <a:effectLst/>
              </a:rPr>
              <a:t> </a:t>
            </a:r>
            <a:r>
              <a:rPr lang="pt-PT" sz="1400" dirty="0" err="1">
                <a:effectLst/>
              </a:rPr>
              <a:t>capabilities</a:t>
            </a:r>
            <a:r>
              <a:rPr lang="pt-PT" sz="1400" dirty="0">
                <a:effectLst/>
              </a:rPr>
              <a:t> </a:t>
            </a:r>
            <a:r>
              <a:rPr lang="pt-PT" sz="1400" dirty="0" err="1">
                <a:effectLst/>
              </a:rPr>
              <a:t>of</a:t>
            </a:r>
            <a:r>
              <a:rPr lang="pt-PT" sz="1400" dirty="0">
                <a:effectLst/>
              </a:rPr>
              <a:t> </a:t>
            </a:r>
            <a:r>
              <a:rPr lang="pt-PT" sz="1400" dirty="0" err="1">
                <a:effectLst/>
              </a:rPr>
              <a:t>multilayer</a:t>
            </a:r>
            <a:r>
              <a:rPr lang="pt-PT" sz="1400" dirty="0">
                <a:effectLst/>
              </a:rPr>
              <a:t> </a:t>
            </a:r>
            <a:r>
              <a:rPr lang="pt-PT" sz="1400" dirty="0" err="1">
                <a:effectLst/>
              </a:rPr>
              <a:t>feedforward</a:t>
            </a:r>
            <a:r>
              <a:rPr lang="pt-PT" sz="1400" dirty="0">
                <a:effectLst/>
              </a:rPr>
              <a:t> networks. </a:t>
            </a:r>
            <a:r>
              <a:rPr lang="pt-PT" sz="1400" i="1" dirty="0">
                <a:effectLst/>
              </a:rPr>
              <a:t>Neural Networks</a:t>
            </a:r>
            <a:r>
              <a:rPr lang="pt-PT" sz="1400" dirty="0">
                <a:effectLst/>
              </a:rPr>
              <a:t>, 4(2):251–257. </a:t>
            </a:r>
            <a:endParaRPr lang="pt-PT" sz="1400" dirty="0"/>
          </a:p>
          <a:p>
            <a:r>
              <a:rPr lang="pt-PT" sz="1400" dirty="0">
                <a:effectLst/>
              </a:rPr>
              <a:t>[31] </a:t>
            </a:r>
            <a:r>
              <a:rPr lang="pt-PT" sz="1400" dirty="0" err="1">
                <a:effectLst/>
              </a:rPr>
              <a:t>Horvath</a:t>
            </a:r>
            <a:r>
              <a:rPr lang="pt-PT" sz="1400" dirty="0">
                <a:effectLst/>
              </a:rPr>
              <a:t>, B., </a:t>
            </a:r>
            <a:r>
              <a:rPr lang="pt-PT" sz="1400" dirty="0" err="1">
                <a:effectLst/>
              </a:rPr>
              <a:t>Muguruza</a:t>
            </a:r>
            <a:r>
              <a:rPr lang="pt-PT" sz="1400" dirty="0">
                <a:effectLst/>
              </a:rPr>
              <a:t>, A., </a:t>
            </a:r>
            <a:r>
              <a:rPr lang="pt-PT" sz="1400" dirty="0" err="1">
                <a:effectLst/>
              </a:rPr>
              <a:t>and</a:t>
            </a:r>
            <a:r>
              <a:rPr lang="pt-PT" sz="1400" dirty="0">
                <a:effectLst/>
              </a:rPr>
              <a:t> Tomas, M. (2019). </a:t>
            </a:r>
            <a:r>
              <a:rPr lang="pt-PT" sz="1400" dirty="0" err="1">
                <a:effectLst/>
              </a:rPr>
              <a:t>Deep</a:t>
            </a:r>
            <a:r>
              <a:rPr lang="pt-PT" sz="1400" dirty="0">
                <a:effectLst/>
              </a:rPr>
              <a:t> </a:t>
            </a:r>
            <a:r>
              <a:rPr lang="pt-PT" sz="1400" dirty="0" err="1">
                <a:effectLst/>
              </a:rPr>
              <a:t>learning</a:t>
            </a:r>
            <a:r>
              <a:rPr lang="pt-PT" sz="1400" dirty="0">
                <a:effectLst/>
              </a:rPr>
              <a:t> </a:t>
            </a:r>
            <a:r>
              <a:rPr lang="pt-PT" sz="1400" dirty="0" err="1">
                <a:effectLst/>
              </a:rPr>
              <a:t>volatility</a:t>
            </a:r>
            <a:r>
              <a:rPr lang="pt-PT" sz="1400" dirty="0">
                <a:effectLst/>
              </a:rPr>
              <a:t>: a </a:t>
            </a:r>
            <a:r>
              <a:rPr lang="pt-PT" sz="1400" dirty="0" err="1">
                <a:effectLst/>
              </a:rPr>
              <a:t>deep</a:t>
            </a:r>
            <a:r>
              <a:rPr lang="pt-PT" sz="1400" dirty="0">
                <a:effectLst/>
              </a:rPr>
              <a:t> neural network </a:t>
            </a:r>
            <a:r>
              <a:rPr lang="pt-PT" sz="1400" dirty="0" err="1">
                <a:effectLst/>
              </a:rPr>
              <a:t>perspective</a:t>
            </a:r>
            <a:r>
              <a:rPr lang="pt-PT" sz="1400" dirty="0">
                <a:effectLst/>
              </a:rPr>
              <a:t> </a:t>
            </a:r>
            <a:r>
              <a:rPr lang="pt-PT" sz="1400" dirty="0" err="1">
                <a:effectLst/>
              </a:rPr>
              <a:t>on</a:t>
            </a:r>
            <a:r>
              <a:rPr lang="pt-PT" sz="1400" dirty="0">
                <a:effectLst/>
              </a:rPr>
              <a:t> </a:t>
            </a:r>
            <a:r>
              <a:rPr lang="pt-PT" sz="1400" dirty="0" err="1">
                <a:effectLst/>
              </a:rPr>
              <a:t>pricing</a:t>
            </a:r>
            <a:r>
              <a:rPr lang="pt-PT" sz="1400" dirty="0">
                <a:effectLst/>
              </a:rPr>
              <a:t> </a:t>
            </a:r>
            <a:r>
              <a:rPr lang="pt-PT" sz="1400" dirty="0" err="1">
                <a:effectLst/>
              </a:rPr>
              <a:t>and</a:t>
            </a:r>
            <a:r>
              <a:rPr lang="pt-PT" sz="1400" dirty="0">
                <a:effectLst/>
              </a:rPr>
              <a:t> </a:t>
            </a:r>
            <a:r>
              <a:rPr lang="pt-PT" sz="1400" dirty="0" err="1">
                <a:effectLst/>
              </a:rPr>
              <a:t>calibration</a:t>
            </a:r>
            <a:r>
              <a:rPr lang="pt-PT" sz="1400" dirty="0">
                <a:effectLst/>
              </a:rPr>
              <a:t> in (</a:t>
            </a:r>
            <a:r>
              <a:rPr lang="pt-PT" sz="1400" dirty="0" err="1">
                <a:effectLst/>
              </a:rPr>
              <a:t>rough</a:t>
            </a:r>
            <a:r>
              <a:rPr lang="pt-PT" sz="1400" dirty="0">
                <a:effectLst/>
              </a:rPr>
              <a:t>) </a:t>
            </a:r>
            <a:r>
              <a:rPr lang="pt-PT" sz="1400" dirty="0" err="1">
                <a:effectLst/>
              </a:rPr>
              <a:t>volatility</a:t>
            </a:r>
            <a:r>
              <a:rPr lang="pt-PT" sz="1400" dirty="0">
                <a:effectLst/>
              </a:rPr>
              <a:t> </a:t>
            </a:r>
            <a:r>
              <a:rPr lang="pt-PT" sz="1400" dirty="0" err="1">
                <a:effectLst/>
              </a:rPr>
              <a:t>models</a:t>
            </a:r>
            <a:r>
              <a:rPr lang="pt-PT" sz="1400" dirty="0">
                <a:effectLst/>
              </a:rPr>
              <a:t>. </a:t>
            </a:r>
            <a:r>
              <a:rPr lang="pt-PT" sz="1400" i="1" dirty="0" err="1">
                <a:effectLst/>
              </a:rPr>
              <a:t>Quantitative</a:t>
            </a:r>
            <a:r>
              <a:rPr lang="pt-PT" sz="1400" i="1" dirty="0">
                <a:effectLst/>
              </a:rPr>
              <a:t> </a:t>
            </a:r>
            <a:r>
              <a:rPr lang="pt-PT" sz="1400" i="1" dirty="0" err="1">
                <a:effectLst/>
              </a:rPr>
              <a:t>Finance</a:t>
            </a:r>
            <a:r>
              <a:rPr lang="pt-PT" sz="1400" dirty="0">
                <a:effectLst/>
              </a:rPr>
              <a:t>, 21:11 – 27. </a:t>
            </a:r>
            <a:endParaRPr lang="pt-PT" sz="1400" dirty="0"/>
          </a:p>
          <a:p>
            <a:r>
              <a:rPr lang="pt-PT" sz="1400" dirty="0">
                <a:effectLst/>
              </a:rPr>
              <a:t>[32] Hu, D., </a:t>
            </a:r>
            <a:r>
              <a:rPr lang="pt-PT" sz="1400" dirty="0" err="1">
                <a:effectLst/>
              </a:rPr>
              <a:t>Qiu</a:t>
            </a:r>
            <a:r>
              <a:rPr lang="pt-PT" sz="1400" dirty="0">
                <a:effectLst/>
              </a:rPr>
              <a:t>, X., </a:t>
            </a:r>
            <a:r>
              <a:rPr lang="pt-PT" sz="1400" dirty="0" err="1">
                <a:effectLst/>
              </a:rPr>
              <a:t>Liu</a:t>
            </a:r>
            <a:r>
              <a:rPr lang="pt-PT" sz="1400" dirty="0">
                <a:effectLst/>
              </a:rPr>
              <a:t>, Y., </a:t>
            </a:r>
            <a:r>
              <a:rPr lang="pt-PT" sz="1400" dirty="0" err="1">
                <a:effectLst/>
              </a:rPr>
              <a:t>and</a:t>
            </a:r>
            <a:r>
              <a:rPr lang="pt-PT" sz="1400" dirty="0">
                <a:effectLst/>
              </a:rPr>
              <a:t> Zhou, X. (2021). </a:t>
            </a:r>
            <a:r>
              <a:rPr lang="pt-PT" sz="1400" dirty="0" err="1">
                <a:effectLst/>
              </a:rPr>
              <a:t>Probabilistic</a:t>
            </a:r>
            <a:r>
              <a:rPr lang="pt-PT" sz="1400" dirty="0">
                <a:effectLst/>
              </a:rPr>
              <a:t> </a:t>
            </a:r>
            <a:r>
              <a:rPr lang="pt-PT" sz="1400" dirty="0" err="1">
                <a:effectLst/>
              </a:rPr>
              <a:t>convergence</a:t>
            </a:r>
            <a:r>
              <a:rPr lang="pt-PT" sz="1400" dirty="0">
                <a:effectLst/>
              </a:rPr>
              <a:t> </a:t>
            </a:r>
            <a:r>
              <a:rPr lang="pt-PT" sz="1400" dirty="0" err="1">
                <a:effectLst/>
              </a:rPr>
              <a:t>analysis</a:t>
            </a:r>
            <a:r>
              <a:rPr lang="pt-PT" sz="1400" dirty="0">
                <a:effectLst/>
              </a:rPr>
              <a:t> </a:t>
            </a:r>
            <a:r>
              <a:rPr lang="pt-PT" sz="1400" dirty="0" err="1">
                <a:effectLst/>
              </a:rPr>
              <a:t>of</a:t>
            </a:r>
            <a:r>
              <a:rPr lang="pt-PT" sz="1400" dirty="0">
                <a:effectLst/>
              </a:rPr>
              <a:t> </a:t>
            </a:r>
            <a:r>
              <a:rPr lang="pt-PT" sz="1400" dirty="0" err="1">
                <a:effectLst/>
              </a:rPr>
              <a:t>the</a:t>
            </a:r>
            <a:r>
              <a:rPr lang="pt-PT" sz="1400" dirty="0">
                <a:effectLst/>
              </a:rPr>
              <a:t> </a:t>
            </a:r>
            <a:r>
              <a:rPr lang="pt-PT" sz="1400" dirty="0" err="1">
                <a:effectLst/>
              </a:rPr>
              <a:t>stochastic</a:t>
            </a:r>
            <a:r>
              <a:rPr lang="pt-PT" sz="1400" dirty="0">
                <a:effectLst/>
              </a:rPr>
              <a:t> </a:t>
            </a:r>
            <a:r>
              <a:rPr lang="pt-PT" sz="1400" dirty="0" err="1">
                <a:effectLst/>
              </a:rPr>
              <a:t>particle</a:t>
            </a:r>
            <a:r>
              <a:rPr lang="pt-PT" sz="1400" dirty="0">
                <a:effectLst/>
              </a:rPr>
              <a:t> </a:t>
            </a:r>
            <a:r>
              <a:rPr lang="pt-PT" sz="1400" dirty="0" err="1">
                <a:effectLst/>
              </a:rPr>
              <a:t>swarm</a:t>
            </a:r>
            <a:r>
              <a:rPr lang="pt-PT" sz="1400" dirty="0">
                <a:effectLst/>
              </a:rPr>
              <a:t> </a:t>
            </a:r>
            <a:r>
              <a:rPr lang="pt-PT" sz="1400" dirty="0" err="1">
                <a:effectLst/>
              </a:rPr>
              <a:t>optimization</a:t>
            </a:r>
            <a:r>
              <a:rPr lang="pt-PT" sz="1400" dirty="0">
                <a:effectLst/>
              </a:rPr>
              <a:t> </a:t>
            </a:r>
            <a:r>
              <a:rPr lang="pt-PT" sz="1400" dirty="0" err="1">
                <a:effectLst/>
              </a:rPr>
              <a:t>model</a:t>
            </a:r>
            <a:r>
              <a:rPr lang="pt-PT" sz="1400" dirty="0">
                <a:effectLst/>
              </a:rPr>
              <a:t> </a:t>
            </a:r>
            <a:r>
              <a:rPr lang="pt-PT" sz="1400" dirty="0" err="1">
                <a:effectLst/>
              </a:rPr>
              <a:t>without</a:t>
            </a:r>
            <a:r>
              <a:rPr lang="pt-PT" sz="1400" dirty="0">
                <a:effectLst/>
              </a:rPr>
              <a:t> </a:t>
            </a:r>
            <a:r>
              <a:rPr lang="pt-PT" sz="1400" dirty="0" err="1">
                <a:effectLst/>
              </a:rPr>
              <a:t>the</a:t>
            </a:r>
            <a:r>
              <a:rPr lang="pt-PT" sz="1400" dirty="0">
                <a:effectLst/>
              </a:rPr>
              <a:t> </a:t>
            </a:r>
            <a:r>
              <a:rPr lang="pt-PT" sz="1400" dirty="0" err="1">
                <a:effectLst/>
              </a:rPr>
              <a:t>stagnation</a:t>
            </a:r>
            <a:r>
              <a:rPr lang="pt-PT" sz="1400" dirty="0">
                <a:effectLst/>
              </a:rPr>
              <a:t> </a:t>
            </a:r>
            <a:r>
              <a:rPr lang="pt-PT" sz="1400" dirty="0" err="1">
                <a:effectLst/>
              </a:rPr>
              <a:t>assumption</a:t>
            </a:r>
            <a:r>
              <a:rPr lang="pt-PT" sz="1400" dirty="0">
                <a:effectLst/>
              </a:rPr>
              <a:t>. </a:t>
            </a:r>
            <a:r>
              <a:rPr lang="pt-PT" sz="1400" i="1" dirty="0" err="1">
                <a:effectLst/>
              </a:rPr>
              <a:t>Information</a:t>
            </a:r>
            <a:r>
              <a:rPr lang="pt-PT" sz="1400" i="1" dirty="0">
                <a:effectLst/>
              </a:rPr>
              <a:t> </a:t>
            </a:r>
            <a:r>
              <a:rPr lang="pt-PT" sz="1400" i="1" dirty="0" err="1">
                <a:effectLst/>
              </a:rPr>
              <a:t>Sciences</a:t>
            </a:r>
            <a:r>
              <a:rPr lang="pt-PT" sz="1400" dirty="0">
                <a:effectLst/>
              </a:rPr>
              <a:t>, 547:996–1007. </a:t>
            </a:r>
            <a:endParaRPr lang="pt-PT" sz="1400" dirty="0"/>
          </a:p>
          <a:p>
            <a:r>
              <a:rPr lang="pt-PT" sz="1400" dirty="0">
                <a:effectLst/>
              </a:rPr>
              <a:t>[33] Hu, Z., </a:t>
            </a:r>
            <a:r>
              <a:rPr lang="pt-PT" sz="1400" dirty="0" err="1">
                <a:effectLst/>
              </a:rPr>
              <a:t>Xiong</a:t>
            </a:r>
            <a:r>
              <a:rPr lang="pt-PT" sz="1400" dirty="0">
                <a:effectLst/>
              </a:rPr>
              <a:t>, S., </a:t>
            </a:r>
            <a:r>
              <a:rPr lang="pt-PT" sz="1400" dirty="0" err="1">
                <a:effectLst/>
              </a:rPr>
              <a:t>Su</a:t>
            </a:r>
            <a:r>
              <a:rPr lang="pt-PT" sz="1400" dirty="0">
                <a:effectLst/>
              </a:rPr>
              <a:t>, Q., </a:t>
            </a:r>
            <a:r>
              <a:rPr lang="pt-PT" sz="1400" dirty="0" err="1">
                <a:effectLst/>
              </a:rPr>
              <a:t>and</a:t>
            </a:r>
            <a:r>
              <a:rPr lang="pt-PT" sz="1400" dirty="0">
                <a:effectLst/>
              </a:rPr>
              <a:t> </a:t>
            </a:r>
            <a:r>
              <a:rPr lang="pt-PT" sz="1400" dirty="0" err="1">
                <a:effectLst/>
              </a:rPr>
              <a:t>Fang</a:t>
            </a:r>
            <a:r>
              <a:rPr lang="pt-PT" sz="1400" dirty="0">
                <a:effectLst/>
              </a:rPr>
              <a:t>, Z. (2014). </a:t>
            </a:r>
            <a:r>
              <a:rPr lang="pt-PT" sz="1400" dirty="0" err="1">
                <a:effectLst/>
              </a:rPr>
              <a:t>Finite</a:t>
            </a:r>
            <a:r>
              <a:rPr lang="pt-PT" sz="1400" dirty="0">
                <a:effectLst/>
              </a:rPr>
              <a:t> </a:t>
            </a:r>
            <a:r>
              <a:rPr lang="pt-PT" sz="1400" dirty="0" err="1">
                <a:effectLst/>
              </a:rPr>
              <a:t>markov</a:t>
            </a:r>
            <a:r>
              <a:rPr lang="pt-PT" sz="1400" dirty="0">
                <a:effectLst/>
              </a:rPr>
              <a:t> </a:t>
            </a:r>
            <a:r>
              <a:rPr lang="pt-PT" sz="1400" dirty="0" err="1">
                <a:effectLst/>
              </a:rPr>
              <a:t>chain</a:t>
            </a:r>
            <a:r>
              <a:rPr lang="pt-PT" sz="1400" dirty="0">
                <a:effectLst/>
              </a:rPr>
              <a:t> </a:t>
            </a:r>
            <a:r>
              <a:rPr lang="pt-PT" sz="1400" dirty="0" err="1">
                <a:effectLst/>
              </a:rPr>
              <a:t>analysis</a:t>
            </a:r>
            <a:r>
              <a:rPr lang="pt-PT" sz="1400" dirty="0">
                <a:effectLst/>
              </a:rPr>
              <a:t> </a:t>
            </a:r>
            <a:r>
              <a:rPr lang="pt-PT" sz="1400" dirty="0" err="1">
                <a:effectLst/>
              </a:rPr>
              <a:t>of</a:t>
            </a:r>
            <a:r>
              <a:rPr lang="pt-PT" sz="1400" dirty="0">
                <a:effectLst/>
              </a:rPr>
              <a:t> </a:t>
            </a:r>
            <a:r>
              <a:rPr lang="pt-PT" sz="1400" dirty="0" err="1">
                <a:effectLst/>
              </a:rPr>
              <a:t>classical</a:t>
            </a:r>
            <a:r>
              <a:rPr lang="pt-PT" sz="1400" dirty="0">
                <a:effectLst/>
              </a:rPr>
              <a:t> </a:t>
            </a:r>
            <a:r>
              <a:rPr lang="pt-PT" sz="1400" dirty="0" err="1">
                <a:effectLst/>
              </a:rPr>
              <a:t>differential</a:t>
            </a:r>
            <a:r>
              <a:rPr lang="pt-PT" sz="1400" dirty="0">
                <a:effectLst/>
              </a:rPr>
              <a:t> </a:t>
            </a:r>
            <a:r>
              <a:rPr lang="pt-PT" sz="1400" dirty="0" err="1">
                <a:effectLst/>
              </a:rPr>
              <a:t>evolution</a:t>
            </a:r>
            <a:r>
              <a:rPr lang="pt-PT" sz="1400" dirty="0">
                <a:effectLst/>
              </a:rPr>
              <a:t> </a:t>
            </a:r>
            <a:r>
              <a:rPr lang="pt-PT" sz="1400" dirty="0" err="1">
                <a:effectLst/>
              </a:rPr>
              <a:t>algorithm</a:t>
            </a:r>
            <a:r>
              <a:rPr lang="pt-PT" sz="1400" dirty="0">
                <a:effectLst/>
              </a:rPr>
              <a:t>. </a:t>
            </a:r>
            <a:r>
              <a:rPr lang="pt-PT" sz="1400" i="1" dirty="0" err="1">
                <a:effectLst/>
              </a:rPr>
              <a:t>Journal</a:t>
            </a:r>
            <a:r>
              <a:rPr lang="pt-PT" sz="1400" i="1" dirty="0">
                <a:effectLst/>
              </a:rPr>
              <a:t> </a:t>
            </a:r>
            <a:r>
              <a:rPr lang="pt-PT" sz="1400" i="1" dirty="0" err="1">
                <a:effectLst/>
              </a:rPr>
              <a:t>of</a:t>
            </a:r>
            <a:r>
              <a:rPr lang="pt-PT" sz="1400" i="1" dirty="0">
                <a:effectLst/>
              </a:rPr>
              <a:t> </a:t>
            </a:r>
            <a:r>
              <a:rPr lang="pt-PT" sz="1400" i="1" dirty="0" err="1">
                <a:effectLst/>
              </a:rPr>
              <a:t>Computational</a:t>
            </a:r>
            <a:r>
              <a:rPr lang="pt-PT" sz="1400" i="1" dirty="0">
                <a:effectLst/>
              </a:rPr>
              <a:t> </a:t>
            </a:r>
            <a:r>
              <a:rPr lang="pt-PT" sz="1400" i="1" dirty="0" err="1">
                <a:effectLst/>
              </a:rPr>
              <a:t>and</a:t>
            </a:r>
            <a:r>
              <a:rPr lang="pt-PT" sz="1400" i="1" dirty="0">
                <a:effectLst/>
              </a:rPr>
              <a:t> </a:t>
            </a:r>
            <a:r>
              <a:rPr lang="pt-PT" sz="1400" i="1" dirty="0" err="1">
                <a:effectLst/>
              </a:rPr>
              <a:t>Applied</a:t>
            </a:r>
            <a:r>
              <a:rPr lang="pt-PT" sz="1400" i="1" dirty="0">
                <a:effectLst/>
              </a:rPr>
              <a:t> </a:t>
            </a:r>
            <a:r>
              <a:rPr lang="pt-PT" sz="1400" i="1" dirty="0" err="1">
                <a:effectLst/>
              </a:rPr>
              <a:t>Mathematics</a:t>
            </a:r>
            <a:r>
              <a:rPr lang="pt-PT" sz="1400" dirty="0">
                <a:effectLst/>
              </a:rPr>
              <a:t>, 268:121– 134. </a:t>
            </a:r>
            <a:endParaRPr lang="pt-PT" sz="1400" dirty="0"/>
          </a:p>
          <a:p>
            <a:r>
              <a:rPr lang="pt-PT" sz="1400" dirty="0">
                <a:effectLst/>
              </a:rPr>
              <a:t>[34] Hull, J. (2002). </a:t>
            </a:r>
            <a:r>
              <a:rPr lang="pt-PT" sz="1400" i="1" dirty="0" err="1">
                <a:effectLst/>
              </a:rPr>
              <a:t>Options</a:t>
            </a:r>
            <a:r>
              <a:rPr lang="pt-PT" sz="1400" i="1" dirty="0">
                <a:effectLst/>
              </a:rPr>
              <a:t>, Futures, &amp; </a:t>
            </a:r>
            <a:r>
              <a:rPr lang="pt-PT" sz="1400" i="1" dirty="0" err="1">
                <a:effectLst/>
              </a:rPr>
              <a:t>Other</a:t>
            </a:r>
            <a:r>
              <a:rPr lang="pt-PT" sz="1400" i="1" dirty="0">
                <a:effectLst/>
              </a:rPr>
              <a:t> </a:t>
            </a:r>
            <a:r>
              <a:rPr lang="pt-PT" sz="1400" i="1" dirty="0" err="1">
                <a:effectLst/>
              </a:rPr>
              <a:t>Derivatives</a:t>
            </a:r>
            <a:r>
              <a:rPr lang="pt-PT" sz="1400" i="1" dirty="0">
                <a:effectLst/>
              </a:rPr>
              <a:t>. </a:t>
            </a:r>
            <a:r>
              <a:rPr lang="pt-PT" sz="1400" i="1" dirty="0" err="1">
                <a:effectLst/>
              </a:rPr>
              <a:t>Solutions</a:t>
            </a:r>
            <a:r>
              <a:rPr lang="pt-PT" sz="1400" i="1" dirty="0">
                <a:effectLst/>
              </a:rPr>
              <a:t> Manual</a:t>
            </a:r>
            <a:r>
              <a:rPr lang="pt-PT" sz="1400" dirty="0">
                <a:effectLst/>
              </a:rPr>
              <a:t>. Prentice Hall </a:t>
            </a:r>
            <a:r>
              <a:rPr lang="pt-PT" sz="1400" dirty="0" err="1">
                <a:effectLst/>
              </a:rPr>
              <a:t>International</a:t>
            </a:r>
            <a:r>
              <a:rPr lang="pt-PT" sz="1400" dirty="0">
                <a:effectLst/>
              </a:rPr>
              <a:t>. </a:t>
            </a:r>
            <a:endParaRPr lang="pt-PT" sz="1400" dirty="0"/>
          </a:p>
          <a:p>
            <a:r>
              <a:rPr lang="pt-PT" sz="1400" dirty="0">
                <a:effectLst/>
              </a:rPr>
              <a:t>[39] Kennedy, J. </a:t>
            </a:r>
            <a:r>
              <a:rPr lang="pt-PT" sz="1400" dirty="0" err="1">
                <a:effectLst/>
              </a:rPr>
              <a:t>and</a:t>
            </a:r>
            <a:r>
              <a:rPr lang="pt-PT" sz="1400" dirty="0">
                <a:effectLst/>
              </a:rPr>
              <a:t> </a:t>
            </a:r>
            <a:r>
              <a:rPr lang="pt-PT" sz="1400" dirty="0" err="1">
                <a:effectLst/>
              </a:rPr>
              <a:t>Eberhart</a:t>
            </a:r>
            <a:r>
              <a:rPr lang="pt-PT" sz="1400" dirty="0">
                <a:effectLst/>
              </a:rPr>
              <a:t>, R. (1995). </a:t>
            </a:r>
            <a:r>
              <a:rPr lang="pt-PT" sz="1400" dirty="0" err="1">
                <a:effectLst/>
              </a:rPr>
              <a:t>Particle</a:t>
            </a:r>
            <a:r>
              <a:rPr lang="pt-PT" sz="1400" dirty="0">
                <a:effectLst/>
              </a:rPr>
              <a:t> </a:t>
            </a:r>
            <a:r>
              <a:rPr lang="pt-PT" sz="1400" dirty="0" err="1">
                <a:effectLst/>
              </a:rPr>
              <a:t>swarm</a:t>
            </a:r>
            <a:r>
              <a:rPr lang="pt-PT" sz="1400" dirty="0">
                <a:effectLst/>
              </a:rPr>
              <a:t> </a:t>
            </a:r>
            <a:r>
              <a:rPr lang="pt-PT" sz="1400" dirty="0" err="1">
                <a:effectLst/>
              </a:rPr>
              <a:t>optimization</a:t>
            </a:r>
            <a:r>
              <a:rPr lang="pt-PT" sz="1400" dirty="0">
                <a:effectLst/>
              </a:rPr>
              <a:t>. </a:t>
            </a:r>
            <a:r>
              <a:rPr lang="pt-PT" sz="1400" i="1" dirty="0" err="1">
                <a:effectLst/>
              </a:rPr>
              <a:t>Proceedings</a:t>
            </a:r>
            <a:r>
              <a:rPr lang="pt-PT" sz="1400" i="1" dirty="0">
                <a:effectLst/>
              </a:rPr>
              <a:t> </a:t>
            </a:r>
            <a:r>
              <a:rPr lang="pt-PT" sz="1400" i="1" dirty="0" err="1">
                <a:effectLst/>
              </a:rPr>
              <a:t>of</a:t>
            </a:r>
            <a:r>
              <a:rPr lang="pt-PT" sz="1400" i="1" dirty="0">
                <a:effectLst/>
              </a:rPr>
              <a:t> ICNN’95 - </a:t>
            </a:r>
            <a:r>
              <a:rPr lang="pt-PT" sz="1400" i="1" dirty="0" err="1">
                <a:effectLst/>
              </a:rPr>
              <a:t>International</a:t>
            </a:r>
            <a:r>
              <a:rPr lang="pt-PT" sz="1400" i="1" dirty="0">
                <a:effectLst/>
              </a:rPr>
              <a:t> Conference </a:t>
            </a:r>
            <a:r>
              <a:rPr lang="pt-PT" sz="1400" i="1" dirty="0" err="1">
                <a:effectLst/>
              </a:rPr>
              <a:t>on</a:t>
            </a:r>
            <a:r>
              <a:rPr lang="pt-PT" sz="1400" i="1" dirty="0">
                <a:effectLst/>
              </a:rPr>
              <a:t> Neural Networks</a:t>
            </a:r>
            <a:r>
              <a:rPr lang="pt-PT" sz="1400" dirty="0">
                <a:effectLst/>
              </a:rPr>
              <a:t>, 4:1942–1948 vol.4.</a:t>
            </a:r>
            <a:endParaRPr lang="pt-PT" sz="1400" dirty="0"/>
          </a:p>
          <a:p>
            <a:r>
              <a:rPr lang="pt-PT" sz="1400" dirty="0">
                <a:effectLst/>
              </a:rPr>
              <a:t>[43] Kim, P. (2017). </a:t>
            </a:r>
            <a:r>
              <a:rPr lang="pt-PT" sz="1400" i="1" dirty="0">
                <a:effectLst/>
              </a:rPr>
              <a:t>MATLAB </a:t>
            </a:r>
            <a:r>
              <a:rPr lang="pt-PT" sz="1400" i="1" dirty="0" err="1">
                <a:effectLst/>
              </a:rPr>
              <a:t>Deep</a:t>
            </a:r>
            <a:r>
              <a:rPr lang="pt-PT" sz="1400" i="1" dirty="0">
                <a:effectLst/>
              </a:rPr>
              <a:t> </a:t>
            </a:r>
            <a:r>
              <a:rPr lang="pt-PT" sz="1400" i="1" dirty="0" err="1">
                <a:effectLst/>
              </a:rPr>
              <a:t>Learning</a:t>
            </a:r>
            <a:r>
              <a:rPr lang="pt-PT" sz="1400" dirty="0">
                <a:effectLst/>
              </a:rPr>
              <a:t>. </a:t>
            </a:r>
            <a:r>
              <a:rPr lang="pt-PT" sz="1400" dirty="0" err="1">
                <a:effectLst/>
              </a:rPr>
              <a:t>Apress</a:t>
            </a:r>
            <a:r>
              <a:rPr lang="pt-PT" sz="1400" dirty="0">
                <a:effectLst/>
              </a:rPr>
              <a:t> Berkeley, CA.</a:t>
            </a:r>
            <a:br>
              <a:rPr lang="pt-PT" sz="1400" dirty="0">
                <a:effectLst/>
              </a:rPr>
            </a:br>
            <a:r>
              <a:rPr lang="pt-PT" sz="1400" dirty="0">
                <a:effectLst/>
              </a:rPr>
              <a:t>[44] </a:t>
            </a:r>
            <a:r>
              <a:rPr lang="pt-PT" sz="1400" dirty="0" err="1">
                <a:effectLst/>
              </a:rPr>
              <a:t>Kingma</a:t>
            </a:r>
            <a:r>
              <a:rPr lang="pt-PT" sz="1400" dirty="0">
                <a:effectLst/>
              </a:rPr>
              <a:t>, D. </a:t>
            </a:r>
            <a:r>
              <a:rPr lang="pt-PT" sz="1400" dirty="0" err="1">
                <a:effectLst/>
              </a:rPr>
              <a:t>and</a:t>
            </a:r>
            <a:r>
              <a:rPr lang="pt-PT" sz="1400" dirty="0">
                <a:effectLst/>
              </a:rPr>
              <a:t> </a:t>
            </a:r>
            <a:r>
              <a:rPr lang="pt-PT" sz="1400" dirty="0" err="1">
                <a:effectLst/>
              </a:rPr>
              <a:t>Ba</a:t>
            </a:r>
            <a:r>
              <a:rPr lang="pt-PT" sz="1400" dirty="0">
                <a:effectLst/>
              </a:rPr>
              <a:t>, J. (2014). Adam: A </a:t>
            </a:r>
            <a:r>
              <a:rPr lang="pt-PT" sz="1400" dirty="0" err="1">
                <a:effectLst/>
              </a:rPr>
              <a:t>method</a:t>
            </a:r>
            <a:r>
              <a:rPr lang="pt-PT" sz="1400" dirty="0">
                <a:effectLst/>
              </a:rPr>
              <a:t> for </a:t>
            </a:r>
            <a:r>
              <a:rPr lang="pt-PT" sz="1400" dirty="0" err="1">
                <a:effectLst/>
              </a:rPr>
              <a:t>stochastic</a:t>
            </a:r>
            <a:r>
              <a:rPr lang="pt-PT" sz="1400" dirty="0">
                <a:effectLst/>
              </a:rPr>
              <a:t> </a:t>
            </a:r>
            <a:r>
              <a:rPr lang="pt-PT" sz="1400" dirty="0" err="1">
                <a:effectLst/>
              </a:rPr>
              <a:t>optimization</a:t>
            </a:r>
            <a:r>
              <a:rPr lang="pt-PT" sz="1400" dirty="0">
                <a:effectLst/>
              </a:rPr>
              <a:t>. </a:t>
            </a:r>
            <a:r>
              <a:rPr lang="pt-PT" sz="1400" i="1" dirty="0" err="1">
                <a:effectLst/>
              </a:rPr>
              <a:t>International</a:t>
            </a:r>
            <a:r>
              <a:rPr lang="pt-PT" sz="1400" i="1" dirty="0">
                <a:effectLst/>
              </a:rPr>
              <a:t> Conference </a:t>
            </a:r>
            <a:r>
              <a:rPr lang="pt-PT" sz="1400" i="1" dirty="0" err="1">
                <a:effectLst/>
              </a:rPr>
              <a:t>on</a:t>
            </a:r>
            <a:r>
              <a:rPr lang="pt-PT" sz="1400" i="1" dirty="0">
                <a:effectLst/>
              </a:rPr>
              <a:t> </a:t>
            </a:r>
            <a:r>
              <a:rPr lang="pt-PT" sz="1400" i="1" dirty="0" err="1">
                <a:effectLst/>
              </a:rPr>
              <a:t>Learning</a:t>
            </a:r>
            <a:r>
              <a:rPr lang="pt-PT" sz="1400" i="1" dirty="0">
                <a:effectLst/>
              </a:rPr>
              <a:t> </a:t>
            </a:r>
            <a:r>
              <a:rPr lang="pt-PT" sz="1400" i="1" dirty="0" err="1">
                <a:effectLst/>
              </a:rPr>
              <a:t>Representations</a:t>
            </a:r>
            <a:r>
              <a:rPr lang="pt-PT" sz="1400" dirty="0">
                <a:effectLst/>
              </a:rPr>
              <a:t>.</a:t>
            </a:r>
          </a:p>
          <a:p>
            <a:r>
              <a:rPr lang="pt-PT" sz="1400" dirty="0">
                <a:effectLst/>
              </a:rPr>
              <a:t>[47] Lewis, A. L. (2001). A </a:t>
            </a:r>
            <a:r>
              <a:rPr lang="pt-PT" sz="1400" dirty="0" err="1">
                <a:effectLst/>
              </a:rPr>
              <a:t>simple</a:t>
            </a:r>
            <a:r>
              <a:rPr lang="pt-PT" sz="1400" dirty="0">
                <a:effectLst/>
              </a:rPr>
              <a:t> </a:t>
            </a:r>
            <a:r>
              <a:rPr lang="pt-PT" sz="1400" dirty="0" err="1">
                <a:effectLst/>
              </a:rPr>
              <a:t>option</a:t>
            </a:r>
            <a:r>
              <a:rPr lang="pt-PT" sz="1400" dirty="0">
                <a:effectLst/>
              </a:rPr>
              <a:t> formula for general </a:t>
            </a:r>
            <a:r>
              <a:rPr lang="pt-PT" sz="1400" dirty="0" err="1">
                <a:effectLst/>
              </a:rPr>
              <a:t>jump-diffusion</a:t>
            </a:r>
            <a:r>
              <a:rPr lang="pt-PT" sz="1400" dirty="0">
                <a:effectLst/>
              </a:rPr>
              <a:t> </a:t>
            </a:r>
            <a:r>
              <a:rPr lang="pt-PT" sz="1400" dirty="0" err="1">
                <a:effectLst/>
              </a:rPr>
              <a:t>and</a:t>
            </a:r>
            <a:r>
              <a:rPr lang="pt-PT" sz="1400" dirty="0">
                <a:effectLst/>
              </a:rPr>
              <a:t> </a:t>
            </a:r>
            <a:r>
              <a:rPr lang="pt-PT" sz="1400" dirty="0" err="1">
                <a:effectLst/>
              </a:rPr>
              <a:t>other</a:t>
            </a:r>
            <a:r>
              <a:rPr lang="pt-PT" sz="1400" dirty="0">
                <a:effectLst/>
              </a:rPr>
              <a:t> exponential </a:t>
            </a:r>
            <a:r>
              <a:rPr lang="pt-PT" sz="1400" dirty="0" err="1">
                <a:effectLst/>
              </a:rPr>
              <a:t>levy</a:t>
            </a:r>
            <a:r>
              <a:rPr lang="pt-PT" sz="1400" dirty="0">
                <a:effectLst/>
              </a:rPr>
              <a:t> processes. </a:t>
            </a:r>
            <a:r>
              <a:rPr lang="pt-PT" sz="1400" i="1" dirty="0" err="1">
                <a:effectLst/>
              </a:rPr>
              <a:t>Journal</a:t>
            </a:r>
            <a:r>
              <a:rPr lang="pt-PT" sz="1400" i="1" dirty="0">
                <a:effectLst/>
              </a:rPr>
              <a:t> </a:t>
            </a:r>
            <a:r>
              <a:rPr lang="pt-PT" sz="1400" i="1" dirty="0" err="1">
                <a:effectLst/>
              </a:rPr>
              <a:t>of</a:t>
            </a:r>
            <a:r>
              <a:rPr lang="pt-PT" sz="1400" i="1" dirty="0">
                <a:effectLst/>
              </a:rPr>
              <a:t> Financial </a:t>
            </a:r>
            <a:r>
              <a:rPr lang="pt-PT" sz="1400" i="1" dirty="0" err="1">
                <a:effectLst/>
              </a:rPr>
              <a:t>Abstracts</a:t>
            </a:r>
            <a:r>
              <a:rPr lang="pt-PT" sz="1400" i="1" dirty="0">
                <a:effectLst/>
              </a:rPr>
              <a:t> </a:t>
            </a:r>
            <a:r>
              <a:rPr lang="pt-PT" sz="1400" i="1" dirty="0" err="1">
                <a:effectLst/>
              </a:rPr>
              <a:t>eJournal</a:t>
            </a:r>
            <a:r>
              <a:rPr lang="pt-PT" sz="1400" dirty="0">
                <a:effectLst/>
              </a:rPr>
              <a:t>. </a:t>
            </a:r>
            <a:endParaRPr lang="pt-PT" sz="1400" dirty="0"/>
          </a:p>
          <a:p>
            <a:r>
              <a:rPr lang="pt-PT" sz="1400" dirty="0">
                <a:effectLst/>
              </a:rPr>
              <a:t>[49] </a:t>
            </a:r>
            <a:r>
              <a:rPr lang="pt-PT" sz="1400" dirty="0" err="1">
                <a:effectLst/>
              </a:rPr>
              <a:t>Liang</a:t>
            </a:r>
            <a:r>
              <a:rPr lang="pt-PT" sz="1400" dirty="0">
                <a:effectLst/>
              </a:rPr>
              <a:t>, L. </a:t>
            </a:r>
            <a:r>
              <a:rPr lang="pt-PT" sz="1400" dirty="0" err="1">
                <a:effectLst/>
              </a:rPr>
              <a:t>and</a:t>
            </a:r>
            <a:r>
              <a:rPr lang="pt-PT" sz="1400" dirty="0">
                <a:effectLst/>
              </a:rPr>
              <a:t> Cai, X. (2022). Time-</a:t>
            </a:r>
            <a:r>
              <a:rPr lang="pt-PT" sz="1400" dirty="0" err="1">
                <a:effectLst/>
              </a:rPr>
              <a:t>sequencing</a:t>
            </a:r>
            <a:r>
              <a:rPr lang="pt-PT" sz="1400" dirty="0">
                <a:effectLst/>
              </a:rPr>
              <a:t> </a:t>
            </a:r>
            <a:r>
              <a:rPr lang="pt-PT" sz="1400" dirty="0" err="1">
                <a:effectLst/>
              </a:rPr>
              <a:t>european</a:t>
            </a:r>
            <a:r>
              <a:rPr lang="pt-PT" sz="1400" dirty="0">
                <a:effectLst/>
              </a:rPr>
              <a:t> </a:t>
            </a:r>
            <a:r>
              <a:rPr lang="pt-PT" sz="1400" dirty="0" err="1">
                <a:effectLst/>
              </a:rPr>
              <a:t>options</a:t>
            </a:r>
            <a:r>
              <a:rPr lang="pt-PT" sz="1400" dirty="0">
                <a:effectLst/>
              </a:rPr>
              <a:t> </a:t>
            </a:r>
            <a:r>
              <a:rPr lang="pt-PT" sz="1400" dirty="0" err="1">
                <a:effectLst/>
              </a:rPr>
              <a:t>and</a:t>
            </a:r>
            <a:r>
              <a:rPr lang="pt-PT" sz="1400" dirty="0">
                <a:effectLst/>
              </a:rPr>
              <a:t> </a:t>
            </a:r>
            <a:r>
              <a:rPr lang="pt-PT" sz="1400" dirty="0" err="1">
                <a:effectLst/>
              </a:rPr>
              <a:t>pricing</a:t>
            </a:r>
            <a:r>
              <a:rPr lang="pt-PT" sz="1400" dirty="0">
                <a:effectLst/>
              </a:rPr>
              <a:t> </a:t>
            </a:r>
            <a:r>
              <a:rPr lang="pt-PT" sz="1400" dirty="0" err="1">
                <a:effectLst/>
              </a:rPr>
              <a:t>with</a:t>
            </a:r>
            <a:r>
              <a:rPr lang="pt-PT" sz="1400" dirty="0">
                <a:effectLst/>
              </a:rPr>
              <a:t> </a:t>
            </a:r>
            <a:r>
              <a:rPr lang="pt-PT" sz="1400" dirty="0" err="1">
                <a:effectLst/>
              </a:rPr>
              <a:t>deep</a:t>
            </a:r>
            <a:r>
              <a:rPr lang="pt-PT" sz="1400" dirty="0">
                <a:effectLst/>
              </a:rPr>
              <a:t> </a:t>
            </a:r>
            <a:r>
              <a:rPr lang="pt-PT" sz="1400" dirty="0" err="1">
                <a:effectLst/>
              </a:rPr>
              <a:t>learning</a:t>
            </a:r>
            <a:r>
              <a:rPr lang="pt-PT" sz="1400" dirty="0">
                <a:effectLst/>
              </a:rPr>
              <a:t> – </a:t>
            </a:r>
            <a:r>
              <a:rPr lang="pt-PT" sz="1400" dirty="0" err="1">
                <a:effectLst/>
              </a:rPr>
              <a:t>analyzing</a:t>
            </a:r>
            <a:r>
              <a:rPr lang="pt-PT" sz="1400" dirty="0">
                <a:effectLst/>
              </a:rPr>
              <a:t> </a:t>
            </a:r>
            <a:r>
              <a:rPr lang="pt-PT" sz="1400" dirty="0" err="1">
                <a:effectLst/>
              </a:rPr>
              <a:t>based</a:t>
            </a:r>
            <a:r>
              <a:rPr lang="pt-PT" sz="1400" dirty="0">
                <a:effectLst/>
              </a:rPr>
              <a:t> </a:t>
            </a:r>
            <a:r>
              <a:rPr lang="pt-PT" sz="1400" dirty="0" err="1">
                <a:effectLst/>
              </a:rPr>
              <a:t>on</a:t>
            </a:r>
            <a:r>
              <a:rPr lang="pt-PT" sz="1400" dirty="0">
                <a:effectLst/>
              </a:rPr>
              <a:t> </a:t>
            </a:r>
            <a:r>
              <a:rPr lang="pt-PT" sz="1400" dirty="0" err="1">
                <a:effectLst/>
              </a:rPr>
              <a:t>interpretable</a:t>
            </a:r>
            <a:r>
              <a:rPr lang="pt-PT" sz="1400" dirty="0">
                <a:effectLst/>
              </a:rPr>
              <a:t> ale </a:t>
            </a:r>
            <a:r>
              <a:rPr lang="pt-PT" sz="1400" dirty="0" err="1">
                <a:effectLst/>
              </a:rPr>
              <a:t>method</a:t>
            </a:r>
            <a:r>
              <a:rPr lang="pt-PT" sz="1400" dirty="0">
                <a:effectLst/>
              </a:rPr>
              <a:t>. </a:t>
            </a:r>
            <a:r>
              <a:rPr lang="pt-PT" sz="1400" i="1" dirty="0">
                <a:effectLst/>
              </a:rPr>
              <a:t>Expert </a:t>
            </a:r>
            <a:r>
              <a:rPr lang="pt-PT" sz="1400" i="1" dirty="0" err="1">
                <a:effectLst/>
              </a:rPr>
              <a:t>Systems</a:t>
            </a:r>
            <a:r>
              <a:rPr lang="pt-PT" sz="1400" i="1" dirty="0">
                <a:effectLst/>
              </a:rPr>
              <a:t> </a:t>
            </a:r>
            <a:r>
              <a:rPr lang="pt-PT" sz="1400" i="1" dirty="0" err="1">
                <a:effectLst/>
              </a:rPr>
              <a:t>with</a:t>
            </a:r>
            <a:r>
              <a:rPr lang="pt-PT" sz="1400" i="1" dirty="0">
                <a:effectLst/>
              </a:rPr>
              <a:t> </a:t>
            </a:r>
            <a:r>
              <a:rPr lang="pt-PT" sz="1400" i="1" dirty="0" err="1">
                <a:effectLst/>
              </a:rPr>
              <a:t>Applications</a:t>
            </a:r>
            <a:r>
              <a:rPr lang="pt-PT" sz="1400" dirty="0">
                <a:effectLst/>
              </a:rPr>
              <a:t>, 187:115951. </a:t>
            </a:r>
            <a:endParaRPr lang="pt-PT" sz="1400" dirty="0"/>
          </a:p>
          <a:p>
            <a:r>
              <a:rPr lang="pt-PT" sz="1400" dirty="0">
                <a:effectLst/>
              </a:rPr>
              <a:t>[52] Liu,S.,Borovykh,A.,Grzelak,L.,</a:t>
            </a:r>
            <a:r>
              <a:rPr lang="pt-PT" sz="1400" dirty="0" err="1">
                <a:effectLst/>
              </a:rPr>
              <a:t>and</a:t>
            </a:r>
            <a:r>
              <a:rPr lang="pt-PT" sz="1400" dirty="0">
                <a:effectLst/>
              </a:rPr>
              <a:t> </a:t>
            </a:r>
            <a:r>
              <a:rPr lang="pt-PT" sz="1400" dirty="0" err="1">
                <a:effectLst/>
              </a:rPr>
              <a:t>Oosterlee,C</a:t>
            </a:r>
            <a:r>
              <a:rPr lang="pt-PT" sz="1400" dirty="0">
                <a:effectLst/>
              </a:rPr>
              <a:t>.(2019a).A neural network-</a:t>
            </a:r>
            <a:r>
              <a:rPr lang="pt-PT" sz="1400" dirty="0" err="1">
                <a:effectLst/>
              </a:rPr>
              <a:t>based</a:t>
            </a:r>
            <a:r>
              <a:rPr lang="pt-PT" sz="1400" dirty="0">
                <a:effectLst/>
              </a:rPr>
              <a:t> </a:t>
            </a:r>
            <a:r>
              <a:rPr lang="pt-PT" sz="1400" dirty="0" err="1">
                <a:effectLst/>
              </a:rPr>
              <a:t>framework</a:t>
            </a:r>
            <a:r>
              <a:rPr lang="pt-PT" sz="1400" dirty="0">
                <a:effectLst/>
              </a:rPr>
              <a:t> for financial </a:t>
            </a:r>
            <a:r>
              <a:rPr lang="pt-PT" sz="1400" dirty="0" err="1">
                <a:effectLst/>
              </a:rPr>
              <a:t>model</a:t>
            </a:r>
            <a:r>
              <a:rPr lang="pt-PT" sz="1400" dirty="0">
                <a:effectLst/>
              </a:rPr>
              <a:t> </a:t>
            </a:r>
            <a:r>
              <a:rPr lang="pt-PT" sz="1400" dirty="0" err="1">
                <a:effectLst/>
              </a:rPr>
              <a:t>calibration</a:t>
            </a:r>
            <a:r>
              <a:rPr lang="pt-PT" sz="1400" dirty="0">
                <a:effectLst/>
              </a:rPr>
              <a:t>. </a:t>
            </a:r>
            <a:r>
              <a:rPr lang="pt-PT" sz="1400" i="1" dirty="0" err="1">
                <a:effectLst/>
              </a:rPr>
              <a:t>Journal</a:t>
            </a:r>
            <a:r>
              <a:rPr lang="pt-PT" sz="1400" i="1" dirty="0">
                <a:effectLst/>
              </a:rPr>
              <a:t> </a:t>
            </a:r>
            <a:r>
              <a:rPr lang="pt-PT" sz="1400" i="1" dirty="0" err="1">
                <a:effectLst/>
              </a:rPr>
              <a:t>of</a:t>
            </a:r>
            <a:r>
              <a:rPr lang="pt-PT" sz="1400" i="1" dirty="0">
                <a:effectLst/>
              </a:rPr>
              <a:t> </a:t>
            </a:r>
            <a:r>
              <a:rPr lang="pt-PT" sz="1400" i="1" dirty="0" err="1">
                <a:effectLst/>
              </a:rPr>
              <a:t>Mathematics</a:t>
            </a:r>
            <a:r>
              <a:rPr lang="pt-PT" sz="1400" i="1" dirty="0">
                <a:effectLst/>
              </a:rPr>
              <a:t> in </a:t>
            </a:r>
            <a:r>
              <a:rPr lang="pt-PT" sz="1400" i="1" dirty="0" err="1">
                <a:effectLst/>
              </a:rPr>
              <a:t>Industry</a:t>
            </a:r>
            <a:r>
              <a:rPr lang="pt-PT" sz="1400" dirty="0">
                <a:effectLst/>
              </a:rPr>
              <a:t>, 9:9.</a:t>
            </a:r>
            <a:br>
              <a:rPr lang="pt-PT" sz="1400" dirty="0">
                <a:effectLst/>
              </a:rPr>
            </a:br>
            <a:r>
              <a:rPr lang="pt-PT" sz="1400" dirty="0">
                <a:effectLst/>
              </a:rPr>
              <a:t>[53] </a:t>
            </a:r>
            <a:r>
              <a:rPr lang="pt-PT" sz="1400" dirty="0" err="1">
                <a:effectLst/>
              </a:rPr>
              <a:t>Liu</a:t>
            </a:r>
            <a:r>
              <a:rPr lang="pt-PT" sz="1400" dirty="0">
                <a:effectLst/>
              </a:rPr>
              <a:t>, S., </a:t>
            </a:r>
            <a:r>
              <a:rPr lang="pt-PT" sz="1400" dirty="0" err="1">
                <a:effectLst/>
              </a:rPr>
              <a:t>Oosterlee</a:t>
            </a:r>
            <a:r>
              <a:rPr lang="pt-PT" sz="1400" dirty="0">
                <a:effectLst/>
              </a:rPr>
              <a:t>, C., </a:t>
            </a:r>
            <a:r>
              <a:rPr lang="pt-PT" sz="1400" dirty="0" err="1">
                <a:effectLst/>
              </a:rPr>
              <a:t>and</a:t>
            </a:r>
            <a:r>
              <a:rPr lang="pt-PT" sz="1400" dirty="0">
                <a:effectLst/>
              </a:rPr>
              <a:t> </a:t>
            </a:r>
            <a:r>
              <a:rPr lang="pt-PT" sz="1400" dirty="0" err="1">
                <a:effectLst/>
              </a:rPr>
              <a:t>Bohte</a:t>
            </a:r>
            <a:r>
              <a:rPr lang="pt-PT" sz="1400" dirty="0">
                <a:effectLst/>
              </a:rPr>
              <a:t>, S. (2019b). </a:t>
            </a:r>
            <a:r>
              <a:rPr lang="pt-PT" sz="1400" dirty="0" err="1">
                <a:effectLst/>
              </a:rPr>
              <a:t>Pricing</a:t>
            </a:r>
            <a:r>
              <a:rPr lang="pt-PT" sz="1400" dirty="0">
                <a:effectLst/>
              </a:rPr>
              <a:t> </a:t>
            </a:r>
            <a:r>
              <a:rPr lang="pt-PT" sz="1400" dirty="0" err="1">
                <a:effectLst/>
              </a:rPr>
              <a:t>options</a:t>
            </a:r>
            <a:r>
              <a:rPr lang="pt-PT" sz="1400" dirty="0">
                <a:effectLst/>
              </a:rPr>
              <a:t> </a:t>
            </a:r>
            <a:r>
              <a:rPr lang="pt-PT" sz="1400" dirty="0" err="1">
                <a:effectLst/>
              </a:rPr>
              <a:t>and</a:t>
            </a:r>
            <a:r>
              <a:rPr lang="pt-PT" sz="1400" dirty="0">
                <a:effectLst/>
              </a:rPr>
              <a:t> </a:t>
            </a:r>
            <a:r>
              <a:rPr lang="pt-PT" sz="1400" dirty="0" err="1">
                <a:effectLst/>
              </a:rPr>
              <a:t>computing</a:t>
            </a:r>
            <a:r>
              <a:rPr lang="pt-PT" sz="1400" dirty="0">
                <a:effectLst/>
              </a:rPr>
              <a:t> </a:t>
            </a:r>
            <a:r>
              <a:rPr lang="pt-PT" sz="1400" dirty="0" err="1">
                <a:effectLst/>
              </a:rPr>
              <a:t>implied</a:t>
            </a:r>
            <a:r>
              <a:rPr lang="pt-PT" sz="1400" dirty="0">
                <a:effectLst/>
              </a:rPr>
              <a:t> </a:t>
            </a:r>
            <a:r>
              <a:rPr lang="pt-PT" sz="1400" dirty="0" err="1">
                <a:effectLst/>
              </a:rPr>
              <a:t>volatilities</a:t>
            </a:r>
            <a:r>
              <a:rPr lang="pt-PT" sz="1400" dirty="0">
                <a:effectLst/>
              </a:rPr>
              <a:t> </a:t>
            </a:r>
            <a:r>
              <a:rPr lang="pt-PT" sz="1400" dirty="0" err="1">
                <a:effectLst/>
              </a:rPr>
              <a:t>using</a:t>
            </a:r>
            <a:r>
              <a:rPr lang="pt-PT" sz="1400" dirty="0">
                <a:effectLst/>
              </a:rPr>
              <a:t> neural networks. </a:t>
            </a:r>
            <a:r>
              <a:rPr lang="pt-PT" sz="1400" i="1" dirty="0" err="1">
                <a:effectLst/>
              </a:rPr>
              <a:t>Risks</a:t>
            </a:r>
            <a:r>
              <a:rPr lang="pt-PT" sz="1400" dirty="0">
                <a:effectLst/>
              </a:rPr>
              <a:t>, 7(1):16.</a:t>
            </a:r>
            <a:br>
              <a:rPr lang="pt-PT" sz="1400" dirty="0">
                <a:effectLst/>
              </a:rPr>
            </a:br>
            <a:r>
              <a:rPr lang="pt-PT" sz="1400" dirty="0">
                <a:effectLst/>
              </a:rPr>
              <a:t>[54] </a:t>
            </a:r>
            <a:r>
              <a:rPr lang="pt-PT" sz="1400" dirty="0" err="1">
                <a:effectLst/>
              </a:rPr>
              <a:t>Liu</a:t>
            </a:r>
            <a:r>
              <a:rPr lang="pt-PT" sz="1400" dirty="0">
                <a:effectLst/>
              </a:rPr>
              <a:t>, Y. </a:t>
            </a:r>
            <a:r>
              <a:rPr lang="pt-PT" sz="1400" dirty="0" err="1">
                <a:effectLst/>
              </a:rPr>
              <a:t>and</a:t>
            </a:r>
            <a:r>
              <a:rPr lang="pt-PT" sz="1400" dirty="0">
                <a:effectLst/>
              </a:rPr>
              <a:t> </a:t>
            </a:r>
            <a:r>
              <a:rPr lang="pt-PT" sz="1400" dirty="0" err="1">
                <a:effectLst/>
              </a:rPr>
              <a:t>Zhang</a:t>
            </a:r>
            <a:r>
              <a:rPr lang="pt-PT" sz="1400" dirty="0">
                <a:effectLst/>
              </a:rPr>
              <a:t>, X. (2023). </a:t>
            </a:r>
            <a:r>
              <a:rPr lang="pt-PT" sz="1400" dirty="0" err="1">
                <a:effectLst/>
              </a:rPr>
              <a:t>Option</a:t>
            </a:r>
            <a:r>
              <a:rPr lang="pt-PT" sz="1400" dirty="0">
                <a:effectLst/>
              </a:rPr>
              <a:t> </a:t>
            </a:r>
            <a:r>
              <a:rPr lang="pt-PT" sz="1400" dirty="0" err="1">
                <a:effectLst/>
              </a:rPr>
              <a:t>pricing</a:t>
            </a:r>
            <a:r>
              <a:rPr lang="pt-PT" sz="1400" dirty="0">
                <a:effectLst/>
              </a:rPr>
              <a:t> </a:t>
            </a:r>
            <a:r>
              <a:rPr lang="pt-PT" sz="1400" dirty="0" err="1">
                <a:effectLst/>
              </a:rPr>
              <a:t>using</a:t>
            </a:r>
            <a:r>
              <a:rPr lang="pt-PT" sz="1400" dirty="0">
                <a:effectLst/>
              </a:rPr>
              <a:t> </a:t>
            </a:r>
            <a:r>
              <a:rPr lang="pt-PT" sz="1400" dirty="0" err="1">
                <a:effectLst/>
              </a:rPr>
              <a:t>lstm</a:t>
            </a:r>
            <a:r>
              <a:rPr lang="pt-PT" sz="1400" dirty="0">
                <a:effectLst/>
              </a:rPr>
              <a:t>: A </a:t>
            </a:r>
            <a:r>
              <a:rPr lang="pt-PT" sz="1400" dirty="0" err="1">
                <a:effectLst/>
              </a:rPr>
              <a:t>perspective</a:t>
            </a:r>
            <a:r>
              <a:rPr lang="pt-PT" sz="1400" dirty="0">
                <a:effectLst/>
              </a:rPr>
              <a:t> </a:t>
            </a:r>
            <a:r>
              <a:rPr lang="pt-PT" sz="1400" dirty="0" err="1">
                <a:effectLst/>
              </a:rPr>
              <a:t>of</a:t>
            </a:r>
            <a:r>
              <a:rPr lang="pt-PT" sz="1400" dirty="0">
                <a:effectLst/>
              </a:rPr>
              <a:t> </a:t>
            </a:r>
            <a:r>
              <a:rPr lang="pt-PT" sz="1400" dirty="0" err="1">
                <a:effectLst/>
              </a:rPr>
              <a:t>realized</a:t>
            </a:r>
            <a:r>
              <a:rPr lang="pt-PT" sz="1400" dirty="0">
                <a:effectLst/>
              </a:rPr>
              <a:t> </a:t>
            </a:r>
            <a:r>
              <a:rPr lang="pt-PT" sz="1400" dirty="0" err="1">
                <a:effectLst/>
              </a:rPr>
              <a:t>skewness</a:t>
            </a:r>
            <a:r>
              <a:rPr lang="pt-PT" sz="1400" dirty="0">
                <a:effectLst/>
              </a:rPr>
              <a:t>. </a:t>
            </a:r>
            <a:r>
              <a:rPr lang="pt-PT" sz="1400" i="1" dirty="0" err="1">
                <a:effectLst/>
              </a:rPr>
              <a:t>Mathematics</a:t>
            </a:r>
            <a:r>
              <a:rPr lang="pt-PT" sz="1400" dirty="0">
                <a:effectLst/>
              </a:rPr>
              <a:t>, 11:314. </a:t>
            </a:r>
            <a:endParaRPr lang="pt-PT" sz="1400" dirty="0"/>
          </a:p>
          <a:p>
            <a:r>
              <a:rPr lang="pt-PT" sz="1400" dirty="0">
                <a:effectLst/>
              </a:rPr>
              <a:t>[64] </a:t>
            </a:r>
            <a:r>
              <a:rPr lang="pt-PT" sz="1400" dirty="0" err="1">
                <a:effectLst/>
              </a:rPr>
              <a:t>Robbins</a:t>
            </a:r>
            <a:r>
              <a:rPr lang="pt-PT" sz="1400" dirty="0">
                <a:effectLst/>
              </a:rPr>
              <a:t>, H. </a:t>
            </a:r>
            <a:r>
              <a:rPr lang="pt-PT" sz="1400" dirty="0" err="1">
                <a:effectLst/>
              </a:rPr>
              <a:t>and</a:t>
            </a:r>
            <a:r>
              <a:rPr lang="pt-PT" sz="1400" dirty="0">
                <a:effectLst/>
              </a:rPr>
              <a:t> </a:t>
            </a:r>
            <a:r>
              <a:rPr lang="pt-PT" sz="1400" dirty="0" err="1">
                <a:effectLst/>
              </a:rPr>
              <a:t>Monro</a:t>
            </a:r>
            <a:r>
              <a:rPr lang="pt-PT" sz="1400" dirty="0">
                <a:effectLst/>
              </a:rPr>
              <a:t>, S. (1951). A </a:t>
            </a:r>
            <a:r>
              <a:rPr lang="pt-PT" sz="1400" dirty="0" err="1">
                <a:effectLst/>
              </a:rPr>
              <a:t>stochastic</a:t>
            </a:r>
            <a:r>
              <a:rPr lang="pt-PT" sz="1400" dirty="0">
                <a:effectLst/>
              </a:rPr>
              <a:t> </a:t>
            </a:r>
            <a:r>
              <a:rPr lang="pt-PT" sz="1400" dirty="0" err="1">
                <a:effectLst/>
              </a:rPr>
              <a:t>approximation</a:t>
            </a:r>
            <a:r>
              <a:rPr lang="pt-PT" sz="1400" dirty="0">
                <a:effectLst/>
              </a:rPr>
              <a:t> </a:t>
            </a:r>
            <a:r>
              <a:rPr lang="pt-PT" sz="1400" dirty="0" err="1">
                <a:effectLst/>
              </a:rPr>
              <a:t>method</a:t>
            </a:r>
            <a:r>
              <a:rPr lang="pt-PT" sz="1400" dirty="0">
                <a:effectLst/>
              </a:rPr>
              <a:t>. </a:t>
            </a:r>
            <a:r>
              <a:rPr lang="pt-PT" sz="1400" i="1" dirty="0" err="1">
                <a:effectLst/>
              </a:rPr>
              <a:t>The</a:t>
            </a:r>
            <a:r>
              <a:rPr lang="pt-PT" sz="1400" i="1" dirty="0">
                <a:effectLst/>
              </a:rPr>
              <a:t> </a:t>
            </a:r>
            <a:r>
              <a:rPr lang="pt-PT" sz="1400" i="1" dirty="0" err="1">
                <a:effectLst/>
              </a:rPr>
              <a:t>Annals</a:t>
            </a:r>
            <a:r>
              <a:rPr lang="pt-PT" sz="1400" i="1" dirty="0">
                <a:effectLst/>
              </a:rPr>
              <a:t> </a:t>
            </a:r>
            <a:r>
              <a:rPr lang="pt-PT" sz="1400" i="1" dirty="0" err="1">
                <a:effectLst/>
              </a:rPr>
              <a:t>of</a:t>
            </a:r>
            <a:r>
              <a:rPr lang="pt-PT" sz="1400" i="1" dirty="0">
                <a:effectLst/>
              </a:rPr>
              <a:t> </a:t>
            </a:r>
            <a:r>
              <a:rPr lang="pt-PT" sz="1400" i="1" dirty="0" err="1">
                <a:effectLst/>
              </a:rPr>
              <a:t>Mathematical</a:t>
            </a:r>
            <a:r>
              <a:rPr lang="pt-PT" sz="1400" i="1" dirty="0">
                <a:effectLst/>
              </a:rPr>
              <a:t> </a:t>
            </a:r>
            <a:r>
              <a:rPr lang="pt-PT" sz="1400" i="1" dirty="0" err="1">
                <a:effectLst/>
              </a:rPr>
              <a:t>Statistics</a:t>
            </a:r>
            <a:r>
              <a:rPr lang="pt-PT" sz="1400" dirty="0">
                <a:effectLst/>
              </a:rPr>
              <a:t>, 22(3):400–407. </a:t>
            </a:r>
            <a:endParaRPr lang="pt-PT" sz="1400" dirty="0"/>
          </a:p>
          <a:p>
            <a:r>
              <a:rPr lang="pt-PT" sz="1400" dirty="0">
                <a:effectLst/>
              </a:rPr>
              <a:t>[69] </a:t>
            </a:r>
            <a:r>
              <a:rPr lang="pt-PT" sz="1400" dirty="0" err="1">
                <a:effectLst/>
              </a:rPr>
              <a:t>Storn</a:t>
            </a:r>
            <a:r>
              <a:rPr lang="pt-PT" sz="1400" dirty="0">
                <a:effectLst/>
              </a:rPr>
              <a:t>, R. </a:t>
            </a:r>
            <a:r>
              <a:rPr lang="pt-PT" sz="1400" dirty="0" err="1">
                <a:effectLst/>
              </a:rPr>
              <a:t>and</a:t>
            </a:r>
            <a:r>
              <a:rPr lang="pt-PT" sz="1400" dirty="0">
                <a:effectLst/>
              </a:rPr>
              <a:t> Price, K. (1997). A </a:t>
            </a:r>
            <a:r>
              <a:rPr lang="pt-PT" sz="1400" dirty="0" err="1">
                <a:effectLst/>
              </a:rPr>
              <a:t>simple</a:t>
            </a:r>
            <a:r>
              <a:rPr lang="pt-PT" sz="1400" dirty="0">
                <a:effectLst/>
              </a:rPr>
              <a:t> </a:t>
            </a:r>
            <a:r>
              <a:rPr lang="pt-PT" sz="1400" dirty="0" err="1">
                <a:effectLst/>
              </a:rPr>
              <a:t>and</a:t>
            </a:r>
            <a:r>
              <a:rPr lang="pt-PT" sz="1400" dirty="0">
                <a:effectLst/>
              </a:rPr>
              <a:t> </a:t>
            </a:r>
            <a:r>
              <a:rPr lang="pt-PT" sz="1400" dirty="0" err="1">
                <a:effectLst/>
              </a:rPr>
              <a:t>efficient</a:t>
            </a:r>
            <a:r>
              <a:rPr lang="pt-PT" sz="1400" dirty="0">
                <a:effectLst/>
              </a:rPr>
              <a:t> </a:t>
            </a:r>
            <a:r>
              <a:rPr lang="pt-PT" sz="1400" dirty="0" err="1">
                <a:effectLst/>
              </a:rPr>
              <a:t>heuristic</a:t>
            </a:r>
            <a:r>
              <a:rPr lang="pt-PT" sz="1400" dirty="0">
                <a:effectLst/>
              </a:rPr>
              <a:t> for global </a:t>
            </a:r>
            <a:r>
              <a:rPr lang="pt-PT" sz="1400" dirty="0" err="1">
                <a:effectLst/>
              </a:rPr>
              <a:t>optimization</a:t>
            </a:r>
            <a:r>
              <a:rPr lang="pt-PT" sz="1400" dirty="0">
                <a:effectLst/>
              </a:rPr>
              <a:t> </a:t>
            </a:r>
            <a:r>
              <a:rPr lang="pt-PT" sz="1400" dirty="0" err="1">
                <a:effectLst/>
              </a:rPr>
              <a:t>over</a:t>
            </a:r>
            <a:r>
              <a:rPr lang="pt-PT" sz="1400" dirty="0">
                <a:effectLst/>
              </a:rPr>
              <a:t> </a:t>
            </a:r>
            <a:r>
              <a:rPr lang="pt-PT" sz="1400" dirty="0" err="1">
                <a:effectLst/>
              </a:rPr>
              <a:t>continuous</a:t>
            </a:r>
            <a:r>
              <a:rPr lang="pt-PT" sz="1400" dirty="0">
                <a:effectLst/>
              </a:rPr>
              <a:t> </a:t>
            </a:r>
            <a:r>
              <a:rPr lang="pt-PT" sz="1400" dirty="0" err="1">
                <a:effectLst/>
              </a:rPr>
              <a:t>spaces</a:t>
            </a:r>
            <a:r>
              <a:rPr lang="pt-PT" sz="1400" dirty="0">
                <a:effectLst/>
              </a:rPr>
              <a:t>. </a:t>
            </a:r>
          </a:p>
          <a:p>
            <a:r>
              <a:rPr lang="pt-PT" sz="1400" i="1" dirty="0" err="1">
                <a:effectLst/>
              </a:rPr>
              <a:t>Journal</a:t>
            </a:r>
            <a:r>
              <a:rPr lang="pt-PT" sz="1400" i="1" dirty="0">
                <a:effectLst/>
              </a:rPr>
              <a:t> </a:t>
            </a:r>
            <a:r>
              <a:rPr lang="pt-PT" sz="1400" i="1" dirty="0" err="1">
                <a:effectLst/>
              </a:rPr>
              <a:t>of</a:t>
            </a:r>
            <a:r>
              <a:rPr lang="pt-PT" sz="1400" i="1" dirty="0">
                <a:effectLst/>
              </a:rPr>
              <a:t> Global </a:t>
            </a:r>
            <a:r>
              <a:rPr lang="pt-PT" sz="1400" i="1" dirty="0" err="1">
                <a:effectLst/>
              </a:rPr>
              <a:t>Optimization</a:t>
            </a:r>
            <a:r>
              <a:rPr lang="pt-PT" sz="1400" dirty="0">
                <a:effectLst/>
              </a:rPr>
              <a:t>, 11(4):341–359. </a:t>
            </a:r>
            <a:br>
              <a:rPr lang="pt-PT" sz="1400" dirty="0">
                <a:effectLst/>
              </a:rPr>
            </a:br>
            <a:endParaRPr lang="pt-PT" sz="1400" dirty="0"/>
          </a:p>
          <a:p>
            <a:endParaRPr lang="pt-PT" sz="1400" dirty="0"/>
          </a:p>
        </p:txBody>
      </p:sp>
    </p:spTree>
    <p:extLst>
      <p:ext uri="{BB962C8B-B14F-4D97-AF65-F5344CB8AC3E}">
        <p14:creationId xmlns:p14="http://schemas.microsoft.com/office/powerpoint/2010/main" val="39806798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o Número do Diapositivo 3">
            <a:extLst>
              <a:ext uri="{FF2B5EF4-FFF2-40B4-BE49-F238E27FC236}">
                <a16:creationId xmlns:a16="http://schemas.microsoft.com/office/drawing/2014/main" id="{C1F2054E-8528-104A-8593-2E781E5D5426}"/>
              </a:ext>
            </a:extLst>
          </p:cNvPr>
          <p:cNvSpPr>
            <a:spLocks noGrp="1"/>
          </p:cNvSpPr>
          <p:nvPr>
            <p:ph type="sldNum" sz="quarter" idx="12"/>
          </p:nvPr>
        </p:nvSpPr>
        <p:spPr/>
        <p:txBody>
          <a:bodyPr/>
          <a:lstStyle/>
          <a:p>
            <a:fld id="{9349F829-3AB5-2249-A75E-9CF92A8C3104}" type="slidenum">
              <a:rPr lang="pt-PT" smtClean="0"/>
              <a:t>45</a:t>
            </a:fld>
            <a:endParaRPr lang="pt-PT"/>
          </a:p>
        </p:txBody>
      </p:sp>
      <p:sp>
        <p:nvSpPr>
          <p:cNvPr id="5" name="Título 1">
            <a:extLst>
              <a:ext uri="{FF2B5EF4-FFF2-40B4-BE49-F238E27FC236}">
                <a16:creationId xmlns:a16="http://schemas.microsoft.com/office/drawing/2014/main" id="{5A265165-7073-3FCD-4665-334F4EB6C820}"/>
              </a:ext>
            </a:extLst>
          </p:cNvPr>
          <p:cNvSpPr>
            <a:spLocks noGrp="1"/>
          </p:cNvSpPr>
          <p:nvPr>
            <p:ph type="title"/>
          </p:nvPr>
        </p:nvSpPr>
        <p:spPr>
          <a:xfrm>
            <a:off x="0" y="0"/>
            <a:ext cx="12191999" cy="1325563"/>
          </a:xfrm>
        </p:spPr>
        <p:txBody>
          <a:bodyPr>
            <a:normAutofit/>
          </a:bodyPr>
          <a:lstStyle/>
          <a:p>
            <a:pPr algn="ctr"/>
            <a:r>
              <a:rPr lang="pt-PT" sz="3600" b="1" dirty="0" err="1"/>
              <a:t>Discussion</a:t>
            </a:r>
            <a:endParaRPr lang="pt-PT" sz="4000" b="1" dirty="0"/>
          </a:p>
        </p:txBody>
      </p:sp>
      <p:sp>
        <p:nvSpPr>
          <p:cNvPr id="3" name="CaixaDeTexto 2">
            <a:extLst>
              <a:ext uri="{FF2B5EF4-FFF2-40B4-BE49-F238E27FC236}">
                <a16:creationId xmlns:a16="http://schemas.microsoft.com/office/drawing/2014/main" id="{F05072F5-7F17-0C63-A70F-0C262E8B8D08}"/>
              </a:ext>
            </a:extLst>
          </p:cNvPr>
          <p:cNvSpPr txBox="1"/>
          <p:nvPr/>
        </p:nvSpPr>
        <p:spPr>
          <a:xfrm>
            <a:off x="2755749" y="1529522"/>
            <a:ext cx="6680499" cy="46228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cs typeface="Arial" panose="020B0604020202020204" pitchFamily="34" charset="0"/>
              </a:rPr>
              <a:t>C</a:t>
            </a:r>
            <a:r>
              <a:rPr lang="en-US" sz="1800" dirty="0">
                <a:cs typeface="Arial" panose="020B0604020202020204" pitchFamily="34" charset="0"/>
              </a:rPr>
              <a:t>omparison with the articles                                            (</a:t>
            </a:r>
            <a:r>
              <a:rPr lang="en-US" sz="1800" u="sng" dirty="0">
                <a:solidFill>
                  <a:srgbClr val="3D78B5"/>
                </a:solidFill>
                <a:cs typeface="Arial" panose="020B0604020202020204" pitchFamily="34" charset="0"/>
                <a:hlinkClick r:id="rId3" action="ppaction://hlinksldjump">
                  <a:extLst>
                    <a:ext uri="{A12FA001-AC4F-418D-AE19-62706E023703}">
                      <ahyp:hlinkClr xmlns:ahyp="http://schemas.microsoft.com/office/drawing/2018/hyperlinkcolor" val="tx"/>
                    </a:ext>
                  </a:extLst>
                </a:hlinkClick>
              </a:rPr>
              <a:t>slides 46-49</a:t>
            </a:r>
            <a:r>
              <a:rPr lang="en-US" sz="1800" dirty="0">
                <a:cs typeface="Arial" panose="020B0604020202020204" pitchFamily="34" charset="0"/>
              </a:rPr>
              <a:t>)</a:t>
            </a:r>
          </a:p>
          <a:p>
            <a:pPr marL="285750" indent="-285750">
              <a:lnSpc>
                <a:spcPct val="150000"/>
              </a:lnSpc>
              <a:buFont typeface="Arial" panose="020B0604020202020204" pitchFamily="34" charset="0"/>
              <a:buChar char="•"/>
            </a:pPr>
            <a:r>
              <a:rPr lang="en-US" dirty="0">
                <a:cs typeface="Arial" panose="020B0604020202020204" pitchFamily="34" charset="0"/>
              </a:rPr>
              <a:t>O</a:t>
            </a:r>
            <a:r>
              <a:rPr lang="en-US" sz="1800" dirty="0">
                <a:cs typeface="Arial" panose="020B0604020202020204" pitchFamily="34" charset="0"/>
              </a:rPr>
              <a:t>bjective function in the calibration problem</a:t>
            </a:r>
            <a:r>
              <a:rPr lang="en-US" dirty="0">
                <a:cs typeface="Arial" panose="020B0604020202020204" pitchFamily="34" charset="0"/>
              </a:rPr>
              <a:t>                    (</a:t>
            </a:r>
            <a:r>
              <a:rPr lang="en-US" dirty="0">
                <a:solidFill>
                  <a:srgbClr val="3D78B5"/>
                </a:solidFill>
                <a:cs typeface="Arial" panose="020B0604020202020204" pitchFamily="34" charset="0"/>
                <a:hlinkClick r:id="rId4" action="ppaction://hlinksldjump">
                  <a:extLst>
                    <a:ext uri="{A12FA001-AC4F-418D-AE19-62706E023703}">
                      <ahyp:hlinkClr xmlns:ahyp="http://schemas.microsoft.com/office/drawing/2018/hyperlinkcolor" val="tx"/>
                    </a:ext>
                  </a:extLst>
                </a:hlinkClick>
              </a:rPr>
              <a:t>slide 50</a:t>
            </a:r>
            <a:r>
              <a:rPr lang="en-US" dirty="0">
                <a:cs typeface="Arial" panose="020B0604020202020204" pitchFamily="34" charset="0"/>
              </a:rPr>
              <a:t>)</a:t>
            </a:r>
          </a:p>
          <a:p>
            <a:pPr marL="285750" indent="-285750">
              <a:lnSpc>
                <a:spcPct val="150000"/>
              </a:lnSpc>
              <a:buFont typeface="Arial" panose="020B0604020202020204" pitchFamily="34" charset="0"/>
              <a:buChar char="•"/>
            </a:pPr>
            <a:r>
              <a:rPr lang="en-US" dirty="0">
                <a:cs typeface="Arial" panose="020B0604020202020204" pitchFamily="34" charset="0"/>
              </a:rPr>
              <a:t>S</a:t>
            </a:r>
            <a:r>
              <a:rPr lang="en-US" sz="1800" dirty="0">
                <a:cs typeface="Arial" panose="020B0604020202020204" pitchFamily="34" charset="0"/>
              </a:rPr>
              <a:t>olution of Equation (3.69)                                                          (</a:t>
            </a:r>
            <a:r>
              <a:rPr lang="en-US" sz="1800" dirty="0">
                <a:solidFill>
                  <a:srgbClr val="3D78B5"/>
                </a:solidFill>
                <a:cs typeface="Arial" panose="020B0604020202020204" pitchFamily="34" charset="0"/>
                <a:hlinkClick r:id="rId5" action="ppaction://hlinksldjump">
                  <a:extLst>
                    <a:ext uri="{A12FA001-AC4F-418D-AE19-62706E023703}">
                      <ahyp:hlinkClr xmlns:ahyp="http://schemas.microsoft.com/office/drawing/2018/hyperlinkcolor" val="tx"/>
                    </a:ext>
                  </a:extLst>
                </a:hlinkClick>
              </a:rPr>
              <a:t>slide 51</a:t>
            </a:r>
            <a:r>
              <a:rPr lang="en-US" sz="1800" dirty="0">
                <a:cs typeface="Arial" panose="020B0604020202020204" pitchFamily="34" charset="0"/>
              </a:rPr>
              <a:t>) </a:t>
            </a:r>
          </a:p>
          <a:p>
            <a:pPr marL="285750" indent="-285750">
              <a:lnSpc>
                <a:spcPct val="150000"/>
              </a:lnSpc>
              <a:buFont typeface="Arial" panose="020B0604020202020204" pitchFamily="34" charset="0"/>
              <a:buChar char="•"/>
            </a:pPr>
            <a:r>
              <a:rPr lang="en-US" dirty="0">
                <a:cs typeface="Arial" panose="020B0604020202020204" pitchFamily="34" charset="0"/>
              </a:rPr>
              <a:t>FNN details                                                                                (</a:t>
            </a:r>
            <a:r>
              <a:rPr lang="en-US" dirty="0">
                <a:solidFill>
                  <a:srgbClr val="3D78B5"/>
                </a:solidFill>
                <a:cs typeface="Arial" panose="020B0604020202020204" pitchFamily="34" charset="0"/>
                <a:hlinkClick r:id="rId6" action="ppaction://hlinksldjump">
                  <a:extLst>
                    <a:ext uri="{A12FA001-AC4F-418D-AE19-62706E023703}">
                      <ahyp:hlinkClr xmlns:ahyp="http://schemas.microsoft.com/office/drawing/2018/hyperlinkcolor" val="tx"/>
                    </a:ext>
                  </a:extLst>
                </a:hlinkClick>
              </a:rPr>
              <a:t>slides 52-54</a:t>
            </a:r>
            <a:r>
              <a:rPr lang="en-US" dirty="0">
                <a:cs typeface="Arial" panose="020B0604020202020204" pitchFamily="34" charset="0"/>
              </a:rPr>
              <a:t>)</a:t>
            </a:r>
          </a:p>
          <a:p>
            <a:pPr marL="285750" indent="-285750">
              <a:lnSpc>
                <a:spcPct val="150000"/>
              </a:lnSpc>
              <a:buFont typeface="Arial" panose="020B0604020202020204" pitchFamily="34" charset="0"/>
              <a:buChar char="•"/>
            </a:pPr>
            <a:r>
              <a:rPr lang="en-US" dirty="0">
                <a:cs typeface="Arial" panose="020B0604020202020204" pitchFamily="34" charset="0"/>
              </a:rPr>
              <a:t>LSTM details                                                                              (</a:t>
            </a:r>
            <a:r>
              <a:rPr lang="en-US" dirty="0">
                <a:solidFill>
                  <a:srgbClr val="3D78B5"/>
                </a:solidFill>
                <a:cs typeface="Arial" panose="020B0604020202020204" pitchFamily="34" charset="0"/>
                <a:hlinkClick r:id="rId7" action="ppaction://hlinksldjump">
                  <a:extLst>
                    <a:ext uri="{A12FA001-AC4F-418D-AE19-62706E023703}">
                      <ahyp:hlinkClr xmlns:ahyp="http://schemas.microsoft.com/office/drawing/2018/hyperlinkcolor" val="tx"/>
                    </a:ext>
                  </a:extLst>
                </a:hlinkClick>
              </a:rPr>
              <a:t>slides 55-58</a:t>
            </a:r>
            <a:r>
              <a:rPr lang="en-US" dirty="0">
                <a:cs typeface="Arial" panose="020B0604020202020204" pitchFamily="34" charset="0"/>
              </a:rPr>
              <a:t>)</a:t>
            </a:r>
          </a:p>
          <a:p>
            <a:pPr marL="285750" indent="-285750">
              <a:lnSpc>
                <a:spcPct val="150000"/>
              </a:lnSpc>
              <a:buFont typeface="Arial" panose="020B0604020202020204" pitchFamily="34" charset="0"/>
              <a:buChar char="•"/>
            </a:pPr>
            <a:r>
              <a:rPr lang="en-US" dirty="0">
                <a:cs typeface="Arial" panose="020B0604020202020204" pitchFamily="34" charset="0"/>
              </a:rPr>
              <a:t>Data preprocessing                                                                (</a:t>
            </a:r>
            <a:r>
              <a:rPr lang="en-US" dirty="0">
                <a:solidFill>
                  <a:srgbClr val="3D78B5"/>
                </a:solidFill>
                <a:cs typeface="Arial" panose="020B0604020202020204" pitchFamily="34" charset="0"/>
                <a:hlinkClick r:id="rId8" action="ppaction://hlinksldjump">
                  <a:extLst>
                    <a:ext uri="{A12FA001-AC4F-418D-AE19-62706E023703}">
                      <ahyp:hlinkClr xmlns:ahyp="http://schemas.microsoft.com/office/drawing/2018/hyperlinkcolor" val="tx"/>
                    </a:ext>
                  </a:extLst>
                </a:hlinkClick>
              </a:rPr>
              <a:t>slides 59-60</a:t>
            </a:r>
            <a:r>
              <a:rPr lang="en-US" dirty="0">
                <a:cs typeface="Arial" panose="020B0604020202020204" pitchFamily="34" charset="0"/>
              </a:rPr>
              <a:t>)</a:t>
            </a:r>
          </a:p>
          <a:p>
            <a:pPr marL="285750" indent="-285750">
              <a:lnSpc>
                <a:spcPct val="150000"/>
              </a:lnSpc>
              <a:buFont typeface="Arial" panose="020B0604020202020204" pitchFamily="34" charset="0"/>
              <a:buChar char="•"/>
            </a:pPr>
            <a:r>
              <a:rPr lang="en-US" dirty="0">
                <a:cs typeface="Arial" panose="020B0604020202020204" pitchFamily="34" charset="0"/>
              </a:rPr>
              <a:t>Training performance                                                            (</a:t>
            </a:r>
            <a:r>
              <a:rPr lang="en-US" dirty="0">
                <a:solidFill>
                  <a:srgbClr val="3D78B5"/>
                </a:solidFill>
                <a:cs typeface="Arial" panose="020B0604020202020204" pitchFamily="34" charset="0"/>
                <a:hlinkClick r:id="rId9" action="ppaction://hlinksldjump">
                  <a:extLst>
                    <a:ext uri="{A12FA001-AC4F-418D-AE19-62706E023703}">
                      <ahyp:hlinkClr xmlns:ahyp="http://schemas.microsoft.com/office/drawing/2018/hyperlinkcolor" val="tx"/>
                    </a:ext>
                  </a:extLst>
                </a:hlinkClick>
              </a:rPr>
              <a:t>slides 61-62</a:t>
            </a:r>
            <a:r>
              <a:rPr lang="en-US" dirty="0">
                <a:cs typeface="Arial" panose="020B0604020202020204" pitchFamily="34" charset="0"/>
              </a:rPr>
              <a:t>)</a:t>
            </a:r>
          </a:p>
          <a:p>
            <a:pPr marL="285750" indent="-285750">
              <a:lnSpc>
                <a:spcPct val="150000"/>
              </a:lnSpc>
              <a:buFont typeface="Arial" panose="020B0604020202020204" pitchFamily="34" charset="0"/>
              <a:buChar char="•"/>
            </a:pPr>
            <a:r>
              <a:rPr lang="en-US" dirty="0">
                <a:cs typeface="Arial" panose="020B0604020202020204" pitchFamily="34" charset="0"/>
              </a:rPr>
              <a:t>Calibration performance                                                     (</a:t>
            </a:r>
            <a:r>
              <a:rPr lang="en-US" u="sng" dirty="0">
                <a:solidFill>
                  <a:srgbClr val="3D78B5"/>
                </a:solidFill>
                <a:cs typeface="Arial" panose="020B0604020202020204" pitchFamily="34" charset="0"/>
                <a:hlinkClick r:id="rId10" action="ppaction://hlinksldjump">
                  <a:extLst>
                    <a:ext uri="{A12FA001-AC4F-418D-AE19-62706E023703}">
                      <ahyp:hlinkClr xmlns:ahyp="http://schemas.microsoft.com/office/drawing/2018/hyperlinkcolor" val="tx"/>
                    </a:ext>
                  </a:extLst>
                </a:hlinkClick>
              </a:rPr>
              <a:t>slides 63-6</a:t>
            </a:r>
            <a:r>
              <a:rPr lang="en-US" u="sng" dirty="0">
                <a:solidFill>
                  <a:srgbClr val="3D78B5"/>
                </a:solidFill>
                <a:cs typeface="Arial" panose="020B0604020202020204" pitchFamily="34" charset="0"/>
              </a:rPr>
              <a:t>6</a:t>
            </a:r>
            <a:r>
              <a:rPr lang="en-US" dirty="0">
                <a:cs typeface="Arial" panose="020B0604020202020204" pitchFamily="34" charset="0"/>
              </a:rPr>
              <a:t>)</a:t>
            </a:r>
          </a:p>
          <a:p>
            <a:pPr marL="285750" indent="-285750">
              <a:lnSpc>
                <a:spcPct val="150000"/>
              </a:lnSpc>
              <a:buFont typeface="Arial" panose="020B0604020202020204" pitchFamily="34" charset="0"/>
              <a:buChar char="•"/>
            </a:pPr>
            <a:r>
              <a:rPr lang="en-US" dirty="0">
                <a:cs typeface="Arial" panose="020B0604020202020204" pitchFamily="34" charset="0"/>
              </a:rPr>
              <a:t>Figures                                                                                          (</a:t>
            </a:r>
            <a:r>
              <a:rPr lang="en-US" dirty="0">
                <a:solidFill>
                  <a:srgbClr val="3D78B5"/>
                </a:solidFill>
                <a:cs typeface="Arial" panose="020B0604020202020204" pitchFamily="34" charset="0"/>
                <a:hlinkClick r:id="rId11" action="ppaction://hlinksldjump">
                  <a:extLst>
                    <a:ext uri="{A12FA001-AC4F-418D-AE19-62706E023703}">
                      <ahyp:hlinkClr xmlns:ahyp="http://schemas.microsoft.com/office/drawing/2018/hyperlinkcolor" val="tx"/>
                    </a:ext>
                  </a:extLst>
                </a:hlinkClick>
              </a:rPr>
              <a:t>slides 67-75</a:t>
            </a:r>
            <a:r>
              <a:rPr lang="en-US" dirty="0">
                <a:cs typeface="Arial" panose="020B0604020202020204" pitchFamily="34" charset="0"/>
              </a:rPr>
              <a:t>)</a:t>
            </a:r>
          </a:p>
          <a:p>
            <a:pPr marL="285750" indent="-285750">
              <a:lnSpc>
                <a:spcPct val="150000"/>
              </a:lnSpc>
              <a:buFont typeface="Arial" panose="020B0604020202020204" pitchFamily="34" charset="0"/>
              <a:buChar char="•"/>
            </a:pPr>
            <a:r>
              <a:rPr lang="en-US" dirty="0">
                <a:cs typeface="Arial" panose="020B0604020202020204" pitchFamily="34" charset="0"/>
              </a:rPr>
              <a:t>Algorithms                                                                                  (</a:t>
            </a:r>
            <a:r>
              <a:rPr lang="en-US" dirty="0">
                <a:solidFill>
                  <a:srgbClr val="3D78B5"/>
                </a:solidFill>
                <a:cs typeface="Arial" panose="020B0604020202020204" pitchFamily="34" charset="0"/>
                <a:hlinkClick r:id="rId12" action="ppaction://hlinksldjump">
                  <a:extLst>
                    <a:ext uri="{A12FA001-AC4F-418D-AE19-62706E023703}">
                      <ahyp:hlinkClr xmlns:ahyp="http://schemas.microsoft.com/office/drawing/2018/hyperlinkcolor" val="tx"/>
                    </a:ext>
                  </a:extLst>
                </a:hlinkClick>
              </a:rPr>
              <a:t>slides 76-8</a:t>
            </a:r>
            <a:r>
              <a:rPr lang="en-US" u="sng" dirty="0">
                <a:solidFill>
                  <a:srgbClr val="3D78B5"/>
                </a:solidFill>
                <a:cs typeface="Arial" panose="020B0604020202020204" pitchFamily="34" charset="0"/>
              </a:rPr>
              <a:t>3</a:t>
            </a:r>
            <a:r>
              <a:rPr lang="en-US" dirty="0">
                <a:cs typeface="Arial" panose="020B0604020202020204" pitchFamily="34" charset="0"/>
              </a:rPr>
              <a:t>)</a:t>
            </a:r>
          </a:p>
          <a:p>
            <a:pPr marL="285750" indent="-285750">
              <a:lnSpc>
                <a:spcPct val="150000"/>
              </a:lnSpc>
              <a:buFont typeface="Arial" panose="020B0604020202020204" pitchFamily="34" charset="0"/>
              <a:buChar char="•"/>
            </a:pPr>
            <a:endParaRPr lang="en-US" dirty="0"/>
          </a:p>
        </p:txBody>
      </p:sp>
      <p:sp>
        <p:nvSpPr>
          <p:cNvPr id="6" name="CaixaDeTexto 5">
            <a:extLst>
              <a:ext uri="{FF2B5EF4-FFF2-40B4-BE49-F238E27FC236}">
                <a16:creationId xmlns:a16="http://schemas.microsoft.com/office/drawing/2014/main" id="{A93B5500-252F-669F-BB0F-BF5B40B9663C}"/>
              </a:ext>
            </a:extLst>
          </p:cNvPr>
          <p:cNvSpPr txBox="1"/>
          <p:nvPr/>
        </p:nvSpPr>
        <p:spPr>
          <a:xfrm>
            <a:off x="8056605" y="-172994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8071955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ixaDeTexto 7">
            <a:extLst>
              <a:ext uri="{FF2B5EF4-FFF2-40B4-BE49-F238E27FC236}">
                <a16:creationId xmlns:a16="http://schemas.microsoft.com/office/drawing/2014/main" id="{0CEF2E53-08B8-CA95-4D9B-796CDA82A868}"/>
              </a:ext>
            </a:extLst>
          </p:cNvPr>
          <p:cNvSpPr txBox="1"/>
          <p:nvPr/>
        </p:nvSpPr>
        <p:spPr>
          <a:xfrm>
            <a:off x="450410" y="1890905"/>
            <a:ext cx="9354493" cy="923330"/>
          </a:xfrm>
          <a:prstGeom prst="rect">
            <a:avLst/>
          </a:prstGeom>
          <a:noFill/>
        </p:spPr>
        <p:txBody>
          <a:bodyPr wrap="square">
            <a:spAutoFit/>
          </a:bodyPr>
          <a:lstStyle/>
          <a:p>
            <a:pPr marL="285750" indent="-285750">
              <a:buFont typeface="Arial" panose="020B0604020202020204" pitchFamily="34" charset="0"/>
              <a:buChar char="•"/>
            </a:pPr>
            <a:r>
              <a:rPr lang="pt-PT" u="sng" dirty="0"/>
              <a:t>Ferguson, R. </a:t>
            </a:r>
            <a:r>
              <a:rPr lang="pt-PT" u="sng" dirty="0" err="1"/>
              <a:t>and</a:t>
            </a:r>
            <a:r>
              <a:rPr lang="pt-PT" u="sng" dirty="0"/>
              <a:t> Green, A. (2018). </a:t>
            </a:r>
            <a:r>
              <a:rPr lang="pt-PT" u="sng" dirty="0" err="1"/>
              <a:t>Deeply</a:t>
            </a:r>
            <a:r>
              <a:rPr lang="pt-PT" u="sng" dirty="0"/>
              <a:t> </a:t>
            </a:r>
            <a:r>
              <a:rPr lang="pt-PT" u="sng" dirty="0" err="1"/>
              <a:t>learning</a:t>
            </a:r>
            <a:r>
              <a:rPr lang="pt-PT" u="sng" dirty="0"/>
              <a:t> </a:t>
            </a:r>
            <a:r>
              <a:rPr lang="pt-PT" u="sng" dirty="0" err="1"/>
              <a:t>derivatives</a:t>
            </a:r>
            <a:r>
              <a:rPr lang="pt-PT" u="sng" dirty="0"/>
              <a:t>. arXiv.</a:t>
            </a:r>
          </a:p>
          <a:p>
            <a:r>
              <a:rPr lang="pt-PT" dirty="0"/>
              <a:t>     Network inputs – </a:t>
            </a:r>
            <a:r>
              <a:rPr lang="pt-PT" dirty="0" err="1"/>
              <a:t>option</a:t>
            </a:r>
            <a:r>
              <a:rPr lang="pt-PT" dirty="0"/>
              <a:t> </a:t>
            </a:r>
            <a:r>
              <a:rPr lang="pt-PT" dirty="0" err="1"/>
              <a:t>properties</a:t>
            </a:r>
            <a:endParaRPr lang="pt-PT" dirty="0"/>
          </a:p>
          <a:p>
            <a:r>
              <a:rPr lang="pt-PT" b="1" dirty="0"/>
              <a:t>     </a:t>
            </a:r>
            <a:r>
              <a:rPr lang="pt-PT" b="1" dirty="0">
                <a:solidFill>
                  <a:srgbClr val="B7520C"/>
                </a:solidFill>
              </a:rPr>
              <a:t>Not </a:t>
            </a:r>
            <a:r>
              <a:rPr lang="pt-PT" b="1" dirty="0" err="1">
                <a:solidFill>
                  <a:srgbClr val="B7520C"/>
                </a:solidFill>
              </a:rPr>
              <a:t>comparable</a:t>
            </a:r>
            <a:endParaRPr lang="pt-PT" b="1" dirty="0">
              <a:solidFill>
                <a:srgbClr val="B7520C"/>
              </a:solidFill>
            </a:endParaRPr>
          </a:p>
        </p:txBody>
      </p:sp>
      <p:sp>
        <p:nvSpPr>
          <p:cNvPr id="14" name="CaixaDeTexto 13">
            <a:extLst>
              <a:ext uri="{FF2B5EF4-FFF2-40B4-BE49-F238E27FC236}">
                <a16:creationId xmlns:a16="http://schemas.microsoft.com/office/drawing/2014/main" id="{F5C78B41-8511-EC75-F85A-877C70B5C011}"/>
              </a:ext>
            </a:extLst>
          </p:cNvPr>
          <p:cNvSpPr txBox="1"/>
          <p:nvPr/>
        </p:nvSpPr>
        <p:spPr>
          <a:xfrm>
            <a:off x="450410" y="1413851"/>
            <a:ext cx="6097508" cy="400110"/>
          </a:xfrm>
          <a:prstGeom prst="rect">
            <a:avLst/>
          </a:prstGeom>
          <a:noFill/>
        </p:spPr>
        <p:txBody>
          <a:bodyPr wrap="square">
            <a:spAutoFit/>
          </a:bodyPr>
          <a:lstStyle/>
          <a:p>
            <a:r>
              <a:rPr lang="pt-PT" sz="2000" b="1" dirty="0">
                <a:solidFill>
                  <a:prstClr val="black"/>
                </a:solidFill>
              </a:rPr>
              <a:t>Neural networks for </a:t>
            </a:r>
            <a:r>
              <a:rPr lang="pt-PT" sz="2000" b="1" dirty="0" err="1">
                <a:solidFill>
                  <a:prstClr val="black"/>
                </a:solidFill>
              </a:rPr>
              <a:t>option</a:t>
            </a:r>
            <a:r>
              <a:rPr lang="pt-PT" sz="2000" b="1" dirty="0">
                <a:solidFill>
                  <a:prstClr val="black"/>
                </a:solidFill>
              </a:rPr>
              <a:t> </a:t>
            </a:r>
            <a:r>
              <a:rPr lang="pt-PT" sz="2000" b="1" dirty="0" err="1">
                <a:solidFill>
                  <a:prstClr val="black"/>
                </a:solidFill>
              </a:rPr>
              <a:t>pricing</a:t>
            </a:r>
            <a:endParaRPr lang="pt-PT" sz="2000" b="1" dirty="0"/>
          </a:p>
        </p:txBody>
      </p:sp>
      <p:sp>
        <p:nvSpPr>
          <p:cNvPr id="5" name="CaixaDeTexto 4">
            <a:extLst>
              <a:ext uri="{FF2B5EF4-FFF2-40B4-BE49-F238E27FC236}">
                <a16:creationId xmlns:a16="http://schemas.microsoft.com/office/drawing/2014/main" id="{BD339610-582E-B204-B276-49B88EF7BE2B}"/>
              </a:ext>
            </a:extLst>
          </p:cNvPr>
          <p:cNvSpPr txBox="1"/>
          <p:nvPr/>
        </p:nvSpPr>
        <p:spPr>
          <a:xfrm>
            <a:off x="450409" y="3012552"/>
            <a:ext cx="10874816" cy="1200329"/>
          </a:xfrm>
          <a:prstGeom prst="rect">
            <a:avLst/>
          </a:prstGeom>
          <a:noFill/>
        </p:spPr>
        <p:txBody>
          <a:bodyPr wrap="square">
            <a:spAutoFit/>
          </a:bodyPr>
          <a:lstStyle/>
          <a:p>
            <a:pPr marL="285750" indent="-285750">
              <a:buFont typeface="Arial" panose="020B0604020202020204" pitchFamily="34" charset="0"/>
              <a:buChar char="•"/>
            </a:pPr>
            <a:r>
              <a:rPr lang="en-US" u="sng" dirty="0"/>
              <a:t>Liang, L. and Cai, X. (2022). Time-sequencing </a:t>
            </a:r>
            <a:r>
              <a:rPr lang="en-US" u="sng" dirty="0" err="1"/>
              <a:t>european</a:t>
            </a:r>
            <a:r>
              <a:rPr lang="en-US" u="sng" dirty="0"/>
              <a:t> options and pricing with deep learning – analyzing based on interpretable ale method. Expert Systems with Applications, 187:115951.</a:t>
            </a:r>
            <a:r>
              <a:rPr lang="pt-PT" u="sng" dirty="0"/>
              <a:t>     </a:t>
            </a:r>
          </a:p>
          <a:p>
            <a:r>
              <a:rPr lang="pt-PT" dirty="0"/>
              <a:t>     Network inputs – </a:t>
            </a:r>
            <a:r>
              <a:rPr lang="pt-PT" dirty="0" err="1"/>
              <a:t>option</a:t>
            </a:r>
            <a:r>
              <a:rPr lang="pt-PT" dirty="0"/>
              <a:t> </a:t>
            </a:r>
            <a:r>
              <a:rPr lang="pt-PT" dirty="0" err="1"/>
              <a:t>properties</a:t>
            </a:r>
            <a:endParaRPr lang="pt-PT" dirty="0"/>
          </a:p>
          <a:p>
            <a:r>
              <a:rPr lang="pt-PT" b="1" dirty="0"/>
              <a:t>     </a:t>
            </a:r>
            <a:r>
              <a:rPr lang="pt-PT" b="1" dirty="0">
                <a:solidFill>
                  <a:srgbClr val="B7520C"/>
                </a:solidFill>
              </a:rPr>
              <a:t>Not </a:t>
            </a:r>
            <a:r>
              <a:rPr lang="pt-PT" b="1" dirty="0" err="1">
                <a:solidFill>
                  <a:srgbClr val="B7520C"/>
                </a:solidFill>
              </a:rPr>
              <a:t>comparable</a:t>
            </a:r>
            <a:endParaRPr lang="pt-PT" b="1" dirty="0">
              <a:solidFill>
                <a:srgbClr val="B7520C"/>
              </a:solidFill>
            </a:endParaRPr>
          </a:p>
        </p:txBody>
      </p:sp>
      <p:sp>
        <p:nvSpPr>
          <p:cNvPr id="6" name="Título 1">
            <a:extLst>
              <a:ext uri="{FF2B5EF4-FFF2-40B4-BE49-F238E27FC236}">
                <a16:creationId xmlns:a16="http://schemas.microsoft.com/office/drawing/2014/main" id="{0AD673B4-4C62-BA7D-496E-A82B33876F27}"/>
              </a:ext>
            </a:extLst>
          </p:cNvPr>
          <p:cNvSpPr txBox="1">
            <a:spLocks/>
          </p:cNvSpPr>
          <p:nvPr/>
        </p:nvSpPr>
        <p:spPr>
          <a:xfrm>
            <a:off x="0" y="1"/>
            <a:ext cx="12192000" cy="999460"/>
          </a:xfrm>
          <a:prstGeom prst="rect">
            <a:avLst/>
          </a:prstGeom>
          <a:solidFill>
            <a:schemeClr val="bg1">
              <a:lumMod val="9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sz="3200" b="1" dirty="0">
                <a:solidFill>
                  <a:srgbClr val="1990B0"/>
                </a:solidFill>
                <a:cs typeface="Arial" panose="020B0604020202020204" pitchFamily="34" charset="0"/>
              </a:rPr>
              <a:t>  </a:t>
            </a:r>
            <a:r>
              <a:rPr lang="en-US" sz="2800" b="1" dirty="0">
                <a:cs typeface="Arial" panose="020B0604020202020204" pitchFamily="34" charset="0"/>
              </a:rPr>
              <a:t> Comparison </a:t>
            </a:r>
            <a:r>
              <a:rPr lang="en-US" sz="2800" dirty="0">
                <a:cs typeface="Arial" panose="020B0604020202020204" pitchFamily="34" charset="0"/>
              </a:rPr>
              <a:t>with the articles</a:t>
            </a:r>
            <a:endParaRPr lang="en-US" sz="2800" b="1" dirty="0">
              <a:cs typeface="Arial" panose="020B0604020202020204" pitchFamily="34" charset="0"/>
            </a:endParaRPr>
          </a:p>
        </p:txBody>
      </p:sp>
      <p:sp>
        <p:nvSpPr>
          <p:cNvPr id="7" name="Marcador de Posição do Número do Diapositivo 6">
            <a:extLst>
              <a:ext uri="{FF2B5EF4-FFF2-40B4-BE49-F238E27FC236}">
                <a16:creationId xmlns:a16="http://schemas.microsoft.com/office/drawing/2014/main" id="{96A36B12-5A71-3BF6-EA92-B2E6AF4EF2AF}"/>
              </a:ext>
            </a:extLst>
          </p:cNvPr>
          <p:cNvSpPr>
            <a:spLocks noGrp="1"/>
          </p:cNvSpPr>
          <p:nvPr>
            <p:ph type="sldNum" sz="quarter" idx="12"/>
          </p:nvPr>
        </p:nvSpPr>
        <p:spPr/>
        <p:txBody>
          <a:bodyPr/>
          <a:lstStyle/>
          <a:p>
            <a:fld id="{9349F829-3AB5-2249-A75E-9CF92A8C3104}" type="slidenum">
              <a:rPr lang="pt-PT" smtClean="0"/>
              <a:t>46</a:t>
            </a:fld>
            <a:endParaRPr lang="pt-PT"/>
          </a:p>
        </p:txBody>
      </p:sp>
      <p:sp>
        <p:nvSpPr>
          <p:cNvPr id="2" name="Botão de Ação: Informação 1">
            <a:hlinkClick r:id="rId3" action="ppaction://hlinksldjump" highlightClick="1"/>
            <a:extLst>
              <a:ext uri="{FF2B5EF4-FFF2-40B4-BE49-F238E27FC236}">
                <a16:creationId xmlns:a16="http://schemas.microsoft.com/office/drawing/2014/main" id="{316AE628-3508-869C-0E04-2CF527B7A387}"/>
              </a:ext>
            </a:extLst>
          </p:cNvPr>
          <p:cNvSpPr/>
          <p:nvPr/>
        </p:nvSpPr>
        <p:spPr>
          <a:xfrm>
            <a:off x="11446136" y="316851"/>
            <a:ext cx="387276" cy="365760"/>
          </a:xfrm>
          <a:prstGeom prst="actionButtonInformati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20920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8497BCB3-ADFD-9E42-8492-0A9ACCD41DB2}"/>
              </a:ext>
            </a:extLst>
          </p:cNvPr>
          <p:cNvSpPr txBox="1"/>
          <p:nvPr/>
        </p:nvSpPr>
        <p:spPr>
          <a:xfrm>
            <a:off x="450410" y="1941324"/>
            <a:ext cx="10893582" cy="2585323"/>
          </a:xfrm>
          <a:prstGeom prst="rect">
            <a:avLst/>
          </a:prstGeom>
          <a:noFill/>
        </p:spPr>
        <p:txBody>
          <a:bodyPr wrap="square">
            <a:spAutoFit/>
          </a:bodyPr>
          <a:lstStyle/>
          <a:p>
            <a:pPr marL="285750" indent="-285750">
              <a:buFont typeface="Arial" panose="020B0604020202020204" pitchFamily="34" charset="0"/>
              <a:buChar char="•"/>
            </a:pPr>
            <a:r>
              <a:rPr lang="pt-PT" u="sng" dirty="0" err="1"/>
              <a:t>Hirsa</a:t>
            </a:r>
            <a:r>
              <a:rPr lang="pt-PT" u="sng" dirty="0"/>
              <a:t>, A., </a:t>
            </a:r>
            <a:r>
              <a:rPr lang="pt-PT" u="sng" dirty="0" err="1"/>
              <a:t>Karatas</a:t>
            </a:r>
            <a:r>
              <a:rPr lang="pt-PT" u="sng" dirty="0"/>
              <a:t>, T., </a:t>
            </a:r>
            <a:r>
              <a:rPr lang="pt-PT" u="sng" dirty="0" err="1"/>
              <a:t>and</a:t>
            </a:r>
            <a:r>
              <a:rPr lang="pt-PT" u="sng" dirty="0"/>
              <a:t> </a:t>
            </a:r>
            <a:r>
              <a:rPr lang="pt-PT" u="sng" dirty="0" err="1"/>
              <a:t>Oskoui</a:t>
            </a:r>
            <a:r>
              <a:rPr lang="pt-PT" u="sng" dirty="0"/>
              <a:t>, A. (2019). </a:t>
            </a:r>
            <a:r>
              <a:rPr lang="pt-PT" u="sng" dirty="0" err="1"/>
              <a:t>Supervised</a:t>
            </a:r>
            <a:r>
              <a:rPr lang="pt-PT" u="sng" dirty="0"/>
              <a:t> </a:t>
            </a:r>
            <a:r>
              <a:rPr lang="pt-PT" u="sng" dirty="0" err="1"/>
              <a:t>Deep</a:t>
            </a:r>
            <a:r>
              <a:rPr lang="pt-PT" u="sng" dirty="0"/>
              <a:t> Neural Networks (</a:t>
            </a:r>
            <a:r>
              <a:rPr lang="pt-PT" u="sng" dirty="0" err="1"/>
              <a:t>DNNs</a:t>
            </a:r>
            <a:r>
              <a:rPr lang="pt-PT" u="sng" dirty="0"/>
              <a:t>) for </a:t>
            </a:r>
            <a:r>
              <a:rPr lang="pt-PT" u="sng" dirty="0" err="1"/>
              <a:t>Pricing</a:t>
            </a:r>
            <a:r>
              <a:rPr lang="pt-PT" u="sng" dirty="0"/>
              <a:t>/</a:t>
            </a:r>
            <a:r>
              <a:rPr lang="pt-PT" u="sng" dirty="0" err="1"/>
              <a:t>Calibration</a:t>
            </a:r>
            <a:r>
              <a:rPr lang="pt-PT" u="sng" dirty="0"/>
              <a:t> </a:t>
            </a:r>
            <a:r>
              <a:rPr lang="pt-PT" u="sng" dirty="0" err="1"/>
              <a:t>of</a:t>
            </a:r>
            <a:r>
              <a:rPr lang="pt-PT" u="sng" dirty="0"/>
              <a:t> </a:t>
            </a:r>
            <a:r>
              <a:rPr lang="pt-PT" u="sng" dirty="0" err="1"/>
              <a:t>Vanilla</a:t>
            </a:r>
            <a:r>
              <a:rPr lang="pt-PT" u="sng" dirty="0"/>
              <a:t>/</a:t>
            </a:r>
            <a:r>
              <a:rPr lang="pt-PT" u="sng" dirty="0" err="1"/>
              <a:t>Exotic</a:t>
            </a:r>
            <a:r>
              <a:rPr lang="pt-PT" u="sng" dirty="0"/>
              <a:t> </a:t>
            </a:r>
            <a:r>
              <a:rPr lang="pt-PT" u="sng" dirty="0" err="1"/>
              <a:t>Options</a:t>
            </a:r>
            <a:r>
              <a:rPr lang="pt-PT" u="sng" dirty="0"/>
              <a:t> </a:t>
            </a:r>
            <a:r>
              <a:rPr lang="pt-PT" u="sng" dirty="0" err="1"/>
              <a:t>Under</a:t>
            </a:r>
            <a:r>
              <a:rPr lang="pt-PT" u="sng" dirty="0"/>
              <a:t> </a:t>
            </a:r>
            <a:r>
              <a:rPr lang="pt-PT" u="sng" dirty="0" err="1"/>
              <a:t>Various</a:t>
            </a:r>
            <a:r>
              <a:rPr lang="pt-PT" u="sng" dirty="0"/>
              <a:t> </a:t>
            </a:r>
            <a:r>
              <a:rPr lang="pt-PT" u="sng" dirty="0" err="1"/>
              <a:t>Different</a:t>
            </a:r>
            <a:r>
              <a:rPr lang="pt-PT" u="sng" dirty="0"/>
              <a:t> Processes. arXiv.</a:t>
            </a:r>
          </a:p>
          <a:p>
            <a:r>
              <a:rPr lang="pt-PT" dirty="0"/>
              <a:t>     Network inputs – model </a:t>
            </a:r>
            <a:r>
              <a:rPr lang="pt-PT" dirty="0" err="1"/>
              <a:t>parameters</a:t>
            </a:r>
            <a:r>
              <a:rPr lang="pt-PT" dirty="0"/>
              <a:t> </a:t>
            </a:r>
            <a:r>
              <a:rPr lang="pt-PT" dirty="0" err="1"/>
              <a:t>and</a:t>
            </a:r>
            <a:r>
              <a:rPr lang="pt-PT" dirty="0"/>
              <a:t> </a:t>
            </a:r>
            <a:r>
              <a:rPr lang="pt-PT" dirty="0" err="1"/>
              <a:t>option</a:t>
            </a:r>
            <a:r>
              <a:rPr lang="pt-PT" dirty="0"/>
              <a:t> </a:t>
            </a:r>
            <a:r>
              <a:rPr lang="pt-PT" dirty="0" err="1"/>
              <a:t>properties</a:t>
            </a:r>
            <a:endParaRPr lang="pt-PT" dirty="0"/>
          </a:p>
          <a:p>
            <a:r>
              <a:rPr lang="pt-PT" dirty="0"/>
              <a:t>     Network outputs – </a:t>
            </a:r>
            <a:r>
              <a:rPr lang="pt-PT" dirty="0" err="1"/>
              <a:t>option</a:t>
            </a:r>
            <a:r>
              <a:rPr lang="pt-PT" dirty="0"/>
              <a:t> </a:t>
            </a:r>
            <a:r>
              <a:rPr lang="pt-PT" dirty="0" err="1"/>
              <a:t>prices</a:t>
            </a:r>
            <a:r>
              <a:rPr lang="pt-PT" dirty="0"/>
              <a:t>/K</a:t>
            </a:r>
          </a:p>
          <a:p>
            <a:r>
              <a:rPr lang="pt-PT" dirty="0"/>
              <a:t>     </a:t>
            </a:r>
            <a:r>
              <a:rPr lang="pt-PT" dirty="0" err="1"/>
              <a:t>Models</a:t>
            </a:r>
            <a:r>
              <a:rPr lang="pt-PT" dirty="0"/>
              <a:t> - </a:t>
            </a:r>
            <a:r>
              <a:rPr lang="pt-PT" dirty="0" err="1"/>
              <a:t>geometric</a:t>
            </a:r>
            <a:r>
              <a:rPr lang="pt-PT" dirty="0"/>
              <a:t> </a:t>
            </a:r>
            <a:r>
              <a:rPr lang="pt-PT" dirty="0" err="1"/>
              <a:t>Brownian</a:t>
            </a:r>
            <a:r>
              <a:rPr lang="pt-PT" dirty="0"/>
              <a:t> </a:t>
            </a:r>
            <a:r>
              <a:rPr lang="pt-PT" dirty="0" err="1"/>
              <a:t>motion</a:t>
            </a:r>
            <a:r>
              <a:rPr lang="pt-PT" dirty="0"/>
              <a:t> </a:t>
            </a:r>
            <a:r>
              <a:rPr lang="pt-PT" dirty="0" err="1"/>
              <a:t>with</a:t>
            </a:r>
            <a:r>
              <a:rPr lang="pt-PT" dirty="0"/>
              <a:t> </a:t>
            </a:r>
            <a:r>
              <a:rPr lang="pt-PT" dirty="0" err="1"/>
              <a:t>stochastic</a:t>
            </a:r>
            <a:r>
              <a:rPr lang="pt-PT" dirty="0"/>
              <a:t> arrival (GBMSA) = </a:t>
            </a:r>
            <a:r>
              <a:rPr lang="pt-PT" dirty="0" err="1"/>
              <a:t>Heston</a:t>
            </a:r>
            <a:r>
              <a:rPr lang="pt-PT" dirty="0"/>
              <a:t> </a:t>
            </a:r>
            <a:r>
              <a:rPr lang="pt-PT" dirty="0" err="1"/>
              <a:t>stochastic</a:t>
            </a:r>
            <a:r>
              <a:rPr lang="pt-PT" dirty="0"/>
              <a:t> </a:t>
            </a:r>
            <a:r>
              <a:rPr lang="pt-PT" dirty="0" err="1"/>
              <a:t>volatility</a:t>
            </a:r>
            <a:r>
              <a:rPr lang="pt-PT" dirty="0"/>
              <a:t> model</a:t>
            </a:r>
          </a:p>
          <a:p>
            <a:r>
              <a:rPr lang="pt-PT" dirty="0"/>
              <a:t>     Network - FNN</a:t>
            </a:r>
          </a:p>
          <a:p>
            <a:r>
              <a:rPr lang="pt-PT" b="1" dirty="0">
                <a:solidFill>
                  <a:srgbClr val="4F9A8F"/>
                </a:solidFill>
              </a:rPr>
              <a:t>    *</a:t>
            </a:r>
            <a:r>
              <a:rPr lang="pt-PT" b="1" dirty="0" err="1">
                <a:solidFill>
                  <a:srgbClr val="4F9A8F"/>
                </a:solidFill>
              </a:rPr>
              <a:t>Comparable</a:t>
            </a:r>
            <a:endParaRPr lang="pt-PT" b="1" dirty="0">
              <a:solidFill>
                <a:srgbClr val="4F9A8F"/>
              </a:solidFill>
            </a:endParaRPr>
          </a:p>
          <a:p>
            <a:endParaRPr lang="pt-PT" dirty="0"/>
          </a:p>
          <a:p>
            <a:endParaRPr lang="pt-PT" u="sng" dirty="0"/>
          </a:p>
        </p:txBody>
      </p:sp>
      <p:sp>
        <p:nvSpPr>
          <p:cNvPr id="14" name="CaixaDeTexto 13">
            <a:extLst>
              <a:ext uri="{FF2B5EF4-FFF2-40B4-BE49-F238E27FC236}">
                <a16:creationId xmlns:a16="http://schemas.microsoft.com/office/drawing/2014/main" id="{F5C78B41-8511-EC75-F85A-877C70B5C011}"/>
              </a:ext>
            </a:extLst>
          </p:cNvPr>
          <p:cNvSpPr txBox="1"/>
          <p:nvPr/>
        </p:nvSpPr>
        <p:spPr>
          <a:xfrm>
            <a:off x="450410" y="1413851"/>
            <a:ext cx="6097508" cy="400110"/>
          </a:xfrm>
          <a:prstGeom prst="rect">
            <a:avLst/>
          </a:prstGeom>
          <a:noFill/>
        </p:spPr>
        <p:txBody>
          <a:bodyPr wrap="square">
            <a:spAutoFit/>
          </a:bodyPr>
          <a:lstStyle/>
          <a:p>
            <a:r>
              <a:rPr lang="pt-PT" sz="2000" b="1" dirty="0">
                <a:solidFill>
                  <a:prstClr val="black"/>
                </a:solidFill>
              </a:rPr>
              <a:t>Neural networks for </a:t>
            </a:r>
            <a:r>
              <a:rPr lang="pt-PT" sz="2000" b="1" dirty="0" err="1">
                <a:solidFill>
                  <a:prstClr val="black"/>
                </a:solidFill>
              </a:rPr>
              <a:t>option</a:t>
            </a:r>
            <a:r>
              <a:rPr lang="pt-PT" sz="2000" b="1" dirty="0">
                <a:solidFill>
                  <a:prstClr val="black"/>
                </a:solidFill>
              </a:rPr>
              <a:t> </a:t>
            </a:r>
            <a:r>
              <a:rPr lang="pt-PT" sz="2000" b="1" dirty="0" err="1">
                <a:solidFill>
                  <a:prstClr val="black"/>
                </a:solidFill>
              </a:rPr>
              <a:t>pricing</a:t>
            </a:r>
            <a:endParaRPr lang="pt-PT" sz="2000" b="1" dirty="0"/>
          </a:p>
        </p:txBody>
      </p:sp>
      <p:pic>
        <p:nvPicPr>
          <p:cNvPr id="16" name="Imagem 15">
            <a:extLst>
              <a:ext uri="{FF2B5EF4-FFF2-40B4-BE49-F238E27FC236}">
                <a16:creationId xmlns:a16="http://schemas.microsoft.com/office/drawing/2014/main" id="{83511041-3D6D-ED06-6149-D91AFA7D178A}"/>
              </a:ext>
            </a:extLst>
          </p:cNvPr>
          <p:cNvPicPr>
            <a:picLocks noChangeAspect="1"/>
          </p:cNvPicPr>
          <p:nvPr/>
        </p:nvPicPr>
        <p:blipFill>
          <a:blip r:embed="rId2"/>
          <a:stretch>
            <a:fillRect/>
          </a:stretch>
        </p:blipFill>
        <p:spPr>
          <a:xfrm>
            <a:off x="2253242" y="3592181"/>
            <a:ext cx="5685603" cy="2497125"/>
          </a:xfrm>
          <a:prstGeom prst="rect">
            <a:avLst/>
          </a:prstGeom>
        </p:spPr>
      </p:pic>
      <p:sp>
        <p:nvSpPr>
          <p:cNvPr id="17" name="CaixaDeTexto 16">
            <a:extLst>
              <a:ext uri="{FF2B5EF4-FFF2-40B4-BE49-F238E27FC236}">
                <a16:creationId xmlns:a16="http://schemas.microsoft.com/office/drawing/2014/main" id="{C9169567-649F-455B-3D79-775232FFADFC}"/>
              </a:ext>
            </a:extLst>
          </p:cNvPr>
          <p:cNvSpPr txBox="1"/>
          <p:nvPr/>
        </p:nvSpPr>
        <p:spPr>
          <a:xfrm>
            <a:off x="8192470" y="4390065"/>
            <a:ext cx="3946190" cy="923330"/>
          </a:xfrm>
          <a:prstGeom prst="rect">
            <a:avLst/>
          </a:prstGeom>
          <a:noFill/>
        </p:spPr>
        <p:txBody>
          <a:bodyPr wrap="square" rtlCol="0">
            <a:spAutoFit/>
          </a:bodyPr>
          <a:lstStyle/>
          <a:p>
            <a:pPr marL="285750" indent="-285750">
              <a:buFont typeface="Arial" panose="020B0604020202020204" pitchFamily="34" charset="0"/>
              <a:buChar char="•"/>
            </a:pPr>
            <a:r>
              <a:rPr lang="pt-PT" dirty="0"/>
              <a:t>Similar </a:t>
            </a:r>
            <a:r>
              <a:rPr lang="pt-PT" dirty="0" err="1"/>
              <a:t>results</a:t>
            </a:r>
            <a:r>
              <a:rPr lang="pt-PT" dirty="0"/>
              <a:t>. </a:t>
            </a:r>
          </a:p>
          <a:p>
            <a:pPr marL="285750" indent="-285750">
              <a:buFont typeface="Arial" panose="020B0604020202020204" pitchFamily="34" charset="0"/>
              <a:buChar char="•"/>
            </a:pPr>
            <a:r>
              <a:rPr lang="pt-PT" dirty="0" err="1">
                <a:latin typeface="-apple-system"/>
              </a:rPr>
              <a:t>Just</a:t>
            </a:r>
            <a:r>
              <a:rPr lang="pt-PT" dirty="0">
                <a:latin typeface="-apple-system"/>
              </a:rPr>
              <a:t> shows </a:t>
            </a:r>
            <a:r>
              <a:rPr lang="pt-PT" sz="1800" b="1" dirty="0" err="1">
                <a:solidFill>
                  <a:srgbClr val="B7520C"/>
                </a:solidFill>
                <a:latin typeface="-apple-system"/>
              </a:rPr>
              <a:t>in-sample</a:t>
            </a:r>
            <a:r>
              <a:rPr lang="pt-PT" sz="1800" b="1" dirty="0">
                <a:solidFill>
                  <a:srgbClr val="B7520C"/>
                </a:solidFill>
                <a:latin typeface="-apple-system"/>
              </a:rPr>
              <a:t> performance</a:t>
            </a:r>
            <a:endParaRPr lang="pt-PT" b="1" dirty="0">
              <a:solidFill>
                <a:srgbClr val="B7520C"/>
              </a:solidFill>
              <a:latin typeface="-apple-system"/>
            </a:endParaRPr>
          </a:p>
          <a:p>
            <a:endParaRPr lang="pt-PT" b="1" dirty="0">
              <a:solidFill>
                <a:srgbClr val="B7520C"/>
              </a:solidFill>
            </a:endParaRPr>
          </a:p>
        </p:txBody>
      </p:sp>
      <p:pic>
        <p:nvPicPr>
          <p:cNvPr id="19" name="Imagem 18">
            <a:extLst>
              <a:ext uri="{FF2B5EF4-FFF2-40B4-BE49-F238E27FC236}">
                <a16:creationId xmlns:a16="http://schemas.microsoft.com/office/drawing/2014/main" id="{14051DFB-4646-3C8C-AE44-EDEE573D5EEE}"/>
              </a:ext>
            </a:extLst>
          </p:cNvPr>
          <p:cNvPicPr>
            <a:picLocks noChangeAspect="1"/>
          </p:cNvPicPr>
          <p:nvPr/>
        </p:nvPicPr>
        <p:blipFill>
          <a:blip r:embed="rId3"/>
          <a:stretch>
            <a:fillRect/>
          </a:stretch>
        </p:blipFill>
        <p:spPr>
          <a:xfrm>
            <a:off x="3519400" y="6171468"/>
            <a:ext cx="3867690" cy="257211"/>
          </a:xfrm>
          <a:prstGeom prst="rect">
            <a:avLst/>
          </a:prstGeom>
        </p:spPr>
      </p:pic>
      <p:sp>
        <p:nvSpPr>
          <p:cNvPr id="20" name="Retângulo 19">
            <a:extLst>
              <a:ext uri="{FF2B5EF4-FFF2-40B4-BE49-F238E27FC236}">
                <a16:creationId xmlns:a16="http://schemas.microsoft.com/office/drawing/2014/main" id="{716F511F-6C3A-F26D-A3EE-9456E7DAFCD5}"/>
              </a:ext>
            </a:extLst>
          </p:cNvPr>
          <p:cNvSpPr/>
          <p:nvPr/>
        </p:nvSpPr>
        <p:spPr>
          <a:xfrm>
            <a:off x="4559467" y="4280144"/>
            <a:ext cx="3379377" cy="219842"/>
          </a:xfrm>
          <a:prstGeom prst="rect">
            <a:avLst/>
          </a:prstGeom>
          <a:noFill/>
          <a:ln w="38100">
            <a:solidFill>
              <a:srgbClr val="4F9A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tângulo 20">
            <a:extLst>
              <a:ext uri="{FF2B5EF4-FFF2-40B4-BE49-F238E27FC236}">
                <a16:creationId xmlns:a16="http://schemas.microsoft.com/office/drawing/2014/main" id="{9EF8DFF5-6872-2511-443E-2AA6FB68E260}"/>
              </a:ext>
            </a:extLst>
          </p:cNvPr>
          <p:cNvSpPr/>
          <p:nvPr/>
        </p:nvSpPr>
        <p:spPr>
          <a:xfrm>
            <a:off x="4559467" y="4955358"/>
            <a:ext cx="3379377" cy="219842"/>
          </a:xfrm>
          <a:prstGeom prst="rect">
            <a:avLst/>
          </a:prstGeom>
          <a:noFill/>
          <a:ln w="38100">
            <a:solidFill>
              <a:srgbClr val="4F9A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tângulo 21">
            <a:extLst>
              <a:ext uri="{FF2B5EF4-FFF2-40B4-BE49-F238E27FC236}">
                <a16:creationId xmlns:a16="http://schemas.microsoft.com/office/drawing/2014/main" id="{40020FBA-D3CB-2ECA-33B7-789291C31135}"/>
              </a:ext>
            </a:extLst>
          </p:cNvPr>
          <p:cNvSpPr/>
          <p:nvPr/>
        </p:nvSpPr>
        <p:spPr>
          <a:xfrm>
            <a:off x="4559467" y="5616945"/>
            <a:ext cx="3379377" cy="219842"/>
          </a:xfrm>
          <a:prstGeom prst="rect">
            <a:avLst/>
          </a:prstGeom>
          <a:noFill/>
          <a:ln w="38100">
            <a:solidFill>
              <a:srgbClr val="4F9A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Título 1">
            <a:extLst>
              <a:ext uri="{FF2B5EF4-FFF2-40B4-BE49-F238E27FC236}">
                <a16:creationId xmlns:a16="http://schemas.microsoft.com/office/drawing/2014/main" id="{18CFF8FD-C8F7-0F42-841D-104F2C102840}"/>
              </a:ext>
            </a:extLst>
          </p:cNvPr>
          <p:cNvSpPr txBox="1">
            <a:spLocks/>
          </p:cNvSpPr>
          <p:nvPr/>
        </p:nvSpPr>
        <p:spPr>
          <a:xfrm>
            <a:off x="0" y="1"/>
            <a:ext cx="12192000" cy="999460"/>
          </a:xfrm>
          <a:prstGeom prst="rect">
            <a:avLst/>
          </a:prstGeom>
          <a:solidFill>
            <a:schemeClr val="bg1">
              <a:lumMod val="9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sz="3200" b="1" dirty="0">
                <a:solidFill>
                  <a:srgbClr val="1990B0"/>
                </a:solidFill>
                <a:cs typeface="Arial" panose="020B0604020202020204" pitchFamily="34" charset="0"/>
              </a:rPr>
              <a:t>  </a:t>
            </a:r>
            <a:r>
              <a:rPr lang="en-US" sz="2800" b="1" dirty="0">
                <a:cs typeface="Arial" panose="020B0604020202020204" pitchFamily="34" charset="0"/>
              </a:rPr>
              <a:t> Comparison </a:t>
            </a:r>
            <a:r>
              <a:rPr lang="en-US" sz="2800" dirty="0">
                <a:cs typeface="Arial" panose="020B0604020202020204" pitchFamily="34" charset="0"/>
              </a:rPr>
              <a:t>with the articles</a:t>
            </a:r>
            <a:endParaRPr lang="en-US" sz="2800" b="1" dirty="0">
              <a:cs typeface="Arial" panose="020B0604020202020204" pitchFamily="34" charset="0"/>
            </a:endParaRPr>
          </a:p>
        </p:txBody>
      </p:sp>
      <p:sp>
        <p:nvSpPr>
          <p:cNvPr id="6" name="Marcador de Posição do Número do Diapositivo 5">
            <a:extLst>
              <a:ext uri="{FF2B5EF4-FFF2-40B4-BE49-F238E27FC236}">
                <a16:creationId xmlns:a16="http://schemas.microsoft.com/office/drawing/2014/main" id="{27347C50-E7F5-E383-DC4B-5FFE873EAC82}"/>
              </a:ext>
            </a:extLst>
          </p:cNvPr>
          <p:cNvSpPr>
            <a:spLocks noGrp="1"/>
          </p:cNvSpPr>
          <p:nvPr>
            <p:ph type="sldNum" sz="quarter" idx="12"/>
          </p:nvPr>
        </p:nvSpPr>
        <p:spPr/>
        <p:txBody>
          <a:bodyPr/>
          <a:lstStyle/>
          <a:p>
            <a:fld id="{9349F829-3AB5-2249-A75E-9CF92A8C3104}" type="slidenum">
              <a:rPr lang="pt-PT" smtClean="0"/>
              <a:t>47</a:t>
            </a:fld>
            <a:endParaRPr lang="pt-PT"/>
          </a:p>
        </p:txBody>
      </p:sp>
      <p:sp>
        <p:nvSpPr>
          <p:cNvPr id="2" name="Botão de Ação: Informação 1">
            <a:hlinkClick r:id="rId4" action="ppaction://hlinksldjump" highlightClick="1"/>
            <a:extLst>
              <a:ext uri="{FF2B5EF4-FFF2-40B4-BE49-F238E27FC236}">
                <a16:creationId xmlns:a16="http://schemas.microsoft.com/office/drawing/2014/main" id="{65BBA4C8-D0ED-F9AA-144A-317E4D888E7E}"/>
              </a:ext>
            </a:extLst>
          </p:cNvPr>
          <p:cNvSpPr/>
          <p:nvPr/>
        </p:nvSpPr>
        <p:spPr>
          <a:xfrm>
            <a:off x="11446136" y="316851"/>
            <a:ext cx="387276" cy="365760"/>
          </a:xfrm>
          <a:prstGeom prst="actionButtonInformati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89502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8497BCB3-ADFD-9E42-8492-0A9ACCD41DB2}"/>
              </a:ext>
            </a:extLst>
          </p:cNvPr>
          <p:cNvSpPr txBox="1"/>
          <p:nvPr/>
        </p:nvSpPr>
        <p:spPr>
          <a:xfrm>
            <a:off x="450410" y="1941324"/>
            <a:ext cx="10893582" cy="2585323"/>
          </a:xfrm>
          <a:prstGeom prst="rect">
            <a:avLst/>
          </a:prstGeom>
          <a:noFill/>
        </p:spPr>
        <p:txBody>
          <a:bodyPr wrap="square">
            <a:spAutoFit/>
          </a:bodyPr>
          <a:lstStyle/>
          <a:p>
            <a:pPr marL="285750" indent="-285750">
              <a:buFont typeface="Arial" panose="020B0604020202020204" pitchFamily="34" charset="0"/>
              <a:buChar char="•"/>
            </a:pPr>
            <a:r>
              <a:rPr lang="en-US" u="sng" dirty="0"/>
              <a:t>Liu, S., </a:t>
            </a:r>
            <a:r>
              <a:rPr lang="en-US" u="sng" dirty="0" err="1"/>
              <a:t>Oosterlee</a:t>
            </a:r>
            <a:r>
              <a:rPr lang="en-US" u="sng" dirty="0"/>
              <a:t>, C., and </a:t>
            </a:r>
            <a:r>
              <a:rPr lang="en-US" u="sng" dirty="0" err="1"/>
              <a:t>Bohte</a:t>
            </a:r>
            <a:r>
              <a:rPr lang="en-US" u="sng" dirty="0"/>
              <a:t>, S. (2019b). Pricing options and computing implied volatilities using neural networks. Risks, 7(1):16. </a:t>
            </a:r>
            <a:endParaRPr lang="pt-PT" u="sng" dirty="0"/>
          </a:p>
          <a:p>
            <a:r>
              <a:rPr lang="pt-PT" dirty="0"/>
              <a:t>     Network inputs – model </a:t>
            </a:r>
            <a:r>
              <a:rPr lang="pt-PT" dirty="0" err="1"/>
              <a:t>parameters</a:t>
            </a:r>
            <a:r>
              <a:rPr lang="pt-PT" dirty="0"/>
              <a:t> </a:t>
            </a:r>
            <a:r>
              <a:rPr lang="pt-PT" dirty="0" err="1"/>
              <a:t>and</a:t>
            </a:r>
            <a:r>
              <a:rPr lang="pt-PT" dirty="0"/>
              <a:t> </a:t>
            </a:r>
            <a:r>
              <a:rPr lang="pt-PT" dirty="0" err="1"/>
              <a:t>option</a:t>
            </a:r>
            <a:r>
              <a:rPr lang="pt-PT" dirty="0"/>
              <a:t> </a:t>
            </a:r>
            <a:r>
              <a:rPr lang="pt-PT" dirty="0" err="1"/>
              <a:t>properties</a:t>
            </a:r>
            <a:endParaRPr lang="pt-PT" dirty="0"/>
          </a:p>
          <a:p>
            <a:r>
              <a:rPr lang="pt-PT" dirty="0"/>
              <a:t>     Network outputs – </a:t>
            </a:r>
            <a:r>
              <a:rPr lang="pt-PT" dirty="0" err="1"/>
              <a:t>option</a:t>
            </a:r>
            <a:r>
              <a:rPr lang="pt-PT" dirty="0"/>
              <a:t> </a:t>
            </a:r>
            <a:r>
              <a:rPr lang="pt-PT" dirty="0" err="1"/>
              <a:t>prices</a:t>
            </a:r>
            <a:endParaRPr lang="pt-PT" dirty="0"/>
          </a:p>
          <a:p>
            <a:r>
              <a:rPr lang="pt-PT" dirty="0"/>
              <a:t>     </a:t>
            </a:r>
            <a:r>
              <a:rPr lang="pt-PT" dirty="0" err="1"/>
              <a:t>Models</a:t>
            </a:r>
            <a:r>
              <a:rPr lang="pt-PT" dirty="0"/>
              <a:t> - </a:t>
            </a:r>
            <a:r>
              <a:rPr lang="pt-PT" dirty="0" err="1"/>
              <a:t>Heston</a:t>
            </a:r>
            <a:r>
              <a:rPr lang="pt-PT" dirty="0"/>
              <a:t> </a:t>
            </a:r>
            <a:r>
              <a:rPr lang="pt-PT" dirty="0" err="1"/>
              <a:t>stochastic</a:t>
            </a:r>
            <a:r>
              <a:rPr lang="pt-PT" dirty="0"/>
              <a:t> </a:t>
            </a:r>
            <a:r>
              <a:rPr lang="pt-PT" dirty="0" err="1"/>
              <a:t>volatility</a:t>
            </a:r>
            <a:r>
              <a:rPr lang="pt-PT" dirty="0"/>
              <a:t> model</a:t>
            </a:r>
          </a:p>
          <a:p>
            <a:r>
              <a:rPr lang="pt-PT" dirty="0"/>
              <a:t>     Network - FNN</a:t>
            </a:r>
          </a:p>
          <a:p>
            <a:r>
              <a:rPr lang="pt-PT" dirty="0"/>
              <a:t>     </a:t>
            </a:r>
            <a:r>
              <a:rPr lang="pt-PT" b="1" dirty="0" err="1">
                <a:solidFill>
                  <a:srgbClr val="4F9A8F"/>
                </a:solidFill>
              </a:rPr>
              <a:t>Comparable</a:t>
            </a:r>
            <a:endParaRPr lang="pt-PT" b="1" dirty="0">
              <a:solidFill>
                <a:srgbClr val="4F9A8F"/>
              </a:solidFill>
            </a:endParaRPr>
          </a:p>
          <a:p>
            <a:endParaRPr lang="pt-PT" dirty="0"/>
          </a:p>
          <a:p>
            <a:endParaRPr lang="pt-PT" u="sng" dirty="0"/>
          </a:p>
        </p:txBody>
      </p:sp>
      <p:sp>
        <p:nvSpPr>
          <p:cNvPr id="14" name="CaixaDeTexto 13">
            <a:extLst>
              <a:ext uri="{FF2B5EF4-FFF2-40B4-BE49-F238E27FC236}">
                <a16:creationId xmlns:a16="http://schemas.microsoft.com/office/drawing/2014/main" id="{F5C78B41-8511-EC75-F85A-877C70B5C011}"/>
              </a:ext>
            </a:extLst>
          </p:cNvPr>
          <p:cNvSpPr txBox="1"/>
          <p:nvPr/>
        </p:nvSpPr>
        <p:spPr>
          <a:xfrm>
            <a:off x="450410" y="1413851"/>
            <a:ext cx="6097508" cy="400110"/>
          </a:xfrm>
          <a:prstGeom prst="rect">
            <a:avLst/>
          </a:prstGeom>
          <a:noFill/>
        </p:spPr>
        <p:txBody>
          <a:bodyPr wrap="square">
            <a:spAutoFit/>
          </a:bodyPr>
          <a:lstStyle/>
          <a:p>
            <a:r>
              <a:rPr lang="pt-PT" sz="2000" b="1" dirty="0">
                <a:solidFill>
                  <a:prstClr val="black"/>
                </a:solidFill>
              </a:rPr>
              <a:t>Neural networks for </a:t>
            </a:r>
            <a:r>
              <a:rPr lang="pt-PT" sz="2000" b="1" dirty="0" err="1">
                <a:solidFill>
                  <a:prstClr val="black"/>
                </a:solidFill>
              </a:rPr>
              <a:t>option</a:t>
            </a:r>
            <a:r>
              <a:rPr lang="pt-PT" sz="2000" b="1" dirty="0">
                <a:solidFill>
                  <a:prstClr val="black"/>
                </a:solidFill>
              </a:rPr>
              <a:t> </a:t>
            </a:r>
            <a:r>
              <a:rPr lang="pt-PT" sz="2000" b="1" dirty="0" err="1">
                <a:solidFill>
                  <a:prstClr val="black"/>
                </a:solidFill>
              </a:rPr>
              <a:t>pricing</a:t>
            </a:r>
            <a:endParaRPr lang="pt-PT" sz="2000" b="1" dirty="0"/>
          </a:p>
        </p:txBody>
      </p:sp>
      <p:pic>
        <p:nvPicPr>
          <p:cNvPr id="4" name="Imagem 3">
            <a:extLst>
              <a:ext uri="{FF2B5EF4-FFF2-40B4-BE49-F238E27FC236}">
                <a16:creationId xmlns:a16="http://schemas.microsoft.com/office/drawing/2014/main" id="{6835491E-69D4-666B-F353-E5870DB98167}"/>
              </a:ext>
            </a:extLst>
          </p:cNvPr>
          <p:cNvPicPr>
            <a:picLocks noChangeAspect="1"/>
          </p:cNvPicPr>
          <p:nvPr/>
        </p:nvPicPr>
        <p:blipFill rotWithShape="1">
          <a:blip r:embed="rId2"/>
          <a:srcRect t="67352"/>
          <a:stretch/>
        </p:blipFill>
        <p:spPr>
          <a:xfrm>
            <a:off x="450410" y="4168235"/>
            <a:ext cx="6220693" cy="1570637"/>
          </a:xfrm>
          <a:prstGeom prst="rect">
            <a:avLst/>
          </a:prstGeom>
        </p:spPr>
      </p:pic>
      <p:pic>
        <p:nvPicPr>
          <p:cNvPr id="5" name="Imagem 4">
            <a:extLst>
              <a:ext uri="{FF2B5EF4-FFF2-40B4-BE49-F238E27FC236}">
                <a16:creationId xmlns:a16="http://schemas.microsoft.com/office/drawing/2014/main" id="{84B11AE8-9157-BA2C-65F1-7207136E3900}"/>
              </a:ext>
            </a:extLst>
          </p:cNvPr>
          <p:cNvPicPr>
            <a:picLocks noChangeAspect="1"/>
          </p:cNvPicPr>
          <p:nvPr/>
        </p:nvPicPr>
        <p:blipFill rotWithShape="1">
          <a:blip r:embed="rId2"/>
          <a:srcRect b="41053"/>
          <a:stretch/>
        </p:blipFill>
        <p:spPr>
          <a:xfrm>
            <a:off x="6547918" y="3948732"/>
            <a:ext cx="5448724" cy="2483890"/>
          </a:xfrm>
          <a:prstGeom prst="rect">
            <a:avLst/>
          </a:prstGeom>
        </p:spPr>
      </p:pic>
      <p:sp>
        <p:nvSpPr>
          <p:cNvPr id="6" name="Retângulo 5">
            <a:extLst>
              <a:ext uri="{FF2B5EF4-FFF2-40B4-BE49-F238E27FC236}">
                <a16:creationId xmlns:a16="http://schemas.microsoft.com/office/drawing/2014/main" id="{A93A0625-8F84-B625-A4FE-3D83E6B9DA0A}"/>
              </a:ext>
            </a:extLst>
          </p:cNvPr>
          <p:cNvSpPr/>
          <p:nvPr/>
        </p:nvSpPr>
        <p:spPr>
          <a:xfrm>
            <a:off x="2095499" y="5133356"/>
            <a:ext cx="2133601" cy="497423"/>
          </a:xfrm>
          <a:prstGeom prst="rect">
            <a:avLst/>
          </a:prstGeom>
          <a:noFill/>
          <a:ln w="38100">
            <a:solidFill>
              <a:srgbClr val="4F9A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solidFill>
                <a:srgbClr val="4F9A8F"/>
              </a:solidFill>
            </a:endParaRPr>
          </a:p>
        </p:txBody>
      </p:sp>
      <p:sp>
        <p:nvSpPr>
          <p:cNvPr id="7" name="CaixaDeTexto 6">
            <a:extLst>
              <a:ext uri="{FF2B5EF4-FFF2-40B4-BE49-F238E27FC236}">
                <a16:creationId xmlns:a16="http://schemas.microsoft.com/office/drawing/2014/main" id="{730EDD93-E544-908D-B029-E868ADBB4880}"/>
              </a:ext>
            </a:extLst>
          </p:cNvPr>
          <p:cNvSpPr txBox="1"/>
          <p:nvPr/>
        </p:nvSpPr>
        <p:spPr>
          <a:xfrm>
            <a:off x="6933892" y="2760996"/>
            <a:ext cx="4676776" cy="923330"/>
          </a:xfrm>
          <a:prstGeom prst="rect">
            <a:avLst/>
          </a:prstGeom>
          <a:noFill/>
        </p:spPr>
        <p:txBody>
          <a:bodyPr wrap="square" rtlCol="0">
            <a:spAutoFit/>
          </a:bodyPr>
          <a:lstStyle/>
          <a:p>
            <a:pPr marL="285750" indent="-285750">
              <a:buFont typeface="Arial" panose="020B0604020202020204" pitchFamily="34" charset="0"/>
              <a:buChar char="•"/>
            </a:pPr>
            <a:r>
              <a:rPr lang="pt-PT" dirty="0" err="1"/>
              <a:t>Better</a:t>
            </a:r>
            <a:r>
              <a:rPr lang="pt-PT" dirty="0"/>
              <a:t> </a:t>
            </a:r>
            <a:r>
              <a:rPr lang="pt-PT" dirty="0" err="1"/>
              <a:t>results</a:t>
            </a:r>
            <a:r>
              <a:rPr lang="pt-PT" dirty="0"/>
              <a:t> </a:t>
            </a:r>
            <a:r>
              <a:rPr lang="pt-PT" b="1" dirty="0" err="1">
                <a:solidFill>
                  <a:srgbClr val="B7520C"/>
                </a:solidFill>
              </a:rPr>
              <a:t>but</a:t>
            </a:r>
            <a:r>
              <a:rPr lang="pt-PT" b="1" dirty="0">
                <a:solidFill>
                  <a:srgbClr val="B7520C"/>
                </a:solidFill>
              </a:rPr>
              <a:t> </a:t>
            </a:r>
            <a:r>
              <a:rPr lang="pt-PT" b="1" dirty="0" err="1">
                <a:solidFill>
                  <a:srgbClr val="B7520C"/>
                </a:solidFill>
              </a:rPr>
              <a:t>much</a:t>
            </a:r>
            <a:r>
              <a:rPr lang="pt-PT" b="1" dirty="0">
                <a:solidFill>
                  <a:srgbClr val="B7520C"/>
                </a:solidFill>
              </a:rPr>
              <a:t> </a:t>
            </a:r>
            <a:r>
              <a:rPr lang="pt-PT" b="1" dirty="0" err="1">
                <a:solidFill>
                  <a:srgbClr val="B7520C"/>
                </a:solidFill>
              </a:rPr>
              <a:t>smaller</a:t>
            </a:r>
            <a:r>
              <a:rPr lang="pt-PT" b="1" dirty="0">
                <a:solidFill>
                  <a:srgbClr val="B7520C"/>
                </a:solidFill>
              </a:rPr>
              <a:t> range for </a:t>
            </a:r>
            <a:r>
              <a:rPr lang="pt-PT" b="1" dirty="0" err="1">
                <a:solidFill>
                  <a:srgbClr val="B7520C"/>
                </a:solidFill>
              </a:rPr>
              <a:t>prices</a:t>
            </a:r>
            <a:endParaRPr lang="pt-PT" b="1" dirty="0">
              <a:solidFill>
                <a:srgbClr val="B7520C"/>
              </a:solidFill>
            </a:endParaRPr>
          </a:p>
          <a:p>
            <a:pPr marL="342900" indent="-342900">
              <a:buFont typeface="Arial" panose="020B0604020202020204" pitchFamily="34" charset="0"/>
              <a:buChar char="•"/>
            </a:pPr>
            <a:r>
              <a:rPr lang="pt-PT" dirty="0" err="1"/>
              <a:t>Just</a:t>
            </a:r>
            <a:r>
              <a:rPr lang="pt-PT" dirty="0"/>
              <a:t> shows </a:t>
            </a:r>
            <a:r>
              <a:rPr lang="pt-PT" b="1" dirty="0" err="1">
                <a:solidFill>
                  <a:srgbClr val="B7520C"/>
                </a:solidFill>
              </a:rPr>
              <a:t>in-sample</a:t>
            </a:r>
            <a:r>
              <a:rPr lang="pt-PT" b="1" dirty="0">
                <a:solidFill>
                  <a:srgbClr val="B7520C"/>
                </a:solidFill>
              </a:rPr>
              <a:t> performance</a:t>
            </a:r>
          </a:p>
        </p:txBody>
      </p:sp>
      <p:sp>
        <p:nvSpPr>
          <p:cNvPr id="8" name="Retângulo 7">
            <a:extLst>
              <a:ext uri="{FF2B5EF4-FFF2-40B4-BE49-F238E27FC236}">
                <a16:creationId xmlns:a16="http://schemas.microsoft.com/office/drawing/2014/main" id="{CFE16189-7036-2172-F39A-BA10F6757227}"/>
              </a:ext>
            </a:extLst>
          </p:cNvPr>
          <p:cNvSpPr/>
          <p:nvPr/>
        </p:nvSpPr>
        <p:spPr>
          <a:xfrm>
            <a:off x="7762875" y="6114432"/>
            <a:ext cx="3152775" cy="230724"/>
          </a:xfrm>
          <a:prstGeom prst="rect">
            <a:avLst/>
          </a:prstGeom>
          <a:noFill/>
          <a:ln w="38100">
            <a:solidFill>
              <a:srgbClr val="B752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solidFill>
                <a:srgbClr val="C00000"/>
              </a:solidFill>
            </a:endParaRPr>
          </a:p>
        </p:txBody>
      </p:sp>
      <p:sp>
        <p:nvSpPr>
          <p:cNvPr id="11" name="Título 1">
            <a:extLst>
              <a:ext uri="{FF2B5EF4-FFF2-40B4-BE49-F238E27FC236}">
                <a16:creationId xmlns:a16="http://schemas.microsoft.com/office/drawing/2014/main" id="{82BFEB4D-3AD9-BC54-CCED-735D3FBFB951}"/>
              </a:ext>
            </a:extLst>
          </p:cNvPr>
          <p:cNvSpPr txBox="1">
            <a:spLocks/>
          </p:cNvSpPr>
          <p:nvPr/>
        </p:nvSpPr>
        <p:spPr>
          <a:xfrm>
            <a:off x="0" y="1"/>
            <a:ext cx="12192000" cy="999460"/>
          </a:xfrm>
          <a:prstGeom prst="rect">
            <a:avLst/>
          </a:prstGeom>
          <a:solidFill>
            <a:schemeClr val="bg1">
              <a:lumMod val="9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sz="3200" b="1" dirty="0">
                <a:solidFill>
                  <a:srgbClr val="1990B0"/>
                </a:solidFill>
                <a:cs typeface="Arial" panose="020B0604020202020204" pitchFamily="34" charset="0"/>
              </a:rPr>
              <a:t>  </a:t>
            </a:r>
            <a:r>
              <a:rPr lang="en-US" sz="2800" b="1" dirty="0">
                <a:cs typeface="Arial" panose="020B0604020202020204" pitchFamily="34" charset="0"/>
              </a:rPr>
              <a:t> Comparison </a:t>
            </a:r>
            <a:r>
              <a:rPr lang="en-US" sz="2800" dirty="0">
                <a:cs typeface="Arial" panose="020B0604020202020204" pitchFamily="34" charset="0"/>
              </a:rPr>
              <a:t>with the articles</a:t>
            </a:r>
            <a:endParaRPr lang="en-US" sz="2800" b="1" dirty="0">
              <a:cs typeface="Arial" panose="020B0604020202020204" pitchFamily="34" charset="0"/>
            </a:endParaRPr>
          </a:p>
        </p:txBody>
      </p:sp>
      <p:sp>
        <p:nvSpPr>
          <p:cNvPr id="12" name="Marcador de Posição do Número do Diapositivo 11">
            <a:extLst>
              <a:ext uri="{FF2B5EF4-FFF2-40B4-BE49-F238E27FC236}">
                <a16:creationId xmlns:a16="http://schemas.microsoft.com/office/drawing/2014/main" id="{A7329E90-7D91-E2C2-E157-31C11B4F5743}"/>
              </a:ext>
            </a:extLst>
          </p:cNvPr>
          <p:cNvSpPr>
            <a:spLocks noGrp="1"/>
          </p:cNvSpPr>
          <p:nvPr>
            <p:ph type="sldNum" sz="quarter" idx="12"/>
          </p:nvPr>
        </p:nvSpPr>
        <p:spPr/>
        <p:txBody>
          <a:bodyPr/>
          <a:lstStyle/>
          <a:p>
            <a:fld id="{9349F829-3AB5-2249-A75E-9CF92A8C3104}" type="slidenum">
              <a:rPr lang="pt-PT" smtClean="0"/>
              <a:t>48</a:t>
            </a:fld>
            <a:endParaRPr lang="pt-PT"/>
          </a:p>
        </p:txBody>
      </p:sp>
      <p:sp>
        <p:nvSpPr>
          <p:cNvPr id="2" name="Botão de Ação: Informação 1">
            <a:hlinkClick r:id="rId3" action="ppaction://hlinksldjump" highlightClick="1"/>
            <a:extLst>
              <a:ext uri="{FF2B5EF4-FFF2-40B4-BE49-F238E27FC236}">
                <a16:creationId xmlns:a16="http://schemas.microsoft.com/office/drawing/2014/main" id="{59AC759A-E020-2874-7E7B-251288DF89B7}"/>
              </a:ext>
            </a:extLst>
          </p:cNvPr>
          <p:cNvSpPr/>
          <p:nvPr/>
        </p:nvSpPr>
        <p:spPr>
          <a:xfrm>
            <a:off x="11446136" y="316851"/>
            <a:ext cx="387276" cy="365760"/>
          </a:xfrm>
          <a:prstGeom prst="actionButtonInformati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2436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87E677-D025-9149-E489-43FC0B41ED9B}"/>
              </a:ext>
            </a:extLst>
          </p:cNvPr>
          <p:cNvSpPr>
            <a:spLocks noGrp="1"/>
          </p:cNvSpPr>
          <p:nvPr>
            <p:ph type="title"/>
          </p:nvPr>
        </p:nvSpPr>
        <p:spPr>
          <a:xfrm>
            <a:off x="0" y="1"/>
            <a:ext cx="12192000" cy="999460"/>
          </a:xfrm>
          <a:solidFill>
            <a:schemeClr val="bg1">
              <a:lumMod val="95000"/>
            </a:schemeClr>
          </a:solidFill>
        </p:spPr>
        <p:txBody>
          <a:bodyPr/>
          <a:lstStyle/>
          <a:p>
            <a:r>
              <a:rPr lang="en-US" sz="2800" b="1" dirty="0">
                <a:solidFill>
                  <a:srgbClr val="1990B0"/>
                </a:solidFill>
                <a:cs typeface="Arial" panose="020B0604020202020204" pitchFamily="34" charset="0"/>
              </a:rPr>
              <a:t>  </a:t>
            </a:r>
            <a:r>
              <a:rPr lang="en-US" sz="2800" dirty="0">
                <a:cs typeface="Arial" panose="020B0604020202020204" pitchFamily="34" charset="0"/>
              </a:rPr>
              <a:t>Introduction</a:t>
            </a:r>
          </a:p>
        </p:txBody>
      </p:sp>
      <p:sp>
        <p:nvSpPr>
          <p:cNvPr id="3" name="Marcador de Posição do Número do Diapositivo 2">
            <a:extLst>
              <a:ext uri="{FF2B5EF4-FFF2-40B4-BE49-F238E27FC236}">
                <a16:creationId xmlns:a16="http://schemas.microsoft.com/office/drawing/2014/main" id="{4E55505A-0F34-EA7B-60D0-3DBB22588163}"/>
              </a:ext>
            </a:extLst>
          </p:cNvPr>
          <p:cNvSpPr>
            <a:spLocks noGrp="1"/>
          </p:cNvSpPr>
          <p:nvPr>
            <p:ph type="sldNum" sz="quarter" idx="12"/>
          </p:nvPr>
        </p:nvSpPr>
        <p:spPr/>
        <p:txBody>
          <a:bodyPr/>
          <a:lstStyle/>
          <a:p>
            <a:fld id="{9349F829-3AB5-2249-A75E-9CF92A8C3104}" type="slidenum">
              <a:rPr lang="pt-PT" smtClean="0"/>
              <a:t>4</a:t>
            </a:fld>
            <a:endParaRPr lang="pt-PT"/>
          </a:p>
        </p:txBody>
      </p:sp>
      <p:sp>
        <p:nvSpPr>
          <p:cNvPr id="19" name="Retângulo 18">
            <a:extLst>
              <a:ext uri="{FF2B5EF4-FFF2-40B4-BE49-F238E27FC236}">
                <a16:creationId xmlns:a16="http://schemas.microsoft.com/office/drawing/2014/main" id="{86B2F95C-61BB-1AC8-EFF1-348B4D353AC1}"/>
              </a:ext>
            </a:extLst>
          </p:cNvPr>
          <p:cNvSpPr/>
          <p:nvPr/>
        </p:nvSpPr>
        <p:spPr>
          <a:xfrm>
            <a:off x="3432886" y="3310554"/>
            <a:ext cx="5326231" cy="1797046"/>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tângulo Arredondado 20">
            <a:extLst>
              <a:ext uri="{FF2B5EF4-FFF2-40B4-BE49-F238E27FC236}">
                <a16:creationId xmlns:a16="http://schemas.microsoft.com/office/drawing/2014/main" id="{BBD6F6B1-2A13-94A0-F7B6-0DE53B16D37C}"/>
              </a:ext>
            </a:extLst>
          </p:cNvPr>
          <p:cNvSpPr/>
          <p:nvPr/>
        </p:nvSpPr>
        <p:spPr>
          <a:xfrm>
            <a:off x="3432886" y="2457602"/>
            <a:ext cx="5326228" cy="971398"/>
          </a:xfrm>
          <a:prstGeom prst="roundRect">
            <a:avLst>
              <a:gd name="adj" fmla="val 19442"/>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iângulo 21">
            <a:extLst>
              <a:ext uri="{FF2B5EF4-FFF2-40B4-BE49-F238E27FC236}">
                <a16:creationId xmlns:a16="http://schemas.microsoft.com/office/drawing/2014/main" id="{1444A68F-E3F0-3F23-3D14-CDBB49C2B877}"/>
              </a:ext>
            </a:extLst>
          </p:cNvPr>
          <p:cNvSpPr/>
          <p:nvPr/>
        </p:nvSpPr>
        <p:spPr>
          <a:xfrm rot="10800000">
            <a:off x="5851188" y="3362998"/>
            <a:ext cx="488731" cy="169234"/>
          </a:xfrm>
          <a:prstGeom prst="triangl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aixaDeTexto 22">
            <a:extLst>
              <a:ext uri="{FF2B5EF4-FFF2-40B4-BE49-F238E27FC236}">
                <a16:creationId xmlns:a16="http://schemas.microsoft.com/office/drawing/2014/main" id="{925C2FCB-D240-AAE2-8709-8446EAA4C7B0}"/>
              </a:ext>
            </a:extLst>
          </p:cNvPr>
          <p:cNvSpPr txBox="1"/>
          <p:nvPr/>
        </p:nvSpPr>
        <p:spPr>
          <a:xfrm>
            <a:off x="3416641" y="2758635"/>
            <a:ext cx="5326228" cy="400110"/>
          </a:xfrm>
          <a:prstGeom prst="rect">
            <a:avLst/>
          </a:prstGeom>
          <a:noFill/>
        </p:spPr>
        <p:txBody>
          <a:bodyPr wrap="square" rtlCol="0">
            <a:spAutoFit/>
          </a:bodyPr>
          <a:lstStyle/>
          <a:p>
            <a:pPr algn="ctr"/>
            <a:r>
              <a:rPr lang="en-US" sz="2000" b="1" dirty="0">
                <a:solidFill>
                  <a:schemeClr val="bg1"/>
                </a:solidFill>
                <a:cs typeface="Arial" panose="020B0604020202020204" pitchFamily="34" charset="0"/>
              </a:rPr>
              <a:t>Problem</a:t>
            </a:r>
          </a:p>
        </p:txBody>
      </p:sp>
      <p:sp>
        <p:nvSpPr>
          <p:cNvPr id="98" name="CaixaDeTexto 97">
            <a:extLst>
              <a:ext uri="{FF2B5EF4-FFF2-40B4-BE49-F238E27FC236}">
                <a16:creationId xmlns:a16="http://schemas.microsoft.com/office/drawing/2014/main" id="{87CD8335-B745-FEA8-93B4-B2BAD8FEB058}"/>
              </a:ext>
            </a:extLst>
          </p:cNvPr>
          <p:cNvSpPr txBox="1"/>
          <p:nvPr/>
        </p:nvSpPr>
        <p:spPr>
          <a:xfrm>
            <a:off x="3432879" y="3528783"/>
            <a:ext cx="2646897" cy="830997"/>
          </a:xfrm>
          <a:prstGeom prst="rect">
            <a:avLst/>
          </a:prstGeom>
          <a:noFill/>
        </p:spPr>
        <p:txBody>
          <a:bodyPr wrap="square" rtlCol="0">
            <a:spAutoFit/>
          </a:bodyPr>
          <a:lstStyle/>
          <a:p>
            <a:pPr algn="ctr"/>
            <a:r>
              <a:rPr lang="pt-PT" sz="1600" dirty="0" err="1">
                <a:solidFill>
                  <a:schemeClr val="bg1">
                    <a:lumMod val="85000"/>
                  </a:schemeClr>
                </a:solidFill>
                <a:effectLst/>
                <a:cs typeface="Arial" panose="020B0604020202020204" pitchFamily="34" charset="0"/>
              </a:rPr>
              <a:t>Complex</a:t>
            </a:r>
            <a:r>
              <a:rPr lang="pt-PT" sz="1600" dirty="0">
                <a:solidFill>
                  <a:schemeClr val="bg1">
                    <a:lumMod val="85000"/>
                  </a:schemeClr>
                </a:solidFill>
                <a:effectLst/>
                <a:cs typeface="Arial" panose="020B0604020202020204" pitchFamily="34" charset="0"/>
              </a:rPr>
              <a:t> </a:t>
            </a:r>
            <a:r>
              <a:rPr lang="pt-PT" sz="1600" dirty="0" err="1">
                <a:solidFill>
                  <a:schemeClr val="bg1">
                    <a:lumMod val="85000"/>
                  </a:schemeClr>
                </a:solidFill>
                <a:effectLst/>
                <a:cs typeface="Arial" panose="020B0604020202020204" pitchFamily="34" charset="0"/>
              </a:rPr>
              <a:t>models</a:t>
            </a:r>
            <a:r>
              <a:rPr lang="pt-PT" sz="1600" dirty="0">
                <a:solidFill>
                  <a:schemeClr val="bg1">
                    <a:lumMod val="85000"/>
                  </a:schemeClr>
                </a:solidFill>
                <a:effectLst/>
                <a:cs typeface="Arial" panose="020B0604020202020204" pitchFamily="34" charset="0"/>
              </a:rPr>
              <a:t> do </a:t>
            </a:r>
            <a:r>
              <a:rPr lang="pt-PT" sz="1600" dirty="0" err="1">
                <a:solidFill>
                  <a:schemeClr val="bg1">
                    <a:lumMod val="85000"/>
                  </a:schemeClr>
                </a:solidFill>
                <a:effectLst/>
                <a:cs typeface="Arial" panose="020B0604020202020204" pitchFamily="34" charset="0"/>
              </a:rPr>
              <a:t>not</a:t>
            </a:r>
            <a:r>
              <a:rPr lang="pt-PT" sz="1600" dirty="0">
                <a:solidFill>
                  <a:schemeClr val="bg1">
                    <a:lumMod val="85000"/>
                  </a:schemeClr>
                </a:solidFill>
                <a:effectLst/>
                <a:cs typeface="Arial" panose="020B0604020202020204" pitchFamily="34" charset="0"/>
              </a:rPr>
              <a:t> yield </a:t>
            </a:r>
            <a:r>
              <a:rPr lang="pt-PT" sz="1600" dirty="0" err="1">
                <a:solidFill>
                  <a:schemeClr val="bg1">
                    <a:lumMod val="85000"/>
                  </a:schemeClr>
                </a:solidFill>
                <a:effectLst/>
                <a:cs typeface="Arial" panose="020B0604020202020204" pitchFamily="34" charset="0"/>
              </a:rPr>
              <a:t>closed-form</a:t>
            </a:r>
            <a:r>
              <a:rPr lang="pt-PT" sz="1600" dirty="0">
                <a:solidFill>
                  <a:schemeClr val="bg1">
                    <a:lumMod val="85000"/>
                  </a:schemeClr>
                </a:solidFill>
                <a:cs typeface="Arial" panose="020B0604020202020204" pitchFamily="34" charset="0"/>
              </a:rPr>
              <a:t> </a:t>
            </a:r>
            <a:r>
              <a:rPr lang="pt-PT" sz="1600" dirty="0" err="1">
                <a:solidFill>
                  <a:schemeClr val="bg1">
                    <a:lumMod val="85000"/>
                  </a:schemeClr>
                </a:solidFill>
                <a:effectLst/>
                <a:cs typeface="Arial" panose="020B0604020202020204" pitchFamily="34" charset="0"/>
              </a:rPr>
              <a:t>solutions</a:t>
            </a:r>
            <a:r>
              <a:rPr lang="pt-PT" sz="1600" dirty="0">
                <a:solidFill>
                  <a:schemeClr val="bg1">
                    <a:lumMod val="85000"/>
                  </a:schemeClr>
                </a:solidFill>
                <a:effectLst/>
                <a:cs typeface="Arial" panose="020B0604020202020204" pitchFamily="34" charset="0"/>
              </a:rPr>
              <a:t> </a:t>
            </a:r>
            <a:r>
              <a:rPr lang="pt-PT" sz="1600" dirty="0">
                <a:solidFill>
                  <a:schemeClr val="bg1">
                    <a:lumMod val="85000"/>
                  </a:schemeClr>
                </a:solidFill>
                <a:cs typeface="Arial" panose="020B0604020202020204" pitchFamily="34" charset="0"/>
              </a:rPr>
              <a:t>f</a:t>
            </a:r>
            <a:r>
              <a:rPr lang="pt-PT" sz="1600" dirty="0">
                <a:solidFill>
                  <a:schemeClr val="bg1">
                    <a:lumMod val="85000"/>
                  </a:schemeClr>
                </a:solidFill>
                <a:effectLst/>
                <a:cs typeface="Arial" panose="020B0604020202020204" pitchFamily="34" charset="0"/>
              </a:rPr>
              <a:t>or </a:t>
            </a:r>
            <a:r>
              <a:rPr lang="pt-PT" sz="1600" dirty="0" err="1">
                <a:solidFill>
                  <a:schemeClr val="bg1">
                    <a:lumMod val="85000"/>
                  </a:schemeClr>
                </a:solidFill>
                <a:effectLst/>
                <a:cs typeface="Arial" panose="020B0604020202020204" pitchFamily="34" charset="0"/>
              </a:rPr>
              <a:t>option</a:t>
            </a:r>
            <a:r>
              <a:rPr lang="pt-PT" sz="1600" dirty="0">
                <a:solidFill>
                  <a:schemeClr val="bg1">
                    <a:lumMod val="85000"/>
                  </a:schemeClr>
                </a:solidFill>
                <a:effectLst/>
                <a:cs typeface="Arial" panose="020B0604020202020204" pitchFamily="34" charset="0"/>
              </a:rPr>
              <a:t> </a:t>
            </a:r>
            <a:r>
              <a:rPr lang="pt-PT" sz="1600" dirty="0" err="1">
                <a:solidFill>
                  <a:schemeClr val="bg1">
                    <a:lumMod val="85000"/>
                  </a:schemeClr>
                </a:solidFill>
                <a:effectLst/>
                <a:cs typeface="Arial" panose="020B0604020202020204" pitchFamily="34" charset="0"/>
              </a:rPr>
              <a:t>prices</a:t>
            </a:r>
            <a:r>
              <a:rPr lang="pt-PT" sz="1600" dirty="0">
                <a:solidFill>
                  <a:schemeClr val="bg1">
                    <a:lumMod val="85000"/>
                  </a:schemeClr>
                </a:solidFill>
                <a:effectLst/>
                <a:cs typeface="Arial" panose="020B0604020202020204" pitchFamily="34" charset="0"/>
              </a:rPr>
              <a:t> </a:t>
            </a:r>
            <a:endParaRPr lang="pt-PT" sz="1600" dirty="0">
              <a:solidFill>
                <a:schemeClr val="bg1">
                  <a:lumMod val="85000"/>
                </a:schemeClr>
              </a:solidFill>
              <a:cs typeface="Arial" panose="020B0604020202020204" pitchFamily="34" charset="0"/>
            </a:endParaRPr>
          </a:p>
        </p:txBody>
      </p:sp>
      <p:cxnSp>
        <p:nvCxnSpPr>
          <p:cNvPr id="99" name="Conexão Reta Unidirecional 98">
            <a:extLst>
              <a:ext uri="{FF2B5EF4-FFF2-40B4-BE49-F238E27FC236}">
                <a16:creationId xmlns:a16="http://schemas.microsoft.com/office/drawing/2014/main" id="{385608F2-61A1-41C0-3406-BBE1C7C8567B}"/>
              </a:ext>
            </a:extLst>
          </p:cNvPr>
          <p:cNvCxnSpPr>
            <a:cxnSpLocks/>
          </p:cNvCxnSpPr>
          <p:nvPr/>
        </p:nvCxnSpPr>
        <p:spPr>
          <a:xfrm flipH="1">
            <a:off x="4789880" y="4359780"/>
            <a:ext cx="0" cy="268053"/>
          </a:xfrm>
          <a:prstGeom prst="straightConnector1">
            <a:avLst/>
          </a:prstGeom>
          <a:ln w="28575">
            <a:solidFill>
              <a:schemeClr val="bg1">
                <a:lumMod val="8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01" name="CaixaDeTexto 100">
            <a:extLst>
              <a:ext uri="{FF2B5EF4-FFF2-40B4-BE49-F238E27FC236}">
                <a16:creationId xmlns:a16="http://schemas.microsoft.com/office/drawing/2014/main" id="{7DE49BF9-09C9-388E-C27A-E02DA7178862}"/>
              </a:ext>
            </a:extLst>
          </p:cNvPr>
          <p:cNvSpPr txBox="1"/>
          <p:nvPr/>
        </p:nvSpPr>
        <p:spPr>
          <a:xfrm>
            <a:off x="3432858" y="4627550"/>
            <a:ext cx="2646897" cy="338554"/>
          </a:xfrm>
          <a:prstGeom prst="rect">
            <a:avLst/>
          </a:prstGeom>
          <a:noFill/>
        </p:spPr>
        <p:txBody>
          <a:bodyPr wrap="square" rtlCol="0">
            <a:spAutoFit/>
          </a:bodyPr>
          <a:lstStyle/>
          <a:p>
            <a:pPr algn="ctr"/>
            <a:r>
              <a:rPr lang="pt-PT" sz="1600" dirty="0" err="1">
                <a:solidFill>
                  <a:schemeClr val="bg1">
                    <a:lumMod val="85000"/>
                  </a:schemeClr>
                </a:solidFill>
                <a:cs typeface="Arial" panose="020B0604020202020204" pitchFamily="34" charset="0"/>
              </a:rPr>
              <a:t>Numerical</a:t>
            </a:r>
            <a:r>
              <a:rPr lang="pt-PT" sz="1600" dirty="0">
                <a:solidFill>
                  <a:schemeClr val="bg1">
                    <a:lumMod val="85000"/>
                  </a:schemeClr>
                </a:solidFill>
                <a:cs typeface="Arial" panose="020B0604020202020204" pitchFamily="34" charset="0"/>
              </a:rPr>
              <a:t> </a:t>
            </a:r>
            <a:r>
              <a:rPr lang="pt-PT" sz="1600" dirty="0" err="1">
                <a:solidFill>
                  <a:schemeClr val="bg1">
                    <a:lumMod val="85000"/>
                  </a:schemeClr>
                </a:solidFill>
                <a:cs typeface="Arial" panose="020B0604020202020204" pitchFamily="34" charset="0"/>
              </a:rPr>
              <a:t>methods</a:t>
            </a:r>
            <a:endParaRPr lang="pt-PT" sz="1600" dirty="0">
              <a:solidFill>
                <a:schemeClr val="bg1">
                  <a:lumMod val="85000"/>
                </a:schemeClr>
              </a:solidFill>
              <a:cs typeface="Arial" panose="020B0604020202020204" pitchFamily="34" charset="0"/>
            </a:endParaRPr>
          </a:p>
        </p:txBody>
      </p:sp>
      <p:sp>
        <p:nvSpPr>
          <p:cNvPr id="102" name="CaixaDeTexto 101">
            <a:extLst>
              <a:ext uri="{FF2B5EF4-FFF2-40B4-BE49-F238E27FC236}">
                <a16:creationId xmlns:a16="http://schemas.microsoft.com/office/drawing/2014/main" id="{2787C484-DD0A-96E8-907A-928C14CAA092}"/>
              </a:ext>
            </a:extLst>
          </p:cNvPr>
          <p:cNvSpPr txBox="1"/>
          <p:nvPr/>
        </p:nvSpPr>
        <p:spPr>
          <a:xfrm>
            <a:off x="6275781" y="3620187"/>
            <a:ext cx="2345544" cy="584775"/>
          </a:xfrm>
          <a:prstGeom prst="rect">
            <a:avLst/>
          </a:prstGeom>
          <a:noFill/>
        </p:spPr>
        <p:txBody>
          <a:bodyPr wrap="square" rtlCol="0">
            <a:spAutoFit/>
          </a:bodyPr>
          <a:lstStyle/>
          <a:p>
            <a:pPr algn="ctr"/>
            <a:r>
              <a:rPr lang="pt-PT" sz="1600" dirty="0" err="1">
                <a:effectLst/>
                <a:cs typeface="Arial" panose="020B0604020202020204" pitchFamily="34" charset="0"/>
              </a:rPr>
              <a:t>The</a:t>
            </a:r>
            <a:r>
              <a:rPr lang="pt-PT" sz="1600" dirty="0">
                <a:effectLst/>
                <a:cs typeface="Arial" panose="020B0604020202020204" pitchFamily="34" charset="0"/>
              </a:rPr>
              <a:t> </a:t>
            </a:r>
            <a:r>
              <a:rPr lang="pt-PT" sz="1600" dirty="0" err="1">
                <a:effectLst/>
                <a:cs typeface="Arial" panose="020B0604020202020204" pitchFamily="34" charset="0"/>
              </a:rPr>
              <a:t>calibration</a:t>
            </a:r>
            <a:r>
              <a:rPr lang="pt-PT" sz="1600" dirty="0">
                <a:effectLst/>
                <a:cs typeface="Arial" panose="020B0604020202020204" pitchFamily="34" charset="0"/>
              </a:rPr>
              <a:t> </a:t>
            </a:r>
            <a:r>
              <a:rPr lang="pt-PT" sz="1600" dirty="0" err="1">
                <a:effectLst/>
                <a:cs typeface="Arial" panose="020B0604020202020204" pitchFamily="34" charset="0"/>
              </a:rPr>
              <a:t>problem</a:t>
            </a:r>
            <a:endParaRPr lang="pt-PT" sz="1600" dirty="0">
              <a:effectLst/>
              <a:cs typeface="Arial" panose="020B0604020202020204" pitchFamily="34" charset="0"/>
            </a:endParaRPr>
          </a:p>
          <a:p>
            <a:pPr algn="ctr"/>
            <a:r>
              <a:rPr lang="pt-PT" sz="1600" dirty="0">
                <a:effectLst/>
                <a:cs typeface="Arial" panose="020B0604020202020204" pitchFamily="34" charset="0"/>
              </a:rPr>
              <a:t> </a:t>
            </a:r>
            <a:r>
              <a:rPr lang="pt-PT" sz="1600" dirty="0" err="1">
                <a:effectLst/>
                <a:cs typeface="Arial" panose="020B0604020202020204" pitchFamily="34" charset="0"/>
              </a:rPr>
              <a:t>is</a:t>
            </a:r>
            <a:r>
              <a:rPr lang="pt-PT" sz="1600" dirty="0">
                <a:effectLst/>
                <a:cs typeface="Arial" panose="020B0604020202020204" pitchFamily="34" charset="0"/>
              </a:rPr>
              <a:t> </a:t>
            </a:r>
            <a:r>
              <a:rPr lang="pt-PT" sz="1600" dirty="0">
                <a:cs typeface="Arial" panose="020B0604020202020204" pitchFamily="34" charset="0"/>
              </a:rPr>
              <a:t>n</a:t>
            </a:r>
            <a:r>
              <a:rPr lang="pt-PT" sz="1600" dirty="0">
                <a:effectLst/>
                <a:cs typeface="Arial" panose="020B0604020202020204" pitchFamily="34" charset="0"/>
              </a:rPr>
              <a:t>on-</a:t>
            </a:r>
            <a:r>
              <a:rPr lang="pt-PT" sz="1600" dirty="0" err="1">
                <a:effectLst/>
                <a:cs typeface="Arial" panose="020B0604020202020204" pitchFamily="34" charset="0"/>
              </a:rPr>
              <a:t>convex</a:t>
            </a:r>
            <a:endParaRPr lang="pt-PT" sz="1600" dirty="0">
              <a:cs typeface="Arial" panose="020B0604020202020204" pitchFamily="34" charset="0"/>
            </a:endParaRPr>
          </a:p>
        </p:txBody>
      </p:sp>
      <p:sp>
        <p:nvSpPr>
          <p:cNvPr id="104" name="CaixaDeTexto 103">
            <a:extLst>
              <a:ext uri="{FF2B5EF4-FFF2-40B4-BE49-F238E27FC236}">
                <a16:creationId xmlns:a16="http://schemas.microsoft.com/office/drawing/2014/main" id="{1BB287A7-A203-BA43-2A89-EF19549ED5FC}"/>
              </a:ext>
            </a:extLst>
          </p:cNvPr>
          <p:cNvSpPr txBox="1"/>
          <p:nvPr/>
        </p:nvSpPr>
        <p:spPr>
          <a:xfrm>
            <a:off x="6264764" y="4607042"/>
            <a:ext cx="2345544" cy="338554"/>
          </a:xfrm>
          <a:prstGeom prst="rect">
            <a:avLst/>
          </a:prstGeom>
          <a:noFill/>
        </p:spPr>
        <p:txBody>
          <a:bodyPr wrap="square" rtlCol="0">
            <a:spAutoFit/>
          </a:bodyPr>
          <a:lstStyle/>
          <a:p>
            <a:pPr algn="ctr"/>
            <a:r>
              <a:rPr lang="pt-PT" sz="1600" dirty="0" err="1">
                <a:cs typeface="Arial" panose="020B0604020202020204" pitchFamily="34" charset="0"/>
              </a:rPr>
              <a:t>Multiple</a:t>
            </a:r>
            <a:r>
              <a:rPr lang="pt-PT" sz="1600" dirty="0">
                <a:cs typeface="Arial" panose="020B0604020202020204" pitchFamily="34" charset="0"/>
              </a:rPr>
              <a:t> local </a:t>
            </a:r>
            <a:r>
              <a:rPr lang="pt-PT" sz="1600" dirty="0" err="1">
                <a:cs typeface="Arial" panose="020B0604020202020204" pitchFamily="34" charset="0"/>
              </a:rPr>
              <a:t>minima</a:t>
            </a:r>
            <a:endParaRPr lang="pt-PT" sz="1600" dirty="0">
              <a:cs typeface="Arial" panose="020B0604020202020204" pitchFamily="34" charset="0"/>
            </a:endParaRPr>
          </a:p>
        </p:txBody>
      </p:sp>
      <p:cxnSp>
        <p:nvCxnSpPr>
          <p:cNvPr id="4" name="Conexão Reta Unidirecional 3">
            <a:extLst>
              <a:ext uri="{FF2B5EF4-FFF2-40B4-BE49-F238E27FC236}">
                <a16:creationId xmlns:a16="http://schemas.microsoft.com/office/drawing/2014/main" id="{A5682A26-0D3E-1C62-21D3-E5B720206166}"/>
              </a:ext>
            </a:extLst>
          </p:cNvPr>
          <p:cNvCxnSpPr>
            <a:cxnSpLocks/>
          </p:cNvCxnSpPr>
          <p:nvPr/>
        </p:nvCxnSpPr>
        <p:spPr>
          <a:xfrm flipH="1">
            <a:off x="7432090" y="4310413"/>
            <a:ext cx="0" cy="268053"/>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 name="Conexão Reta 5">
            <a:extLst>
              <a:ext uri="{FF2B5EF4-FFF2-40B4-BE49-F238E27FC236}">
                <a16:creationId xmlns:a16="http://schemas.microsoft.com/office/drawing/2014/main" id="{E0549392-AEA4-7ABE-C957-F5ABD6F392B6}"/>
              </a:ext>
            </a:extLst>
          </p:cNvPr>
          <p:cNvCxnSpPr>
            <a:cxnSpLocks/>
          </p:cNvCxnSpPr>
          <p:nvPr/>
        </p:nvCxnSpPr>
        <p:spPr>
          <a:xfrm>
            <a:off x="6095553" y="3603551"/>
            <a:ext cx="0" cy="1212526"/>
          </a:xfrm>
          <a:prstGeom prst="line">
            <a:avLst/>
          </a:prstGeom>
          <a:ln w="12700">
            <a:prstDash val="sysDash"/>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492294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ixaDeTexto 7">
            <a:extLst>
              <a:ext uri="{FF2B5EF4-FFF2-40B4-BE49-F238E27FC236}">
                <a16:creationId xmlns:a16="http://schemas.microsoft.com/office/drawing/2014/main" id="{0CEF2E53-08B8-CA95-4D9B-796CDA82A868}"/>
              </a:ext>
            </a:extLst>
          </p:cNvPr>
          <p:cNvSpPr txBox="1"/>
          <p:nvPr/>
        </p:nvSpPr>
        <p:spPr>
          <a:xfrm>
            <a:off x="450410" y="1890905"/>
            <a:ext cx="11455840" cy="1200329"/>
          </a:xfrm>
          <a:prstGeom prst="rect">
            <a:avLst/>
          </a:prstGeom>
          <a:noFill/>
        </p:spPr>
        <p:txBody>
          <a:bodyPr wrap="square">
            <a:spAutoFit/>
          </a:bodyPr>
          <a:lstStyle/>
          <a:p>
            <a:pPr marL="285750" indent="-285750">
              <a:buFont typeface="Arial" panose="020B0604020202020204" pitchFamily="34" charset="0"/>
              <a:buChar char="•"/>
            </a:pPr>
            <a:r>
              <a:rPr lang="en-US" u="sng" dirty="0"/>
              <a:t>Horvath, B., Muguruza, A., and Tomas, M. (2019). Deep learning volatility: a deep neural network perspective on pricing and calibration in (rough) volatility models. Quantitative Finance, 21:11 – 27.</a:t>
            </a:r>
          </a:p>
          <a:p>
            <a:r>
              <a:rPr lang="en-US" dirty="0"/>
              <a:t>     Network outputs – implied volatilities</a:t>
            </a:r>
            <a:endParaRPr lang="en-US" u="sng" dirty="0"/>
          </a:p>
          <a:p>
            <a:r>
              <a:rPr lang="pt-PT" b="1" dirty="0">
                <a:solidFill>
                  <a:srgbClr val="B7520C"/>
                </a:solidFill>
              </a:rPr>
              <a:t>     Not </a:t>
            </a:r>
            <a:r>
              <a:rPr lang="pt-PT" b="1" dirty="0" err="1">
                <a:solidFill>
                  <a:srgbClr val="B7520C"/>
                </a:solidFill>
              </a:rPr>
              <a:t>comparable</a:t>
            </a:r>
            <a:endParaRPr lang="pt-PT" b="1" dirty="0">
              <a:solidFill>
                <a:srgbClr val="B7520C"/>
              </a:solidFill>
            </a:endParaRPr>
          </a:p>
        </p:txBody>
      </p:sp>
      <p:sp>
        <p:nvSpPr>
          <p:cNvPr id="14" name="CaixaDeTexto 13">
            <a:extLst>
              <a:ext uri="{FF2B5EF4-FFF2-40B4-BE49-F238E27FC236}">
                <a16:creationId xmlns:a16="http://schemas.microsoft.com/office/drawing/2014/main" id="{F5C78B41-8511-EC75-F85A-877C70B5C011}"/>
              </a:ext>
            </a:extLst>
          </p:cNvPr>
          <p:cNvSpPr txBox="1"/>
          <p:nvPr/>
        </p:nvSpPr>
        <p:spPr>
          <a:xfrm>
            <a:off x="450410" y="1413851"/>
            <a:ext cx="6097508" cy="400110"/>
          </a:xfrm>
          <a:prstGeom prst="rect">
            <a:avLst/>
          </a:prstGeom>
          <a:noFill/>
        </p:spPr>
        <p:txBody>
          <a:bodyPr wrap="square">
            <a:spAutoFit/>
          </a:bodyPr>
          <a:lstStyle/>
          <a:p>
            <a:r>
              <a:rPr lang="pt-PT" sz="2000" b="1" dirty="0">
                <a:solidFill>
                  <a:prstClr val="black"/>
                </a:solidFill>
              </a:rPr>
              <a:t>Neural networks for </a:t>
            </a:r>
            <a:r>
              <a:rPr lang="pt-PT" sz="2000" b="1" dirty="0" err="1">
                <a:solidFill>
                  <a:prstClr val="black"/>
                </a:solidFill>
              </a:rPr>
              <a:t>calibration</a:t>
            </a:r>
            <a:endParaRPr lang="pt-PT" sz="2000" b="1" dirty="0"/>
          </a:p>
        </p:txBody>
      </p:sp>
      <p:sp>
        <p:nvSpPr>
          <p:cNvPr id="3" name="CaixaDeTexto 2">
            <a:extLst>
              <a:ext uri="{FF2B5EF4-FFF2-40B4-BE49-F238E27FC236}">
                <a16:creationId xmlns:a16="http://schemas.microsoft.com/office/drawing/2014/main" id="{2ACCCF3D-3083-1405-C6EE-172EF712776A}"/>
              </a:ext>
            </a:extLst>
          </p:cNvPr>
          <p:cNvSpPr txBox="1"/>
          <p:nvPr/>
        </p:nvSpPr>
        <p:spPr>
          <a:xfrm>
            <a:off x="450410" y="3216831"/>
            <a:ext cx="11455840" cy="1200329"/>
          </a:xfrm>
          <a:prstGeom prst="rect">
            <a:avLst/>
          </a:prstGeom>
          <a:noFill/>
        </p:spPr>
        <p:txBody>
          <a:bodyPr wrap="square">
            <a:spAutoFit/>
          </a:bodyPr>
          <a:lstStyle/>
          <a:p>
            <a:pPr marL="285750" indent="-285750">
              <a:buFont typeface="Arial" panose="020B0604020202020204" pitchFamily="34" charset="0"/>
              <a:buChar char="•"/>
            </a:pPr>
            <a:r>
              <a:rPr lang="en-US" u="sng" dirty="0"/>
              <a:t>Liu, S., </a:t>
            </a:r>
            <a:r>
              <a:rPr lang="en-US" u="sng" dirty="0" err="1"/>
              <a:t>Borovykh</a:t>
            </a:r>
            <a:r>
              <a:rPr lang="en-US" u="sng" dirty="0"/>
              <a:t>, A., </a:t>
            </a:r>
            <a:r>
              <a:rPr lang="en-US" u="sng" dirty="0" err="1"/>
              <a:t>Grzelak</a:t>
            </a:r>
            <a:r>
              <a:rPr lang="en-US" u="sng" dirty="0"/>
              <a:t>, L., and </a:t>
            </a:r>
            <a:r>
              <a:rPr lang="en-US" u="sng" dirty="0" err="1"/>
              <a:t>Oosterlee</a:t>
            </a:r>
            <a:r>
              <a:rPr lang="en-US" u="sng" dirty="0"/>
              <a:t>, C. (2019a). A neural network-based framework for financial model calibration. Journal of Mathematics in Industry, 9:9</a:t>
            </a:r>
          </a:p>
          <a:p>
            <a:r>
              <a:rPr lang="en-US" dirty="0"/>
              <a:t>     Network outputs – implied volatilities</a:t>
            </a:r>
            <a:endParaRPr lang="en-US" u="sng" dirty="0"/>
          </a:p>
          <a:p>
            <a:r>
              <a:rPr lang="pt-PT" b="1" dirty="0"/>
              <a:t>     </a:t>
            </a:r>
            <a:r>
              <a:rPr lang="pt-PT" b="1" dirty="0">
                <a:solidFill>
                  <a:srgbClr val="B7520C"/>
                </a:solidFill>
              </a:rPr>
              <a:t>Not </a:t>
            </a:r>
            <a:r>
              <a:rPr lang="pt-PT" b="1" dirty="0" err="1">
                <a:solidFill>
                  <a:srgbClr val="B7520C"/>
                </a:solidFill>
              </a:rPr>
              <a:t>comparable</a:t>
            </a:r>
            <a:endParaRPr lang="pt-PT" b="1" dirty="0">
              <a:solidFill>
                <a:srgbClr val="B7520C"/>
              </a:solidFill>
            </a:endParaRPr>
          </a:p>
        </p:txBody>
      </p:sp>
      <p:sp>
        <p:nvSpPr>
          <p:cNvPr id="9" name="Título 1">
            <a:extLst>
              <a:ext uri="{FF2B5EF4-FFF2-40B4-BE49-F238E27FC236}">
                <a16:creationId xmlns:a16="http://schemas.microsoft.com/office/drawing/2014/main" id="{7AB72F89-E074-5093-7F50-526BBAA86D4E}"/>
              </a:ext>
            </a:extLst>
          </p:cNvPr>
          <p:cNvSpPr txBox="1">
            <a:spLocks/>
          </p:cNvSpPr>
          <p:nvPr/>
        </p:nvSpPr>
        <p:spPr>
          <a:xfrm>
            <a:off x="0" y="1"/>
            <a:ext cx="12192000" cy="999460"/>
          </a:xfrm>
          <a:prstGeom prst="rect">
            <a:avLst/>
          </a:prstGeom>
          <a:solidFill>
            <a:schemeClr val="bg1">
              <a:lumMod val="9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sz="3200" b="1" dirty="0">
                <a:solidFill>
                  <a:srgbClr val="1990B0"/>
                </a:solidFill>
                <a:cs typeface="Arial" panose="020B0604020202020204" pitchFamily="34" charset="0"/>
              </a:rPr>
              <a:t>  </a:t>
            </a:r>
            <a:r>
              <a:rPr lang="en-US" sz="2800" b="1" dirty="0">
                <a:cs typeface="Arial" panose="020B0604020202020204" pitchFamily="34" charset="0"/>
              </a:rPr>
              <a:t> Comparison </a:t>
            </a:r>
            <a:r>
              <a:rPr lang="en-US" sz="2800" dirty="0">
                <a:cs typeface="Arial" panose="020B0604020202020204" pitchFamily="34" charset="0"/>
              </a:rPr>
              <a:t>with the articles</a:t>
            </a:r>
            <a:endParaRPr lang="en-US" sz="2800" b="1" dirty="0">
              <a:cs typeface="Arial" panose="020B0604020202020204" pitchFamily="34" charset="0"/>
            </a:endParaRPr>
          </a:p>
        </p:txBody>
      </p:sp>
      <p:sp>
        <p:nvSpPr>
          <p:cNvPr id="10" name="Marcador de Posição do Número do Diapositivo 9">
            <a:extLst>
              <a:ext uri="{FF2B5EF4-FFF2-40B4-BE49-F238E27FC236}">
                <a16:creationId xmlns:a16="http://schemas.microsoft.com/office/drawing/2014/main" id="{52C20D1A-4DF8-C012-36A3-4834C2612ADE}"/>
              </a:ext>
            </a:extLst>
          </p:cNvPr>
          <p:cNvSpPr>
            <a:spLocks noGrp="1"/>
          </p:cNvSpPr>
          <p:nvPr>
            <p:ph type="sldNum" sz="quarter" idx="12"/>
          </p:nvPr>
        </p:nvSpPr>
        <p:spPr/>
        <p:txBody>
          <a:bodyPr/>
          <a:lstStyle/>
          <a:p>
            <a:fld id="{9349F829-3AB5-2249-A75E-9CF92A8C3104}" type="slidenum">
              <a:rPr lang="pt-PT" smtClean="0"/>
              <a:t>49</a:t>
            </a:fld>
            <a:endParaRPr lang="pt-PT"/>
          </a:p>
        </p:txBody>
      </p:sp>
      <p:sp>
        <p:nvSpPr>
          <p:cNvPr id="2" name="Botão de Ação: Informação 1">
            <a:hlinkClick r:id="rId2" action="ppaction://hlinksldjump" highlightClick="1"/>
            <a:extLst>
              <a:ext uri="{FF2B5EF4-FFF2-40B4-BE49-F238E27FC236}">
                <a16:creationId xmlns:a16="http://schemas.microsoft.com/office/drawing/2014/main" id="{334768C9-541A-C9CC-93B8-74FD62B11CDD}"/>
              </a:ext>
            </a:extLst>
          </p:cNvPr>
          <p:cNvSpPr/>
          <p:nvPr/>
        </p:nvSpPr>
        <p:spPr>
          <a:xfrm>
            <a:off x="11446136" y="316851"/>
            <a:ext cx="387276" cy="365760"/>
          </a:xfrm>
          <a:prstGeom prst="actionButtonInformati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07400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7AB72F89-E074-5093-7F50-526BBAA86D4E}"/>
              </a:ext>
            </a:extLst>
          </p:cNvPr>
          <p:cNvSpPr txBox="1">
            <a:spLocks/>
          </p:cNvSpPr>
          <p:nvPr/>
        </p:nvSpPr>
        <p:spPr>
          <a:xfrm>
            <a:off x="0" y="1"/>
            <a:ext cx="12192000" cy="999460"/>
          </a:xfrm>
          <a:prstGeom prst="rect">
            <a:avLst/>
          </a:prstGeom>
          <a:solidFill>
            <a:schemeClr val="bg1">
              <a:lumMod val="9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sz="3200" b="1" dirty="0">
                <a:solidFill>
                  <a:srgbClr val="1990B0"/>
                </a:solidFill>
                <a:cs typeface="Arial" panose="020B0604020202020204" pitchFamily="34" charset="0"/>
              </a:rPr>
              <a:t>  </a:t>
            </a:r>
            <a:r>
              <a:rPr lang="en-US" sz="2800" b="1" dirty="0">
                <a:cs typeface="Arial" panose="020B0604020202020204" pitchFamily="34" charset="0"/>
              </a:rPr>
              <a:t> Objective function </a:t>
            </a:r>
            <a:r>
              <a:rPr lang="en-US" sz="2800" dirty="0">
                <a:cs typeface="Arial" panose="020B0604020202020204" pitchFamily="34" charset="0"/>
              </a:rPr>
              <a:t>in the calibration problem</a:t>
            </a:r>
            <a:endParaRPr lang="en-US" sz="2800" b="1" dirty="0">
              <a:cs typeface="Arial" panose="020B0604020202020204" pitchFamily="34" charset="0"/>
            </a:endParaRPr>
          </a:p>
        </p:txBody>
      </p:sp>
      <p:sp>
        <p:nvSpPr>
          <p:cNvPr id="10" name="Marcador de Posição do Número do Diapositivo 9">
            <a:extLst>
              <a:ext uri="{FF2B5EF4-FFF2-40B4-BE49-F238E27FC236}">
                <a16:creationId xmlns:a16="http://schemas.microsoft.com/office/drawing/2014/main" id="{52C20D1A-4DF8-C012-36A3-4834C2612ADE}"/>
              </a:ext>
            </a:extLst>
          </p:cNvPr>
          <p:cNvSpPr>
            <a:spLocks noGrp="1"/>
          </p:cNvSpPr>
          <p:nvPr>
            <p:ph type="sldNum" sz="quarter" idx="12"/>
          </p:nvPr>
        </p:nvSpPr>
        <p:spPr/>
        <p:txBody>
          <a:bodyPr/>
          <a:lstStyle/>
          <a:p>
            <a:fld id="{9349F829-3AB5-2249-A75E-9CF92A8C3104}" type="slidenum">
              <a:rPr lang="pt-PT" smtClean="0"/>
              <a:t>50</a:t>
            </a:fld>
            <a:endParaRPr lang="pt-PT"/>
          </a:p>
        </p:txBody>
      </p:sp>
      <p:pic>
        <p:nvPicPr>
          <p:cNvPr id="4" name="Imagem 3" descr="Uma imagem com design&#10;&#10;Descrição gerada automaticamente com confiança média">
            <a:extLst>
              <a:ext uri="{FF2B5EF4-FFF2-40B4-BE49-F238E27FC236}">
                <a16:creationId xmlns:a16="http://schemas.microsoft.com/office/drawing/2014/main" id="{FBD7904F-B433-A48A-DEAD-9306827C73C3}"/>
              </a:ext>
            </a:extLst>
          </p:cNvPr>
          <p:cNvPicPr>
            <a:picLocks noChangeAspect="1"/>
          </p:cNvPicPr>
          <p:nvPr/>
        </p:nvPicPr>
        <p:blipFill>
          <a:blip r:embed="rId2"/>
          <a:stretch>
            <a:fillRect/>
          </a:stretch>
        </p:blipFill>
        <p:spPr>
          <a:xfrm>
            <a:off x="732019" y="1636852"/>
            <a:ext cx="5100617" cy="4247206"/>
          </a:xfrm>
          <a:prstGeom prst="rect">
            <a:avLst/>
          </a:prstGeom>
        </p:spPr>
      </p:pic>
      <p:pic>
        <p:nvPicPr>
          <p:cNvPr id="6" name="Imagem 5" descr="Uma imagem com captura de ecrã, Gráfico, diagrama, design&#10;&#10;Descrição gerada automaticamente">
            <a:extLst>
              <a:ext uri="{FF2B5EF4-FFF2-40B4-BE49-F238E27FC236}">
                <a16:creationId xmlns:a16="http://schemas.microsoft.com/office/drawing/2014/main" id="{9EAB43D4-8BEE-5BB8-A312-59ED982B9D66}"/>
              </a:ext>
            </a:extLst>
          </p:cNvPr>
          <p:cNvPicPr>
            <a:picLocks noChangeAspect="1"/>
          </p:cNvPicPr>
          <p:nvPr/>
        </p:nvPicPr>
        <p:blipFill>
          <a:blip r:embed="rId3"/>
          <a:stretch>
            <a:fillRect/>
          </a:stretch>
        </p:blipFill>
        <p:spPr>
          <a:xfrm>
            <a:off x="6252230" y="1636852"/>
            <a:ext cx="5101570" cy="4248000"/>
          </a:xfrm>
          <a:prstGeom prst="rect">
            <a:avLst/>
          </a:prstGeom>
        </p:spPr>
      </p:pic>
      <p:sp>
        <p:nvSpPr>
          <p:cNvPr id="2" name="Botão de Ação: Informação 1">
            <a:hlinkClick r:id="rId4" action="ppaction://hlinksldjump" highlightClick="1"/>
            <a:extLst>
              <a:ext uri="{FF2B5EF4-FFF2-40B4-BE49-F238E27FC236}">
                <a16:creationId xmlns:a16="http://schemas.microsoft.com/office/drawing/2014/main" id="{DF5DA5A2-A9A8-C0B4-8F58-630DC87BF67D}"/>
              </a:ext>
            </a:extLst>
          </p:cNvPr>
          <p:cNvSpPr/>
          <p:nvPr/>
        </p:nvSpPr>
        <p:spPr>
          <a:xfrm>
            <a:off x="11446136" y="316851"/>
            <a:ext cx="387276" cy="365760"/>
          </a:xfrm>
          <a:prstGeom prst="actionButtonInformati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48914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alpha val="19000"/>
          </a:schemeClr>
        </a:solidFill>
        <a:effectLst/>
      </p:bgPr>
    </p:bg>
    <p:spTree>
      <p:nvGrpSpPr>
        <p:cNvPr id="1" name=""/>
        <p:cNvGrpSpPr/>
        <p:nvPr/>
      </p:nvGrpSpPr>
      <p:grpSpPr>
        <a:xfrm>
          <a:off x="0" y="0"/>
          <a:ext cx="0" cy="0"/>
          <a:chOff x="0" y="0"/>
          <a:chExt cx="0" cy="0"/>
        </a:xfrm>
      </p:grpSpPr>
      <p:cxnSp>
        <p:nvCxnSpPr>
          <p:cNvPr id="55" name="Conexão Reta 54">
            <a:extLst>
              <a:ext uri="{FF2B5EF4-FFF2-40B4-BE49-F238E27FC236}">
                <a16:creationId xmlns:a16="http://schemas.microsoft.com/office/drawing/2014/main" id="{E8708F6F-38F9-19C7-A76D-CD8411DBA6EF}"/>
              </a:ext>
            </a:extLst>
          </p:cNvPr>
          <p:cNvCxnSpPr>
            <a:cxnSpLocks/>
            <a:stCxn id="13" idx="0"/>
            <a:endCxn id="33" idx="0"/>
          </p:cNvCxnSpPr>
          <p:nvPr/>
        </p:nvCxnSpPr>
        <p:spPr>
          <a:xfrm>
            <a:off x="6260936" y="1817295"/>
            <a:ext cx="2148" cy="3732612"/>
          </a:xfrm>
          <a:prstGeom prst="line">
            <a:avLst/>
          </a:prstGeom>
          <a:ln w="9525">
            <a:solidFill>
              <a:schemeClr val="tx1"/>
            </a:solidFill>
            <a:prstDash val="solid"/>
          </a:ln>
        </p:spPr>
        <p:style>
          <a:lnRef idx="2">
            <a:schemeClr val="accent1"/>
          </a:lnRef>
          <a:fillRef idx="0">
            <a:schemeClr val="accent1"/>
          </a:fillRef>
          <a:effectRef idx="1">
            <a:schemeClr val="accent1"/>
          </a:effectRef>
          <a:fontRef idx="minor">
            <a:schemeClr val="tx1"/>
          </a:fontRef>
        </p:style>
      </p:cxnSp>
      <p:sp>
        <p:nvSpPr>
          <p:cNvPr id="4" name="Marcador de Posição do Número do Diapositivo 3">
            <a:extLst>
              <a:ext uri="{FF2B5EF4-FFF2-40B4-BE49-F238E27FC236}">
                <a16:creationId xmlns:a16="http://schemas.microsoft.com/office/drawing/2014/main" id="{153821EE-84FD-5551-CA88-D994CCA8AEC2}"/>
              </a:ext>
            </a:extLst>
          </p:cNvPr>
          <p:cNvSpPr>
            <a:spLocks noGrp="1"/>
          </p:cNvSpPr>
          <p:nvPr>
            <p:ph type="sldNum" sz="quarter" idx="12"/>
          </p:nvPr>
        </p:nvSpPr>
        <p:spPr/>
        <p:txBody>
          <a:bodyPr/>
          <a:lstStyle/>
          <a:p>
            <a:fld id="{9349F829-3AB5-2249-A75E-9CF92A8C3104}" type="slidenum">
              <a:rPr lang="pt-PT" smtClean="0"/>
              <a:t>51</a:t>
            </a:fld>
            <a:endParaRPr lang="pt-PT"/>
          </a:p>
        </p:txBody>
      </p:sp>
      <p:sp>
        <p:nvSpPr>
          <p:cNvPr id="5" name="Título 1">
            <a:extLst>
              <a:ext uri="{FF2B5EF4-FFF2-40B4-BE49-F238E27FC236}">
                <a16:creationId xmlns:a16="http://schemas.microsoft.com/office/drawing/2014/main" id="{7B330C36-DF3D-ECA0-5F5F-68A2C3DFCD94}"/>
              </a:ext>
            </a:extLst>
          </p:cNvPr>
          <p:cNvSpPr txBox="1">
            <a:spLocks/>
          </p:cNvSpPr>
          <p:nvPr/>
        </p:nvSpPr>
        <p:spPr>
          <a:xfrm>
            <a:off x="0" y="1"/>
            <a:ext cx="12192000" cy="999460"/>
          </a:xfrm>
          <a:prstGeom prst="rect">
            <a:avLst/>
          </a:prstGeom>
          <a:solidFill>
            <a:schemeClr val="bg1">
              <a:lumMod val="9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sz="3200" b="1" dirty="0">
                <a:solidFill>
                  <a:srgbClr val="1990B0"/>
                </a:solidFill>
                <a:cs typeface="Arial" panose="020B0604020202020204" pitchFamily="34" charset="0"/>
              </a:rPr>
              <a:t>  </a:t>
            </a:r>
            <a:r>
              <a:rPr lang="en-US" sz="2800" b="1" dirty="0">
                <a:cs typeface="Arial" panose="020B0604020202020204" pitchFamily="34" charset="0"/>
              </a:rPr>
              <a:t> </a:t>
            </a:r>
            <a:r>
              <a:rPr lang="en-US" sz="2800" dirty="0">
                <a:cs typeface="Arial" panose="020B0604020202020204" pitchFamily="34" charset="0"/>
              </a:rPr>
              <a:t>Solution of </a:t>
            </a:r>
            <a:r>
              <a:rPr lang="en-US" sz="2800" b="1" dirty="0">
                <a:cs typeface="Arial" panose="020B0604020202020204" pitchFamily="34" charset="0"/>
              </a:rPr>
              <a:t>Equation (3.69)</a:t>
            </a: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CA6040F8-110B-F073-C429-65F600B2BC43}"/>
                  </a:ext>
                </a:extLst>
              </p:cNvPr>
              <p:cNvSpPr txBox="1"/>
              <p:nvPr/>
            </p:nvSpPr>
            <p:spPr>
              <a:xfrm>
                <a:off x="615696" y="1304544"/>
                <a:ext cx="1368836" cy="1246495"/>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left"/>
                    </m:oMathParaPr>
                    <m:oMath xmlns:m="http://schemas.openxmlformats.org/officeDocument/2006/math">
                      <m:r>
                        <a:rPr lang="pt-PT" b="0" i="1" smtClean="0">
                          <a:latin typeface="Cambria Math" panose="02040503050406030204" pitchFamily="18" charset="0"/>
                        </a:rPr>
                        <m:t>0≤</m:t>
                      </m:r>
                      <m:r>
                        <a:rPr lang="pt-PT" b="0" i="1" smtClean="0">
                          <a:latin typeface="Cambria Math" panose="02040503050406030204" pitchFamily="18" charset="0"/>
                        </a:rPr>
                        <m:t>𝜔</m:t>
                      </m:r>
                    </m:oMath>
                  </m:oMathPara>
                </a14:m>
                <a:endParaRPr lang="pt-PT" b="0" i="1" dirty="0">
                  <a:latin typeface="Cambria Math" panose="02040503050406030204" pitchFamily="18" charset="0"/>
                </a:endParaRPr>
              </a:p>
              <a:p>
                <a:pPr>
                  <a:lnSpc>
                    <a:spcPct val="150000"/>
                  </a:lnSpc>
                </a:pPr>
                <a14:m>
                  <m:oMathPara xmlns:m="http://schemas.openxmlformats.org/officeDocument/2006/math">
                    <m:oMathParaPr>
                      <m:jc m:val="left"/>
                    </m:oMathParaPr>
                    <m:oMath xmlns:m="http://schemas.openxmlformats.org/officeDocument/2006/math">
                      <m:r>
                        <a:rPr lang="pt-PT" b="0" i="1" smtClean="0">
                          <a:latin typeface="Cambria Math" panose="02040503050406030204" pitchFamily="18" charset="0"/>
                        </a:rPr>
                        <m:t>0&lt;</m:t>
                      </m:r>
                      <m:sSub>
                        <m:sSubPr>
                          <m:ctrlPr>
                            <a:rPr lang="pt-PT" b="0" i="1" smtClean="0">
                              <a:latin typeface="Cambria Math" panose="02040503050406030204" pitchFamily="18" charset="0"/>
                            </a:rPr>
                          </m:ctrlPr>
                        </m:sSubPr>
                        <m:e>
                          <m:r>
                            <a:rPr lang="pt-PT" b="0" i="1" smtClean="0">
                              <a:latin typeface="Cambria Math" panose="02040503050406030204" pitchFamily="18" charset="0"/>
                            </a:rPr>
                            <m:t>𝑐</m:t>
                          </m:r>
                        </m:e>
                        <m:sub>
                          <m:r>
                            <a:rPr lang="pt-PT" b="0" i="1" smtClean="0">
                              <a:latin typeface="Cambria Math" panose="02040503050406030204" pitchFamily="18" charset="0"/>
                            </a:rPr>
                            <m:t>1</m:t>
                          </m:r>
                        </m:sub>
                      </m:sSub>
                      <m:r>
                        <a:rPr lang="pt-PT" b="0" i="1" smtClean="0">
                          <a:latin typeface="Cambria Math" panose="02040503050406030204" pitchFamily="18" charset="0"/>
                        </a:rPr>
                        <m:t>,</m:t>
                      </m:r>
                      <m:sSub>
                        <m:sSubPr>
                          <m:ctrlPr>
                            <a:rPr lang="pt-PT" i="1">
                              <a:latin typeface="Cambria Math" panose="02040503050406030204" pitchFamily="18" charset="0"/>
                            </a:rPr>
                          </m:ctrlPr>
                        </m:sSubPr>
                        <m:e>
                          <m:r>
                            <a:rPr lang="pt-PT" i="1">
                              <a:latin typeface="Cambria Math" panose="02040503050406030204" pitchFamily="18" charset="0"/>
                            </a:rPr>
                            <m:t>𝑐</m:t>
                          </m:r>
                        </m:e>
                        <m:sub>
                          <m:r>
                            <a:rPr lang="pt-PT" i="1">
                              <a:latin typeface="Cambria Math" panose="02040503050406030204" pitchFamily="18" charset="0"/>
                            </a:rPr>
                            <m:t>2</m:t>
                          </m:r>
                        </m:sub>
                      </m:sSub>
                    </m:oMath>
                  </m:oMathPara>
                </a14:m>
                <a:endParaRPr lang="pt-PT" i="1" dirty="0">
                  <a:latin typeface="Cambria Math" panose="02040503050406030204" pitchFamily="18" charset="0"/>
                </a:endParaRPr>
              </a:p>
              <a:p>
                <a:pPr>
                  <a:lnSpc>
                    <a:spcPct val="150000"/>
                  </a:lnSpc>
                </a:pPr>
                <a14:m>
                  <m:oMathPara xmlns:m="http://schemas.openxmlformats.org/officeDocument/2006/math">
                    <m:oMathParaPr>
                      <m:jc m:val="left"/>
                    </m:oMathParaPr>
                    <m:oMath xmlns:m="http://schemas.openxmlformats.org/officeDocument/2006/math">
                      <m:r>
                        <a:rPr lang="pt-PT" b="0" i="1" smtClean="0">
                          <a:latin typeface="Cambria Math" panose="02040503050406030204" pitchFamily="18" charset="0"/>
                        </a:rPr>
                        <m:t>0≤</m:t>
                      </m:r>
                      <m:sSub>
                        <m:sSubPr>
                          <m:ctrlPr>
                            <a:rPr lang="pt-PT" b="0" i="1" smtClean="0">
                              <a:latin typeface="Cambria Math" panose="02040503050406030204" pitchFamily="18" charset="0"/>
                            </a:rPr>
                          </m:ctrlPr>
                        </m:sSubPr>
                        <m:e>
                          <m:r>
                            <a:rPr lang="pt-PT" b="0" i="1" smtClean="0">
                              <a:latin typeface="Cambria Math" panose="02040503050406030204" pitchFamily="18" charset="0"/>
                            </a:rPr>
                            <m:t>𝑟</m:t>
                          </m:r>
                        </m:e>
                        <m:sub>
                          <m:r>
                            <a:rPr lang="pt-PT" b="0" i="1" smtClean="0">
                              <a:latin typeface="Cambria Math" panose="02040503050406030204" pitchFamily="18" charset="0"/>
                            </a:rPr>
                            <m:t>1</m:t>
                          </m:r>
                        </m:sub>
                      </m:sSub>
                      <m:r>
                        <a:rPr lang="pt-PT" b="0" i="1" smtClean="0">
                          <a:latin typeface="Cambria Math" panose="02040503050406030204" pitchFamily="18" charset="0"/>
                        </a:rPr>
                        <m:t>,</m:t>
                      </m:r>
                      <m:sSub>
                        <m:sSubPr>
                          <m:ctrlPr>
                            <a:rPr lang="pt-PT" b="0" i="1" smtClean="0">
                              <a:latin typeface="Cambria Math" panose="02040503050406030204" pitchFamily="18" charset="0"/>
                            </a:rPr>
                          </m:ctrlPr>
                        </m:sSubPr>
                        <m:e>
                          <m:r>
                            <a:rPr lang="pt-PT" b="0" i="1" smtClean="0">
                              <a:latin typeface="Cambria Math" panose="02040503050406030204" pitchFamily="18" charset="0"/>
                            </a:rPr>
                            <m:t>𝑟</m:t>
                          </m:r>
                        </m:e>
                        <m:sub>
                          <m:r>
                            <a:rPr lang="pt-PT" b="0" i="1" smtClean="0">
                              <a:latin typeface="Cambria Math" panose="02040503050406030204" pitchFamily="18" charset="0"/>
                            </a:rPr>
                            <m:t>2</m:t>
                          </m:r>
                        </m:sub>
                      </m:sSub>
                      <m:r>
                        <a:rPr lang="pt-PT" b="0" i="1" smtClean="0">
                          <a:latin typeface="Cambria Math" panose="02040503050406030204" pitchFamily="18" charset="0"/>
                        </a:rPr>
                        <m:t>≤1</m:t>
                      </m:r>
                    </m:oMath>
                  </m:oMathPara>
                </a14:m>
                <a:endParaRPr lang="en-US" dirty="0"/>
              </a:p>
            </p:txBody>
          </p:sp>
        </mc:Choice>
        <mc:Fallback xmlns="">
          <p:sp>
            <p:nvSpPr>
              <p:cNvPr id="6" name="CaixaDeTexto 5">
                <a:extLst>
                  <a:ext uri="{FF2B5EF4-FFF2-40B4-BE49-F238E27FC236}">
                    <a16:creationId xmlns:a16="http://schemas.microsoft.com/office/drawing/2014/main" id="{CA6040F8-110B-F073-C429-65F600B2BC43}"/>
                  </a:ext>
                </a:extLst>
              </p:cNvPr>
              <p:cNvSpPr txBox="1">
                <a:spLocks noRot="1" noChangeAspect="1" noMove="1" noResize="1" noEditPoints="1" noAdjustHandles="1" noChangeArrowheads="1" noChangeShapeType="1" noTextEdit="1"/>
              </p:cNvSpPr>
              <p:nvPr/>
            </p:nvSpPr>
            <p:spPr>
              <a:xfrm>
                <a:off x="615696" y="1304544"/>
                <a:ext cx="1368836" cy="1246495"/>
              </a:xfrm>
              <a:prstGeom prst="rect">
                <a:avLst/>
              </a:prstGeom>
              <a:blipFill>
                <a:blip r:embed="rId3"/>
                <a:stretch>
                  <a:fillRect l="-5505" r="-9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B299D488-FC93-E62B-4EC8-98DE2ACFDDE4}"/>
                  </a:ext>
                </a:extLst>
              </p:cNvPr>
              <p:cNvSpPr txBox="1"/>
              <p:nvPr/>
            </p:nvSpPr>
            <p:spPr>
              <a:xfrm>
                <a:off x="615696" y="3290500"/>
                <a:ext cx="20758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PT" b="0" i="1" smtClean="0">
                          <a:latin typeface="Cambria Math" panose="02040503050406030204" pitchFamily="18" charset="0"/>
                        </a:rPr>
                        <m:t>𝑎</m:t>
                      </m:r>
                      <m:r>
                        <a:rPr lang="pt-PT" b="0" i="1" smtClean="0">
                          <a:latin typeface="Cambria Math" panose="02040503050406030204" pitchFamily="18" charset="0"/>
                        </a:rPr>
                        <m:t>=</m:t>
                      </m:r>
                      <m:sSub>
                        <m:sSubPr>
                          <m:ctrlPr>
                            <a:rPr lang="pt-PT" b="0" i="1" smtClean="0">
                              <a:latin typeface="Cambria Math" panose="02040503050406030204" pitchFamily="18" charset="0"/>
                            </a:rPr>
                          </m:ctrlPr>
                        </m:sSubPr>
                        <m:e>
                          <m:r>
                            <a:rPr lang="pt-PT" b="0" i="1" smtClean="0">
                              <a:latin typeface="Cambria Math" panose="02040503050406030204" pitchFamily="18" charset="0"/>
                            </a:rPr>
                            <m:t>𝑐</m:t>
                          </m:r>
                        </m:e>
                        <m:sub>
                          <m:r>
                            <a:rPr lang="pt-PT" b="0" i="1" smtClean="0">
                              <a:latin typeface="Cambria Math" panose="02040503050406030204" pitchFamily="18" charset="0"/>
                            </a:rPr>
                            <m:t>1</m:t>
                          </m:r>
                        </m:sub>
                      </m:sSub>
                      <m:sSub>
                        <m:sSubPr>
                          <m:ctrlPr>
                            <a:rPr lang="pt-PT" b="0" i="1" smtClean="0">
                              <a:latin typeface="Cambria Math" panose="02040503050406030204" pitchFamily="18" charset="0"/>
                            </a:rPr>
                          </m:ctrlPr>
                        </m:sSubPr>
                        <m:e>
                          <m:r>
                            <a:rPr lang="pt-PT" b="0" i="1" smtClean="0">
                              <a:latin typeface="Cambria Math" panose="02040503050406030204" pitchFamily="18" charset="0"/>
                            </a:rPr>
                            <m:t>𝑟</m:t>
                          </m:r>
                        </m:e>
                        <m:sub>
                          <m:r>
                            <a:rPr lang="pt-PT" b="0" i="1" smtClean="0">
                              <a:latin typeface="Cambria Math" panose="02040503050406030204" pitchFamily="18" charset="0"/>
                            </a:rPr>
                            <m:t>1</m:t>
                          </m:r>
                        </m:sub>
                      </m:sSub>
                      <m:r>
                        <a:rPr lang="pt-PT" b="0" i="1" smtClean="0">
                          <a:latin typeface="Cambria Math" panose="02040503050406030204" pitchFamily="18" charset="0"/>
                        </a:rPr>
                        <m:t>+</m:t>
                      </m:r>
                      <m:sSub>
                        <m:sSubPr>
                          <m:ctrlPr>
                            <a:rPr lang="pt-PT" b="0" i="1" smtClean="0">
                              <a:latin typeface="Cambria Math" panose="02040503050406030204" pitchFamily="18" charset="0"/>
                            </a:rPr>
                          </m:ctrlPr>
                        </m:sSubPr>
                        <m:e>
                          <m:r>
                            <a:rPr lang="pt-PT" b="0" i="1" smtClean="0">
                              <a:latin typeface="Cambria Math" panose="02040503050406030204" pitchFamily="18" charset="0"/>
                            </a:rPr>
                            <m:t>𝑐</m:t>
                          </m:r>
                        </m:e>
                        <m:sub>
                          <m:r>
                            <a:rPr lang="pt-PT" b="0" i="1" smtClean="0">
                              <a:latin typeface="Cambria Math" panose="02040503050406030204" pitchFamily="18" charset="0"/>
                            </a:rPr>
                            <m:t>2</m:t>
                          </m:r>
                        </m:sub>
                      </m:sSub>
                      <m:sSub>
                        <m:sSubPr>
                          <m:ctrlPr>
                            <a:rPr lang="pt-PT" b="0" i="1" smtClean="0">
                              <a:latin typeface="Cambria Math" panose="02040503050406030204" pitchFamily="18" charset="0"/>
                            </a:rPr>
                          </m:ctrlPr>
                        </m:sSubPr>
                        <m:e>
                          <m:r>
                            <a:rPr lang="pt-PT" b="0" i="1" smtClean="0">
                              <a:latin typeface="Cambria Math" panose="02040503050406030204" pitchFamily="18" charset="0"/>
                            </a:rPr>
                            <m:t>𝑟</m:t>
                          </m:r>
                        </m:e>
                        <m:sub>
                          <m:r>
                            <a:rPr lang="pt-PT" b="0" i="1" smtClean="0">
                              <a:latin typeface="Cambria Math" panose="02040503050406030204" pitchFamily="18" charset="0"/>
                            </a:rPr>
                            <m:t>2</m:t>
                          </m:r>
                        </m:sub>
                      </m:sSub>
                      <m:r>
                        <m:rPr>
                          <m:lit/>
                        </m:rPr>
                        <a:rPr lang="pt-PT" b="0" i="1" smtClean="0">
                          <a:latin typeface="Cambria Math" panose="02040503050406030204" pitchFamily="18" charset="0"/>
                        </a:rPr>
                        <m:t> </m:t>
                      </m:r>
                      <m:r>
                        <a:rPr lang="pt-PT" b="0" i="1" smtClean="0">
                          <a:latin typeface="Cambria Math" panose="02040503050406030204" pitchFamily="18" charset="0"/>
                        </a:rPr>
                        <m:t>≥0 </m:t>
                      </m:r>
                    </m:oMath>
                  </m:oMathPara>
                </a14:m>
                <a:endParaRPr lang="pt-PT" b="0" dirty="0"/>
              </a:p>
            </p:txBody>
          </p:sp>
        </mc:Choice>
        <mc:Fallback xmlns="">
          <p:sp>
            <p:nvSpPr>
              <p:cNvPr id="10" name="CaixaDeTexto 9">
                <a:extLst>
                  <a:ext uri="{FF2B5EF4-FFF2-40B4-BE49-F238E27FC236}">
                    <a16:creationId xmlns:a16="http://schemas.microsoft.com/office/drawing/2014/main" id="{B299D488-FC93-E62B-4EC8-98DE2ACFDDE4}"/>
                  </a:ext>
                </a:extLst>
              </p:cNvPr>
              <p:cNvSpPr txBox="1">
                <a:spLocks noRot="1" noChangeAspect="1" noMove="1" noResize="1" noEditPoints="1" noAdjustHandles="1" noChangeArrowheads="1" noChangeShapeType="1" noTextEdit="1"/>
              </p:cNvSpPr>
              <p:nvPr/>
            </p:nvSpPr>
            <p:spPr>
              <a:xfrm>
                <a:off x="615696" y="3290500"/>
                <a:ext cx="2075889" cy="276999"/>
              </a:xfrm>
              <a:prstGeom prst="rect">
                <a:avLst/>
              </a:prstGeom>
              <a:blipFill>
                <a:blip r:embed="rId4"/>
                <a:stretch>
                  <a:fillRect l="-1212" t="-9091" r="-3636" b="-40909"/>
                </a:stretch>
              </a:blipFill>
            </p:spPr>
            <p:txBody>
              <a:bodyPr/>
              <a:lstStyle/>
              <a:p>
                <a:r>
                  <a:rPr lang="en-US">
                    <a:noFill/>
                  </a:rPr>
                  <a:t> </a:t>
                </a:r>
              </a:p>
            </p:txBody>
          </p:sp>
        </mc:Fallback>
      </mc:AlternateContent>
      <p:sp>
        <p:nvSpPr>
          <p:cNvPr id="13" name="Retângulo 12">
            <a:extLst>
              <a:ext uri="{FF2B5EF4-FFF2-40B4-BE49-F238E27FC236}">
                <a16:creationId xmlns:a16="http://schemas.microsoft.com/office/drawing/2014/main" id="{6733815C-51FC-6DCB-344F-6F3E295DCCE2}"/>
              </a:ext>
            </a:extLst>
          </p:cNvPr>
          <p:cNvSpPr/>
          <p:nvPr/>
        </p:nvSpPr>
        <p:spPr>
          <a:xfrm>
            <a:off x="4407752" y="1817295"/>
            <a:ext cx="3706368" cy="3706368"/>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Conexão Reta 14">
            <a:extLst>
              <a:ext uri="{FF2B5EF4-FFF2-40B4-BE49-F238E27FC236}">
                <a16:creationId xmlns:a16="http://schemas.microsoft.com/office/drawing/2014/main" id="{525F76AB-4390-0783-CC82-809B22161DA1}"/>
              </a:ext>
            </a:extLst>
          </p:cNvPr>
          <p:cNvCxnSpPr/>
          <p:nvPr/>
        </p:nvCxnSpPr>
        <p:spPr>
          <a:xfrm>
            <a:off x="4359456" y="1869836"/>
            <a:ext cx="96591"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Conexão Reta 15">
            <a:extLst>
              <a:ext uri="{FF2B5EF4-FFF2-40B4-BE49-F238E27FC236}">
                <a16:creationId xmlns:a16="http://schemas.microsoft.com/office/drawing/2014/main" id="{EF0D2005-7559-CCAB-13A8-E2E9ED297AD0}"/>
              </a:ext>
            </a:extLst>
          </p:cNvPr>
          <p:cNvCxnSpPr/>
          <p:nvPr/>
        </p:nvCxnSpPr>
        <p:spPr>
          <a:xfrm>
            <a:off x="4359456" y="2769210"/>
            <a:ext cx="96591"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Conexão Reta 16">
            <a:extLst>
              <a:ext uri="{FF2B5EF4-FFF2-40B4-BE49-F238E27FC236}">
                <a16:creationId xmlns:a16="http://schemas.microsoft.com/office/drawing/2014/main" id="{32BF63EA-864A-7E28-519F-24C63F50D1B4}"/>
              </a:ext>
            </a:extLst>
          </p:cNvPr>
          <p:cNvCxnSpPr/>
          <p:nvPr/>
        </p:nvCxnSpPr>
        <p:spPr>
          <a:xfrm>
            <a:off x="4370192" y="3657847"/>
            <a:ext cx="96591"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Conexão Reta 17">
            <a:extLst>
              <a:ext uri="{FF2B5EF4-FFF2-40B4-BE49-F238E27FC236}">
                <a16:creationId xmlns:a16="http://schemas.microsoft.com/office/drawing/2014/main" id="{9CAB97CA-ED32-FD75-A599-ECA139490C49}"/>
              </a:ext>
            </a:extLst>
          </p:cNvPr>
          <p:cNvCxnSpPr/>
          <p:nvPr/>
        </p:nvCxnSpPr>
        <p:spPr>
          <a:xfrm>
            <a:off x="4370192" y="4557221"/>
            <a:ext cx="96591"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Conexão Reta 18">
            <a:extLst>
              <a:ext uri="{FF2B5EF4-FFF2-40B4-BE49-F238E27FC236}">
                <a16:creationId xmlns:a16="http://schemas.microsoft.com/office/drawing/2014/main" id="{F2F9250B-0F2D-0DC1-D358-718A614A6404}"/>
              </a:ext>
            </a:extLst>
          </p:cNvPr>
          <p:cNvCxnSpPr/>
          <p:nvPr/>
        </p:nvCxnSpPr>
        <p:spPr>
          <a:xfrm>
            <a:off x="4359456" y="5450156"/>
            <a:ext cx="96591"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F4FD665E-C916-E452-5C33-066BC8AE30E1}"/>
                  </a:ext>
                </a:extLst>
              </p:cNvPr>
              <p:cNvSpPr txBox="1"/>
              <p:nvPr/>
            </p:nvSpPr>
            <p:spPr>
              <a:xfrm>
                <a:off x="4253172" y="1777503"/>
                <a:ext cx="11702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PT" sz="1200" b="0" i="1" smtClean="0">
                          <a:latin typeface="Cambria Math" panose="02040503050406030204" pitchFamily="18" charset="0"/>
                        </a:rPr>
                        <m:t>4</m:t>
                      </m:r>
                    </m:oMath>
                  </m:oMathPara>
                </a14:m>
                <a:endParaRPr lang="en-US" sz="1200" dirty="0"/>
              </a:p>
            </p:txBody>
          </p:sp>
        </mc:Choice>
        <mc:Fallback xmlns="">
          <p:sp>
            <p:nvSpPr>
              <p:cNvPr id="20" name="CaixaDeTexto 19">
                <a:extLst>
                  <a:ext uri="{FF2B5EF4-FFF2-40B4-BE49-F238E27FC236}">
                    <a16:creationId xmlns:a16="http://schemas.microsoft.com/office/drawing/2014/main" id="{F4FD665E-C916-E452-5C33-066BC8AE30E1}"/>
                  </a:ext>
                </a:extLst>
              </p:cNvPr>
              <p:cNvSpPr txBox="1">
                <a:spLocks noRot="1" noChangeAspect="1" noMove="1" noResize="1" noEditPoints="1" noAdjustHandles="1" noChangeArrowheads="1" noChangeShapeType="1" noTextEdit="1"/>
              </p:cNvSpPr>
              <p:nvPr/>
            </p:nvSpPr>
            <p:spPr>
              <a:xfrm>
                <a:off x="4253172" y="1777503"/>
                <a:ext cx="117020" cy="184666"/>
              </a:xfrm>
              <a:prstGeom prst="rect">
                <a:avLst/>
              </a:prstGeom>
              <a:blipFill>
                <a:blip r:embed="rId5"/>
                <a:stretch>
                  <a:fillRect l="-40000" r="-3000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B907FB90-A1A9-7FBD-230D-3E1F20AA3068}"/>
                  </a:ext>
                </a:extLst>
              </p:cNvPr>
              <p:cNvSpPr txBox="1"/>
              <p:nvPr/>
            </p:nvSpPr>
            <p:spPr>
              <a:xfrm>
                <a:off x="4253172" y="2665212"/>
                <a:ext cx="117019"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PT" sz="1200" b="0" i="1" smtClean="0">
                          <a:latin typeface="Cambria Math" panose="02040503050406030204" pitchFamily="18" charset="0"/>
                        </a:rPr>
                        <m:t>2</m:t>
                      </m:r>
                    </m:oMath>
                  </m:oMathPara>
                </a14:m>
                <a:endParaRPr lang="en-US" sz="1200" dirty="0"/>
              </a:p>
            </p:txBody>
          </p:sp>
        </mc:Choice>
        <mc:Fallback xmlns="">
          <p:sp>
            <p:nvSpPr>
              <p:cNvPr id="21" name="CaixaDeTexto 20">
                <a:extLst>
                  <a:ext uri="{FF2B5EF4-FFF2-40B4-BE49-F238E27FC236}">
                    <a16:creationId xmlns:a16="http://schemas.microsoft.com/office/drawing/2014/main" id="{B907FB90-A1A9-7FBD-230D-3E1F20AA3068}"/>
                  </a:ext>
                </a:extLst>
              </p:cNvPr>
              <p:cNvSpPr txBox="1">
                <a:spLocks noRot="1" noChangeAspect="1" noMove="1" noResize="1" noEditPoints="1" noAdjustHandles="1" noChangeArrowheads="1" noChangeShapeType="1" noTextEdit="1"/>
              </p:cNvSpPr>
              <p:nvPr/>
            </p:nvSpPr>
            <p:spPr>
              <a:xfrm>
                <a:off x="4253172" y="2665212"/>
                <a:ext cx="117019" cy="184666"/>
              </a:xfrm>
              <a:prstGeom prst="rect">
                <a:avLst/>
              </a:prstGeom>
              <a:blipFill>
                <a:blip r:embed="rId6"/>
                <a:stretch>
                  <a:fillRect l="-40000" r="-30000"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A0D4E56E-779A-152D-C46D-A7EF7CB7B447}"/>
                  </a:ext>
                </a:extLst>
              </p:cNvPr>
              <p:cNvSpPr txBox="1"/>
              <p:nvPr/>
            </p:nvSpPr>
            <p:spPr>
              <a:xfrm>
                <a:off x="4253172" y="3569811"/>
                <a:ext cx="117019"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PT" sz="1200" b="0" i="1" smtClean="0">
                          <a:latin typeface="Cambria Math" panose="02040503050406030204" pitchFamily="18" charset="0"/>
                        </a:rPr>
                        <m:t>0</m:t>
                      </m:r>
                    </m:oMath>
                  </m:oMathPara>
                </a14:m>
                <a:endParaRPr lang="en-US" sz="1200" dirty="0"/>
              </a:p>
            </p:txBody>
          </p:sp>
        </mc:Choice>
        <mc:Fallback xmlns="">
          <p:sp>
            <p:nvSpPr>
              <p:cNvPr id="22" name="CaixaDeTexto 21">
                <a:extLst>
                  <a:ext uri="{FF2B5EF4-FFF2-40B4-BE49-F238E27FC236}">
                    <a16:creationId xmlns:a16="http://schemas.microsoft.com/office/drawing/2014/main" id="{A0D4E56E-779A-152D-C46D-A7EF7CB7B447}"/>
                  </a:ext>
                </a:extLst>
              </p:cNvPr>
              <p:cNvSpPr txBox="1">
                <a:spLocks noRot="1" noChangeAspect="1" noMove="1" noResize="1" noEditPoints="1" noAdjustHandles="1" noChangeArrowheads="1" noChangeShapeType="1" noTextEdit="1"/>
              </p:cNvSpPr>
              <p:nvPr/>
            </p:nvSpPr>
            <p:spPr>
              <a:xfrm>
                <a:off x="4253172" y="3569811"/>
                <a:ext cx="117019" cy="184666"/>
              </a:xfrm>
              <a:prstGeom prst="rect">
                <a:avLst/>
              </a:prstGeom>
              <a:blipFill>
                <a:blip r:embed="rId7"/>
                <a:stretch>
                  <a:fillRect l="-40000" r="-3000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91DB0E75-EDED-0A4A-2FDB-EE39A63F395D}"/>
                  </a:ext>
                </a:extLst>
              </p:cNvPr>
              <p:cNvSpPr txBox="1"/>
              <p:nvPr/>
            </p:nvSpPr>
            <p:spPr>
              <a:xfrm>
                <a:off x="4151168" y="4464888"/>
                <a:ext cx="23243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PT" sz="1200" b="0" i="1" smtClean="0">
                          <a:latin typeface="Cambria Math" panose="02040503050406030204" pitchFamily="18" charset="0"/>
                        </a:rPr>
                        <m:t>−2</m:t>
                      </m:r>
                    </m:oMath>
                  </m:oMathPara>
                </a14:m>
                <a:endParaRPr lang="en-US" sz="1200" dirty="0"/>
              </a:p>
            </p:txBody>
          </p:sp>
        </mc:Choice>
        <mc:Fallback xmlns="">
          <p:sp>
            <p:nvSpPr>
              <p:cNvPr id="23" name="CaixaDeTexto 22">
                <a:extLst>
                  <a:ext uri="{FF2B5EF4-FFF2-40B4-BE49-F238E27FC236}">
                    <a16:creationId xmlns:a16="http://schemas.microsoft.com/office/drawing/2014/main" id="{91DB0E75-EDED-0A4A-2FDB-EE39A63F395D}"/>
                  </a:ext>
                </a:extLst>
              </p:cNvPr>
              <p:cNvSpPr txBox="1">
                <a:spLocks noRot="1" noChangeAspect="1" noMove="1" noResize="1" noEditPoints="1" noAdjustHandles="1" noChangeArrowheads="1" noChangeShapeType="1" noTextEdit="1"/>
              </p:cNvSpPr>
              <p:nvPr/>
            </p:nvSpPr>
            <p:spPr>
              <a:xfrm>
                <a:off x="4151168" y="4464888"/>
                <a:ext cx="232436" cy="184666"/>
              </a:xfrm>
              <a:prstGeom prst="rect">
                <a:avLst/>
              </a:prstGeom>
              <a:blipFill>
                <a:blip r:embed="rId8"/>
                <a:stretch>
                  <a:fillRect l="-5000" r="-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DBF44B3B-77C8-767B-9682-433F0F3416B4}"/>
                  </a:ext>
                </a:extLst>
              </p:cNvPr>
              <p:cNvSpPr txBox="1"/>
              <p:nvPr/>
            </p:nvSpPr>
            <p:spPr>
              <a:xfrm>
                <a:off x="4146355" y="5352597"/>
                <a:ext cx="23243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PT" sz="1200" b="0" i="1" smtClean="0">
                          <a:latin typeface="Cambria Math" panose="02040503050406030204" pitchFamily="18" charset="0"/>
                        </a:rPr>
                        <m:t>−4</m:t>
                      </m:r>
                    </m:oMath>
                  </m:oMathPara>
                </a14:m>
                <a:endParaRPr lang="en-US" sz="1200" dirty="0"/>
              </a:p>
            </p:txBody>
          </p:sp>
        </mc:Choice>
        <mc:Fallback xmlns="">
          <p:sp>
            <p:nvSpPr>
              <p:cNvPr id="24" name="CaixaDeTexto 23">
                <a:extLst>
                  <a:ext uri="{FF2B5EF4-FFF2-40B4-BE49-F238E27FC236}">
                    <a16:creationId xmlns:a16="http://schemas.microsoft.com/office/drawing/2014/main" id="{DBF44B3B-77C8-767B-9682-433F0F3416B4}"/>
                  </a:ext>
                </a:extLst>
              </p:cNvPr>
              <p:cNvSpPr txBox="1">
                <a:spLocks noRot="1" noChangeAspect="1" noMove="1" noResize="1" noEditPoints="1" noAdjustHandles="1" noChangeArrowheads="1" noChangeShapeType="1" noTextEdit="1"/>
              </p:cNvSpPr>
              <p:nvPr/>
            </p:nvSpPr>
            <p:spPr>
              <a:xfrm>
                <a:off x="4146355" y="5352597"/>
                <a:ext cx="232436" cy="184666"/>
              </a:xfrm>
              <a:prstGeom prst="rect">
                <a:avLst/>
              </a:prstGeom>
              <a:blipFill>
                <a:blip r:embed="rId9"/>
                <a:stretch>
                  <a:fillRect l="-5263" r="-15789" b="-6667"/>
                </a:stretch>
              </a:blipFill>
            </p:spPr>
            <p:txBody>
              <a:bodyPr/>
              <a:lstStyle/>
              <a:p>
                <a:r>
                  <a:rPr lang="en-US">
                    <a:noFill/>
                  </a:rPr>
                  <a:t> </a:t>
                </a:r>
              </a:p>
            </p:txBody>
          </p:sp>
        </mc:Fallback>
      </mc:AlternateContent>
      <p:grpSp>
        <p:nvGrpSpPr>
          <p:cNvPr id="30" name="Agrupar 29">
            <a:extLst>
              <a:ext uri="{FF2B5EF4-FFF2-40B4-BE49-F238E27FC236}">
                <a16:creationId xmlns:a16="http://schemas.microsoft.com/office/drawing/2014/main" id="{A8A8FD54-39E5-7F96-040C-968389662BCF}"/>
              </a:ext>
            </a:extLst>
          </p:cNvPr>
          <p:cNvGrpSpPr/>
          <p:nvPr/>
        </p:nvGrpSpPr>
        <p:grpSpPr>
          <a:xfrm rot="5400000">
            <a:off x="6207272" y="3729065"/>
            <a:ext cx="107327" cy="3580320"/>
            <a:chOff x="4511856" y="2022236"/>
            <a:chExt cx="107327" cy="3580320"/>
          </a:xfrm>
        </p:grpSpPr>
        <p:cxnSp>
          <p:nvCxnSpPr>
            <p:cNvPr id="25" name="Conexão Reta 24">
              <a:extLst>
                <a:ext uri="{FF2B5EF4-FFF2-40B4-BE49-F238E27FC236}">
                  <a16:creationId xmlns:a16="http://schemas.microsoft.com/office/drawing/2014/main" id="{88C07873-2288-95AA-B616-670721EA0D44}"/>
                </a:ext>
              </a:extLst>
            </p:cNvPr>
            <p:cNvCxnSpPr>
              <a:cxnSpLocks/>
            </p:cNvCxnSpPr>
            <p:nvPr/>
          </p:nvCxnSpPr>
          <p:spPr>
            <a:xfrm>
              <a:off x="4511856" y="2022236"/>
              <a:ext cx="96591"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Conexão Reta 25">
              <a:extLst>
                <a:ext uri="{FF2B5EF4-FFF2-40B4-BE49-F238E27FC236}">
                  <a16:creationId xmlns:a16="http://schemas.microsoft.com/office/drawing/2014/main" id="{64E132E0-C1E7-696E-6AD0-8C3C43B1B239}"/>
                </a:ext>
              </a:extLst>
            </p:cNvPr>
            <p:cNvCxnSpPr>
              <a:cxnSpLocks/>
            </p:cNvCxnSpPr>
            <p:nvPr/>
          </p:nvCxnSpPr>
          <p:spPr>
            <a:xfrm>
              <a:off x="4511856" y="2921610"/>
              <a:ext cx="96591"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Conexão Reta 26">
              <a:extLst>
                <a:ext uri="{FF2B5EF4-FFF2-40B4-BE49-F238E27FC236}">
                  <a16:creationId xmlns:a16="http://schemas.microsoft.com/office/drawing/2014/main" id="{C7829686-91DE-5765-3593-C8D19C0BECFB}"/>
                </a:ext>
              </a:extLst>
            </p:cNvPr>
            <p:cNvCxnSpPr>
              <a:cxnSpLocks/>
            </p:cNvCxnSpPr>
            <p:nvPr/>
          </p:nvCxnSpPr>
          <p:spPr>
            <a:xfrm>
              <a:off x="4522592" y="3810247"/>
              <a:ext cx="96591"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Conexão Reta 27">
              <a:extLst>
                <a:ext uri="{FF2B5EF4-FFF2-40B4-BE49-F238E27FC236}">
                  <a16:creationId xmlns:a16="http://schemas.microsoft.com/office/drawing/2014/main" id="{3EC0B154-2827-8834-223F-D490E41CA80B}"/>
                </a:ext>
              </a:extLst>
            </p:cNvPr>
            <p:cNvCxnSpPr>
              <a:cxnSpLocks/>
            </p:cNvCxnSpPr>
            <p:nvPr/>
          </p:nvCxnSpPr>
          <p:spPr>
            <a:xfrm>
              <a:off x="4522592" y="4709621"/>
              <a:ext cx="96591"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Conexão Reta 28">
              <a:extLst>
                <a:ext uri="{FF2B5EF4-FFF2-40B4-BE49-F238E27FC236}">
                  <a16:creationId xmlns:a16="http://schemas.microsoft.com/office/drawing/2014/main" id="{7534C42D-377B-9FAB-A81F-9A65D1A56661}"/>
                </a:ext>
              </a:extLst>
            </p:cNvPr>
            <p:cNvCxnSpPr>
              <a:cxnSpLocks/>
            </p:cNvCxnSpPr>
            <p:nvPr/>
          </p:nvCxnSpPr>
          <p:spPr>
            <a:xfrm>
              <a:off x="4511856" y="5602556"/>
              <a:ext cx="96591"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52D39758-AC21-4233-5584-3EB7D730CAA5}"/>
                  </a:ext>
                </a:extLst>
              </p:cNvPr>
              <p:cNvSpPr txBox="1"/>
              <p:nvPr/>
            </p:nvSpPr>
            <p:spPr>
              <a:xfrm>
                <a:off x="4339829" y="5553708"/>
                <a:ext cx="23243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PT" sz="1200" b="0" i="1" smtClean="0">
                          <a:latin typeface="Cambria Math" panose="02040503050406030204" pitchFamily="18" charset="0"/>
                        </a:rPr>
                        <m:t>−4</m:t>
                      </m:r>
                    </m:oMath>
                  </m:oMathPara>
                </a14:m>
                <a:endParaRPr lang="en-US" sz="1200" dirty="0"/>
              </a:p>
            </p:txBody>
          </p:sp>
        </mc:Choice>
        <mc:Fallback xmlns="">
          <p:sp>
            <p:nvSpPr>
              <p:cNvPr id="31" name="CaixaDeTexto 30">
                <a:extLst>
                  <a:ext uri="{FF2B5EF4-FFF2-40B4-BE49-F238E27FC236}">
                    <a16:creationId xmlns:a16="http://schemas.microsoft.com/office/drawing/2014/main" id="{52D39758-AC21-4233-5584-3EB7D730CAA5}"/>
                  </a:ext>
                </a:extLst>
              </p:cNvPr>
              <p:cNvSpPr txBox="1">
                <a:spLocks noRot="1" noChangeAspect="1" noMove="1" noResize="1" noEditPoints="1" noAdjustHandles="1" noChangeArrowheads="1" noChangeShapeType="1" noTextEdit="1"/>
              </p:cNvSpPr>
              <p:nvPr/>
            </p:nvSpPr>
            <p:spPr>
              <a:xfrm>
                <a:off x="4339829" y="5553708"/>
                <a:ext cx="232436" cy="184666"/>
              </a:xfrm>
              <a:prstGeom prst="rect">
                <a:avLst/>
              </a:prstGeom>
              <a:blipFill>
                <a:blip r:embed="rId10"/>
                <a:stretch>
                  <a:fillRect l="-5263" r="-1578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CaixaDeTexto 31">
                <a:extLst>
                  <a:ext uri="{FF2B5EF4-FFF2-40B4-BE49-F238E27FC236}">
                    <a16:creationId xmlns:a16="http://schemas.microsoft.com/office/drawing/2014/main" id="{4DF0782D-91F8-F233-2F68-4374C8DAF2B1}"/>
                  </a:ext>
                </a:extLst>
              </p:cNvPr>
              <p:cNvSpPr txBox="1"/>
              <p:nvPr/>
            </p:nvSpPr>
            <p:spPr>
              <a:xfrm>
                <a:off x="5240501" y="5553708"/>
                <a:ext cx="23243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PT" sz="1200" b="0" i="1" smtClean="0">
                          <a:latin typeface="Cambria Math" panose="02040503050406030204" pitchFamily="18" charset="0"/>
                        </a:rPr>
                        <m:t>−2</m:t>
                      </m:r>
                    </m:oMath>
                  </m:oMathPara>
                </a14:m>
                <a:endParaRPr lang="en-US" sz="1200" dirty="0"/>
              </a:p>
            </p:txBody>
          </p:sp>
        </mc:Choice>
        <mc:Fallback xmlns="">
          <p:sp>
            <p:nvSpPr>
              <p:cNvPr id="32" name="CaixaDeTexto 31">
                <a:extLst>
                  <a:ext uri="{FF2B5EF4-FFF2-40B4-BE49-F238E27FC236}">
                    <a16:creationId xmlns:a16="http://schemas.microsoft.com/office/drawing/2014/main" id="{4DF0782D-91F8-F233-2F68-4374C8DAF2B1}"/>
                  </a:ext>
                </a:extLst>
              </p:cNvPr>
              <p:cNvSpPr txBox="1">
                <a:spLocks noRot="1" noChangeAspect="1" noMove="1" noResize="1" noEditPoints="1" noAdjustHandles="1" noChangeArrowheads="1" noChangeShapeType="1" noTextEdit="1"/>
              </p:cNvSpPr>
              <p:nvPr/>
            </p:nvSpPr>
            <p:spPr>
              <a:xfrm>
                <a:off x="5240501" y="5553708"/>
                <a:ext cx="232436" cy="184666"/>
              </a:xfrm>
              <a:prstGeom prst="rect">
                <a:avLst/>
              </a:prstGeom>
              <a:blipFill>
                <a:blip r:embed="rId11"/>
                <a:stretch>
                  <a:fillRect l="-5000" r="-1000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CaixaDeTexto 32">
                <a:extLst>
                  <a:ext uri="{FF2B5EF4-FFF2-40B4-BE49-F238E27FC236}">
                    <a16:creationId xmlns:a16="http://schemas.microsoft.com/office/drawing/2014/main" id="{83F53D92-C279-816B-697D-78935455F246}"/>
                  </a:ext>
                </a:extLst>
              </p:cNvPr>
              <p:cNvSpPr txBox="1"/>
              <p:nvPr/>
            </p:nvSpPr>
            <p:spPr>
              <a:xfrm>
                <a:off x="6204574" y="5549907"/>
                <a:ext cx="117019"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PT" sz="1200" b="0" i="1" smtClean="0">
                          <a:latin typeface="Cambria Math" panose="02040503050406030204" pitchFamily="18" charset="0"/>
                        </a:rPr>
                        <m:t>0</m:t>
                      </m:r>
                    </m:oMath>
                  </m:oMathPara>
                </a14:m>
                <a:endParaRPr lang="en-US" sz="1200" dirty="0"/>
              </a:p>
            </p:txBody>
          </p:sp>
        </mc:Choice>
        <mc:Fallback xmlns="">
          <p:sp>
            <p:nvSpPr>
              <p:cNvPr id="33" name="CaixaDeTexto 32">
                <a:extLst>
                  <a:ext uri="{FF2B5EF4-FFF2-40B4-BE49-F238E27FC236}">
                    <a16:creationId xmlns:a16="http://schemas.microsoft.com/office/drawing/2014/main" id="{83F53D92-C279-816B-697D-78935455F246}"/>
                  </a:ext>
                </a:extLst>
              </p:cNvPr>
              <p:cNvSpPr txBox="1">
                <a:spLocks noRot="1" noChangeAspect="1" noMove="1" noResize="1" noEditPoints="1" noAdjustHandles="1" noChangeArrowheads="1" noChangeShapeType="1" noTextEdit="1"/>
              </p:cNvSpPr>
              <p:nvPr/>
            </p:nvSpPr>
            <p:spPr>
              <a:xfrm>
                <a:off x="6204574" y="5549907"/>
                <a:ext cx="117019" cy="184666"/>
              </a:xfrm>
              <a:prstGeom prst="rect">
                <a:avLst/>
              </a:prstGeom>
              <a:blipFill>
                <a:blip r:embed="rId12"/>
                <a:stretch>
                  <a:fillRect l="-30000" r="-30000"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aixaDeTexto 33">
                <a:extLst>
                  <a:ext uri="{FF2B5EF4-FFF2-40B4-BE49-F238E27FC236}">
                    <a16:creationId xmlns:a16="http://schemas.microsoft.com/office/drawing/2014/main" id="{268278D8-E087-7B87-9263-115223A7C9D5}"/>
                  </a:ext>
                </a:extLst>
              </p:cNvPr>
              <p:cNvSpPr txBox="1"/>
              <p:nvPr/>
            </p:nvSpPr>
            <p:spPr>
              <a:xfrm>
                <a:off x="7090996" y="5544297"/>
                <a:ext cx="117019"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PT" sz="1200" b="0" i="1" smtClean="0">
                          <a:latin typeface="Cambria Math" panose="02040503050406030204" pitchFamily="18" charset="0"/>
                        </a:rPr>
                        <m:t>2</m:t>
                      </m:r>
                    </m:oMath>
                  </m:oMathPara>
                </a14:m>
                <a:endParaRPr lang="en-US" sz="1200" dirty="0"/>
              </a:p>
            </p:txBody>
          </p:sp>
        </mc:Choice>
        <mc:Fallback xmlns="">
          <p:sp>
            <p:nvSpPr>
              <p:cNvPr id="34" name="CaixaDeTexto 33">
                <a:extLst>
                  <a:ext uri="{FF2B5EF4-FFF2-40B4-BE49-F238E27FC236}">
                    <a16:creationId xmlns:a16="http://schemas.microsoft.com/office/drawing/2014/main" id="{268278D8-E087-7B87-9263-115223A7C9D5}"/>
                  </a:ext>
                </a:extLst>
              </p:cNvPr>
              <p:cNvSpPr txBox="1">
                <a:spLocks noRot="1" noChangeAspect="1" noMove="1" noResize="1" noEditPoints="1" noAdjustHandles="1" noChangeArrowheads="1" noChangeShapeType="1" noTextEdit="1"/>
              </p:cNvSpPr>
              <p:nvPr/>
            </p:nvSpPr>
            <p:spPr>
              <a:xfrm>
                <a:off x="7090996" y="5544297"/>
                <a:ext cx="117019" cy="184666"/>
              </a:xfrm>
              <a:prstGeom prst="rect">
                <a:avLst/>
              </a:prstGeom>
              <a:blipFill>
                <a:blip r:embed="rId13"/>
                <a:stretch>
                  <a:fillRect l="-30000" r="-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5A128715-C45B-65DA-FBBC-A952EF078DBB}"/>
                  </a:ext>
                </a:extLst>
              </p:cNvPr>
              <p:cNvSpPr txBox="1"/>
              <p:nvPr/>
            </p:nvSpPr>
            <p:spPr>
              <a:xfrm>
                <a:off x="7982851" y="5541008"/>
                <a:ext cx="11702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PT" sz="1200" b="0" i="1" smtClean="0">
                          <a:latin typeface="Cambria Math" panose="02040503050406030204" pitchFamily="18" charset="0"/>
                        </a:rPr>
                        <m:t>4</m:t>
                      </m:r>
                    </m:oMath>
                  </m:oMathPara>
                </a14:m>
                <a:endParaRPr lang="en-US" sz="1200" dirty="0"/>
              </a:p>
            </p:txBody>
          </p:sp>
        </mc:Choice>
        <mc:Fallback xmlns="">
          <p:sp>
            <p:nvSpPr>
              <p:cNvPr id="35" name="CaixaDeTexto 34">
                <a:extLst>
                  <a:ext uri="{FF2B5EF4-FFF2-40B4-BE49-F238E27FC236}">
                    <a16:creationId xmlns:a16="http://schemas.microsoft.com/office/drawing/2014/main" id="{5A128715-C45B-65DA-FBBC-A952EF078DBB}"/>
                  </a:ext>
                </a:extLst>
              </p:cNvPr>
              <p:cNvSpPr txBox="1">
                <a:spLocks noRot="1" noChangeAspect="1" noMove="1" noResize="1" noEditPoints="1" noAdjustHandles="1" noChangeArrowheads="1" noChangeShapeType="1" noTextEdit="1"/>
              </p:cNvSpPr>
              <p:nvPr/>
            </p:nvSpPr>
            <p:spPr>
              <a:xfrm>
                <a:off x="7982851" y="5541008"/>
                <a:ext cx="117020" cy="184666"/>
              </a:xfrm>
              <a:prstGeom prst="rect">
                <a:avLst/>
              </a:prstGeom>
              <a:blipFill>
                <a:blip r:embed="rId14"/>
                <a:stretch>
                  <a:fillRect l="-30000" r="-30000" b="-6667"/>
                </a:stretch>
              </a:blipFill>
            </p:spPr>
            <p:txBody>
              <a:bodyPr/>
              <a:lstStyle/>
              <a:p>
                <a:r>
                  <a:rPr lang="en-US">
                    <a:noFill/>
                  </a:rPr>
                  <a:t> </a:t>
                </a:r>
              </a:p>
            </p:txBody>
          </p:sp>
        </mc:Fallback>
      </mc:AlternateContent>
      <p:cxnSp>
        <p:nvCxnSpPr>
          <p:cNvPr id="37" name="Conexão Reta 36">
            <a:extLst>
              <a:ext uri="{FF2B5EF4-FFF2-40B4-BE49-F238E27FC236}">
                <a16:creationId xmlns:a16="http://schemas.microsoft.com/office/drawing/2014/main" id="{767FDEB4-5887-3CEA-FBEC-420BD79793FC}"/>
              </a:ext>
            </a:extLst>
          </p:cNvPr>
          <p:cNvCxnSpPr>
            <a:cxnSpLocks/>
          </p:cNvCxnSpPr>
          <p:nvPr/>
        </p:nvCxnSpPr>
        <p:spPr>
          <a:xfrm flipV="1">
            <a:off x="4911365" y="1869836"/>
            <a:ext cx="1788986" cy="3592861"/>
          </a:xfrm>
          <a:prstGeom prst="line">
            <a:avLst/>
          </a:prstGeom>
          <a:ln w="28575">
            <a:solidFill>
              <a:srgbClr val="1990B0"/>
            </a:solidFill>
          </a:ln>
        </p:spPr>
        <p:style>
          <a:lnRef idx="2">
            <a:schemeClr val="accent1"/>
          </a:lnRef>
          <a:fillRef idx="0">
            <a:schemeClr val="accent1"/>
          </a:fillRef>
          <a:effectRef idx="1">
            <a:schemeClr val="accent1"/>
          </a:effectRef>
          <a:fontRef idx="minor">
            <a:schemeClr val="tx1"/>
          </a:fontRef>
        </p:style>
      </p:cxnSp>
      <p:cxnSp>
        <p:nvCxnSpPr>
          <p:cNvPr id="39" name="Conexão Reta 38">
            <a:extLst>
              <a:ext uri="{FF2B5EF4-FFF2-40B4-BE49-F238E27FC236}">
                <a16:creationId xmlns:a16="http://schemas.microsoft.com/office/drawing/2014/main" id="{7F50CD41-D58D-F562-FBDA-268B86F55B38}"/>
              </a:ext>
            </a:extLst>
          </p:cNvPr>
          <p:cNvCxnSpPr>
            <a:cxnSpLocks/>
          </p:cNvCxnSpPr>
          <p:nvPr/>
        </p:nvCxnSpPr>
        <p:spPr>
          <a:xfrm flipV="1">
            <a:off x="6700351" y="1869836"/>
            <a:ext cx="0" cy="1796430"/>
          </a:xfrm>
          <a:prstGeom prst="line">
            <a:avLst/>
          </a:prstGeom>
          <a:ln w="28575">
            <a:solidFill>
              <a:srgbClr val="1990B0"/>
            </a:solidFill>
          </a:ln>
        </p:spPr>
        <p:style>
          <a:lnRef idx="2">
            <a:schemeClr val="accent1"/>
          </a:lnRef>
          <a:fillRef idx="0">
            <a:schemeClr val="accent1"/>
          </a:fillRef>
          <a:effectRef idx="1">
            <a:schemeClr val="accent1"/>
          </a:effectRef>
          <a:fontRef idx="minor">
            <a:schemeClr val="tx1"/>
          </a:fontRef>
        </p:style>
      </p:cxnSp>
      <p:cxnSp>
        <p:nvCxnSpPr>
          <p:cNvPr id="42" name="Conexão Reta 41">
            <a:extLst>
              <a:ext uri="{FF2B5EF4-FFF2-40B4-BE49-F238E27FC236}">
                <a16:creationId xmlns:a16="http://schemas.microsoft.com/office/drawing/2014/main" id="{FED6C09E-AE43-9A54-0D3F-D9AEC1FC9132}"/>
              </a:ext>
            </a:extLst>
          </p:cNvPr>
          <p:cNvCxnSpPr>
            <a:cxnSpLocks/>
          </p:cNvCxnSpPr>
          <p:nvPr/>
        </p:nvCxnSpPr>
        <p:spPr>
          <a:xfrm>
            <a:off x="6687469" y="3656872"/>
            <a:ext cx="1360451" cy="0"/>
          </a:xfrm>
          <a:prstGeom prst="line">
            <a:avLst/>
          </a:prstGeom>
          <a:ln w="28575">
            <a:solidFill>
              <a:srgbClr val="1990B0"/>
            </a:solidFill>
          </a:ln>
        </p:spPr>
        <p:style>
          <a:lnRef idx="2">
            <a:schemeClr val="accent1"/>
          </a:lnRef>
          <a:fillRef idx="0">
            <a:schemeClr val="accent1"/>
          </a:fillRef>
          <a:effectRef idx="1">
            <a:schemeClr val="accent1"/>
          </a:effectRef>
          <a:fontRef idx="minor">
            <a:schemeClr val="tx1"/>
          </a:fontRef>
        </p:style>
      </p:cxnSp>
      <p:cxnSp>
        <p:nvCxnSpPr>
          <p:cNvPr id="49" name="Conexão Reta 48">
            <a:extLst>
              <a:ext uri="{FF2B5EF4-FFF2-40B4-BE49-F238E27FC236}">
                <a16:creationId xmlns:a16="http://schemas.microsoft.com/office/drawing/2014/main" id="{4CE96BBC-6E0C-BE00-F0CB-2ABCCF2F4486}"/>
              </a:ext>
            </a:extLst>
          </p:cNvPr>
          <p:cNvCxnSpPr>
            <a:cxnSpLocks/>
          </p:cNvCxnSpPr>
          <p:nvPr/>
        </p:nvCxnSpPr>
        <p:spPr>
          <a:xfrm>
            <a:off x="8519283" y="2388819"/>
            <a:ext cx="226828" cy="1"/>
          </a:xfrm>
          <a:prstGeom prst="line">
            <a:avLst/>
          </a:prstGeom>
          <a:ln w="28575">
            <a:solidFill>
              <a:srgbClr val="1990B0"/>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id="{E17EAD45-59A6-EFC8-237D-FEA519FB50EC}"/>
                  </a:ext>
                </a:extLst>
              </p:cNvPr>
              <p:cNvSpPr txBox="1"/>
              <p:nvPr/>
            </p:nvSpPr>
            <p:spPr>
              <a:xfrm>
                <a:off x="8850044" y="2250320"/>
                <a:ext cx="7549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PT" b="0" i="1" smtClean="0">
                              <a:latin typeface="Cambria Math" panose="02040503050406030204" pitchFamily="18" charset="0"/>
                            </a:rPr>
                          </m:ctrlPr>
                        </m:sSubPr>
                        <m:e>
                          <m:r>
                            <a:rPr lang="pt-PT" b="0" i="1" smtClean="0">
                              <a:latin typeface="Cambria Math" panose="02040503050406030204" pitchFamily="18" charset="0"/>
                            </a:rPr>
                            <m:t>𝜆</m:t>
                          </m:r>
                        </m:e>
                        <m:sub>
                          <m:r>
                            <a:rPr lang="pt-PT" b="0" i="1" smtClean="0">
                              <a:latin typeface="Cambria Math" panose="02040503050406030204" pitchFamily="18" charset="0"/>
                            </a:rPr>
                            <m:t>2</m:t>
                          </m:r>
                        </m:sub>
                      </m:sSub>
                      <m:r>
                        <a:rPr lang="pt-PT" b="0" i="1" smtClean="0">
                          <a:latin typeface="Cambria Math" panose="02040503050406030204" pitchFamily="18" charset="0"/>
                        </a:rPr>
                        <m:t>=1 </m:t>
                      </m:r>
                    </m:oMath>
                  </m:oMathPara>
                </a14:m>
                <a:endParaRPr lang="pt-PT" b="0" dirty="0"/>
              </a:p>
            </p:txBody>
          </p:sp>
        </mc:Choice>
        <mc:Fallback xmlns="">
          <p:sp>
            <p:nvSpPr>
              <p:cNvPr id="51" name="CaixaDeTexto 50">
                <a:extLst>
                  <a:ext uri="{FF2B5EF4-FFF2-40B4-BE49-F238E27FC236}">
                    <a16:creationId xmlns:a16="http://schemas.microsoft.com/office/drawing/2014/main" id="{E17EAD45-59A6-EFC8-237D-FEA519FB50EC}"/>
                  </a:ext>
                </a:extLst>
              </p:cNvPr>
              <p:cNvSpPr txBox="1">
                <a:spLocks noRot="1" noChangeAspect="1" noMove="1" noResize="1" noEditPoints="1" noAdjustHandles="1" noChangeArrowheads="1" noChangeShapeType="1" noTextEdit="1"/>
              </p:cNvSpPr>
              <p:nvPr/>
            </p:nvSpPr>
            <p:spPr>
              <a:xfrm>
                <a:off x="8850044" y="2250320"/>
                <a:ext cx="754950" cy="276999"/>
              </a:xfrm>
              <a:prstGeom prst="rect">
                <a:avLst/>
              </a:prstGeom>
              <a:blipFill>
                <a:blip r:embed="rId15"/>
                <a:stretch>
                  <a:fillRect l="-6557" t="-8696" r="-11475" b="-34783"/>
                </a:stretch>
              </a:blipFill>
            </p:spPr>
            <p:txBody>
              <a:bodyPr/>
              <a:lstStyle/>
              <a:p>
                <a:r>
                  <a:rPr lang="en-US">
                    <a:noFill/>
                  </a:rPr>
                  <a:t> </a:t>
                </a:r>
              </a:p>
            </p:txBody>
          </p:sp>
        </mc:Fallback>
      </mc:AlternateContent>
      <p:cxnSp>
        <p:nvCxnSpPr>
          <p:cNvPr id="59" name="Conexão Reta Unidirecional 58">
            <a:extLst>
              <a:ext uri="{FF2B5EF4-FFF2-40B4-BE49-F238E27FC236}">
                <a16:creationId xmlns:a16="http://schemas.microsoft.com/office/drawing/2014/main" id="{5C6A87B5-2A47-BC6A-D432-D2405F1EFE3C}"/>
              </a:ext>
            </a:extLst>
          </p:cNvPr>
          <p:cNvCxnSpPr>
            <a:cxnSpLocks/>
          </p:cNvCxnSpPr>
          <p:nvPr/>
        </p:nvCxnSpPr>
        <p:spPr>
          <a:xfrm flipV="1">
            <a:off x="6557445" y="1428412"/>
            <a:ext cx="70602" cy="562416"/>
          </a:xfrm>
          <a:prstGeom prst="straightConnector1">
            <a:avLst/>
          </a:prstGeom>
          <a:ln w="952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1" name="CaixaDeTexto 60">
                <a:extLst>
                  <a:ext uri="{FF2B5EF4-FFF2-40B4-BE49-F238E27FC236}">
                    <a16:creationId xmlns:a16="http://schemas.microsoft.com/office/drawing/2014/main" id="{0CC9AF80-AD6C-15BA-D8F2-CD79892C2346}"/>
                  </a:ext>
                </a:extLst>
              </p:cNvPr>
              <p:cNvSpPr txBox="1"/>
              <p:nvPr/>
            </p:nvSpPr>
            <p:spPr>
              <a:xfrm>
                <a:off x="6687469" y="1136071"/>
                <a:ext cx="13780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PT" b="0" i="1" smtClean="0">
                          <a:latin typeface="Cambria Math" panose="02040503050406030204" pitchFamily="18" charset="0"/>
                        </a:rPr>
                        <m:t>𝑎</m:t>
                      </m:r>
                      <m:r>
                        <a:rPr lang="pt-PT" b="0" i="1" smtClean="0">
                          <a:latin typeface="Cambria Math" panose="02040503050406030204" pitchFamily="18" charset="0"/>
                        </a:rPr>
                        <m:t>=2(1+</m:t>
                      </m:r>
                      <m:r>
                        <a:rPr lang="pt-PT" b="0" i="1" smtClean="0">
                          <a:latin typeface="Cambria Math" panose="02040503050406030204" pitchFamily="18" charset="0"/>
                        </a:rPr>
                        <m:t>𝜔</m:t>
                      </m:r>
                      <m:r>
                        <a:rPr lang="pt-PT" b="0" i="1" smtClean="0">
                          <a:latin typeface="Cambria Math" panose="02040503050406030204" pitchFamily="18" charset="0"/>
                        </a:rPr>
                        <m:t>)</m:t>
                      </m:r>
                    </m:oMath>
                  </m:oMathPara>
                </a14:m>
                <a:endParaRPr lang="pt-PT" b="0" dirty="0"/>
              </a:p>
            </p:txBody>
          </p:sp>
        </mc:Choice>
        <mc:Fallback xmlns="">
          <p:sp>
            <p:nvSpPr>
              <p:cNvPr id="61" name="CaixaDeTexto 60">
                <a:extLst>
                  <a:ext uri="{FF2B5EF4-FFF2-40B4-BE49-F238E27FC236}">
                    <a16:creationId xmlns:a16="http://schemas.microsoft.com/office/drawing/2014/main" id="{0CC9AF80-AD6C-15BA-D8F2-CD79892C2346}"/>
                  </a:ext>
                </a:extLst>
              </p:cNvPr>
              <p:cNvSpPr txBox="1">
                <a:spLocks noRot="1" noChangeAspect="1" noMove="1" noResize="1" noEditPoints="1" noAdjustHandles="1" noChangeArrowheads="1" noChangeShapeType="1" noTextEdit="1"/>
              </p:cNvSpPr>
              <p:nvPr/>
            </p:nvSpPr>
            <p:spPr>
              <a:xfrm>
                <a:off x="6687469" y="1136071"/>
                <a:ext cx="1378070" cy="276999"/>
              </a:xfrm>
              <a:prstGeom prst="rect">
                <a:avLst/>
              </a:prstGeom>
              <a:blipFill>
                <a:blip r:embed="rId16"/>
                <a:stretch>
                  <a:fillRect l="-1818" t="-4348" r="-5455"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CaixaDeTexto 62">
                <a:extLst>
                  <a:ext uri="{FF2B5EF4-FFF2-40B4-BE49-F238E27FC236}">
                    <a16:creationId xmlns:a16="http://schemas.microsoft.com/office/drawing/2014/main" id="{46DE8277-5511-6DE8-1942-3C297D2DD030}"/>
                  </a:ext>
                </a:extLst>
              </p:cNvPr>
              <p:cNvSpPr txBox="1"/>
              <p:nvPr/>
            </p:nvSpPr>
            <p:spPr>
              <a:xfrm>
                <a:off x="3212936" y="5819858"/>
                <a:ext cx="6096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PT" b="0" i="1" smtClean="0">
                          <a:latin typeface="Cambria Math" panose="02040503050406030204" pitchFamily="18" charset="0"/>
                        </a:rPr>
                        <m:t>𝜔</m:t>
                      </m:r>
                    </m:oMath>
                  </m:oMathPara>
                </a14:m>
                <a:endParaRPr lang="en-US" dirty="0"/>
              </a:p>
            </p:txBody>
          </p:sp>
        </mc:Choice>
        <mc:Fallback xmlns="">
          <p:sp>
            <p:nvSpPr>
              <p:cNvPr id="63" name="CaixaDeTexto 62">
                <a:extLst>
                  <a:ext uri="{FF2B5EF4-FFF2-40B4-BE49-F238E27FC236}">
                    <a16:creationId xmlns:a16="http://schemas.microsoft.com/office/drawing/2014/main" id="{46DE8277-5511-6DE8-1942-3C297D2DD030}"/>
                  </a:ext>
                </a:extLst>
              </p:cNvPr>
              <p:cNvSpPr txBox="1">
                <a:spLocks noRot="1" noChangeAspect="1" noMove="1" noResize="1" noEditPoints="1" noAdjustHandles="1" noChangeArrowheads="1" noChangeShapeType="1" noTextEdit="1"/>
              </p:cNvSpPr>
              <p:nvPr/>
            </p:nvSpPr>
            <p:spPr>
              <a:xfrm>
                <a:off x="3212936" y="5819858"/>
                <a:ext cx="6096000"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CaixaDeTexto 63">
                <a:extLst>
                  <a:ext uri="{FF2B5EF4-FFF2-40B4-BE49-F238E27FC236}">
                    <a16:creationId xmlns:a16="http://schemas.microsoft.com/office/drawing/2014/main" id="{EBF94E90-C5E6-5544-268C-A4AF234AE840}"/>
                  </a:ext>
                </a:extLst>
              </p:cNvPr>
              <p:cNvSpPr txBox="1"/>
              <p:nvPr/>
            </p:nvSpPr>
            <p:spPr>
              <a:xfrm>
                <a:off x="3579476" y="3472206"/>
                <a:ext cx="4986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PT" b="0" i="1" smtClean="0">
                          <a:latin typeface="Cambria Math" panose="02040503050406030204" pitchFamily="18" charset="0"/>
                        </a:rPr>
                        <m:t>𝑎</m:t>
                      </m:r>
                    </m:oMath>
                  </m:oMathPara>
                </a14:m>
                <a:endParaRPr lang="en-US" dirty="0"/>
              </a:p>
            </p:txBody>
          </p:sp>
        </mc:Choice>
        <mc:Fallback xmlns="">
          <p:sp>
            <p:nvSpPr>
              <p:cNvPr id="64" name="CaixaDeTexto 63">
                <a:extLst>
                  <a:ext uri="{FF2B5EF4-FFF2-40B4-BE49-F238E27FC236}">
                    <a16:creationId xmlns:a16="http://schemas.microsoft.com/office/drawing/2014/main" id="{EBF94E90-C5E6-5544-268C-A4AF234AE840}"/>
                  </a:ext>
                </a:extLst>
              </p:cNvPr>
              <p:cNvSpPr txBox="1">
                <a:spLocks noRot="1" noChangeAspect="1" noMove="1" noResize="1" noEditPoints="1" noAdjustHandles="1" noChangeArrowheads="1" noChangeShapeType="1" noTextEdit="1"/>
              </p:cNvSpPr>
              <p:nvPr/>
            </p:nvSpPr>
            <p:spPr>
              <a:xfrm>
                <a:off x="3579476" y="3472206"/>
                <a:ext cx="498622" cy="369332"/>
              </a:xfrm>
              <a:prstGeom prst="rect">
                <a:avLst/>
              </a:prstGeom>
              <a:blipFill>
                <a:blip r:embed="rId18"/>
                <a:stretch>
                  <a:fillRect/>
                </a:stretch>
              </a:blipFill>
            </p:spPr>
            <p:txBody>
              <a:bodyPr/>
              <a:lstStyle/>
              <a:p>
                <a:r>
                  <a:rPr lang="en-US">
                    <a:noFill/>
                  </a:rPr>
                  <a:t> </a:t>
                </a:r>
              </a:p>
            </p:txBody>
          </p:sp>
        </mc:Fallback>
      </mc:AlternateContent>
      <p:cxnSp>
        <p:nvCxnSpPr>
          <p:cNvPr id="66" name="Conexão Reta 65">
            <a:extLst>
              <a:ext uri="{FF2B5EF4-FFF2-40B4-BE49-F238E27FC236}">
                <a16:creationId xmlns:a16="http://schemas.microsoft.com/office/drawing/2014/main" id="{11D18BA4-EC13-3EC8-A465-5433EBE59011}"/>
              </a:ext>
            </a:extLst>
          </p:cNvPr>
          <p:cNvCxnSpPr>
            <a:cxnSpLocks/>
          </p:cNvCxnSpPr>
          <p:nvPr/>
        </p:nvCxnSpPr>
        <p:spPr>
          <a:xfrm>
            <a:off x="8519283" y="2129327"/>
            <a:ext cx="226828" cy="1"/>
          </a:xfrm>
          <a:prstGeom prst="line">
            <a:avLst/>
          </a:prstGeom>
          <a:ln w="28575">
            <a:solidFill>
              <a:srgbClr val="B7520C"/>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7" name="CaixaDeTexto 66">
                <a:extLst>
                  <a:ext uri="{FF2B5EF4-FFF2-40B4-BE49-F238E27FC236}">
                    <a16:creationId xmlns:a16="http://schemas.microsoft.com/office/drawing/2014/main" id="{A37CFE89-A3F3-1D5A-EF2F-A2EB63AE46BC}"/>
                  </a:ext>
                </a:extLst>
              </p:cNvPr>
              <p:cNvSpPr txBox="1"/>
              <p:nvPr/>
            </p:nvSpPr>
            <p:spPr>
              <a:xfrm>
                <a:off x="8850044" y="1990828"/>
                <a:ext cx="7496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PT" b="0" i="1" smtClean="0">
                              <a:latin typeface="Cambria Math" panose="02040503050406030204" pitchFamily="18" charset="0"/>
                            </a:rPr>
                          </m:ctrlPr>
                        </m:sSubPr>
                        <m:e>
                          <m:r>
                            <a:rPr lang="pt-PT" b="0" i="1" smtClean="0">
                              <a:latin typeface="Cambria Math" panose="02040503050406030204" pitchFamily="18" charset="0"/>
                            </a:rPr>
                            <m:t>𝜆</m:t>
                          </m:r>
                        </m:e>
                        <m:sub>
                          <m:r>
                            <a:rPr lang="pt-PT" b="0" i="1" smtClean="0">
                              <a:latin typeface="Cambria Math" panose="02040503050406030204" pitchFamily="18" charset="0"/>
                            </a:rPr>
                            <m:t>1</m:t>
                          </m:r>
                        </m:sub>
                      </m:sSub>
                      <m:r>
                        <a:rPr lang="pt-PT" b="0" i="1" smtClean="0">
                          <a:latin typeface="Cambria Math" panose="02040503050406030204" pitchFamily="18" charset="0"/>
                        </a:rPr>
                        <m:t>=1 </m:t>
                      </m:r>
                    </m:oMath>
                  </m:oMathPara>
                </a14:m>
                <a:endParaRPr lang="pt-PT" b="0" dirty="0"/>
              </a:p>
            </p:txBody>
          </p:sp>
        </mc:Choice>
        <mc:Fallback xmlns="">
          <p:sp>
            <p:nvSpPr>
              <p:cNvPr id="67" name="CaixaDeTexto 66">
                <a:extLst>
                  <a:ext uri="{FF2B5EF4-FFF2-40B4-BE49-F238E27FC236}">
                    <a16:creationId xmlns:a16="http://schemas.microsoft.com/office/drawing/2014/main" id="{A37CFE89-A3F3-1D5A-EF2F-A2EB63AE46BC}"/>
                  </a:ext>
                </a:extLst>
              </p:cNvPr>
              <p:cNvSpPr txBox="1">
                <a:spLocks noRot="1" noChangeAspect="1" noMove="1" noResize="1" noEditPoints="1" noAdjustHandles="1" noChangeArrowheads="1" noChangeShapeType="1" noTextEdit="1"/>
              </p:cNvSpPr>
              <p:nvPr/>
            </p:nvSpPr>
            <p:spPr>
              <a:xfrm>
                <a:off x="8850044" y="1990828"/>
                <a:ext cx="749629" cy="276999"/>
              </a:xfrm>
              <a:prstGeom prst="rect">
                <a:avLst/>
              </a:prstGeom>
              <a:blipFill>
                <a:blip r:embed="rId19"/>
                <a:stretch>
                  <a:fillRect l="-6667" t="-4348" r="-13333" b="-39130"/>
                </a:stretch>
              </a:blipFill>
            </p:spPr>
            <p:txBody>
              <a:bodyPr/>
              <a:lstStyle/>
              <a:p>
                <a:r>
                  <a:rPr lang="en-US">
                    <a:noFill/>
                  </a:rPr>
                  <a:t> </a:t>
                </a:r>
              </a:p>
            </p:txBody>
          </p:sp>
        </mc:Fallback>
      </mc:AlternateContent>
      <p:cxnSp>
        <p:nvCxnSpPr>
          <p:cNvPr id="69" name="Conexão Reta 68">
            <a:extLst>
              <a:ext uri="{FF2B5EF4-FFF2-40B4-BE49-F238E27FC236}">
                <a16:creationId xmlns:a16="http://schemas.microsoft.com/office/drawing/2014/main" id="{9B13CB66-648E-96DD-8D75-083D11852E7E}"/>
              </a:ext>
            </a:extLst>
          </p:cNvPr>
          <p:cNvCxnSpPr>
            <a:cxnSpLocks/>
          </p:cNvCxnSpPr>
          <p:nvPr/>
        </p:nvCxnSpPr>
        <p:spPr>
          <a:xfrm rot="5400000">
            <a:off x="6655530" y="5518244"/>
            <a:ext cx="96591"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1" name="CaixaDeTexto 70">
                <a:extLst>
                  <a:ext uri="{FF2B5EF4-FFF2-40B4-BE49-F238E27FC236}">
                    <a16:creationId xmlns:a16="http://schemas.microsoft.com/office/drawing/2014/main" id="{D31397A6-3288-38C0-D657-282CD6202AD4}"/>
                  </a:ext>
                </a:extLst>
              </p:cNvPr>
              <p:cNvSpPr txBox="1"/>
              <p:nvPr/>
            </p:nvSpPr>
            <p:spPr>
              <a:xfrm>
                <a:off x="6650254" y="5553592"/>
                <a:ext cx="117019"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PT" sz="1200" b="0" i="1" smtClean="0">
                          <a:latin typeface="Cambria Math" panose="02040503050406030204" pitchFamily="18" charset="0"/>
                        </a:rPr>
                        <m:t>1</m:t>
                      </m:r>
                    </m:oMath>
                  </m:oMathPara>
                </a14:m>
                <a:endParaRPr lang="en-US" sz="1200" dirty="0"/>
              </a:p>
            </p:txBody>
          </p:sp>
        </mc:Choice>
        <mc:Fallback xmlns="">
          <p:sp>
            <p:nvSpPr>
              <p:cNvPr id="71" name="CaixaDeTexto 70">
                <a:extLst>
                  <a:ext uri="{FF2B5EF4-FFF2-40B4-BE49-F238E27FC236}">
                    <a16:creationId xmlns:a16="http://schemas.microsoft.com/office/drawing/2014/main" id="{D31397A6-3288-38C0-D657-282CD6202AD4}"/>
                  </a:ext>
                </a:extLst>
              </p:cNvPr>
              <p:cNvSpPr txBox="1">
                <a:spLocks noRot="1" noChangeAspect="1" noMove="1" noResize="1" noEditPoints="1" noAdjustHandles="1" noChangeArrowheads="1" noChangeShapeType="1" noTextEdit="1"/>
              </p:cNvSpPr>
              <p:nvPr/>
            </p:nvSpPr>
            <p:spPr>
              <a:xfrm>
                <a:off x="6650254" y="5553592"/>
                <a:ext cx="117019" cy="184666"/>
              </a:xfrm>
              <a:prstGeom prst="rect">
                <a:avLst/>
              </a:prstGeom>
              <a:blipFill>
                <a:blip r:embed="rId20"/>
                <a:stretch>
                  <a:fillRect l="-30000" r="-30000" b="-6667"/>
                </a:stretch>
              </a:blipFill>
            </p:spPr>
            <p:txBody>
              <a:bodyPr/>
              <a:lstStyle/>
              <a:p>
                <a:r>
                  <a:rPr lang="en-US">
                    <a:noFill/>
                  </a:rPr>
                  <a:t> </a:t>
                </a:r>
              </a:p>
            </p:txBody>
          </p:sp>
        </mc:Fallback>
      </mc:AlternateContent>
      <p:cxnSp>
        <p:nvCxnSpPr>
          <p:cNvPr id="72" name="Conexão Reta 71">
            <a:extLst>
              <a:ext uri="{FF2B5EF4-FFF2-40B4-BE49-F238E27FC236}">
                <a16:creationId xmlns:a16="http://schemas.microsoft.com/office/drawing/2014/main" id="{C39E74D5-C434-54AF-2527-238CC2A962E2}"/>
              </a:ext>
            </a:extLst>
          </p:cNvPr>
          <p:cNvCxnSpPr>
            <a:cxnSpLocks/>
          </p:cNvCxnSpPr>
          <p:nvPr/>
        </p:nvCxnSpPr>
        <p:spPr>
          <a:xfrm>
            <a:off x="4466783" y="3656791"/>
            <a:ext cx="2241980" cy="81"/>
          </a:xfrm>
          <a:prstGeom prst="line">
            <a:avLst/>
          </a:prstGeom>
          <a:ln w="28575">
            <a:solidFill>
              <a:srgbClr val="B7520C"/>
            </a:solidFill>
          </a:ln>
        </p:spPr>
        <p:style>
          <a:lnRef idx="2">
            <a:schemeClr val="accent1"/>
          </a:lnRef>
          <a:fillRef idx="0">
            <a:schemeClr val="accent1"/>
          </a:fillRef>
          <a:effectRef idx="1">
            <a:schemeClr val="accent1"/>
          </a:effectRef>
          <a:fontRef idx="minor">
            <a:schemeClr val="tx1"/>
          </a:fontRef>
        </p:style>
      </p:cxnSp>
      <p:cxnSp>
        <p:nvCxnSpPr>
          <p:cNvPr id="76" name="Conexão Reta 75">
            <a:extLst>
              <a:ext uri="{FF2B5EF4-FFF2-40B4-BE49-F238E27FC236}">
                <a16:creationId xmlns:a16="http://schemas.microsoft.com/office/drawing/2014/main" id="{ED25BEFB-F1B0-CF25-9A9F-33545ED9CCEF}"/>
              </a:ext>
            </a:extLst>
          </p:cNvPr>
          <p:cNvCxnSpPr>
            <a:cxnSpLocks/>
          </p:cNvCxnSpPr>
          <p:nvPr/>
        </p:nvCxnSpPr>
        <p:spPr>
          <a:xfrm>
            <a:off x="6700351" y="1869836"/>
            <a:ext cx="0" cy="1786955"/>
          </a:xfrm>
          <a:prstGeom prst="line">
            <a:avLst/>
          </a:prstGeom>
          <a:ln w="28575">
            <a:solidFill>
              <a:srgbClr val="B7520C">
                <a:alpha val="71321"/>
              </a:srgbClr>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7" name="CaixaDeTexto 86">
                <a:extLst>
                  <a:ext uri="{FF2B5EF4-FFF2-40B4-BE49-F238E27FC236}">
                    <a16:creationId xmlns:a16="http://schemas.microsoft.com/office/drawing/2014/main" id="{29288F5D-750C-3ED2-30EE-EA444C9E6587}"/>
                  </a:ext>
                </a:extLst>
              </p:cNvPr>
              <p:cNvSpPr txBox="1"/>
              <p:nvPr/>
            </p:nvSpPr>
            <p:spPr>
              <a:xfrm>
                <a:off x="8513652" y="3259011"/>
                <a:ext cx="3622562" cy="923330"/>
              </a:xfrm>
              <a:prstGeom prst="rect">
                <a:avLst/>
              </a:prstGeom>
              <a:noFill/>
            </p:spPr>
            <p:txBody>
              <a:bodyPr wrap="square" rtlCol="0">
                <a:spAutoFit/>
              </a:bodyPr>
              <a:lstStyle/>
              <a:p>
                <a:r>
                  <a:rPr lang="en-US" dirty="0"/>
                  <a:t>which implies:</a:t>
                </a:r>
              </a:p>
              <a:p>
                <a:pPr/>
                <a14:m>
                  <m:oMathPara xmlns:m="http://schemas.openxmlformats.org/officeDocument/2006/math">
                    <m:oMathParaPr>
                      <m:jc m:val="left"/>
                    </m:oMathParaPr>
                    <m:oMath xmlns:m="http://schemas.openxmlformats.org/officeDocument/2006/math">
                      <m:r>
                        <a:rPr lang="pt-PT" b="1" i="1" smtClean="0">
                          <a:latin typeface="Cambria Math" panose="02040503050406030204" pitchFamily="18" charset="0"/>
                        </a:rPr>
                        <m:t>      </m:t>
                      </m:r>
                      <m:r>
                        <a:rPr lang="pt-PT" b="1" i="1" smtClean="0">
                          <a:latin typeface="Cambria Math" panose="02040503050406030204" pitchFamily="18" charset="0"/>
                        </a:rPr>
                        <m:t>𝟎</m:t>
                      </m:r>
                      <m:r>
                        <a:rPr lang="pt-PT" b="1" i="1" smtClean="0">
                          <a:latin typeface="Cambria Math" panose="02040503050406030204" pitchFamily="18" charset="0"/>
                        </a:rPr>
                        <m:t>≤</m:t>
                      </m:r>
                      <m:r>
                        <a:rPr lang="pt-PT" b="1" i="1" smtClean="0">
                          <a:latin typeface="Cambria Math" panose="02040503050406030204" pitchFamily="18" charset="0"/>
                        </a:rPr>
                        <m:t>𝝎</m:t>
                      </m:r>
                      <m:r>
                        <a:rPr lang="pt-PT" b="1" i="1" smtClean="0">
                          <a:latin typeface="Cambria Math" panose="02040503050406030204" pitchFamily="18" charset="0"/>
                        </a:rPr>
                        <m:t>&lt;</m:t>
                      </m:r>
                      <m:r>
                        <a:rPr lang="pt-PT" b="1" i="1" smtClean="0">
                          <a:latin typeface="Cambria Math" panose="02040503050406030204" pitchFamily="18" charset="0"/>
                        </a:rPr>
                        <m:t>𝟏</m:t>
                      </m:r>
                    </m:oMath>
                  </m:oMathPara>
                </a14:m>
                <a:endParaRPr lang="en-US" dirty="0"/>
              </a:p>
              <a:p>
                <a:pPr algn="ctr"/>
                <a:r>
                  <a:rPr lang="en-US" b="1" dirty="0"/>
                  <a:t> </a:t>
                </a:r>
                <a14:m>
                  <m:oMath xmlns:m="http://schemas.openxmlformats.org/officeDocument/2006/math">
                    <m:r>
                      <a:rPr lang="pt-PT" b="1" i="0" smtClean="0">
                        <a:latin typeface="Cambria Math" panose="02040503050406030204" pitchFamily="18" charset="0"/>
                      </a:rPr>
                      <m:t>𝟎</m:t>
                    </m:r>
                    <m:r>
                      <a:rPr lang="pt-PT" b="1" i="1" smtClean="0">
                        <a:latin typeface="Cambria Math" panose="02040503050406030204" pitchFamily="18" charset="0"/>
                      </a:rPr>
                      <m:t>≤</m:t>
                    </m:r>
                    <m:sSub>
                      <m:sSubPr>
                        <m:ctrlPr>
                          <a:rPr lang="pt-PT" b="1" i="1" smtClean="0">
                            <a:latin typeface="Cambria Math" panose="02040503050406030204" pitchFamily="18" charset="0"/>
                          </a:rPr>
                        </m:ctrlPr>
                      </m:sSubPr>
                      <m:e>
                        <m:r>
                          <a:rPr lang="pt-PT" b="1" i="1" smtClean="0">
                            <a:latin typeface="Cambria Math" panose="02040503050406030204" pitchFamily="18" charset="0"/>
                          </a:rPr>
                          <m:t>𝒄</m:t>
                        </m:r>
                      </m:e>
                      <m:sub>
                        <m:r>
                          <a:rPr lang="pt-PT" b="1" i="1" smtClean="0">
                            <a:latin typeface="Cambria Math" panose="02040503050406030204" pitchFamily="18" charset="0"/>
                          </a:rPr>
                          <m:t>𝟏</m:t>
                        </m:r>
                      </m:sub>
                    </m:sSub>
                    <m:sSub>
                      <m:sSubPr>
                        <m:ctrlPr>
                          <a:rPr lang="pt-PT" b="1" i="1" smtClean="0">
                            <a:latin typeface="Cambria Math" panose="02040503050406030204" pitchFamily="18" charset="0"/>
                          </a:rPr>
                        </m:ctrlPr>
                      </m:sSubPr>
                      <m:e>
                        <m:r>
                          <a:rPr lang="pt-PT" b="1" i="1" smtClean="0">
                            <a:latin typeface="Cambria Math" panose="02040503050406030204" pitchFamily="18" charset="0"/>
                          </a:rPr>
                          <m:t>𝒓</m:t>
                        </m:r>
                      </m:e>
                      <m:sub>
                        <m:r>
                          <a:rPr lang="pt-PT" b="1" i="1" smtClean="0">
                            <a:latin typeface="Cambria Math" panose="02040503050406030204" pitchFamily="18" charset="0"/>
                          </a:rPr>
                          <m:t>𝟏</m:t>
                        </m:r>
                      </m:sub>
                    </m:sSub>
                    <m:r>
                      <a:rPr lang="pt-PT" b="1" i="1" smtClean="0">
                        <a:latin typeface="Cambria Math" panose="02040503050406030204" pitchFamily="18" charset="0"/>
                      </a:rPr>
                      <m:t>+</m:t>
                    </m:r>
                    <m:sSub>
                      <m:sSubPr>
                        <m:ctrlPr>
                          <a:rPr lang="pt-PT" b="1" i="1" smtClean="0">
                            <a:latin typeface="Cambria Math" panose="02040503050406030204" pitchFamily="18" charset="0"/>
                          </a:rPr>
                        </m:ctrlPr>
                      </m:sSubPr>
                      <m:e>
                        <m:r>
                          <a:rPr lang="pt-PT" b="1" i="1" smtClean="0">
                            <a:latin typeface="Cambria Math" panose="02040503050406030204" pitchFamily="18" charset="0"/>
                          </a:rPr>
                          <m:t>𝒄</m:t>
                        </m:r>
                      </m:e>
                      <m:sub>
                        <m:r>
                          <a:rPr lang="pt-PT" b="1" i="1" smtClean="0">
                            <a:latin typeface="Cambria Math" panose="02040503050406030204" pitchFamily="18" charset="0"/>
                          </a:rPr>
                          <m:t>𝟐</m:t>
                        </m:r>
                      </m:sub>
                    </m:sSub>
                    <m:sSub>
                      <m:sSubPr>
                        <m:ctrlPr>
                          <a:rPr lang="pt-PT" b="1" i="1" smtClean="0">
                            <a:latin typeface="Cambria Math" panose="02040503050406030204" pitchFamily="18" charset="0"/>
                          </a:rPr>
                        </m:ctrlPr>
                      </m:sSubPr>
                      <m:e>
                        <m:r>
                          <a:rPr lang="pt-PT" b="1" i="1" smtClean="0">
                            <a:latin typeface="Cambria Math" panose="02040503050406030204" pitchFamily="18" charset="0"/>
                          </a:rPr>
                          <m:t>𝒓</m:t>
                        </m:r>
                      </m:e>
                      <m:sub>
                        <m:r>
                          <a:rPr lang="pt-PT" b="1" i="1" smtClean="0">
                            <a:latin typeface="Cambria Math" panose="02040503050406030204" pitchFamily="18" charset="0"/>
                          </a:rPr>
                          <m:t>𝟐</m:t>
                        </m:r>
                      </m:sub>
                    </m:sSub>
                    <m:r>
                      <a:rPr lang="pt-PT" b="1" i="1" smtClean="0">
                        <a:latin typeface="Cambria Math" panose="02040503050406030204" pitchFamily="18" charset="0"/>
                      </a:rPr>
                      <m:t>&lt;</m:t>
                    </m:r>
                    <m:r>
                      <a:rPr lang="pt-PT" b="1" i="1" smtClean="0">
                        <a:latin typeface="Cambria Math" panose="02040503050406030204" pitchFamily="18" charset="0"/>
                      </a:rPr>
                      <m:t>𝟐</m:t>
                    </m:r>
                    <m:r>
                      <a:rPr lang="pt-PT" b="1" i="1" smtClean="0">
                        <a:latin typeface="Cambria Math" panose="02040503050406030204" pitchFamily="18" charset="0"/>
                      </a:rPr>
                      <m:t>(</m:t>
                    </m:r>
                    <m:r>
                      <a:rPr lang="pt-PT" b="1" i="1" smtClean="0">
                        <a:latin typeface="Cambria Math" panose="02040503050406030204" pitchFamily="18" charset="0"/>
                      </a:rPr>
                      <m:t>𝟏</m:t>
                    </m:r>
                    <m:r>
                      <a:rPr lang="pt-PT" b="1" i="1" smtClean="0">
                        <a:latin typeface="Cambria Math" panose="02040503050406030204" pitchFamily="18" charset="0"/>
                      </a:rPr>
                      <m:t>+</m:t>
                    </m:r>
                    <m:r>
                      <a:rPr lang="pt-PT" b="1" i="1" smtClean="0">
                        <a:latin typeface="Cambria Math" panose="02040503050406030204" pitchFamily="18" charset="0"/>
                      </a:rPr>
                      <m:t>𝝎</m:t>
                    </m:r>
                    <m:r>
                      <a:rPr lang="pt-PT" b="1" i="1" smtClean="0">
                        <a:latin typeface="Cambria Math" panose="02040503050406030204" pitchFamily="18" charset="0"/>
                      </a:rPr>
                      <m:t>)</m:t>
                    </m:r>
                    <m:r>
                      <m:rPr>
                        <m:lit/>
                      </m:rPr>
                      <a:rPr lang="pt-PT" b="1" i="1" smtClean="0">
                        <a:latin typeface="Cambria Math" panose="02040503050406030204" pitchFamily="18" charset="0"/>
                      </a:rPr>
                      <m:t> </m:t>
                    </m:r>
                  </m:oMath>
                </a14:m>
                <a:endParaRPr lang="en-US" b="1" dirty="0"/>
              </a:p>
            </p:txBody>
          </p:sp>
        </mc:Choice>
        <mc:Fallback xmlns="">
          <p:sp>
            <p:nvSpPr>
              <p:cNvPr id="87" name="CaixaDeTexto 86">
                <a:extLst>
                  <a:ext uri="{FF2B5EF4-FFF2-40B4-BE49-F238E27FC236}">
                    <a16:creationId xmlns:a16="http://schemas.microsoft.com/office/drawing/2014/main" id="{29288F5D-750C-3ED2-30EE-EA444C9E6587}"/>
                  </a:ext>
                </a:extLst>
              </p:cNvPr>
              <p:cNvSpPr txBox="1">
                <a:spLocks noRot="1" noChangeAspect="1" noMove="1" noResize="1" noEditPoints="1" noAdjustHandles="1" noChangeArrowheads="1" noChangeShapeType="1" noTextEdit="1"/>
              </p:cNvSpPr>
              <p:nvPr/>
            </p:nvSpPr>
            <p:spPr>
              <a:xfrm>
                <a:off x="8513652" y="3259011"/>
                <a:ext cx="3622562" cy="923330"/>
              </a:xfrm>
              <a:prstGeom prst="rect">
                <a:avLst/>
              </a:prstGeom>
              <a:blipFill>
                <a:blip r:embed="rId21"/>
                <a:stretch>
                  <a:fillRect l="-1399" t="-2703" b="-5405"/>
                </a:stretch>
              </a:blipFill>
            </p:spPr>
            <p:txBody>
              <a:bodyPr/>
              <a:lstStyle/>
              <a:p>
                <a:r>
                  <a:rPr lang="en-US">
                    <a:noFill/>
                  </a:rPr>
                  <a:t> </a:t>
                </a:r>
              </a:p>
            </p:txBody>
          </p:sp>
        </mc:Fallback>
      </mc:AlternateContent>
      <p:sp>
        <p:nvSpPr>
          <p:cNvPr id="88" name="CaixaDeTexto 87">
            <a:extLst>
              <a:ext uri="{FF2B5EF4-FFF2-40B4-BE49-F238E27FC236}">
                <a16:creationId xmlns:a16="http://schemas.microsoft.com/office/drawing/2014/main" id="{81452D65-509A-4D46-EEA3-74BBCA783455}"/>
              </a:ext>
            </a:extLst>
          </p:cNvPr>
          <p:cNvSpPr txBox="1"/>
          <p:nvPr/>
        </p:nvSpPr>
        <p:spPr>
          <a:xfrm>
            <a:off x="310905" y="6385430"/>
            <a:ext cx="11900061" cy="307777"/>
          </a:xfrm>
          <a:prstGeom prst="rect">
            <a:avLst/>
          </a:prstGeom>
          <a:noFill/>
        </p:spPr>
        <p:txBody>
          <a:bodyPr wrap="square" rtlCol="0">
            <a:spAutoFit/>
          </a:bodyPr>
          <a:lstStyle/>
          <a:p>
            <a:pPr marL="285750" indent="-285750">
              <a:buFont typeface="Arial" panose="020B0604020202020204" pitchFamily="34" charset="0"/>
              <a:buChar char="•"/>
            </a:pPr>
            <a:r>
              <a:rPr lang="en-US" sz="1400" dirty="0"/>
              <a:t>Obtained with </a:t>
            </a:r>
            <a:r>
              <a:rPr lang="en-US" sz="1400" dirty="0" err="1"/>
              <a:t>WolframAlpha</a:t>
            </a:r>
            <a:endParaRPr lang="en-US" sz="1400" dirty="0"/>
          </a:p>
        </p:txBody>
      </p:sp>
      <p:sp>
        <p:nvSpPr>
          <p:cNvPr id="2" name="Botão de Ação: Informação 1">
            <a:hlinkClick r:id="rId22" action="ppaction://hlinksldjump" highlightClick="1"/>
            <a:extLst>
              <a:ext uri="{FF2B5EF4-FFF2-40B4-BE49-F238E27FC236}">
                <a16:creationId xmlns:a16="http://schemas.microsoft.com/office/drawing/2014/main" id="{7C0E8C83-6D2A-4D24-4201-2C4ABB378BAE}"/>
              </a:ext>
            </a:extLst>
          </p:cNvPr>
          <p:cNvSpPr/>
          <p:nvPr/>
        </p:nvSpPr>
        <p:spPr>
          <a:xfrm>
            <a:off x="11446136" y="316851"/>
            <a:ext cx="387276" cy="365760"/>
          </a:xfrm>
          <a:prstGeom prst="actionButtonInformati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45693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o Número do Diapositivo 2">
            <a:extLst>
              <a:ext uri="{FF2B5EF4-FFF2-40B4-BE49-F238E27FC236}">
                <a16:creationId xmlns:a16="http://schemas.microsoft.com/office/drawing/2014/main" id="{4E55505A-0F34-EA7B-60D0-3DBB22588163}"/>
              </a:ext>
            </a:extLst>
          </p:cNvPr>
          <p:cNvSpPr>
            <a:spLocks noGrp="1"/>
          </p:cNvSpPr>
          <p:nvPr>
            <p:ph type="sldNum" sz="quarter" idx="12"/>
          </p:nvPr>
        </p:nvSpPr>
        <p:spPr/>
        <p:txBody>
          <a:bodyPr/>
          <a:lstStyle/>
          <a:p>
            <a:fld id="{9349F829-3AB5-2249-A75E-9CF92A8C3104}" type="slidenum">
              <a:rPr lang="pt-PT" smtClean="0"/>
              <a:t>52</a:t>
            </a:fld>
            <a:endParaRPr lang="pt-PT"/>
          </a:p>
        </p:txBody>
      </p:sp>
      <p:sp>
        <p:nvSpPr>
          <p:cNvPr id="54" name="Retângulo 53">
            <a:extLst>
              <a:ext uri="{FF2B5EF4-FFF2-40B4-BE49-F238E27FC236}">
                <a16:creationId xmlns:a16="http://schemas.microsoft.com/office/drawing/2014/main" id="{D60F8B47-1404-7C25-297C-5110365E2FAF}"/>
              </a:ext>
            </a:extLst>
          </p:cNvPr>
          <p:cNvSpPr/>
          <p:nvPr/>
        </p:nvSpPr>
        <p:spPr>
          <a:xfrm>
            <a:off x="961743" y="2128821"/>
            <a:ext cx="4592696" cy="288607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6" name="Título 1">
            <a:extLst>
              <a:ext uri="{FF2B5EF4-FFF2-40B4-BE49-F238E27FC236}">
                <a16:creationId xmlns:a16="http://schemas.microsoft.com/office/drawing/2014/main" id="{FAAD673F-B69F-4454-CAD7-CB28988B19E1}"/>
              </a:ext>
            </a:extLst>
          </p:cNvPr>
          <p:cNvSpPr txBox="1">
            <a:spLocks/>
          </p:cNvSpPr>
          <p:nvPr/>
        </p:nvSpPr>
        <p:spPr>
          <a:xfrm>
            <a:off x="0" y="1"/>
            <a:ext cx="12192000" cy="999460"/>
          </a:xfrm>
          <a:prstGeom prst="rect">
            <a:avLst/>
          </a:prstGeom>
          <a:solidFill>
            <a:schemeClr val="bg1">
              <a:lumMod val="9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sz="3200" b="1" dirty="0">
                <a:solidFill>
                  <a:srgbClr val="1990B0"/>
                </a:solidFill>
                <a:cs typeface="Arial" panose="020B0604020202020204" pitchFamily="34" charset="0"/>
              </a:rPr>
              <a:t>  </a:t>
            </a:r>
            <a:r>
              <a:rPr lang="en-US" sz="2800" b="1" dirty="0">
                <a:cs typeface="Arial" panose="020B0604020202020204" pitchFamily="34" charset="0"/>
              </a:rPr>
              <a:t> FNN</a:t>
            </a:r>
            <a:r>
              <a:rPr lang="en-US" sz="2800" dirty="0">
                <a:cs typeface="Arial" panose="020B0604020202020204" pitchFamily="34" charset="0"/>
              </a:rPr>
              <a:t> </a:t>
            </a:r>
            <a:r>
              <a:rPr lang="en-US" sz="2800" b="1" dirty="0">
                <a:cs typeface="Arial" panose="020B0604020202020204" pitchFamily="34" charset="0"/>
              </a:rPr>
              <a:t>details </a:t>
            </a:r>
            <a:r>
              <a:rPr lang="en-US" sz="2800" dirty="0">
                <a:cs typeface="Arial" panose="020B0604020202020204" pitchFamily="34" charset="0"/>
              </a:rPr>
              <a:t>(1 hidden layer, 2 neurons, 1 input and 1 output)</a:t>
            </a:r>
            <a:endParaRPr lang="en-US" sz="2800" b="1" dirty="0">
              <a:cs typeface="Arial" panose="020B0604020202020204" pitchFamily="34" charset="0"/>
            </a:endParaRPr>
          </a:p>
        </p:txBody>
      </p:sp>
      <p:grpSp>
        <p:nvGrpSpPr>
          <p:cNvPr id="17" name="Agrupar 16">
            <a:extLst>
              <a:ext uri="{FF2B5EF4-FFF2-40B4-BE49-F238E27FC236}">
                <a16:creationId xmlns:a16="http://schemas.microsoft.com/office/drawing/2014/main" id="{FB3C6E07-B529-E31D-CAC9-B55F64EFB7D6}"/>
              </a:ext>
            </a:extLst>
          </p:cNvPr>
          <p:cNvGrpSpPr/>
          <p:nvPr/>
        </p:nvGrpSpPr>
        <p:grpSpPr>
          <a:xfrm>
            <a:off x="430469" y="1196802"/>
            <a:ext cx="4005908" cy="460126"/>
            <a:chOff x="4147257" y="1161914"/>
            <a:chExt cx="4005908" cy="460126"/>
          </a:xfrm>
        </p:grpSpPr>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D8E4907F-EC05-7BF4-5394-A0E388A5E1B9}"/>
                    </a:ext>
                  </a:extLst>
                </p:cNvPr>
                <p:cNvSpPr txBox="1"/>
                <p:nvPr/>
              </p:nvSpPr>
              <p:spPr>
                <a:xfrm>
                  <a:off x="4147257" y="1191978"/>
                  <a:ext cx="2429768" cy="3497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pt-PT" b="0" i="1" smtClean="0">
                                <a:latin typeface="Cambria Math" panose="02040503050406030204" pitchFamily="18" charset="0"/>
                              </a:rPr>
                            </m:ctrlPr>
                          </m:sSubSupPr>
                          <m:e>
                            <m:r>
                              <a:rPr lang="pt-PT" b="0" i="1" smtClean="0">
                                <a:latin typeface="Cambria Math" panose="02040503050406030204" pitchFamily="18" charset="0"/>
                              </a:rPr>
                              <m:t>𝑊</m:t>
                            </m:r>
                          </m:e>
                          <m:sub>
                            <m:r>
                              <a:rPr lang="pt-PT" i="1">
                                <a:solidFill>
                                  <a:schemeClr val="bg1"/>
                                </a:solidFill>
                                <a:latin typeface="Cambria Math" panose="02040503050406030204" pitchFamily="18" charset="0"/>
                              </a:rPr>
                              <m:t>2</m:t>
                            </m:r>
                          </m:sub>
                          <m:sup>
                            <m:r>
                              <a:rPr lang="pt-PT" b="0" i="1" smtClean="0">
                                <a:latin typeface="Cambria Math" panose="02040503050406030204" pitchFamily="18" charset="0"/>
                              </a:rPr>
                              <m:t>(1)</m:t>
                            </m:r>
                          </m:sup>
                        </m:sSubSup>
                        <m:r>
                          <a:rPr lang="pt-PT" b="0" i="1" smtClean="0">
                            <a:latin typeface="Cambria Math" panose="02040503050406030204" pitchFamily="18" charset="0"/>
                          </a:rPr>
                          <m:t>=</m:t>
                        </m:r>
                        <m:d>
                          <m:dPr>
                            <m:begChr m:val="["/>
                            <m:endChr m:val="]"/>
                            <m:ctrlPr>
                              <a:rPr lang="pt-PT" b="0" i="1" smtClean="0">
                                <a:latin typeface="Cambria Math" panose="02040503050406030204" pitchFamily="18" charset="0"/>
                              </a:rPr>
                            </m:ctrlPr>
                          </m:dPr>
                          <m:e>
                            <m:m>
                              <m:mPr>
                                <m:mcs>
                                  <m:mc>
                                    <m:mcPr>
                                      <m:count m:val="2"/>
                                      <m:mcJc m:val="center"/>
                                    </m:mcPr>
                                  </m:mc>
                                </m:mcs>
                                <m:ctrlPr>
                                  <a:rPr lang="pt-PT" b="0" i="1" smtClean="0">
                                    <a:latin typeface="Cambria Math" panose="02040503050406030204" pitchFamily="18" charset="0"/>
                                  </a:rPr>
                                </m:ctrlPr>
                              </m:mPr>
                              <m:mr>
                                <m:e>
                                  <m:r>
                                    <m:rPr>
                                      <m:brk m:alnAt="7"/>
                                    </m:rPr>
                                    <a:rPr lang="pt-PT" b="0" i="1" smtClean="0">
                                      <a:latin typeface="Cambria Math" panose="02040503050406030204" pitchFamily="18" charset="0"/>
                                    </a:rPr>
                                    <m:t>−</m:t>
                                  </m:r>
                                  <m:r>
                                    <a:rPr lang="pt-PT" b="0" i="1" smtClean="0">
                                      <a:latin typeface="Cambria Math" panose="02040503050406030204" pitchFamily="18" charset="0"/>
                                    </a:rPr>
                                    <m:t>34.4</m:t>
                                  </m:r>
                                </m:e>
                                <m:e>
                                  <m:r>
                                    <a:rPr lang="pt-PT" b="0" i="1" smtClean="0">
                                      <a:latin typeface="Cambria Math" panose="02040503050406030204" pitchFamily="18" charset="0"/>
                                    </a:rPr>
                                    <m:t>−2.52</m:t>
                                  </m:r>
                                </m:e>
                              </m:mr>
                            </m:m>
                          </m:e>
                        </m:d>
                      </m:oMath>
                    </m:oMathPara>
                  </a14:m>
                  <a:endParaRPr lang="en-US" dirty="0"/>
                </a:p>
              </p:txBody>
            </p:sp>
          </mc:Choice>
          <mc:Fallback xmlns="">
            <p:sp>
              <p:nvSpPr>
                <p:cNvPr id="25" name="CaixaDeTexto 24">
                  <a:extLst>
                    <a:ext uri="{FF2B5EF4-FFF2-40B4-BE49-F238E27FC236}">
                      <a16:creationId xmlns:a16="http://schemas.microsoft.com/office/drawing/2014/main" id="{D8E4907F-EC05-7BF4-5394-A0E388A5E1B9}"/>
                    </a:ext>
                  </a:extLst>
                </p:cNvPr>
                <p:cNvSpPr txBox="1">
                  <a:spLocks noRot="1" noChangeAspect="1" noMove="1" noResize="1" noEditPoints="1" noAdjustHandles="1" noChangeArrowheads="1" noChangeShapeType="1" noTextEdit="1"/>
                </p:cNvSpPr>
                <p:nvPr/>
              </p:nvSpPr>
              <p:spPr>
                <a:xfrm>
                  <a:off x="4147257" y="1191978"/>
                  <a:ext cx="2429768" cy="349711"/>
                </a:xfrm>
                <a:prstGeom prst="rect">
                  <a:avLst/>
                </a:prstGeom>
                <a:blipFill>
                  <a:blip r:embed="rId3"/>
                  <a:stretch>
                    <a:fillRect l="-2083" t="-3448" b="-17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9ACE84C4-1332-D832-066F-8E172F3429D3}"/>
                    </a:ext>
                  </a:extLst>
                </p:cNvPr>
                <p:cNvSpPr txBox="1"/>
                <p:nvPr/>
              </p:nvSpPr>
              <p:spPr>
                <a:xfrm>
                  <a:off x="6827930" y="1161914"/>
                  <a:ext cx="1325235"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pt-PT" b="0" i="1" smtClean="0">
                                <a:latin typeface="Cambria Math" panose="02040503050406030204" pitchFamily="18" charset="0"/>
                              </a:rPr>
                            </m:ctrlPr>
                          </m:sSubSupPr>
                          <m:e>
                            <m:r>
                              <a:rPr lang="pt-PT" b="0" i="1" smtClean="0">
                                <a:latin typeface="Cambria Math" panose="02040503050406030204" pitchFamily="18" charset="0"/>
                              </a:rPr>
                              <m:t>𝑏</m:t>
                            </m:r>
                          </m:e>
                          <m:sub>
                            <m:r>
                              <a:rPr lang="pt-PT" b="0" i="1" smtClean="0">
                                <a:solidFill>
                                  <a:schemeClr val="bg1"/>
                                </a:solidFill>
                                <a:latin typeface="Cambria Math" panose="02040503050406030204" pitchFamily="18" charset="0"/>
                              </a:rPr>
                              <m:t>2</m:t>
                            </m:r>
                          </m:sub>
                          <m:sup>
                            <m:r>
                              <a:rPr lang="pt-PT" b="0" i="1" smtClean="0">
                                <a:latin typeface="Cambria Math" panose="02040503050406030204" pitchFamily="18" charset="0"/>
                              </a:rPr>
                              <m:t>(1)</m:t>
                            </m:r>
                          </m:sup>
                        </m:sSubSup>
                        <m:r>
                          <a:rPr lang="pt-PT" b="0" i="1" smtClean="0">
                            <a:latin typeface="Cambria Math" panose="02040503050406030204" pitchFamily="18" charset="0"/>
                          </a:rPr>
                          <m:t>=</m:t>
                        </m:r>
                        <m:d>
                          <m:dPr>
                            <m:begChr m:val="["/>
                            <m:endChr m:val="]"/>
                            <m:ctrlPr>
                              <a:rPr lang="pt-PT" b="0" i="1" smtClean="0">
                                <a:latin typeface="Cambria Math" panose="02040503050406030204" pitchFamily="18" charset="0"/>
                              </a:rPr>
                            </m:ctrlPr>
                          </m:dPr>
                          <m:e>
                            <m:eqArr>
                              <m:eqArrPr>
                                <m:ctrlPr>
                                  <a:rPr lang="pt-PT" b="0" i="1" smtClean="0">
                                    <a:latin typeface="Cambria Math" panose="02040503050406030204" pitchFamily="18" charset="0"/>
                                  </a:rPr>
                                </m:ctrlPr>
                              </m:eqArrPr>
                              <m:e>
                                <m:r>
                                  <a:rPr lang="pt-PT" b="0" i="1" smtClean="0">
                                    <a:latin typeface="Cambria Math" panose="02040503050406030204" pitchFamily="18" charset="0"/>
                                  </a:rPr>
                                  <m:t>2.14</m:t>
                                </m:r>
                              </m:e>
                              <m:e>
                                <m:r>
                                  <a:rPr lang="pt-PT" b="0" i="1" smtClean="0">
                                    <a:latin typeface="Cambria Math" panose="02040503050406030204" pitchFamily="18" charset="0"/>
                                  </a:rPr>
                                  <m:t>1.29</m:t>
                                </m:r>
                              </m:e>
                            </m:eqArr>
                          </m:e>
                        </m:d>
                      </m:oMath>
                    </m:oMathPara>
                  </a14:m>
                  <a:endParaRPr lang="en-US" dirty="0"/>
                </a:p>
              </p:txBody>
            </p:sp>
          </mc:Choice>
          <mc:Fallback xmlns="">
            <p:sp>
              <p:nvSpPr>
                <p:cNvPr id="20" name="CaixaDeTexto 19">
                  <a:extLst>
                    <a:ext uri="{FF2B5EF4-FFF2-40B4-BE49-F238E27FC236}">
                      <a16:creationId xmlns:a16="http://schemas.microsoft.com/office/drawing/2014/main" id="{9ACE84C4-1332-D832-066F-8E172F3429D3}"/>
                    </a:ext>
                  </a:extLst>
                </p:cNvPr>
                <p:cNvSpPr txBox="1">
                  <a:spLocks noRot="1" noChangeAspect="1" noMove="1" noResize="1" noEditPoints="1" noAdjustHandles="1" noChangeArrowheads="1" noChangeShapeType="1" noTextEdit="1"/>
                </p:cNvSpPr>
                <p:nvPr/>
              </p:nvSpPr>
              <p:spPr>
                <a:xfrm>
                  <a:off x="6827930" y="1161914"/>
                  <a:ext cx="1325235" cy="460126"/>
                </a:xfrm>
                <a:prstGeom prst="rect">
                  <a:avLst/>
                </a:prstGeom>
                <a:blipFill>
                  <a:blip r:embed="rId4"/>
                  <a:stretch>
                    <a:fillRect l="-3774" t="-2703" b="-16216"/>
                  </a:stretch>
                </a:blipFill>
              </p:spPr>
              <p:txBody>
                <a:bodyPr/>
                <a:lstStyle/>
                <a:p>
                  <a:r>
                    <a:rPr lang="en-US">
                      <a:noFill/>
                    </a:rPr>
                    <a:t> </a:t>
                  </a:r>
                </a:p>
              </p:txBody>
            </p:sp>
          </mc:Fallback>
        </mc:AlternateContent>
      </p:grpSp>
      <p:grpSp>
        <p:nvGrpSpPr>
          <p:cNvPr id="205" name="Agrupar 204">
            <a:extLst>
              <a:ext uri="{FF2B5EF4-FFF2-40B4-BE49-F238E27FC236}">
                <a16:creationId xmlns:a16="http://schemas.microsoft.com/office/drawing/2014/main" id="{6C70495E-2D70-2740-50B0-2C11327835C1}"/>
              </a:ext>
            </a:extLst>
          </p:cNvPr>
          <p:cNvGrpSpPr>
            <a:grpSpLocks noChangeAspect="1"/>
          </p:cNvGrpSpPr>
          <p:nvPr/>
        </p:nvGrpSpPr>
        <p:grpSpPr>
          <a:xfrm>
            <a:off x="2744611" y="2443107"/>
            <a:ext cx="6702778" cy="3386818"/>
            <a:chOff x="2881759" y="2443107"/>
            <a:chExt cx="6702778" cy="3386818"/>
          </a:xfrm>
        </p:grpSpPr>
        <p:cxnSp>
          <p:nvCxnSpPr>
            <p:cNvPr id="42" name="Conexão Reta 41">
              <a:extLst>
                <a:ext uri="{FF2B5EF4-FFF2-40B4-BE49-F238E27FC236}">
                  <a16:creationId xmlns:a16="http://schemas.microsoft.com/office/drawing/2014/main" id="{657445B0-4A22-3EBA-5EBC-D36399F6C4D2}"/>
                </a:ext>
              </a:extLst>
            </p:cNvPr>
            <p:cNvCxnSpPr>
              <a:cxnSpLocks/>
            </p:cNvCxnSpPr>
            <p:nvPr/>
          </p:nvCxnSpPr>
          <p:spPr>
            <a:xfrm>
              <a:off x="3593471" y="4357242"/>
              <a:ext cx="1029369" cy="577465"/>
            </a:xfrm>
            <a:prstGeom prst="line">
              <a:avLst/>
            </a:prstGeom>
            <a:ln w="28575">
              <a:solidFill>
                <a:srgbClr val="B7520C"/>
              </a:solidFill>
            </a:ln>
          </p:spPr>
          <p:style>
            <a:lnRef idx="1">
              <a:schemeClr val="accent1"/>
            </a:lnRef>
            <a:fillRef idx="0">
              <a:schemeClr val="accent1"/>
            </a:fillRef>
            <a:effectRef idx="0">
              <a:schemeClr val="accent1"/>
            </a:effectRef>
            <a:fontRef idx="minor">
              <a:schemeClr val="tx1"/>
            </a:fontRef>
          </p:style>
        </p:cxnSp>
        <p:cxnSp>
          <p:nvCxnSpPr>
            <p:cNvPr id="43" name="Conexão reta unidirecional 55">
              <a:extLst>
                <a:ext uri="{FF2B5EF4-FFF2-40B4-BE49-F238E27FC236}">
                  <a16:creationId xmlns:a16="http://schemas.microsoft.com/office/drawing/2014/main" id="{D272754B-A073-4496-4652-7CBEE2AD24DD}"/>
                </a:ext>
              </a:extLst>
            </p:cNvPr>
            <p:cNvCxnSpPr>
              <a:cxnSpLocks/>
            </p:cNvCxnSpPr>
            <p:nvPr/>
          </p:nvCxnSpPr>
          <p:spPr>
            <a:xfrm>
              <a:off x="4977617" y="5168709"/>
              <a:ext cx="383808" cy="231526"/>
            </a:xfrm>
            <a:prstGeom prst="straightConnector1">
              <a:avLst/>
            </a:prstGeom>
            <a:ln w="28575">
              <a:solidFill>
                <a:srgbClr val="B7520C"/>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xão Reta 43">
              <a:extLst>
                <a:ext uri="{FF2B5EF4-FFF2-40B4-BE49-F238E27FC236}">
                  <a16:creationId xmlns:a16="http://schemas.microsoft.com/office/drawing/2014/main" id="{2207E9B9-B886-4A65-9EC4-9B7A5BCC6CAB}"/>
                </a:ext>
              </a:extLst>
            </p:cNvPr>
            <p:cNvCxnSpPr>
              <a:cxnSpLocks/>
              <a:stCxn id="48" idx="3"/>
            </p:cNvCxnSpPr>
            <p:nvPr/>
          </p:nvCxnSpPr>
          <p:spPr>
            <a:xfrm flipV="1">
              <a:off x="3593471" y="3705712"/>
              <a:ext cx="1029369" cy="656249"/>
            </a:xfrm>
            <a:prstGeom prst="line">
              <a:avLst/>
            </a:prstGeom>
            <a:ln w="28575">
              <a:solidFill>
                <a:srgbClr val="CCAE59"/>
              </a:solidFill>
            </a:ln>
          </p:spPr>
          <p:style>
            <a:lnRef idx="1">
              <a:schemeClr val="accent1"/>
            </a:lnRef>
            <a:fillRef idx="0">
              <a:schemeClr val="accent1"/>
            </a:fillRef>
            <a:effectRef idx="0">
              <a:schemeClr val="accent1"/>
            </a:effectRef>
            <a:fontRef idx="minor">
              <a:schemeClr val="tx1"/>
            </a:fontRef>
          </p:style>
        </p:cxnSp>
        <p:cxnSp>
          <p:nvCxnSpPr>
            <p:cNvPr id="45" name="Conexão reta unidirecional 55">
              <a:extLst>
                <a:ext uri="{FF2B5EF4-FFF2-40B4-BE49-F238E27FC236}">
                  <a16:creationId xmlns:a16="http://schemas.microsoft.com/office/drawing/2014/main" id="{25CE17B3-FC69-B410-5E92-DA37C443124B}"/>
                </a:ext>
              </a:extLst>
            </p:cNvPr>
            <p:cNvCxnSpPr>
              <a:cxnSpLocks/>
            </p:cNvCxnSpPr>
            <p:nvPr/>
          </p:nvCxnSpPr>
          <p:spPr>
            <a:xfrm flipV="1">
              <a:off x="4992946" y="3210749"/>
              <a:ext cx="350260" cy="231526"/>
            </a:xfrm>
            <a:prstGeom prst="straightConnector1">
              <a:avLst/>
            </a:prstGeom>
            <a:ln w="28575">
              <a:solidFill>
                <a:srgbClr val="CCAE59"/>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exão reta unidirecional 72">
              <a:extLst>
                <a:ext uri="{FF2B5EF4-FFF2-40B4-BE49-F238E27FC236}">
                  <a16:creationId xmlns:a16="http://schemas.microsoft.com/office/drawing/2014/main" id="{9324983D-9655-4910-3D2E-DACDD0AAFF96}"/>
                </a:ext>
              </a:extLst>
            </p:cNvPr>
            <p:cNvCxnSpPr>
              <a:cxnSpLocks/>
              <a:stCxn id="51" idx="3"/>
            </p:cNvCxnSpPr>
            <p:nvPr/>
          </p:nvCxnSpPr>
          <p:spPr>
            <a:xfrm>
              <a:off x="6284882" y="3199292"/>
              <a:ext cx="1323719" cy="1031001"/>
            </a:xfrm>
            <a:prstGeom prst="straightConnector1">
              <a:avLst/>
            </a:prstGeom>
            <a:ln w="28575">
              <a:solidFill>
                <a:srgbClr val="CCAE5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Conexão reta unidirecional 74">
              <a:extLst>
                <a:ext uri="{FF2B5EF4-FFF2-40B4-BE49-F238E27FC236}">
                  <a16:creationId xmlns:a16="http://schemas.microsoft.com/office/drawing/2014/main" id="{F92B2F63-BF2C-7FD7-62A3-47A493009016}"/>
                </a:ext>
              </a:extLst>
            </p:cNvPr>
            <p:cNvCxnSpPr>
              <a:cxnSpLocks/>
              <a:stCxn id="52" idx="3"/>
            </p:cNvCxnSpPr>
            <p:nvPr/>
          </p:nvCxnSpPr>
          <p:spPr>
            <a:xfrm flipV="1">
              <a:off x="6284880" y="4474410"/>
              <a:ext cx="1352513" cy="919449"/>
            </a:xfrm>
            <a:prstGeom prst="straightConnector1">
              <a:avLst/>
            </a:prstGeom>
            <a:ln w="28575">
              <a:solidFill>
                <a:srgbClr val="B7520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Retângulo 47">
              <a:extLst>
                <a:ext uri="{FF2B5EF4-FFF2-40B4-BE49-F238E27FC236}">
                  <a16:creationId xmlns:a16="http://schemas.microsoft.com/office/drawing/2014/main" id="{B44FEDCE-C50D-447C-F9AA-08DFA50C8108}"/>
                </a:ext>
              </a:extLst>
            </p:cNvPr>
            <p:cNvSpPr/>
            <p:nvPr/>
          </p:nvSpPr>
          <p:spPr>
            <a:xfrm>
              <a:off x="2944560" y="4063566"/>
              <a:ext cx="648910" cy="596790"/>
            </a:xfrm>
            <a:prstGeom prst="rect">
              <a:avLst/>
            </a:prstGeom>
            <a:solidFill>
              <a:schemeClr val="bg1"/>
            </a:solidFill>
            <a:ln w="28575">
              <a:solidFill>
                <a:srgbClr val="4B728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tângulo 48">
              <a:extLst>
                <a:ext uri="{FF2B5EF4-FFF2-40B4-BE49-F238E27FC236}">
                  <a16:creationId xmlns:a16="http://schemas.microsoft.com/office/drawing/2014/main" id="{C3E95CC4-BE24-B807-188C-43E75DC23486}"/>
                </a:ext>
              </a:extLst>
            </p:cNvPr>
            <p:cNvSpPr/>
            <p:nvPr/>
          </p:nvSpPr>
          <p:spPr>
            <a:xfrm>
              <a:off x="3781289" y="3818941"/>
              <a:ext cx="746821" cy="328279"/>
            </a:xfrm>
            <a:prstGeom prst="rect">
              <a:avLst/>
            </a:prstGeom>
            <a:solidFill>
              <a:schemeClr val="bg1"/>
            </a:solidFill>
            <a:ln w="12700">
              <a:solidFill>
                <a:srgbClr val="CCAE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tângulo 49">
              <a:extLst>
                <a:ext uri="{FF2B5EF4-FFF2-40B4-BE49-F238E27FC236}">
                  <a16:creationId xmlns:a16="http://schemas.microsoft.com/office/drawing/2014/main" id="{42647D3B-D7F1-4476-3F83-D40D1995C750}"/>
                </a:ext>
              </a:extLst>
            </p:cNvPr>
            <p:cNvSpPr/>
            <p:nvPr/>
          </p:nvSpPr>
          <p:spPr>
            <a:xfrm>
              <a:off x="3781289" y="4396406"/>
              <a:ext cx="746821" cy="328279"/>
            </a:xfrm>
            <a:prstGeom prst="rect">
              <a:avLst/>
            </a:prstGeom>
            <a:solidFill>
              <a:schemeClr val="bg1"/>
            </a:solidFill>
            <a:ln w="12700">
              <a:solidFill>
                <a:srgbClr val="B752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tângulo 50">
              <a:extLst>
                <a:ext uri="{FF2B5EF4-FFF2-40B4-BE49-F238E27FC236}">
                  <a16:creationId xmlns:a16="http://schemas.microsoft.com/office/drawing/2014/main" id="{B8A75FF1-2298-9B9A-4933-A1167FCEF9C2}"/>
                </a:ext>
              </a:extLst>
            </p:cNvPr>
            <p:cNvSpPr/>
            <p:nvPr/>
          </p:nvSpPr>
          <p:spPr>
            <a:xfrm>
              <a:off x="5361425" y="2763225"/>
              <a:ext cx="923457" cy="872133"/>
            </a:xfrm>
            <a:prstGeom prst="rect">
              <a:avLst/>
            </a:prstGeom>
            <a:solidFill>
              <a:schemeClr val="bg1"/>
            </a:solidFill>
            <a:ln w="28575">
              <a:solidFill>
                <a:srgbClr val="CCAE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tângulo 51">
              <a:extLst>
                <a:ext uri="{FF2B5EF4-FFF2-40B4-BE49-F238E27FC236}">
                  <a16:creationId xmlns:a16="http://schemas.microsoft.com/office/drawing/2014/main" id="{31C5E8B6-7EBB-CAF8-2E21-D32E378E5E9A}"/>
                </a:ext>
              </a:extLst>
            </p:cNvPr>
            <p:cNvSpPr/>
            <p:nvPr/>
          </p:nvSpPr>
          <p:spPr>
            <a:xfrm>
              <a:off x="5361423" y="4957792"/>
              <a:ext cx="923457" cy="872133"/>
            </a:xfrm>
            <a:prstGeom prst="rect">
              <a:avLst/>
            </a:prstGeom>
            <a:solidFill>
              <a:schemeClr val="bg1"/>
            </a:solidFill>
            <a:ln w="28575">
              <a:solidFill>
                <a:srgbClr val="B752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tângulo 52">
              <a:extLst>
                <a:ext uri="{FF2B5EF4-FFF2-40B4-BE49-F238E27FC236}">
                  <a16:creationId xmlns:a16="http://schemas.microsoft.com/office/drawing/2014/main" id="{87515852-7FB6-E89C-A600-E40FAE7D12DB}"/>
                </a:ext>
              </a:extLst>
            </p:cNvPr>
            <p:cNvSpPr/>
            <p:nvPr/>
          </p:nvSpPr>
          <p:spPr>
            <a:xfrm>
              <a:off x="6608928" y="3525745"/>
              <a:ext cx="746821" cy="328279"/>
            </a:xfrm>
            <a:prstGeom prst="rect">
              <a:avLst/>
            </a:prstGeom>
            <a:solidFill>
              <a:schemeClr val="bg1"/>
            </a:solidFill>
            <a:ln w="12700">
              <a:solidFill>
                <a:srgbClr val="CCAE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tângulo 54">
              <a:extLst>
                <a:ext uri="{FF2B5EF4-FFF2-40B4-BE49-F238E27FC236}">
                  <a16:creationId xmlns:a16="http://schemas.microsoft.com/office/drawing/2014/main" id="{73FC8199-C156-4ED3-6670-8815BB64F6FF}"/>
                </a:ext>
              </a:extLst>
            </p:cNvPr>
            <p:cNvSpPr/>
            <p:nvPr/>
          </p:nvSpPr>
          <p:spPr>
            <a:xfrm>
              <a:off x="6652749" y="4815269"/>
              <a:ext cx="746821" cy="328279"/>
            </a:xfrm>
            <a:prstGeom prst="rect">
              <a:avLst/>
            </a:prstGeom>
            <a:solidFill>
              <a:schemeClr val="bg1"/>
            </a:solidFill>
            <a:ln w="12700">
              <a:solidFill>
                <a:srgbClr val="B752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tângulo 57">
              <a:extLst>
                <a:ext uri="{FF2B5EF4-FFF2-40B4-BE49-F238E27FC236}">
                  <a16:creationId xmlns:a16="http://schemas.microsoft.com/office/drawing/2014/main" id="{FFAB377B-33ED-E24F-DD70-841EF0F2BEEB}"/>
                </a:ext>
              </a:extLst>
            </p:cNvPr>
            <p:cNvSpPr/>
            <p:nvPr/>
          </p:nvSpPr>
          <p:spPr>
            <a:xfrm>
              <a:off x="8845258" y="4058673"/>
              <a:ext cx="648910" cy="596790"/>
            </a:xfrm>
            <a:prstGeom prst="rect">
              <a:avLst/>
            </a:prstGeom>
            <a:solidFill>
              <a:schemeClr val="bg1"/>
            </a:solidFill>
            <a:ln w="28575">
              <a:solidFill>
                <a:srgbClr val="4F9A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CaixaDeTexto 58">
              <a:extLst>
                <a:ext uri="{FF2B5EF4-FFF2-40B4-BE49-F238E27FC236}">
                  <a16:creationId xmlns:a16="http://schemas.microsoft.com/office/drawing/2014/main" id="{4A70B90E-1C1F-A909-46D2-C43F703AB6A2}"/>
                </a:ext>
              </a:extLst>
            </p:cNvPr>
            <p:cNvSpPr txBox="1"/>
            <p:nvPr/>
          </p:nvSpPr>
          <p:spPr>
            <a:xfrm>
              <a:off x="2881759" y="3717795"/>
              <a:ext cx="746821" cy="338554"/>
            </a:xfrm>
            <a:prstGeom prst="rect">
              <a:avLst/>
            </a:prstGeom>
            <a:noFill/>
          </p:spPr>
          <p:txBody>
            <a:bodyPr wrap="square">
              <a:spAutoFit/>
            </a:bodyPr>
            <a:lstStyle/>
            <a:p>
              <a:pPr algn="ctr"/>
              <a:r>
                <a:rPr lang="pt-PT" sz="1600" b="1" dirty="0"/>
                <a:t>input</a:t>
              </a:r>
              <a:endParaRPr lang="en-US" sz="1600" b="1" dirty="0"/>
            </a:p>
          </p:txBody>
        </p:sp>
        <p:sp>
          <p:nvSpPr>
            <p:cNvPr id="61" name="CaixaDeTexto 60">
              <a:extLst>
                <a:ext uri="{FF2B5EF4-FFF2-40B4-BE49-F238E27FC236}">
                  <a16:creationId xmlns:a16="http://schemas.microsoft.com/office/drawing/2014/main" id="{F5054797-982B-DC2F-9B54-E5BF9A2699C7}"/>
                </a:ext>
              </a:extLst>
            </p:cNvPr>
            <p:cNvSpPr txBox="1"/>
            <p:nvPr/>
          </p:nvSpPr>
          <p:spPr>
            <a:xfrm>
              <a:off x="8734861" y="3702382"/>
              <a:ext cx="849676" cy="338554"/>
            </a:xfrm>
            <a:prstGeom prst="rect">
              <a:avLst/>
            </a:prstGeom>
            <a:noFill/>
          </p:spPr>
          <p:txBody>
            <a:bodyPr wrap="square">
              <a:spAutoFit/>
            </a:bodyPr>
            <a:lstStyle/>
            <a:p>
              <a:pPr algn="ctr"/>
              <a:r>
                <a:rPr lang="pt-PT" sz="1600" b="1" dirty="0"/>
                <a:t>output</a:t>
              </a:r>
              <a:endParaRPr lang="en-US" sz="1600" b="1" dirty="0"/>
            </a:p>
          </p:txBody>
        </p:sp>
        <mc:AlternateContent xmlns:mc="http://schemas.openxmlformats.org/markup-compatibility/2006" xmlns:a14="http://schemas.microsoft.com/office/drawing/2010/main">
          <mc:Choice Requires="a14">
            <p:sp>
              <p:nvSpPr>
                <p:cNvPr id="62" name="CaixaDeTexto 61">
                  <a:extLst>
                    <a:ext uri="{FF2B5EF4-FFF2-40B4-BE49-F238E27FC236}">
                      <a16:creationId xmlns:a16="http://schemas.microsoft.com/office/drawing/2014/main" id="{E58E1BDD-6069-0565-F365-884FA8737F01}"/>
                    </a:ext>
                  </a:extLst>
                </p:cNvPr>
                <p:cNvSpPr txBox="1"/>
                <p:nvPr/>
              </p:nvSpPr>
              <p:spPr>
                <a:xfrm>
                  <a:off x="3111722" y="4218684"/>
                  <a:ext cx="31098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PT" sz="1600" b="0" i="1" smtClean="0">
                            <a:latin typeface="Cambria Math" panose="02040503050406030204" pitchFamily="18" charset="0"/>
                          </a:rPr>
                          <m:t>0.5</m:t>
                        </m:r>
                      </m:oMath>
                    </m:oMathPara>
                  </a14:m>
                  <a:endParaRPr lang="en-US" dirty="0"/>
                </a:p>
              </p:txBody>
            </p:sp>
          </mc:Choice>
          <mc:Fallback xmlns="">
            <p:sp>
              <p:nvSpPr>
                <p:cNvPr id="62" name="CaixaDeTexto 61">
                  <a:extLst>
                    <a:ext uri="{FF2B5EF4-FFF2-40B4-BE49-F238E27FC236}">
                      <a16:creationId xmlns:a16="http://schemas.microsoft.com/office/drawing/2014/main" id="{E58E1BDD-6069-0565-F365-884FA8737F01}"/>
                    </a:ext>
                  </a:extLst>
                </p:cNvPr>
                <p:cNvSpPr txBox="1">
                  <a:spLocks noRot="1" noChangeAspect="1" noMove="1" noResize="1" noEditPoints="1" noAdjustHandles="1" noChangeArrowheads="1" noChangeShapeType="1" noTextEdit="1"/>
                </p:cNvSpPr>
                <p:nvPr/>
              </p:nvSpPr>
              <p:spPr>
                <a:xfrm>
                  <a:off x="3111722" y="4218684"/>
                  <a:ext cx="310983" cy="246221"/>
                </a:xfrm>
                <a:prstGeom prst="rect">
                  <a:avLst/>
                </a:prstGeom>
                <a:blipFill>
                  <a:blip r:embed="rId5"/>
                  <a:stretch>
                    <a:fillRect l="-16000" r="-16000"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CaixaDeTexto 62">
                  <a:extLst>
                    <a:ext uri="{FF2B5EF4-FFF2-40B4-BE49-F238E27FC236}">
                      <a16:creationId xmlns:a16="http://schemas.microsoft.com/office/drawing/2014/main" id="{FAE5BA6E-E9F8-5565-67CF-06D5EC202F4A}"/>
                    </a:ext>
                  </a:extLst>
                </p:cNvPr>
                <p:cNvSpPr txBox="1"/>
                <p:nvPr/>
              </p:nvSpPr>
              <p:spPr>
                <a:xfrm>
                  <a:off x="3857589" y="3884808"/>
                  <a:ext cx="545021"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PT" sz="1200" b="0" i="1" smtClean="0">
                            <a:latin typeface="Cambria Math" panose="02040503050406030204" pitchFamily="18" charset="0"/>
                          </a:rPr>
                          <m:t>×−34.4</m:t>
                        </m:r>
                      </m:oMath>
                    </m:oMathPara>
                  </a14:m>
                  <a:endParaRPr lang="en-US" sz="1200" dirty="0"/>
                </a:p>
              </p:txBody>
            </p:sp>
          </mc:Choice>
          <mc:Fallback xmlns="">
            <p:sp>
              <p:nvSpPr>
                <p:cNvPr id="63" name="CaixaDeTexto 62">
                  <a:extLst>
                    <a:ext uri="{FF2B5EF4-FFF2-40B4-BE49-F238E27FC236}">
                      <a16:creationId xmlns:a16="http://schemas.microsoft.com/office/drawing/2014/main" id="{FAE5BA6E-E9F8-5565-67CF-06D5EC202F4A}"/>
                    </a:ext>
                  </a:extLst>
                </p:cNvPr>
                <p:cNvSpPr txBox="1">
                  <a:spLocks noRot="1" noChangeAspect="1" noMove="1" noResize="1" noEditPoints="1" noAdjustHandles="1" noChangeArrowheads="1" noChangeShapeType="1" noTextEdit="1"/>
                </p:cNvSpPr>
                <p:nvPr/>
              </p:nvSpPr>
              <p:spPr>
                <a:xfrm>
                  <a:off x="3857589" y="3884808"/>
                  <a:ext cx="545021" cy="184666"/>
                </a:xfrm>
                <a:prstGeom prst="rect">
                  <a:avLst/>
                </a:prstGeom>
                <a:blipFill>
                  <a:blip r:embed="rId6"/>
                  <a:stretch>
                    <a:fillRect l="-4545" r="-6818"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CaixaDeTexto 127">
                  <a:extLst>
                    <a:ext uri="{FF2B5EF4-FFF2-40B4-BE49-F238E27FC236}">
                      <a16:creationId xmlns:a16="http://schemas.microsoft.com/office/drawing/2014/main" id="{54723889-E39F-068B-4D98-A0C8CE992FD4}"/>
                    </a:ext>
                  </a:extLst>
                </p:cNvPr>
                <p:cNvSpPr txBox="1"/>
                <p:nvPr/>
              </p:nvSpPr>
              <p:spPr>
                <a:xfrm>
                  <a:off x="3872175" y="4462273"/>
                  <a:ext cx="545021"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PT" sz="1200" b="0" i="1" smtClean="0">
                            <a:latin typeface="Cambria Math" panose="02040503050406030204" pitchFamily="18" charset="0"/>
                          </a:rPr>
                          <m:t>×−2.52</m:t>
                        </m:r>
                      </m:oMath>
                    </m:oMathPara>
                  </a14:m>
                  <a:endParaRPr lang="en-US" sz="1200" dirty="0"/>
                </a:p>
              </p:txBody>
            </p:sp>
          </mc:Choice>
          <mc:Fallback xmlns="">
            <p:sp>
              <p:nvSpPr>
                <p:cNvPr id="128" name="CaixaDeTexto 127">
                  <a:extLst>
                    <a:ext uri="{FF2B5EF4-FFF2-40B4-BE49-F238E27FC236}">
                      <a16:creationId xmlns:a16="http://schemas.microsoft.com/office/drawing/2014/main" id="{54723889-E39F-068B-4D98-A0C8CE992FD4}"/>
                    </a:ext>
                  </a:extLst>
                </p:cNvPr>
                <p:cNvSpPr txBox="1">
                  <a:spLocks noRot="1" noChangeAspect="1" noMove="1" noResize="1" noEditPoints="1" noAdjustHandles="1" noChangeArrowheads="1" noChangeShapeType="1" noTextEdit="1"/>
                </p:cNvSpPr>
                <p:nvPr/>
              </p:nvSpPr>
              <p:spPr>
                <a:xfrm>
                  <a:off x="3872175" y="4462273"/>
                  <a:ext cx="545021" cy="184666"/>
                </a:xfrm>
                <a:prstGeom prst="rect">
                  <a:avLst/>
                </a:prstGeom>
                <a:blipFill>
                  <a:blip r:embed="rId7"/>
                  <a:stretch>
                    <a:fillRect l="-6977" r="-6977"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CaixaDeTexto 130">
                  <a:extLst>
                    <a:ext uri="{FF2B5EF4-FFF2-40B4-BE49-F238E27FC236}">
                      <a16:creationId xmlns:a16="http://schemas.microsoft.com/office/drawing/2014/main" id="{8CFE890B-11F1-6B57-C37B-742153D37B05}"/>
                    </a:ext>
                  </a:extLst>
                </p:cNvPr>
                <p:cNvSpPr txBox="1"/>
                <p:nvPr/>
              </p:nvSpPr>
              <p:spPr>
                <a:xfrm>
                  <a:off x="6726190" y="3598767"/>
                  <a:ext cx="545021"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PT" sz="1200" b="0" i="1" smtClean="0">
                            <a:latin typeface="Cambria Math" panose="02040503050406030204" pitchFamily="18" charset="0"/>
                          </a:rPr>
                          <m:t>×−1.30</m:t>
                        </m:r>
                      </m:oMath>
                    </m:oMathPara>
                  </a14:m>
                  <a:endParaRPr lang="en-US" sz="1200" dirty="0"/>
                </a:p>
              </p:txBody>
            </p:sp>
          </mc:Choice>
          <mc:Fallback xmlns="">
            <p:sp>
              <p:nvSpPr>
                <p:cNvPr id="131" name="CaixaDeTexto 130">
                  <a:extLst>
                    <a:ext uri="{FF2B5EF4-FFF2-40B4-BE49-F238E27FC236}">
                      <a16:creationId xmlns:a16="http://schemas.microsoft.com/office/drawing/2014/main" id="{8CFE890B-11F1-6B57-C37B-742153D37B05}"/>
                    </a:ext>
                  </a:extLst>
                </p:cNvPr>
                <p:cNvSpPr txBox="1">
                  <a:spLocks noRot="1" noChangeAspect="1" noMove="1" noResize="1" noEditPoints="1" noAdjustHandles="1" noChangeArrowheads="1" noChangeShapeType="1" noTextEdit="1"/>
                </p:cNvSpPr>
                <p:nvPr/>
              </p:nvSpPr>
              <p:spPr>
                <a:xfrm>
                  <a:off x="6726190" y="3598767"/>
                  <a:ext cx="545021" cy="184666"/>
                </a:xfrm>
                <a:prstGeom prst="rect">
                  <a:avLst/>
                </a:prstGeom>
                <a:blipFill>
                  <a:blip r:embed="rId8"/>
                  <a:stretch>
                    <a:fillRect l="-4545" r="-6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CaixaDeTexto 131">
                  <a:extLst>
                    <a:ext uri="{FF2B5EF4-FFF2-40B4-BE49-F238E27FC236}">
                      <a16:creationId xmlns:a16="http://schemas.microsoft.com/office/drawing/2014/main" id="{68EFCB4D-D6E3-E9D5-5C08-530F5CF87938}"/>
                    </a:ext>
                  </a:extLst>
                </p:cNvPr>
                <p:cNvSpPr txBox="1"/>
                <p:nvPr/>
              </p:nvSpPr>
              <p:spPr>
                <a:xfrm>
                  <a:off x="6806267" y="4882073"/>
                  <a:ext cx="429605"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PT" sz="1200" b="0" i="1" smtClean="0">
                            <a:latin typeface="Cambria Math" panose="02040503050406030204" pitchFamily="18" charset="0"/>
                          </a:rPr>
                          <m:t>×2.28</m:t>
                        </m:r>
                      </m:oMath>
                    </m:oMathPara>
                  </a14:m>
                  <a:endParaRPr lang="en-US" sz="1200" dirty="0"/>
                </a:p>
              </p:txBody>
            </p:sp>
          </mc:Choice>
          <mc:Fallback xmlns="">
            <p:sp>
              <p:nvSpPr>
                <p:cNvPr id="132" name="CaixaDeTexto 131">
                  <a:extLst>
                    <a:ext uri="{FF2B5EF4-FFF2-40B4-BE49-F238E27FC236}">
                      <a16:creationId xmlns:a16="http://schemas.microsoft.com/office/drawing/2014/main" id="{68EFCB4D-D6E3-E9D5-5C08-530F5CF87938}"/>
                    </a:ext>
                  </a:extLst>
                </p:cNvPr>
                <p:cNvSpPr txBox="1">
                  <a:spLocks noRot="1" noChangeAspect="1" noMove="1" noResize="1" noEditPoints="1" noAdjustHandles="1" noChangeArrowheads="1" noChangeShapeType="1" noTextEdit="1"/>
                </p:cNvSpPr>
                <p:nvPr/>
              </p:nvSpPr>
              <p:spPr>
                <a:xfrm>
                  <a:off x="6806267" y="4882073"/>
                  <a:ext cx="429605" cy="184666"/>
                </a:xfrm>
                <a:prstGeom prst="rect">
                  <a:avLst/>
                </a:prstGeom>
                <a:blipFill>
                  <a:blip r:embed="rId9"/>
                  <a:stretch>
                    <a:fillRect l="-8824" r="-8824" b="-6667"/>
                  </a:stretch>
                </a:blipFill>
              </p:spPr>
              <p:txBody>
                <a:bodyPr/>
                <a:lstStyle/>
                <a:p>
                  <a:r>
                    <a:rPr lang="en-US">
                      <a:noFill/>
                    </a:rPr>
                    <a:t> </a:t>
                  </a:r>
                </a:p>
              </p:txBody>
            </p:sp>
          </mc:Fallback>
        </mc:AlternateContent>
        <p:cxnSp>
          <p:nvCxnSpPr>
            <p:cNvPr id="134" name="Conexão Reta 133">
              <a:extLst>
                <a:ext uri="{FF2B5EF4-FFF2-40B4-BE49-F238E27FC236}">
                  <a16:creationId xmlns:a16="http://schemas.microsoft.com/office/drawing/2014/main" id="{76B86CB8-672C-BB63-88C3-A534796BA97C}"/>
                </a:ext>
              </a:extLst>
            </p:cNvPr>
            <p:cNvCxnSpPr>
              <a:cxnSpLocks/>
            </p:cNvCxnSpPr>
            <p:nvPr/>
          </p:nvCxnSpPr>
          <p:spPr>
            <a:xfrm flipH="1">
              <a:off x="5822395" y="2860338"/>
              <a:ext cx="758" cy="70082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Conexão Reta 134">
              <a:extLst>
                <a:ext uri="{FF2B5EF4-FFF2-40B4-BE49-F238E27FC236}">
                  <a16:creationId xmlns:a16="http://schemas.microsoft.com/office/drawing/2014/main" id="{80C529CD-47D5-85A4-D764-144414086F39}"/>
                </a:ext>
              </a:extLst>
            </p:cNvPr>
            <p:cNvCxnSpPr>
              <a:cxnSpLocks/>
            </p:cNvCxnSpPr>
            <p:nvPr/>
          </p:nvCxnSpPr>
          <p:spPr>
            <a:xfrm rot="16200000" flipH="1">
              <a:off x="5804557" y="3048551"/>
              <a:ext cx="758" cy="70082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6" name="Forma Livre 135">
              <a:extLst>
                <a:ext uri="{FF2B5EF4-FFF2-40B4-BE49-F238E27FC236}">
                  <a16:creationId xmlns:a16="http://schemas.microsoft.com/office/drawing/2014/main" id="{93061482-23F5-3C30-9D1D-25DDD3382F27}"/>
                </a:ext>
              </a:extLst>
            </p:cNvPr>
            <p:cNvSpPr/>
            <p:nvPr/>
          </p:nvSpPr>
          <p:spPr>
            <a:xfrm>
              <a:off x="5471307" y="2893387"/>
              <a:ext cx="614406" cy="465193"/>
            </a:xfrm>
            <a:custGeom>
              <a:avLst/>
              <a:gdLst>
                <a:gd name="connsiteX0" fmla="*/ 0 w 477671"/>
                <a:gd name="connsiteY0" fmla="*/ 361665 h 361665"/>
                <a:gd name="connsiteX1" fmla="*/ 279779 w 477671"/>
                <a:gd name="connsiteY1" fmla="*/ 300251 h 361665"/>
                <a:gd name="connsiteX2" fmla="*/ 477671 w 477671"/>
                <a:gd name="connsiteY2" fmla="*/ 0 h 361665"/>
              </a:gdLst>
              <a:ahLst/>
              <a:cxnLst>
                <a:cxn ang="0">
                  <a:pos x="connsiteX0" y="connsiteY0"/>
                </a:cxn>
                <a:cxn ang="0">
                  <a:pos x="connsiteX1" y="connsiteY1"/>
                </a:cxn>
                <a:cxn ang="0">
                  <a:pos x="connsiteX2" y="connsiteY2"/>
                </a:cxn>
              </a:cxnLst>
              <a:rect l="l" t="t" r="r" b="b"/>
              <a:pathLst>
                <a:path w="477671" h="361665">
                  <a:moveTo>
                    <a:pt x="0" y="361665"/>
                  </a:moveTo>
                  <a:cubicBezTo>
                    <a:pt x="100083" y="361096"/>
                    <a:pt x="200167" y="360528"/>
                    <a:pt x="279779" y="300251"/>
                  </a:cubicBezTo>
                  <a:cubicBezTo>
                    <a:pt x="359391" y="239974"/>
                    <a:pt x="418531" y="119987"/>
                    <a:pt x="477671" y="0"/>
                  </a:cubicBezTo>
                </a:path>
              </a:pathLst>
            </a:cu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Conexão Reta 136">
              <a:extLst>
                <a:ext uri="{FF2B5EF4-FFF2-40B4-BE49-F238E27FC236}">
                  <a16:creationId xmlns:a16="http://schemas.microsoft.com/office/drawing/2014/main" id="{6B448E4A-3F94-1625-4CE9-DBCDB1CB4844}"/>
                </a:ext>
              </a:extLst>
            </p:cNvPr>
            <p:cNvCxnSpPr>
              <a:cxnSpLocks/>
            </p:cNvCxnSpPr>
            <p:nvPr/>
          </p:nvCxnSpPr>
          <p:spPr>
            <a:xfrm flipH="1">
              <a:off x="5824769" y="5066739"/>
              <a:ext cx="758" cy="70082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Conexão Reta 137">
              <a:extLst>
                <a:ext uri="{FF2B5EF4-FFF2-40B4-BE49-F238E27FC236}">
                  <a16:creationId xmlns:a16="http://schemas.microsoft.com/office/drawing/2014/main" id="{BE7C039D-E090-1F73-760F-1CF6E72A58D0}"/>
                </a:ext>
              </a:extLst>
            </p:cNvPr>
            <p:cNvCxnSpPr>
              <a:cxnSpLocks/>
            </p:cNvCxnSpPr>
            <p:nvPr/>
          </p:nvCxnSpPr>
          <p:spPr>
            <a:xfrm rot="16200000" flipH="1">
              <a:off x="5806932" y="5254951"/>
              <a:ext cx="758" cy="70082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9" name="Forma Livre 138">
              <a:extLst>
                <a:ext uri="{FF2B5EF4-FFF2-40B4-BE49-F238E27FC236}">
                  <a16:creationId xmlns:a16="http://schemas.microsoft.com/office/drawing/2014/main" id="{2D2E1E9D-3E40-4FAF-98E0-24340598D493}"/>
                </a:ext>
              </a:extLst>
            </p:cNvPr>
            <p:cNvSpPr/>
            <p:nvPr/>
          </p:nvSpPr>
          <p:spPr>
            <a:xfrm>
              <a:off x="5473681" y="5099788"/>
              <a:ext cx="614406" cy="465193"/>
            </a:xfrm>
            <a:custGeom>
              <a:avLst/>
              <a:gdLst>
                <a:gd name="connsiteX0" fmla="*/ 0 w 477671"/>
                <a:gd name="connsiteY0" fmla="*/ 361665 h 361665"/>
                <a:gd name="connsiteX1" fmla="*/ 279779 w 477671"/>
                <a:gd name="connsiteY1" fmla="*/ 300251 h 361665"/>
                <a:gd name="connsiteX2" fmla="*/ 477671 w 477671"/>
                <a:gd name="connsiteY2" fmla="*/ 0 h 361665"/>
              </a:gdLst>
              <a:ahLst/>
              <a:cxnLst>
                <a:cxn ang="0">
                  <a:pos x="connsiteX0" y="connsiteY0"/>
                </a:cxn>
                <a:cxn ang="0">
                  <a:pos x="connsiteX1" y="connsiteY1"/>
                </a:cxn>
                <a:cxn ang="0">
                  <a:pos x="connsiteX2" y="connsiteY2"/>
                </a:cxn>
              </a:cxnLst>
              <a:rect l="l" t="t" r="r" b="b"/>
              <a:pathLst>
                <a:path w="477671" h="361665">
                  <a:moveTo>
                    <a:pt x="0" y="361665"/>
                  </a:moveTo>
                  <a:cubicBezTo>
                    <a:pt x="100083" y="361096"/>
                    <a:pt x="200167" y="360528"/>
                    <a:pt x="279779" y="300251"/>
                  </a:cubicBezTo>
                  <a:cubicBezTo>
                    <a:pt x="359391" y="239974"/>
                    <a:pt x="418531" y="119987"/>
                    <a:pt x="477671" y="0"/>
                  </a:cubicBezTo>
                </a:path>
              </a:pathLst>
            </a:cu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0" name="CaixaDeTexto 139">
                  <a:extLst>
                    <a:ext uri="{FF2B5EF4-FFF2-40B4-BE49-F238E27FC236}">
                      <a16:creationId xmlns:a16="http://schemas.microsoft.com/office/drawing/2014/main" id="{974B628C-C2F7-9E23-D032-2A459226CC1C}"/>
                    </a:ext>
                  </a:extLst>
                </p:cNvPr>
                <p:cNvSpPr txBox="1"/>
                <p:nvPr/>
              </p:nvSpPr>
              <p:spPr>
                <a:xfrm>
                  <a:off x="8957314" y="4230293"/>
                  <a:ext cx="42479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PT" sz="1600" b="0" i="1" smtClean="0">
                            <a:latin typeface="Cambria Math" panose="02040503050406030204" pitchFamily="18" charset="0"/>
                          </a:rPr>
                          <m:t>1.03</m:t>
                        </m:r>
                      </m:oMath>
                    </m:oMathPara>
                  </a14:m>
                  <a:endParaRPr lang="en-US" sz="2000" dirty="0"/>
                </a:p>
              </p:txBody>
            </p:sp>
          </mc:Choice>
          <mc:Fallback xmlns="">
            <p:sp>
              <p:nvSpPr>
                <p:cNvPr id="140" name="CaixaDeTexto 139">
                  <a:extLst>
                    <a:ext uri="{FF2B5EF4-FFF2-40B4-BE49-F238E27FC236}">
                      <a16:creationId xmlns:a16="http://schemas.microsoft.com/office/drawing/2014/main" id="{974B628C-C2F7-9E23-D032-2A459226CC1C}"/>
                    </a:ext>
                  </a:extLst>
                </p:cNvPr>
                <p:cNvSpPr txBox="1">
                  <a:spLocks noRot="1" noChangeAspect="1" noMove="1" noResize="1" noEditPoints="1" noAdjustHandles="1" noChangeArrowheads="1" noChangeShapeType="1" noTextEdit="1"/>
                </p:cNvSpPr>
                <p:nvPr/>
              </p:nvSpPr>
              <p:spPr>
                <a:xfrm>
                  <a:off x="8957314" y="4230293"/>
                  <a:ext cx="424796" cy="246221"/>
                </a:xfrm>
                <a:prstGeom prst="rect">
                  <a:avLst/>
                </a:prstGeom>
                <a:blipFill>
                  <a:blip r:embed="rId10"/>
                  <a:stretch>
                    <a:fillRect l="-11429" r="-8571" b="-5000"/>
                  </a:stretch>
                </a:blipFill>
              </p:spPr>
              <p:txBody>
                <a:bodyPr/>
                <a:lstStyle/>
                <a:p>
                  <a:r>
                    <a:rPr lang="en-US">
                      <a:noFill/>
                    </a:rPr>
                    <a:t> </a:t>
                  </a:r>
                </a:p>
              </p:txBody>
            </p:sp>
          </mc:Fallback>
        </mc:AlternateContent>
        <p:sp>
          <p:nvSpPr>
            <p:cNvPr id="141" name="CaixaDeTexto 140">
              <a:extLst>
                <a:ext uri="{FF2B5EF4-FFF2-40B4-BE49-F238E27FC236}">
                  <a16:creationId xmlns:a16="http://schemas.microsoft.com/office/drawing/2014/main" id="{C3B0769A-CC85-5258-0C21-8E5AF62A993E}"/>
                </a:ext>
              </a:extLst>
            </p:cNvPr>
            <p:cNvSpPr txBox="1"/>
            <p:nvPr/>
          </p:nvSpPr>
          <p:spPr>
            <a:xfrm>
              <a:off x="5343206" y="2443107"/>
              <a:ext cx="976414" cy="307777"/>
            </a:xfrm>
            <a:prstGeom prst="rect">
              <a:avLst/>
            </a:prstGeom>
            <a:noFill/>
          </p:spPr>
          <p:txBody>
            <a:bodyPr wrap="square">
              <a:spAutoFit/>
            </a:bodyPr>
            <a:lstStyle/>
            <a:p>
              <a:pPr algn="ctr"/>
              <a:r>
                <a:rPr lang="pt-PT" sz="1400" dirty="0" err="1"/>
                <a:t>softplus</a:t>
              </a:r>
              <a:endParaRPr lang="en-US" sz="1400" dirty="0"/>
            </a:p>
          </p:txBody>
        </p:sp>
        <p:sp>
          <p:nvSpPr>
            <p:cNvPr id="142" name="CaixaDeTexto 141">
              <a:extLst>
                <a:ext uri="{FF2B5EF4-FFF2-40B4-BE49-F238E27FC236}">
                  <a16:creationId xmlns:a16="http://schemas.microsoft.com/office/drawing/2014/main" id="{E5BDD7F3-426B-5FE9-69B8-2E5B3055403B}"/>
                </a:ext>
              </a:extLst>
            </p:cNvPr>
            <p:cNvSpPr txBox="1"/>
            <p:nvPr/>
          </p:nvSpPr>
          <p:spPr>
            <a:xfrm>
              <a:off x="5329950" y="4645972"/>
              <a:ext cx="976414" cy="307777"/>
            </a:xfrm>
            <a:prstGeom prst="rect">
              <a:avLst/>
            </a:prstGeom>
            <a:noFill/>
          </p:spPr>
          <p:txBody>
            <a:bodyPr wrap="square">
              <a:spAutoFit/>
            </a:bodyPr>
            <a:lstStyle/>
            <a:p>
              <a:pPr algn="ctr"/>
              <a:r>
                <a:rPr lang="pt-PT" sz="1400" dirty="0" err="1"/>
                <a:t>softplus</a:t>
              </a:r>
              <a:endParaRPr lang="en-US" sz="1400" dirty="0"/>
            </a:p>
          </p:txBody>
        </p:sp>
        <p:sp>
          <p:nvSpPr>
            <p:cNvPr id="181" name="Retângulo 180">
              <a:extLst>
                <a:ext uri="{FF2B5EF4-FFF2-40B4-BE49-F238E27FC236}">
                  <a16:creationId xmlns:a16="http://schemas.microsoft.com/office/drawing/2014/main" id="{3E322274-A8ED-C12B-78FB-F8AA0390B4AE}"/>
                </a:ext>
              </a:extLst>
            </p:cNvPr>
            <p:cNvSpPr/>
            <p:nvPr/>
          </p:nvSpPr>
          <p:spPr>
            <a:xfrm>
              <a:off x="4411454" y="4874493"/>
              <a:ext cx="746821" cy="328279"/>
            </a:xfrm>
            <a:prstGeom prst="rect">
              <a:avLst/>
            </a:prstGeom>
            <a:solidFill>
              <a:schemeClr val="bg1"/>
            </a:solidFill>
            <a:ln w="12700">
              <a:solidFill>
                <a:srgbClr val="B752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30" name="CaixaDeTexto 129">
                  <a:extLst>
                    <a:ext uri="{FF2B5EF4-FFF2-40B4-BE49-F238E27FC236}">
                      <a16:creationId xmlns:a16="http://schemas.microsoft.com/office/drawing/2014/main" id="{040B9079-EBB0-8EA2-7012-098091AD930F}"/>
                    </a:ext>
                  </a:extLst>
                </p:cNvPr>
                <p:cNvSpPr txBox="1"/>
                <p:nvPr/>
              </p:nvSpPr>
              <p:spPr>
                <a:xfrm>
                  <a:off x="4552822" y="4946299"/>
                  <a:ext cx="434414"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PT" sz="1200" i="1" smtClean="0">
                            <a:latin typeface="Cambria Math" panose="02040503050406030204" pitchFamily="18" charset="0"/>
                          </a:rPr>
                          <m:t>+</m:t>
                        </m:r>
                        <m:r>
                          <a:rPr lang="pt-PT" sz="1200" b="0" i="1" smtClean="0">
                            <a:latin typeface="Cambria Math" panose="02040503050406030204" pitchFamily="18" charset="0"/>
                          </a:rPr>
                          <m:t>1.29</m:t>
                        </m:r>
                      </m:oMath>
                    </m:oMathPara>
                  </a14:m>
                  <a:endParaRPr lang="en-US" sz="1200" dirty="0"/>
                </a:p>
              </p:txBody>
            </p:sp>
          </mc:Choice>
          <mc:Fallback xmlns="">
            <p:sp>
              <p:nvSpPr>
                <p:cNvPr id="130" name="CaixaDeTexto 129">
                  <a:extLst>
                    <a:ext uri="{FF2B5EF4-FFF2-40B4-BE49-F238E27FC236}">
                      <a16:creationId xmlns:a16="http://schemas.microsoft.com/office/drawing/2014/main" id="{040B9079-EBB0-8EA2-7012-098091AD930F}"/>
                    </a:ext>
                  </a:extLst>
                </p:cNvPr>
                <p:cNvSpPr txBox="1">
                  <a:spLocks noRot="1" noChangeAspect="1" noMove="1" noResize="1" noEditPoints="1" noAdjustHandles="1" noChangeArrowheads="1" noChangeShapeType="1" noTextEdit="1"/>
                </p:cNvSpPr>
                <p:nvPr/>
              </p:nvSpPr>
              <p:spPr>
                <a:xfrm>
                  <a:off x="4552822" y="4946299"/>
                  <a:ext cx="434414" cy="184666"/>
                </a:xfrm>
                <a:prstGeom prst="rect">
                  <a:avLst/>
                </a:prstGeom>
                <a:blipFill>
                  <a:blip r:embed="rId11"/>
                  <a:stretch>
                    <a:fillRect l="-5556" r="-5556"/>
                  </a:stretch>
                </a:blipFill>
              </p:spPr>
              <p:txBody>
                <a:bodyPr/>
                <a:lstStyle/>
                <a:p>
                  <a:r>
                    <a:rPr lang="en-US">
                      <a:noFill/>
                    </a:rPr>
                    <a:t> </a:t>
                  </a:r>
                </a:p>
              </p:txBody>
            </p:sp>
          </mc:Fallback>
        </mc:AlternateContent>
        <p:sp>
          <p:nvSpPr>
            <p:cNvPr id="183" name="Retângulo 182">
              <a:extLst>
                <a:ext uri="{FF2B5EF4-FFF2-40B4-BE49-F238E27FC236}">
                  <a16:creationId xmlns:a16="http://schemas.microsoft.com/office/drawing/2014/main" id="{89AC7F9D-A9BA-E78E-004D-D2E2C647A6C7}"/>
                </a:ext>
              </a:extLst>
            </p:cNvPr>
            <p:cNvSpPr/>
            <p:nvPr/>
          </p:nvSpPr>
          <p:spPr>
            <a:xfrm>
              <a:off x="4375510" y="3396176"/>
              <a:ext cx="746821" cy="328279"/>
            </a:xfrm>
            <a:prstGeom prst="rect">
              <a:avLst/>
            </a:prstGeom>
            <a:solidFill>
              <a:schemeClr val="bg1"/>
            </a:solidFill>
            <a:ln w="12700">
              <a:solidFill>
                <a:srgbClr val="CCAE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9" name="CaixaDeTexto 128">
                  <a:extLst>
                    <a:ext uri="{FF2B5EF4-FFF2-40B4-BE49-F238E27FC236}">
                      <a16:creationId xmlns:a16="http://schemas.microsoft.com/office/drawing/2014/main" id="{BA26AA66-1926-3BAE-E811-46227D8E432F}"/>
                    </a:ext>
                  </a:extLst>
                </p:cNvPr>
                <p:cNvSpPr txBox="1"/>
                <p:nvPr/>
              </p:nvSpPr>
              <p:spPr>
                <a:xfrm>
                  <a:off x="4503384" y="3461138"/>
                  <a:ext cx="434414"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PT" sz="1200" i="1" smtClean="0">
                            <a:latin typeface="Cambria Math" panose="02040503050406030204" pitchFamily="18" charset="0"/>
                          </a:rPr>
                          <m:t>+</m:t>
                        </m:r>
                        <m:r>
                          <a:rPr lang="pt-PT" sz="1200" b="0" i="1" smtClean="0">
                            <a:latin typeface="Cambria Math" panose="02040503050406030204" pitchFamily="18" charset="0"/>
                          </a:rPr>
                          <m:t>2.14</m:t>
                        </m:r>
                      </m:oMath>
                    </m:oMathPara>
                  </a14:m>
                  <a:endParaRPr lang="en-US" sz="1200" dirty="0"/>
                </a:p>
              </p:txBody>
            </p:sp>
          </mc:Choice>
          <mc:Fallback xmlns="">
            <p:sp>
              <p:nvSpPr>
                <p:cNvPr id="129" name="CaixaDeTexto 128">
                  <a:extLst>
                    <a:ext uri="{FF2B5EF4-FFF2-40B4-BE49-F238E27FC236}">
                      <a16:creationId xmlns:a16="http://schemas.microsoft.com/office/drawing/2014/main" id="{BA26AA66-1926-3BAE-E811-46227D8E432F}"/>
                    </a:ext>
                  </a:extLst>
                </p:cNvPr>
                <p:cNvSpPr txBox="1">
                  <a:spLocks noRot="1" noChangeAspect="1" noMove="1" noResize="1" noEditPoints="1" noAdjustHandles="1" noChangeArrowheads="1" noChangeShapeType="1" noTextEdit="1"/>
                </p:cNvSpPr>
                <p:nvPr/>
              </p:nvSpPr>
              <p:spPr>
                <a:xfrm>
                  <a:off x="4503384" y="3461138"/>
                  <a:ext cx="434414" cy="184666"/>
                </a:xfrm>
                <a:prstGeom prst="rect">
                  <a:avLst/>
                </a:prstGeom>
                <a:blipFill>
                  <a:blip r:embed="rId12"/>
                  <a:stretch>
                    <a:fillRect l="-5556" r="-5556"/>
                  </a:stretch>
                </a:blipFill>
              </p:spPr>
              <p:txBody>
                <a:bodyPr/>
                <a:lstStyle/>
                <a:p>
                  <a:r>
                    <a:rPr lang="en-US">
                      <a:noFill/>
                    </a:rPr>
                    <a:t> </a:t>
                  </a:r>
                </a:p>
              </p:txBody>
            </p:sp>
          </mc:Fallback>
        </mc:AlternateContent>
        <p:sp>
          <p:nvSpPr>
            <p:cNvPr id="184" name="Retângulo 183">
              <a:extLst>
                <a:ext uri="{FF2B5EF4-FFF2-40B4-BE49-F238E27FC236}">
                  <a16:creationId xmlns:a16="http://schemas.microsoft.com/office/drawing/2014/main" id="{7B4CCD21-1D4D-8E8F-04DC-7672DEA7476F}"/>
                </a:ext>
              </a:extLst>
            </p:cNvPr>
            <p:cNvSpPr/>
            <p:nvPr/>
          </p:nvSpPr>
          <p:spPr>
            <a:xfrm>
              <a:off x="7981600" y="4217938"/>
              <a:ext cx="600836" cy="328279"/>
            </a:xfrm>
            <a:prstGeom prst="rect">
              <a:avLst/>
            </a:prstGeom>
            <a:solidFill>
              <a:schemeClr val="bg1"/>
            </a:solidFill>
            <a:ln w="12700">
              <a:solidFill>
                <a:srgbClr val="4F9A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3" name="CaixaDeTexto 132">
                  <a:extLst>
                    <a:ext uri="{FF2B5EF4-FFF2-40B4-BE49-F238E27FC236}">
                      <a16:creationId xmlns:a16="http://schemas.microsoft.com/office/drawing/2014/main" id="{D83C53E2-3896-BE13-3444-DA85085A64D8}"/>
                    </a:ext>
                  </a:extLst>
                </p:cNvPr>
                <p:cNvSpPr txBox="1"/>
                <p:nvPr/>
              </p:nvSpPr>
              <p:spPr>
                <a:xfrm>
                  <a:off x="7991286" y="4289744"/>
                  <a:ext cx="84318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PT" sz="1200" i="1">
                            <a:latin typeface="Cambria Math" panose="02040503050406030204" pitchFamily="18" charset="0"/>
                          </a:rPr>
                          <m:t>+</m:t>
                        </m:r>
                        <m:r>
                          <a:rPr lang="pt-PT" sz="1200" b="0" i="1" smtClean="0">
                            <a:latin typeface="Cambria Math" panose="02040503050406030204" pitchFamily="18" charset="0"/>
                          </a:rPr>
                          <m:t>−0.58   =</m:t>
                        </m:r>
                      </m:oMath>
                    </m:oMathPara>
                  </a14:m>
                  <a:endParaRPr lang="en-US" sz="1200" dirty="0"/>
                </a:p>
              </p:txBody>
            </p:sp>
          </mc:Choice>
          <mc:Fallback xmlns="">
            <p:sp>
              <p:nvSpPr>
                <p:cNvPr id="133" name="CaixaDeTexto 132">
                  <a:extLst>
                    <a:ext uri="{FF2B5EF4-FFF2-40B4-BE49-F238E27FC236}">
                      <a16:creationId xmlns:a16="http://schemas.microsoft.com/office/drawing/2014/main" id="{D83C53E2-3896-BE13-3444-DA85085A64D8}"/>
                    </a:ext>
                  </a:extLst>
                </p:cNvPr>
                <p:cNvSpPr txBox="1">
                  <a:spLocks noRot="1" noChangeAspect="1" noMove="1" noResize="1" noEditPoints="1" noAdjustHandles="1" noChangeArrowheads="1" noChangeShapeType="1" noTextEdit="1"/>
                </p:cNvSpPr>
                <p:nvPr/>
              </p:nvSpPr>
              <p:spPr>
                <a:xfrm>
                  <a:off x="7991286" y="4289744"/>
                  <a:ext cx="843180" cy="184666"/>
                </a:xfrm>
                <a:prstGeom prst="rect">
                  <a:avLst/>
                </a:prstGeom>
                <a:blipFill>
                  <a:blip r:embed="rId13"/>
                  <a:stretch>
                    <a:fillRect l="-2985" t="-6250" r="-1493" b="-31250"/>
                  </a:stretch>
                </a:blipFill>
              </p:spPr>
              <p:txBody>
                <a:bodyPr/>
                <a:lstStyle/>
                <a:p>
                  <a:r>
                    <a:rPr lang="en-US">
                      <a:noFill/>
                    </a:rPr>
                    <a:t> </a:t>
                  </a:r>
                </a:p>
              </p:txBody>
            </p:sp>
          </mc:Fallback>
        </mc:AlternateContent>
        <p:sp>
          <p:nvSpPr>
            <p:cNvPr id="189" name="CaixaDeTexto 188">
              <a:extLst>
                <a:ext uri="{FF2B5EF4-FFF2-40B4-BE49-F238E27FC236}">
                  <a16:creationId xmlns:a16="http://schemas.microsoft.com/office/drawing/2014/main" id="{F31EF1E6-A46D-C71A-B71B-797B38F43B35}"/>
                </a:ext>
              </a:extLst>
            </p:cNvPr>
            <p:cNvSpPr txBox="1"/>
            <p:nvPr/>
          </p:nvSpPr>
          <p:spPr>
            <a:xfrm>
              <a:off x="7429050" y="4208072"/>
              <a:ext cx="684434" cy="307777"/>
            </a:xfrm>
            <a:prstGeom prst="rect">
              <a:avLst/>
            </a:prstGeom>
            <a:noFill/>
          </p:spPr>
          <p:txBody>
            <a:bodyPr wrap="square" rtlCol="0">
              <a:spAutoFit/>
            </a:bodyPr>
            <a:lstStyle/>
            <a:p>
              <a:r>
                <a:rPr lang="en-US" sz="1400" dirty="0"/>
                <a:t>sum</a:t>
              </a:r>
            </a:p>
          </p:txBody>
        </p:sp>
      </p:grpSp>
      <p:grpSp>
        <p:nvGrpSpPr>
          <p:cNvPr id="190" name="Agrupar 189">
            <a:extLst>
              <a:ext uri="{FF2B5EF4-FFF2-40B4-BE49-F238E27FC236}">
                <a16:creationId xmlns:a16="http://schemas.microsoft.com/office/drawing/2014/main" id="{0014716F-0E73-5705-0B27-429C0D58969F}"/>
              </a:ext>
            </a:extLst>
          </p:cNvPr>
          <p:cNvGrpSpPr/>
          <p:nvPr/>
        </p:nvGrpSpPr>
        <p:grpSpPr>
          <a:xfrm>
            <a:off x="430469" y="1867634"/>
            <a:ext cx="4176788" cy="379775"/>
            <a:chOff x="4147257" y="1161914"/>
            <a:chExt cx="4176788" cy="379775"/>
          </a:xfrm>
        </p:grpSpPr>
        <mc:AlternateContent xmlns:mc="http://schemas.openxmlformats.org/markup-compatibility/2006" xmlns:a14="http://schemas.microsoft.com/office/drawing/2010/main">
          <mc:Choice Requires="a14">
            <p:sp>
              <p:nvSpPr>
                <p:cNvPr id="191" name="CaixaDeTexto 190">
                  <a:extLst>
                    <a:ext uri="{FF2B5EF4-FFF2-40B4-BE49-F238E27FC236}">
                      <a16:creationId xmlns:a16="http://schemas.microsoft.com/office/drawing/2014/main" id="{6E0BEF82-6B07-DAF8-9B67-7E02F46C12A8}"/>
                    </a:ext>
                  </a:extLst>
                </p:cNvPr>
                <p:cNvSpPr txBox="1"/>
                <p:nvPr/>
              </p:nvSpPr>
              <p:spPr>
                <a:xfrm>
                  <a:off x="4147257" y="1191978"/>
                  <a:ext cx="2415340" cy="3497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pt-PT" b="0" i="1" smtClean="0">
                                <a:latin typeface="Cambria Math" panose="02040503050406030204" pitchFamily="18" charset="0"/>
                              </a:rPr>
                            </m:ctrlPr>
                          </m:sSubSupPr>
                          <m:e>
                            <m:r>
                              <a:rPr lang="pt-PT" b="0" i="1" smtClean="0">
                                <a:latin typeface="Cambria Math" panose="02040503050406030204" pitchFamily="18" charset="0"/>
                              </a:rPr>
                              <m:t>𝑊</m:t>
                            </m:r>
                          </m:e>
                          <m:sub>
                            <m:r>
                              <a:rPr lang="pt-PT" i="1">
                                <a:solidFill>
                                  <a:schemeClr val="bg1"/>
                                </a:solidFill>
                                <a:latin typeface="Cambria Math" panose="02040503050406030204" pitchFamily="18" charset="0"/>
                              </a:rPr>
                              <m:t>2</m:t>
                            </m:r>
                          </m:sub>
                          <m:sup>
                            <m:r>
                              <a:rPr lang="pt-PT" b="0" i="1" smtClean="0">
                                <a:latin typeface="Cambria Math" panose="02040503050406030204" pitchFamily="18" charset="0"/>
                              </a:rPr>
                              <m:t>(2)</m:t>
                            </m:r>
                          </m:sup>
                        </m:sSubSup>
                        <m:r>
                          <a:rPr lang="pt-PT" b="0" i="1" smtClean="0">
                            <a:latin typeface="Cambria Math" panose="02040503050406030204" pitchFamily="18" charset="0"/>
                          </a:rPr>
                          <m:t>=</m:t>
                        </m:r>
                        <m:d>
                          <m:dPr>
                            <m:begChr m:val="["/>
                            <m:endChr m:val="]"/>
                            <m:ctrlPr>
                              <a:rPr lang="pt-PT" b="0" i="1" smtClean="0">
                                <a:latin typeface="Cambria Math" panose="02040503050406030204" pitchFamily="18" charset="0"/>
                              </a:rPr>
                            </m:ctrlPr>
                          </m:dPr>
                          <m:e>
                            <m:m>
                              <m:mPr>
                                <m:mcs>
                                  <m:mc>
                                    <m:mcPr>
                                      <m:count m:val="2"/>
                                      <m:mcJc m:val="center"/>
                                    </m:mcPr>
                                  </m:mc>
                                </m:mcs>
                                <m:ctrlPr>
                                  <a:rPr lang="pt-PT" b="0" i="1" smtClean="0">
                                    <a:latin typeface="Cambria Math" panose="02040503050406030204" pitchFamily="18" charset="0"/>
                                  </a:rPr>
                                </m:ctrlPr>
                              </m:mPr>
                              <m:mr>
                                <m:e>
                                  <m:r>
                                    <m:rPr>
                                      <m:brk m:alnAt="7"/>
                                    </m:rPr>
                                    <a:rPr lang="pt-PT" b="0" i="1" smtClean="0">
                                      <a:latin typeface="Cambria Math" panose="02040503050406030204" pitchFamily="18" charset="0"/>
                                    </a:rPr>
                                    <m:t>−</m:t>
                                  </m:r>
                                  <m:r>
                                    <a:rPr lang="pt-PT" b="0" i="1" smtClean="0">
                                      <a:latin typeface="Cambria Math" panose="02040503050406030204" pitchFamily="18" charset="0"/>
                                    </a:rPr>
                                    <m:t>1.30</m:t>
                                  </m:r>
                                </m:e>
                                <m:e>
                                  <m:r>
                                    <a:rPr lang="pt-PT" b="0" i="1" smtClean="0">
                                      <a:latin typeface="Cambria Math" panose="02040503050406030204" pitchFamily="18" charset="0"/>
                                    </a:rPr>
                                    <m:t>   2.28</m:t>
                                  </m:r>
                                </m:e>
                              </m:mr>
                            </m:m>
                          </m:e>
                        </m:d>
                      </m:oMath>
                    </m:oMathPara>
                  </a14:m>
                  <a:endParaRPr lang="en-US" dirty="0"/>
                </a:p>
              </p:txBody>
            </p:sp>
          </mc:Choice>
          <mc:Fallback xmlns="">
            <p:sp>
              <p:nvSpPr>
                <p:cNvPr id="191" name="CaixaDeTexto 190">
                  <a:extLst>
                    <a:ext uri="{FF2B5EF4-FFF2-40B4-BE49-F238E27FC236}">
                      <a16:creationId xmlns:a16="http://schemas.microsoft.com/office/drawing/2014/main" id="{6E0BEF82-6B07-DAF8-9B67-7E02F46C12A8}"/>
                    </a:ext>
                  </a:extLst>
                </p:cNvPr>
                <p:cNvSpPr txBox="1">
                  <a:spLocks noRot="1" noChangeAspect="1" noMove="1" noResize="1" noEditPoints="1" noAdjustHandles="1" noChangeArrowheads="1" noChangeShapeType="1" noTextEdit="1"/>
                </p:cNvSpPr>
                <p:nvPr/>
              </p:nvSpPr>
              <p:spPr>
                <a:xfrm>
                  <a:off x="4147257" y="1191978"/>
                  <a:ext cx="2415340" cy="349711"/>
                </a:xfrm>
                <a:prstGeom prst="rect">
                  <a:avLst/>
                </a:prstGeom>
                <a:blipFill>
                  <a:blip r:embed="rId14"/>
                  <a:stretch>
                    <a:fillRect l="-2094" t="-3448"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2" name="CaixaDeTexto 191">
                  <a:extLst>
                    <a:ext uri="{FF2B5EF4-FFF2-40B4-BE49-F238E27FC236}">
                      <a16:creationId xmlns:a16="http://schemas.microsoft.com/office/drawing/2014/main" id="{FF1BE142-8D48-1791-E2DE-1F893DF5AAD8}"/>
                    </a:ext>
                  </a:extLst>
                </p:cNvPr>
                <p:cNvSpPr txBox="1"/>
                <p:nvPr/>
              </p:nvSpPr>
              <p:spPr>
                <a:xfrm>
                  <a:off x="6827930" y="1161914"/>
                  <a:ext cx="1496115" cy="3497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pt-PT" b="0" i="1" smtClean="0">
                                <a:latin typeface="Cambria Math" panose="02040503050406030204" pitchFamily="18" charset="0"/>
                              </a:rPr>
                            </m:ctrlPr>
                          </m:sSubSupPr>
                          <m:e>
                            <m:r>
                              <a:rPr lang="pt-PT" b="0" i="1" smtClean="0">
                                <a:latin typeface="Cambria Math" panose="02040503050406030204" pitchFamily="18" charset="0"/>
                              </a:rPr>
                              <m:t>𝑏</m:t>
                            </m:r>
                          </m:e>
                          <m:sub>
                            <m:r>
                              <a:rPr lang="pt-PT" b="0" i="1" smtClean="0">
                                <a:solidFill>
                                  <a:schemeClr val="bg1"/>
                                </a:solidFill>
                                <a:latin typeface="Cambria Math" panose="02040503050406030204" pitchFamily="18" charset="0"/>
                              </a:rPr>
                              <m:t>2</m:t>
                            </m:r>
                          </m:sub>
                          <m:sup>
                            <m:r>
                              <a:rPr lang="pt-PT" b="0" i="1" smtClean="0">
                                <a:latin typeface="Cambria Math" panose="02040503050406030204" pitchFamily="18" charset="0"/>
                              </a:rPr>
                              <m:t>(2)</m:t>
                            </m:r>
                          </m:sup>
                        </m:sSubSup>
                        <m:r>
                          <a:rPr lang="pt-PT" b="0" i="1" smtClean="0">
                            <a:latin typeface="Cambria Math" panose="02040503050406030204" pitchFamily="18" charset="0"/>
                          </a:rPr>
                          <m:t>=</m:t>
                        </m:r>
                        <m:d>
                          <m:dPr>
                            <m:begChr m:val="["/>
                            <m:endChr m:val="]"/>
                            <m:ctrlPr>
                              <a:rPr lang="pt-PT" b="0" i="1" smtClean="0">
                                <a:latin typeface="Cambria Math" panose="02040503050406030204" pitchFamily="18" charset="0"/>
                              </a:rPr>
                            </m:ctrlPr>
                          </m:dPr>
                          <m:e>
                            <m:r>
                              <a:rPr lang="pt-PT" b="0" i="1" smtClean="0">
                                <a:latin typeface="Cambria Math" panose="02040503050406030204" pitchFamily="18" charset="0"/>
                              </a:rPr>
                              <m:t>−0.58</m:t>
                            </m:r>
                          </m:e>
                        </m:d>
                      </m:oMath>
                    </m:oMathPara>
                  </a14:m>
                  <a:endParaRPr lang="en-US" dirty="0"/>
                </a:p>
              </p:txBody>
            </p:sp>
          </mc:Choice>
          <mc:Fallback xmlns="">
            <p:sp>
              <p:nvSpPr>
                <p:cNvPr id="192" name="CaixaDeTexto 191">
                  <a:extLst>
                    <a:ext uri="{FF2B5EF4-FFF2-40B4-BE49-F238E27FC236}">
                      <a16:creationId xmlns:a16="http://schemas.microsoft.com/office/drawing/2014/main" id="{FF1BE142-8D48-1791-E2DE-1F893DF5AAD8}"/>
                    </a:ext>
                  </a:extLst>
                </p:cNvPr>
                <p:cNvSpPr txBox="1">
                  <a:spLocks noRot="1" noChangeAspect="1" noMove="1" noResize="1" noEditPoints="1" noAdjustHandles="1" noChangeArrowheads="1" noChangeShapeType="1" noTextEdit="1"/>
                </p:cNvSpPr>
                <p:nvPr/>
              </p:nvSpPr>
              <p:spPr>
                <a:xfrm>
                  <a:off x="6827930" y="1161914"/>
                  <a:ext cx="1496115" cy="349711"/>
                </a:xfrm>
                <a:prstGeom prst="rect">
                  <a:avLst/>
                </a:prstGeom>
                <a:blipFill>
                  <a:blip r:embed="rId15"/>
                  <a:stretch>
                    <a:fillRect l="-3361" t="-3448" b="-17241"/>
                  </a:stretch>
                </a:blipFill>
              </p:spPr>
              <p:txBody>
                <a:bodyPr/>
                <a:lstStyle/>
                <a:p>
                  <a:r>
                    <a:rPr lang="en-US">
                      <a:noFill/>
                    </a:rPr>
                    <a:t> </a:t>
                  </a:r>
                </a:p>
              </p:txBody>
            </p:sp>
          </mc:Fallback>
        </mc:AlternateContent>
      </p:grpSp>
      <p:sp>
        <p:nvSpPr>
          <p:cNvPr id="193" name="Retângulo 192">
            <a:extLst>
              <a:ext uri="{FF2B5EF4-FFF2-40B4-BE49-F238E27FC236}">
                <a16:creationId xmlns:a16="http://schemas.microsoft.com/office/drawing/2014/main" id="{6D73C47E-C711-8DD0-AA10-19C3C84489A9}"/>
              </a:ext>
            </a:extLst>
          </p:cNvPr>
          <p:cNvSpPr/>
          <p:nvPr/>
        </p:nvSpPr>
        <p:spPr>
          <a:xfrm>
            <a:off x="1326670" y="1328730"/>
            <a:ext cx="638584" cy="205308"/>
          </a:xfrm>
          <a:prstGeom prst="rect">
            <a:avLst/>
          </a:prstGeom>
          <a:solidFill>
            <a:srgbClr val="CCAE59">
              <a:alpha val="14901"/>
            </a:srgbClr>
          </a:solidFill>
          <a:ln>
            <a:no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Retângulo 193">
            <a:extLst>
              <a:ext uri="{FF2B5EF4-FFF2-40B4-BE49-F238E27FC236}">
                <a16:creationId xmlns:a16="http://schemas.microsoft.com/office/drawing/2014/main" id="{EA34E7D6-561D-AE97-88F0-07F0CB356051}"/>
              </a:ext>
            </a:extLst>
          </p:cNvPr>
          <p:cNvSpPr/>
          <p:nvPr/>
        </p:nvSpPr>
        <p:spPr>
          <a:xfrm>
            <a:off x="2140871" y="1321561"/>
            <a:ext cx="576270" cy="203667"/>
          </a:xfrm>
          <a:prstGeom prst="rect">
            <a:avLst/>
          </a:prstGeom>
          <a:solidFill>
            <a:srgbClr val="B7520C">
              <a:alpha val="14901"/>
            </a:srgbClr>
          </a:solidFill>
          <a:ln>
            <a:no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tângulo 194">
            <a:extLst>
              <a:ext uri="{FF2B5EF4-FFF2-40B4-BE49-F238E27FC236}">
                <a16:creationId xmlns:a16="http://schemas.microsoft.com/office/drawing/2014/main" id="{28E629B1-202F-3195-4C89-CBD907FB39A5}"/>
              </a:ext>
            </a:extLst>
          </p:cNvPr>
          <p:cNvSpPr/>
          <p:nvPr/>
        </p:nvSpPr>
        <p:spPr>
          <a:xfrm>
            <a:off x="1326670" y="2005190"/>
            <a:ext cx="638584" cy="205308"/>
          </a:xfrm>
          <a:prstGeom prst="rect">
            <a:avLst/>
          </a:prstGeom>
          <a:solidFill>
            <a:srgbClr val="CCAE59">
              <a:alpha val="14901"/>
            </a:srgbClr>
          </a:solidFill>
          <a:ln>
            <a:no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tângulo 195">
            <a:extLst>
              <a:ext uri="{FF2B5EF4-FFF2-40B4-BE49-F238E27FC236}">
                <a16:creationId xmlns:a16="http://schemas.microsoft.com/office/drawing/2014/main" id="{F66E3AC0-9C87-3C02-41A7-A7D32A0C3114}"/>
              </a:ext>
            </a:extLst>
          </p:cNvPr>
          <p:cNvSpPr/>
          <p:nvPr/>
        </p:nvSpPr>
        <p:spPr>
          <a:xfrm>
            <a:off x="2140871" y="1998021"/>
            <a:ext cx="576270" cy="203667"/>
          </a:xfrm>
          <a:prstGeom prst="rect">
            <a:avLst/>
          </a:prstGeom>
          <a:solidFill>
            <a:srgbClr val="B7520C">
              <a:alpha val="14901"/>
            </a:srgbClr>
          </a:solidFill>
          <a:ln>
            <a:no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tângulo 196">
            <a:extLst>
              <a:ext uri="{FF2B5EF4-FFF2-40B4-BE49-F238E27FC236}">
                <a16:creationId xmlns:a16="http://schemas.microsoft.com/office/drawing/2014/main" id="{CFE494D4-44BB-DCED-1861-570ADBB041BC}"/>
              </a:ext>
            </a:extLst>
          </p:cNvPr>
          <p:cNvSpPr/>
          <p:nvPr/>
        </p:nvSpPr>
        <p:spPr>
          <a:xfrm>
            <a:off x="3811280" y="1260647"/>
            <a:ext cx="569906" cy="153023"/>
          </a:xfrm>
          <a:prstGeom prst="rect">
            <a:avLst/>
          </a:prstGeom>
          <a:solidFill>
            <a:srgbClr val="CCAE59">
              <a:alpha val="14901"/>
            </a:srgbClr>
          </a:solidFill>
          <a:ln>
            <a:no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Retângulo 197">
            <a:extLst>
              <a:ext uri="{FF2B5EF4-FFF2-40B4-BE49-F238E27FC236}">
                <a16:creationId xmlns:a16="http://schemas.microsoft.com/office/drawing/2014/main" id="{5B51C262-7326-3E5E-4DFF-CA9D517FDFE4}"/>
              </a:ext>
            </a:extLst>
          </p:cNvPr>
          <p:cNvSpPr/>
          <p:nvPr/>
        </p:nvSpPr>
        <p:spPr>
          <a:xfrm>
            <a:off x="3804916" y="1447760"/>
            <a:ext cx="576270" cy="203667"/>
          </a:xfrm>
          <a:prstGeom prst="rect">
            <a:avLst/>
          </a:prstGeom>
          <a:solidFill>
            <a:srgbClr val="B7520C">
              <a:alpha val="14901"/>
            </a:srgbClr>
          </a:solidFill>
          <a:ln>
            <a:no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tângulo 198">
            <a:extLst>
              <a:ext uri="{FF2B5EF4-FFF2-40B4-BE49-F238E27FC236}">
                <a16:creationId xmlns:a16="http://schemas.microsoft.com/office/drawing/2014/main" id="{0BD5F7EF-52EE-98FF-D30F-F19F5E7B76EB}"/>
              </a:ext>
            </a:extLst>
          </p:cNvPr>
          <p:cNvSpPr/>
          <p:nvPr/>
        </p:nvSpPr>
        <p:spPr>
          <a:xfrm>
            <a:off x="3891715" y="1973945"/>
            <a:ext cx="576270" cy="203667"/>
          </a:xfrm>
          <a:prstGeom prst="rect">
            <a:avLst/>
          </a:prstGeom>
          <a:solidFill>
            <a:srgbClr val="4F9A8F">
              <a:alpha val="14901"/>
            </a:srgbClr>
          </a:solidFill>
          <a:ln>
            <a:no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2" name="Conexão Reta Unidirecional 201">
            <a:extLst>
              <a:ext uri="{FF2B5EF4-FFF2-40B4-BE49-F238E27FC236}">
                <a16:creationId xmlns:a16="http://schemas.microsoft.com/office/drawing/2014/main" id="{FD471DEA-8FC7-755C-9AE9-9A266C72C855}"/>
              </a:ext>
            </a:extLst>
          </p:cNvPr>
          <p:cNvCxnSpPr>
            <a:cxnSpLocks/>
          </p:cNvCxnSpPr>
          <p:nvPr/>
        </p:nvCxnSpPr>
        <p:spPr>
          <a:xfrm flipV="1">
            <a:off x="5893622" y="1889426"/>
            <a:ext cx="557018" cy="564469"/>
          </a:xfrm>
          <a:prstGeom prst="straightConnector1">
            <a:avLst/>
          </a:prstGeom>
          <a:ln w="952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3" name="CaixaDeTexto 202">
                <a:extLst>
                  <a:ext uri="{FF2B5EF4-FFF2-40B4-BE49-F238E27FC236}">
                    <a16:creationId xmlns:a16="http://schemas.microsoft.com/office/drawing/2014/main" id="{9395A01D-15C9-5804-3DE1-94FC91E8F7CF}"/>
                  </a:ext>
                </a:extLst>
              </p:cNvPr>
              <p:cNvSpPr txBox="1"/>
              <p:nvPr/>
            </p:nvSpPr>
            <p:spPr>
              <a:xfrm>
                <a:off x="6590123" y="1714452"/>
                <a:ext cx="1631151"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PT" sz="1600" b="0" i="1" smtClean="0">
                          <a:latin typeface="Cambria Math" panose="02040503050406030204" pitchFamily="18" charset="0"/>
                        </a:rPr>
                        <m:t>𝑓</m:t>
                      </m:r>
                      <m:d>
                        <m:dPr>
                          <m:ctrlPr>
                            <a:rPr lang="pt-PT" sz="1600" b="0" i="1" smtClean="0">
                              <a:latin typeface="Cambria Math" panose="02040503050406030204" pitchFamily="18" charset="0"/>
                            </a:rPr>
                          </m:ctrlPr>
                        </m:dPr>
                        <m:e>
                          <m:r>
                            <a:rPr lang="pt-PT" sz="1600" b="0" i="1" smtClean="0">
                              <a:latin typeface="Cambria Math" panose="02040503050406030204" pitchFamily="18" charset="0"/>
                            </a:rPr>
                            <m:t>𝑥</m:t>
                          </m:r>
                        </m:e>
                      </m:d>
                      <m:r>
                        <a:rPr lang="pt-PT" sz="1600" b="0" i="1" smtClean="0">
                          <a:latin typeface="Cambria Math" panose="02040503050406030204" pitchFamily="18" charset="0"/>
                        </a:rPr>
                        <m:t>=</m:t>
                      </m:r>
                      <m:r>
                        <m:rPr>
                          <m:sty m:val="p"/>
                        </m:rPr>
                        <a:rPr lang="pt-PT" sz="1600" b="0" i="0" smtClean="0">
                          <a:latin typeface="Cambria Math" panose="02040503050406030204" pitchFamily="18" charset="0"/>
                        </a:rPr>
                        <m:t>ln</m:t>
                      </m:r>
                      <m:r>
                        <a:rPr lang="pt-PT" sz="1600" b="0" i="1" smtClean="0">
                          <a:latin typeface="Cambria Math" panose="02040503050406030204" pitchFamily="18" charset="0"/>
                        </a:rPr>
                        <m:t>⁡(1+</m:t>
                      </m:r>
                      <m:sSup>
                        <m:sSupPr>
                          <m:ctrlPr>
                            <a:rPr lang="pt-PT" sz="1600" b="0" i="1" smtClean="0">
                              <a:latin typeface="Cambria Math" panose="02040503050406030204" pitchFamily="18" charset="0"/>
                            </a:rPr>
                          </m:ctrlPr>
                        </m:sSupPr>
                        <m:e>
                          <m:r>
                            <a:rPr lang="pt-PT" sz="1600" b="0" i="1" smtClean="0">
                              <a:latin typeface="Cambria Math" panose="02040503050406030204" pitchFamily="18" charset="0"/>
                            </a:rPr>
                            <m:t>𝑒</m:t>
                          </m:r>
                        </m:e>
                        <m:sup>
                          <m:r>
                            <a:rPr lang="pt-PT" sz="1600" b="0" i="1" smtClean="0">
                              <a:latin typeface="Cambria Math" panose="02040503050406030204" pitchFamily="18" charset="0"/>
                            </a:rPr>
                            <m:t>𝑥</m:t>
                          </m:r>
                        </m:sup>
                      </m:sSup>
                      <m:r>
                        <a:rPr lang="pt-PT" sz="1600" b="0" i="1" smtClean="0">
                          <a:latin typeface="Cambria Math" panose="02040503050406030204" pitchFamily="18" charset="0"/>
                        </a:rPr>
                        <m:t>)</m:t>
                      </m:r>
                    </m:oMath>
                  </m:oMathPara>
                </a14:m>
                <a:endParaRPr lang="en-US" sz="1600" dirty="0"/>
              </a:p>
            </p:txBody>
          </p:sp>
        </mc:Choice>
        <mc:Fallback xmlns="">
          <p:sp>
            <p:nvSpPr>
              <p:cNvPr id="203" name="CaixaDeTexto 202">
                <a:extLst>
                  <a:ext uri="{FF2B5EF4-FFF2-40B4-BE49-F238E27FC236}">
                    <a16:creationId xmlns:a16="http://schemas.microsoft.com/office/drawing/2014/main" id="{9395A01D-15C9-5804-3DE1-94FC91E8F7CF}"/>
                  </a:ext>
                </a:extLst>
              </p:cNvPr>
              <p:cNvSpPr txBox="1">
                <a:spLocks noRot="1" noChangeAspect="1" noMove="1" noResize="1" noEditPoints="1" noAdjustHandles="1" noChangeArrowheads="1" noChangeShapeType="1" noTextEdit="1"/>
              </p:cNvSpPr>
              <p:nvPr/>
            </p:nvSpPr>
            <p:spPr>
              <a:xfrm>
                <a:off x="6590123" y="1714452"/>
                <a:ext cx="1631151" cy="246221"/>
              </a:xfrm>
              <a:prstGeom prst="rect">
                <a:avLst/>
              </a:prstGeom>
              <a:blipFill>
                <a:blip r:embed="rId16"/>
                <a:stretch>
                  <a:fillRect l="-3077" t="-4762" r="-3846" b="-33333"/>
                </a:stretch>
              </a:blipFill>
            </p:spPr>
            <p:txBody>
              <a:bodyPr/>
              <a:lstStyle/>
              <a:p>
                <a:r>
                  <a:rPr lang="en-US">
                    <a:noFill/>
                  </a:rPr>
                  <a:t> </a:t>
                </a:r>
              </a:p>
            </p:txBody>
          </p:sp>
        </mc:Fallback>
      </mc:AlternateContent>
      <p:sp>
        <p:nvSpPr>
          <p:cNvPr id="2" name="Botão de Ação: Informação 1">
            <a:hlinkClick r:id="rId17" action="ppaction://hlinksldjump" highlightClick="1"/>
            <a:extLst>
              <a:ext uri="{FF2B5EF4-FFF2-40B4-BE49-F238E27FC236}">
                <a16:creationId xmlns:a16="http://schemas.microsoft.com/office/drawing/2014/main" id="{61520FB1-3396-CC29-A4CA-BDCF6BEFA86C}"/>
              </a:ext>
            </a:extLst>
          </p:cNvPr>
          <p:cNvSpPr/>
          <p:nvPr/>
        </p:nvSpPr>
        <p:spPr>
          <a:xfrm>
            <a:off x="11446136" y="316851"/>
            <a:ext cx="387276" cy="365760"/>
          </a:xfrm>
          <a:prstGeom prst="actionButtonInformati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06015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o Número do Diapositivo 2">
            <a:extLst>
              <a:ext uri="{FF2B5EF4-FFF2-40B4-BE49-F238E27FC236}">
                <a16:creationId xmlns:a16="http://schemas.microsoft.com/office/drawing/2014/main" id="{4E55505A-0F34-EA7B-60D0-3DBB22588163}"/>
              </a:ext>
            </a:extLst>
          </p:cNvPr>
          <p:cNvSpPr>
            <a:spLocks noGrp="1"/>
          </p:cNvSpPr>
          <p:nvPr>
            <p:ph type="sldNum" sz="quarter" idx="12"/>
          </p:nvPr>
        </p:nvSpPr>
        <p:spPr/>
        <p:txBody>
          <a:bodyPr/>
          <a:lstStyle/>
          <a:p>
            <a:fld id="{9349F829-3AB5-2249-A75E-9CF92A8C3104}" type="slidenum">
              <a:rPr lang="pt-PT" smtClean="0"/>
              <a:t>53</a:t>
            </a:fld>
            <a:endParaRPr lang="pt-PT"/>
          </a:p>
        </p:txBody>
      </p:sp>
      <p:sp>
        <p:nvSpPr>
          <p:cNvPr id="16" name="Título 1">
            <a:extLst>
              <a:ext uri="{FF2B5EF4-FFF2-40B4-BE49-F238E27FC236}">
                <a16:creationId xmlns:a16="http://schemas.microsoft.com/office/drawing/2014/main" id="{FAAD673F-B69F-4454-CAD7-CB28988B19E1}"/>
              </a:ext>
            </a:extLst>
          </p:cNvPr>
          <p:cNvSpPr txBox="1">
            <a:spLocks/>
          </p:cNvSpPr>
          <p:nvPr/>
        </p:nvSpPr>
        <p:spPr>
          <a:xfrm>
            <a:off x="0" y="1"/>
            <a:ext cx="12192000" cy="999460"/>
          </a:xfrm>
          <a:prstGeom prst="rect">
            <a:avLst/>
          </a:prstGeom>
          <a:solidFill>
            <a:schemeClr val="bg1">
              <a:lumMod val="9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sz="3200" b="1" dirty="0">
                <a:solidFill>
                  <a:srgbClr val="1990B0"/>
                </a:solidFill>
                <a:cs typeface="Arial" panose="020B0604020202020204" pitchFamily="34" charset="0"/>
              </a:rPr>
              <a:t>  </a:t>
            </a:r>
            <a:r>
              <a:rPr lang="en-US" sz="2800" b="1" dirty="0">
                <a:cs typeface="Arial" panose="020B0604020202020204" pitchFamily="34" charset="0"/>
              </a:rPr>
              <a:t> FNN</a:t>
            </a:r>
            <a:r>
              <a:rPr lang="en-US" sz="2800" dirty="0">
                <a:cs typeface="Arial" panose="020B0604020202020204" pitchFamily="34" charset="0"/>
              </a:rPr>
              <a:t> </a:t>
            </a:r>
            <a:r>
              <a:rPr lang="en-US" sz="2800" b="1" dirty="0">
                <a:cs typeface="Arial" panose="020B0604020202020204" pitchFamily="34" charset="0"/>
              </a:rPr>
              <a:t>details </a:t>
            </a:r>
            <a:r>
              <a:rPr lang="en-US" sz="2800" dirty="0">
                <a:cs typeface="Arial" panose="020B0604020202020204" pitchFamily="34" charset="0"/>
              </a:rPr>
              <a:t>(1 hidden layer, 2 neurons, 1 input and 1 output)</a:t>
            </a:r>
            <a:endParaRPr lang="en-US" sz="2800" b="1" dirty="0">
              <a:cs typeface="Arial" panose="020B0604020202020204" pitchFamily="34" charset="0"/>
            </a:endParaRPr>
          </a:p>
        </p:txBody>
      </p:sp>
      <p:grpSp>
        <p:nvGrpSpPr>
          <p:cNvPr id="252" name="Agrupar 251">
            <a:extLst>
              <a:ext uri="{FF2B5EF4-FFF2-40B4-BE49-F238E27FC236}">
                <a16:creationId xmlns:a16="http://schemas.microsoft.com/office/drawing/2014/main" id="{13D668CD-BF06-1134-9157-F1DD038F7093}"/>
              </a:ext>
            </a:extLst>
          </p:cNvPr>
          <p:cNvGrpSpPr/>
          <p:nvPr/>
        </p:nvGrpSpPr>
        <p:grpSpPr>
          <a:xfrm>
            <a:off x="1578845" y="1590075"/>
            <a:ext cx="9034311" cy="4239851"/>
            <a:chOff x="413078" y="1590075"/>
            <a:chExt cx="9034311" cy="4239851"/>
          </a:xfrm>
        </p:grpSpPr>
        <p:sp>
          <p:nvSpPr>
            <p:cNvPr id="249" name="Forma Livre 248">
              <a:extLst>
                <a:ext uri="{FF2B5EF4-FFF2-40B4-BE49-F238E27FC236}">
                  <a16:creationId xmlns:a16="http://schemas.microsoft.com/office/drawing/2014/main" id="{BC83272E-3E06-F797-388F-C13C2A12CB6D}"/>
                </a:ext>
              </a:extLst>
            </p:cNvPr>
            <p:cNvSpPr/>
            <p:nvPr/>
          </p:nvSpPr>
          <p:spPr>
            <a:xfrm>
              <a:off x="769087" y="3350564"/>
              <a:ext cx="1416614" cy="1329230"/>
            </a:xfrm>
            <a:custGeom>
              <a:avLst/>
              <a:gdLst>
                <a:gd name="connsiteX0" fmla="*/ 0 w 1329338"/>
                <a:gd name="connsiteY0" fmla="*/ 1351422 h 1377544"/>
                <a:gd name="connsiteX1" fmla="*/ 276626 w 1329338"/>
                <a:gd name="connsiteY1" fmla="*/ 1097848 h 1377544"/>
                <a:gd name="connsiteX2" fmla="*/ 391886 w 1329338"/>
                <a:gd name="connsiteY2" fmla="*/ 52820 h 1377544"/>
                <a:gd name="connsiteX3" fmla="*/ 783772 w 1329338"/>
                <a:gd name="connsiteY3" fmla="*/ 267973 h 1377544"/>
                <a:gd name="connsiteX4" fmla="*/ 1098817 w 1329338"/>
                <a:gd name="connsiteY4" fmla="*/ 1243845 h 1377544"/>
                <a:gd name="connsiteX5" fmla="*/ 1329338 w 1329338"/>
                <a:gd name="connsiteY5" fmla="*/ 1343738 h 1377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9338" h="1377544">
                  <a:moveTo>
                    <a:pt x="0" y="1351422"/>
                  </a:moveTo>
                  <a:cubicBezTo>
                    <a:pt x="105656" y="1332852"/>
                    <a:pt x="211312" y="1314282"/>
                    <a:pt x="276626" y="1097848"/>
                  </a:cubicBezTo>
                  <a:cubicBezTo>
                    <a:pt x="341940" y="881414"/>
                    <a:pt x="307362" y="191132"/>
                    <a:pt x="391886" y="52820"/>
                  </a:cubicBezTo>
                  <a:cubicBezTo>
                    <a:pt x="476410" y="-85492"/>
                    <a:pt x="665950" y="69469"/>
                    <a:pt x="783772" y="267973"/>
                  </a:cubicBezTo>
                  <a:cubicBezTo>
                    <a:pt x="901594" y="466477"/>
                    <a:pt x="1007889" y="1064551"/>
                    <a:pt x="1098817" y="1243845"/>
                  </a:cubicBezTo>
                  <a:cubicBezTo>
                    <a:pt x="1189745" y="1423139"/>
                    <a:pt x="1259541" y="1383438"/>
                    <a:pt x="1329338" y="1343738"/>
                  </a:cubicBezTo>
                </a:path>
              </a:pathLst>
            </a:custGeom>
            <a:noFill/>
            <a:ln w="28575">
              <a:solidFill>
                <a:schemeClr val="bg1">
                  <a:lumMod val="75000"/>
                  <a:alpha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Conexão reta unidirecional 74">
              <a:extLst>
                <a:ext uri="{FF2B5EF4-FFF2-40B4-BE49-F238E27FC236}">
                  <a16:creationId xmlns:a16="http://schemas.microsoft.com/office/drawing/2014/main" id="{017A4B95-681D-EECA-64CF-47A1A0B438F3}"/>
                </a:ext>
              </a:extLst>
            </p:cNvPr>
            <p:cNvCxnSpPr>
              <a:cxnSpLocks/>
              <a:stCxn id="14" idx="3"/>
            </p:cNvCxnSpPr>
            <p:nvPr/>
          </p:nvCxnSpPr>
          <p:spPr>
            <a:xfrm flipV="1">
              <a:off x="6147732" y="4474410"/>
              <a:ext cx="1352513" cy="919449"/>
            </a:xfrm>
            <a:prstGeom prst="straightConnector1">
              <a:avLst/>
            </a:prstGeom>
            <a:ln w="28575">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Conexão reta unidirecional 55">
              <a:extLst>
                <a:ext uri="{FF2B5EF4-FFF2-40B4-BE49-F238E27FC236}">
                  <a16:creationId xmlns:a16="http://schemas.microsoft.com/office/drawing/2014/main" id="{C5AD1530-7E6F-6474-6920-355A74F19ADA}"/>
                </a:ext>
              </a:extLst>
            </p:cNvPr>
            <p:cNvCxnSpPr>
              <a:cxnSpLocks/>
            </p:cNvCxnSpPr>
            <p:nvPr/>
          </p:nvCxnSpPr>
          <p:spPr>
            <a:xfrm>
              <a:off x="4840469" y="5168709"/>
              <a:ext cx="383808" cy="231526"/>
            </a:xfrm>
            <a:prstGeom prst="straightConnector1">
              <a:avLst/>
            </a:prstGeom>
            <a:ln w="28575">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exão reta unidirecional 55">
              <a:extLst>
                <a:ext uri="{FF2B5EF4-FFF2-40B4-BE49-F238E27FC236}">
                  <a16:creationId xmlns:a16="http://schemas.microsoft.com/office/drawing/2014/main" id="{DED2F62C-4C79-FC2F-E548-2F8B65671111}"/>
                </a:ext>
              </a:extLst>
            </p:cNvPr>
            <p:cNvCxnSpPr>
              <a:cxnSpLocks/>
            </p:cNvCxnSpPr>
            <p:nvPr/>
          </p:nvCxnSpPr>
          <p:spPr>
            <a:xfrm flipV="1">
              <a:off x="4855798" y="3210749"/>
              <a:ext cx="350260" cy="231526"/>
            </a:xfrm>
            <a:prstGeom prst="straightConnector1">
              <a:avLst/>
            </a:prstGeom>
            <a:ln w="28575">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 name="Conexão Reta 3">
              <a:extLst>
                <a:ext uri="{FF2B5EF4-FFF2-40B4-BE49-F238E27FC236}">
                  <a16:creationId xmlns:a16="http://schemas.microsoft.com/office/drawing/2014/main" id="{97CCF9A8-C4E7-ADF8-0D03-FAA768D172FB}"/>
                </a:ext>
              </a:extLst>
            </p:cNvPr>
            <p:cNvCxnSpPr>
              <a:cxnSpLocks/>
            </p:cNvCxnSpPr>
            <p:nvPr/>
          </p:nvCxnSpPr>
          <p:spPr>
            <a:xfrm>
              <a:off x="3456323" y="4357242"/>
              <a:ext cx="1029369" cy="577465"/>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 name="Conexão Reta 5">
              <a:extLst>
                <a:ext uri="{FF2B5EF4-FFF2-40B4-BE49-F238E27FC236}">
                  <a16:creationId xmlns:a16="http://schemas.microsoft.com/office/drawing/2014/main" id="{9AA03CE3-6A15-42B9-1C26-4CAA69F0EE3C}"/>
                </a:ext>
              </a:extLst>
            </p:cNvPr>
            <p:cNvCxnSpPr>
              <a:cxnSpLocks/>
              <a:stCxn id="10" idx="3"/>
            </p:cNvCxnSpPr>
            <p:nvPr/>
          </p:nvCxnSpPr>
          <p:spPr>
            <a:xfrm flipV="1">
              <a:off x="3456323" y="3705712"/>
              <a:ext cx="1029369" cy="656249"/>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 name="Conexão reta unidirecional 72">
              <a:extLst>
                <a:ext uri="{FF2B5EF4-FFF2-40B4-BE49-F238E27FC236}">
                  <a16:creationId xmlns:a16="http://schemas.microsoft.com/office/drawing/2014/main" id="{A4F7148A-00EF-1047-1AE3-A1B54CBF8631}"/>
                </a:ext>
              </a:extLst>
            </p:cNvPr>
            <p:cNvCxnSpPr>
              <a:cxnSpLocks/>
              <a:stCxn id="13" idx="3"/>
            </p:cNvCxnSpPr>
            <p:nvPr/>
          </p:nvCxnSpPr>
          <p:spPr>
            <a:xfrm>
              <a:off x="6147734" y="3199292"/>
              <a:ext cx="1323719" cy="1031001"/>
            </a:xfrm>
            <a:prstGeom prst="straightConnector1">
              <a:avLst/>
            </a:prstGeom>
            <a:ln w="28575">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Retângulo 10">
              <a:extLst>
                <a:ext uri="{FF2B5EF4-FFF2-40B4-BE49-F238E27FC236}">
                  <a16:creationId xmlns:a16="http://schemas.microsoft.com/office/drawing/2014/main" id="{0D597AA2-9497-1E84-ED71-97E4E82A48FB}"/>
                </a:ext>
              </a:extLst>
            </p:cNvPr>
            <p:cNvSpPr/>
            <p:nvPr/>
          </p:nvSpPr>
          <p:spPr>
            <a:xfrm>
              <a:off x="3644141" y="3818941"/>
              <a:ext cx="746821" cy="328279"/>
            </a:xfrm>
            <a:prstGeom prst="rect">
              <a:avLst/>
            </a:prstGeom>
            <a:solidFill>
              <a:schemeClr val="bg1"/>
            </a:solidFill>
            <a:ln w="1270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tângulo 11">
              <a:extLst>
                <a:ext uri="{FF2B5EF4-FFF2-40B4-BE49-F238E27FC236}">
                  <a16:creationId xmlns:a16="http://schemas.microsoft.com/office/drawing/2014/main" id="{688BE283-501E-ABC9-65B9-78140DEB1E8D}"/>
                </a:ext>
              </a:extLst>
            </p:cNvPr>
            <p:cNvSpPr/>
            <p:nvPr/>
          </p:nvSpPr>
          <p:spPr>
            <a:xfrm>
              <a:off x="3644141" y="4396406"/>
              <a:ext cx="746821" cy="328279"/>
            </a:xfrm>
            <a:prstGeom prst="rect">
              <a:avLst/>
            </a:prstGeom>
            <a:solidFill>
              <a:schemeClr val="bg1"/>
            </a:solidFill>
            <a:ln w="1270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tângulo 14">
              <a:extLst>
                <a:ext uri="{FF2B5EF4-FFF2-40B4-BE49-F238E27FC236}">
                  <a16:creationId xmlns:a16="http://schemas.microsoft.com/office/drawing/2014/main" id="{1C5C0877-38AA-1831-A387-BBEA503AFE13}"/>
                </a:ext>
              </a:extLst>
            </p:cNvPr>
            <p:cNvSpPr/>
            <p:nvPr/>
          </p:nvSpPr>
          <p:spPr>
            <a:xfrm>
              <a:off x="6471780" y="3525745"/>
              <a:ext cx="746821" cy="328279"/>
            </a:xfrm>
            <a:prstGeom prst="rect">
              <a:avLst/>
            </a:prstGeom>
            <a:solidFill>
              <a:schemeClr val="bg1"/>
            </a:solidFill>
            <a:ln w="1270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tângulo 17">
              <a:extLst>
                <a:ext uri="{FF2B5EF4-FFF2-40B4-BE49-F238E27FC236}">
                  <a16:creationId xmlns:a16="http://schemas.microsoft.com/office/drawing/2014/main" id="{29E28BBF-AB74-2783-C907-50768F38AA7B}"/>
                </a:ext>
              </a:extLst>
            </p:cNvPr>
            <p:cNvSpPr/>
            <p:nvPr/>
          </p:nvSpPr>
          <p:spPr>
            <a:xfrm>
              <a:off x="6515601" y="4815269"/>
              <a:ext cx="746821" cy="328279"/>
            </a:xfrm>
            <a:prstGeom prst="rect">
              <a:avLst/>
            </a:prstGeom>
            <a:solidFill>
              <a:schemeClr val="bg1"/>
            </a:solidFill>
            <a:ln w="1270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tângulo 37">
              <a:extLst>
                <a:ext uri="{FF2B5EF4-FFF2-40B4-BE49-F238E27FC236}">
                  <a16:creationId xmlns:a16="http://schemas.microsoft.com/office/drawing/2014/main" id="{B1C7180C-7E17-EF88-13A4-87AA69EFE580}"/>
                </a:ext>
              </a:extLst>
            </p:cNvPr>
            <p:cNvSpPr/>
            <p:nvPr/>
          </p:nvSpPr>
          <p:spPr>
            <a:xfrm>
              <a:off x="4274306" y="4874493"/>
              <a:ext cx="746821" cy="328279"/>
            </a:xfrm>
            <a:prstGeom prst="rect">
              <a:avLst/>
            </a:prstGeom>
            <a:solidFill>
              <a:schemeClr val="bg1"/>
            </a:solidFill>
            <a:ln w="1270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tângulo 39">
              <a:extLst>
                <a:ext uri="{FF2B5EF4-FFF2-40B4-BE49-F238E27FC236}">
                  <a16:creationId xmlns:a16="http://schemas.microsoft.com/office/drawing/2014/main" id="{863C3BC2-4885-BF48-58CA-A63E966C95CB}"/>
                </a:ext>
              </a:extLst>
            </p:cNvPr>
            <p:cNvSpPr/>
            <p:nvPr/>
          </p:nvSpPr>
          <p:spPr>
            <a:xfrm>
              <a:off x="4238362" y="3396176"/>
              <a:ext cx="746821" cy="328279"/>
            </a:xfrm>
            <a:prstGeom prst="rect">
              <a:avLst/>
            </a:prstGeom>
            <a:solidFill>
              <a:schemeClr val="bg1"/>
            </a:solidFill>
            <a:ln w="1270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tângulo 55">
              <a:extLst>
                <a:ext uri="{FF2B5EF4-FFF2-40B4-BE49-F238E27FC236}">
                  <a16:creationId xmlns:a16="http://schemas.microsoft.com/office/drawing/2014/main" id="{CFE48C0A-819E-CF08-2F75-51B5F225A04E}"/>
                </a:ext>
              </a:extLst>
            </p:cNvPr>
            <p:cNvSpPr/>
            <p:nvPr/>
          </p:nvSpPr>
          <p:spPr>
            <a:xfrm>
              <a:off x="7844452" y="4217938"/>
              <a:ext cx="600836" cy="328279"/>
            </a:xfrm>
            <a:prstGeom prst="rect">
              <a:avLst/>
            </a:prstGeom>
            <a:solidFill>
              <a:schemeClr val="bg1"/>
            </a:solidFill>
            <a:ln w="1270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2" name="CaixaDeTexto 221">
                  <a:extLst>
                    <a:ext uri="{FF2B5EF4-FFF2-40B4-BE49-F238E27FC236}">
                      <a16:creationId xmlns:a16="http://schemas.microsoft.com/office/drawing/2014/main" id="{B881E3B8-6C15-7111-7806-3A97120C6AAE}"/>
                    </a:ext>
                  </a:extLst>
                </p:cNvPr>
                <p:cNvSpPr txBox="1"/>
                <p:nvPr/>
              </p:nvSpPr>
              <p:spPr>
                <a:xfrm>
                  <a:off x="3720441" y="3884808"/>
                  <a:ext cx="545021"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PT" sz="1200" b="0" i="1" smtClean="0">
                            <a:solidFill>
                              <a:schemeClr val="bg1">
                                <a:lumMod val="85000"/>
                              </a:schemeClr>
                            </a:solidFill>
                            <a:latin typeface="Cambria Math" panose="02040503050406030204" pitchFamily="18" charset="0"/>
                          </a:rPr>
                          <m:t>×−34.4</m:t>
                        </m:r>
                      </m:oMath>
                    </m:oMathPara>
                  </a14:m>
                  <a:endParaRPr lang="en-US" sz="1200" dirty="0">
                    <a:solidFill>
                      <a:schemeClr val="bg1">
                        <a:lumMod val="85000"/>
                      </a:schemeClr>
                    </a:solidFill>
                  </a:endParaRPr>
                </a:p>
              </p:txBody>
            </p:sp>
          </mc:Choice>
          <mc:Fallback xmlns="">
            <p:sp>
              <p:nvSpPr>
                <p:cNvPr id="222" name="CaixaDeTexto 221">
                  <a:extLst>
                    <a:ext uri="{FF2B5EF4-FFF2-40B4-BE49-F238E27FC236}">
                      <a16:creationId xmlns:a16="http://schemas.microsoft.com/office/drawing/2014/main" id="{B881E3B8-6C15-7111-7806-3A97120C6AAE}"/>
                    </a:ext>
                  </a:extLst>
                </p:cNvPr>
                <p:cNvSpPr txBox="1">
                  <a:spLocks noRot="1" noChangeAspect="1" noMove="1" noResize="1" noEditPoints="1" noAdjustHandles="1" noChangeArrowheads="1" noChangeShapeType="1" noTextEdit="1"/>
                </p:cNvSpPr>
                <p:nvPr/>
              </p:nvSpPr>
              <p:spPr>
                <a:xfrm>
                  <a:off x="3720441" y="3884808"/>
                  <a:ext cx="545021" cy="184666"/>
                </a:xfrm>
                <a:prstGeom prst="rect">
                  <a:avLst/>
                </a:prstGeom>
                <a:blipFill>
                  <a:blip r:embed="rId3"/>
                  <a:stretch>
                    <a:fillRect l="-4545" r="-6818"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CaixaDeTexto 222">
                  <a:extLst>
                    <a:ext uri="{FF2B5EF4-FFF2-40B4-BE49-F238E27FC236}">
                      <a16:creationId xmlns:a16="http://schemas.microsoft.com/office/drawing/2014/main" id="{84C58F49-F425-AC09-2114-70CED752CB54}"/>
                    </a:ext>
                  </a:extLst>
                </p:cNvPr>
                <p:cNvSpPr txBox="1"/>
                <p:nvPr/>
              </p:nvSpPr>
              <p:spPr>
                <a:xfrm>
                  <a:off x="3735027" y="4462273"/>
                  <a:ext cx="545021"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PT" sz="1200" b="0" i="1" smtClean="0">
                            <a:solidFill>
                              <a:schemeClr val="bg1">
                                <a:lumMod val="85000"/>
                              </a:schemeClr>
                            </a:solidFill>
                            <a:latin typeface="Cambria Math" panose="02040503050406030204" pitchFamily="18" charset="0"/>
                          </a:rPr>
                          <m:t>×−2.52</m:t>
                        </m:r>
                      </m:oMath>
                    </m:oMathPara>
                  </a14:m>
                  <a:endParaRPr lang="en-US" sz="1200" dirty="0">
                    <a:solidFill>
                      <a:schemeClr val="bg1">
                        <a:lumMod val="85000"/>
                      </a:schemeClr>
                    </a:solidFill>
                  </a:endParaRPr>
                </a:p>
              </p:txBody>
            </p:sp>
          </mc:Choice>
          <mc:Fallback xmlns="">
            <p:sp>
              <p:nvSpPr>
                <p:cNvPr id="223" name="CaixaDeTexto 222">
                  <a:extLst>
                    <a:ext uri="{FF2B5EF4-FFF2-40B4-BE49-F238E27FC236}">
                      <a16:creationId xmlns:a16="http://schemas.microsoft.com/office/drawing/2014/main" id="{84C58F49-F425-AC09-2114-70CED752CB54}"/>
                    </a:ext>
                  </a:extLst>
                </p:cNvPr>
                <p:cNvSpPr txBox="1">
                  <a:spLocks noRot="1" noChangeAspect="1" noMove="1" noResize="1" noEditPoints="1" noAdjustHandles="1" noChangeArrowheads="1" noChangeShapeType="1" noTextEdit="1"/>
                </p:cNvSpPr>
                <p:nvPr/>
              </p:nvSpPr>
              <p:spPr>
                <a:xfrm>
                  <a:off x="3735027" y="4462273"/>
                  <a:ext cx="545021" cy="184666"/>
                </a:xfrm>
                <a:prstGeom prst="rect">
                  <a:avLst/>
                </a:prstGeom>
                <a:blipFill>
                  <a:blip r:embed="rId4"/>
                  <a:stretch>
                    <a:fillRect l="-4545" r="-681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4" name="CaixaDeTexto 223">
                  <a:extLst>
                    <a:ext uri="{FF2B5EF4-FFF2-40B4-BE49-F238E27FC236}">
                      <a16:creationId xmlns:a16="http://schemas.microsoft.com/office/drawing/2014/main" id="{4CA187D2-B958-D02C-7112-E38981C9EE82}"/>
                    </a:ext>
                  </a:extLst>
                </p:cNvPr>
                <p:cNvSpPr txBox="1"/>
                <p:nvPr/>
              </p:nvSpPr>
              <p:spPr>
                <a:xfrm>
                  <a:off x="6589042" y="3598767"/>
                  <a:ext cx="545021"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PT" sz="1200" b="0" i="1" smtClean="0">
                            <a:solidFill>
                              <a:schemeClr val="bg1">
                                <a:lumMod val="85000"/>
                              </a:schemeClr>
                            </a:solidFill>
                            <a:latin typeface="Cambria Math" panose="02040503050406030204" pitchFamily="18" charset="0"/>
                          </a:rPr>
                          <m:t>×−1.30</m:t>
                        </m:r>
                      </m:oMath>
                    </m:oMathPara>
                  </a14:m>
                  <a:endParaRPr lang="en-US" sz="1200" dirty="0">
                    <a:solidFill>
                      <a:schemeClr val="bg1">
                        <a:lumMod val="85000"/>
                      </a:schemeClr>
                    </a:solidFill>
                  </a:endParaRPr>
                </a:p>
              </p:txBody>
            </p:sp>
          </mc:Choice>
          <mc:Fallback xmlns="">
            <p:sp>
              <p:nvSpPr>
                <p:cNvPr id="224" name="CaixaDeTexto 223">
                  <a:extLst>
                    <a:ext uri="{FF2B5EF4-FFF2-40B4-BE49-F238E27FC236}">
                      <a16:creationId xmlns:a16="http://schemas.microsoft.com/office/drawing/2014/main" id="{4CA187D2-B958-D02C-7112-E38981C9EE82}"/>
                    </a:ext>
                  </a:extLst>
                </p:cNvPr>
                <p:cNvSpPr txBox="1">
                  <a:spLocks noRot="1" noChangeAspect="1" noMove="1" noResize="1" noEditPoints="1" noAdjustHandles="1" noChangeArrowheads="1" noChangeShapeType="1" noTextEdit="1"/>
                </p:cNvSpPr>
                <p:nvPr/>
              </p:nvSpPr>
              <p:spPr>
                <a:xfrm>
                  <a:off x="6589042" y="3598767"/>
                  <a:ext cx="545021" cy="184666"/>
                </a:xfrm>
                <a:prstGeom prst="rect">
                  <a:avLst/>
                </a:prstGeom>
                <a:blipFill>
                  <a:blip r:embed="rId5"/>
                  <a:stretch>
                    <a:fillRect l="-4545" r="-6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5" name="CaixaDeTexto 224">
                  <a:extLst>
                    <a:ext uri="{FF2B5EF4-FFF2-40B4-BE49-F238E27FC236}">
                      <a16:creationId xmlns:a16="http://schemas.microsoft.com/office/drawing/2014/main" id="{90843CF5-E077-EF49-CAA3-2DF5ADE8297D}"/>
                    </a:ext>
                  </a:extLst>
                </p:cNvPr>
                <p:cNvSpPr txBox="1"/>
                <p:nvPr/>
              </p:nvSpPr>
              <p:spPr>
                <a:xfrm>
                  <a:off x="6669119" y="4882073"/>
                  <a:ext cx="429605"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PT" sz="1200" b="0" i="1" smtClean="0">
                            <a:solidFill>
                              <a:schemeClr val="bg1">
                                <a:lumMod val="85000"/>
                              </a:schemeClr>
                            </a:solidFill>
                            <a:latin typeface="Cambria Math" panose="02040503050406030204" pitchFamily="18" charset="0"/>
                          </a:rPr>
                          <m:t>×2.28</m:t>
                        </m:r>
                      </m:oMath>
                    </m:oMathPara>
                  </a14:m>
                  <a:endParaRPr lang="en-US" sz="1200" dirty="0">
                    <a:solidFill>
                      <a:schemeClr val="bg1">
                        <a:lumMod val="85000"/>
                      </a:schemeClr>
                    </a:solidFill>
                  </a:endParaRPr>
                </a:p>
              </p:txBody>
            </p:sp>
          </mc:Choice>
          <mc:Fallback xmlns="">
            <p:sp>
              <p:nvSpPr>
                <p:cNvPr id="225" name="CaixaDeTexto 224">
                  <a:extLst>
                    <a:ext uri="{FF2B5EF4-FFF2-40B4-BE49-F238E27FC236}">
                      <a16:creationId xmlns:a16="http://schemas.microsoft.com/office/drawing/2014/main" id="{90843CF5-E077-EF49-CAA3-2DF5ADE8297D}"/>
                    </a:ext>
                  </a:extLst>
                </p:cNvPr>
                <p:cNvSpPr txBox="1">
                  <a:spLocks noRot="1" noChangeAspect="1" noMove="1" noResize="1" noEditPoints="1" noAdjustHandles="1" noChangeArrowheads="1" noChangeShapeType="1" noTextEdit="1"/>
                </p:cNvSpPr>
                <p:nvPr/>
              </p:nvSpPr>
              <p:spPr>
                <a:xfrm>
                  <a:off x="6669119" y="4882073"/>
                  <a:ext cx="429605" cy="184666"/>
                </a:xfrm>
                <a:prstGeom prst="rect">
                  <a:avLst/>
                </a:prstGeom>
                <a:blipFill>
                  <a:blip r:embed="rId6"/>
                  <a:stretch>
                    <a:fillRect l="-5714" r="-8571"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6" name="CaixaDeTexto 225">
                  <a:extLst>
                    <a:ext uri="{FF2B5EF4-FFF2-40B4-BE49-F238E27FC236}">
                      <a16:creationId xmlns:a16="http://schemas.microsoft.com/office/drawing/2014/main" id="{5914D6B5-3D24-0C17-E865-01F51D498F2F}"/>
                    </a:ext>
                  </a:extLst>
                </p:cNvPr>
                <p:cNvSpPr txBox="1"/>
                <p:nvPr/>
              </p:nvSpPr>
              <p:spPr>
                <a:xfrm>
                  <a:off x="4415674" y="4946299"/>
                  <a:ext cx="434414"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PT" sz="1200" i="1" smtClean="0">
                            <a:solidFill>
                              <a:schemeClr val="bg1">
                                <a:lumMod val="85000"/>
                              </a:schemeClr>
                            </a:solidFill>
                            <a:latin typeface="Cambria Math" panose="02040503050406030204" pitchFamily="18" charset="0"/>
                          </a:rPr>
                          <m:t>+</m:t>
                        </m:r>
                        <m:r>
                          <a:rPr lang="pt-PT" sz="1200" b="0" i="1" smtClean="0">
                            <a:solidFill>
                              <a:schemeClr val="bg1">
                                <a:lumMod val="85000"/>
                              </a:schemeClr>
                            </a:solidFill>
                            <a:latin typeface="Cambria Math" panose="02040503050406030204" pitchFamily="18" charset="0"/>
                          </a:rPr>
                          <m:t>1.29</m:t>
                        </m:r>
                      </m:oMath>
                    </m:oMathPara>
                  </a14:m>
                  <a:endParaRPr lang="en-US" sz="1200" dirty="0">
                    <a:solidFill>
                      <a:schemeClr val="bg1">
                        <a:lumMod val="85000"/>
                      </a:schemeClr>
                    </a:solidFill>
                  </a:endParaRPr>
                </a:p>
              </p:txBody>
            </p:sp>
          </mc:Choice>
          <mc:Fallback xmlns="">
            <p:sp>
              <p:nvSpPr>
                <p:cNvPr id="226" name="CaixaDeTexto 225">
                  <a:extLst>
                    <a:ext uri="{FF2B5EF4-FFF2-40B4-BE49-F238E27FC236}">
                      <a16:creationId xmlns:a16="http://schemas.microsoft.com/office/drawing/2014/main" id="{5914D6B5-3D24-0C17-E865-01F51D498F2F}"/>
                    </a:ext>
                  </a:extLst>
                </p:cNvPr>
                <p:cNvSpPr txBox="1">
                  <a:spLocks noRot="1" noChangeAspect="1" noMove="1" noResize="1" noEditPoints="1" noAdjustHandles="1" noChangeArrowheads="1" noChangeShapeType="1" noTextEdit="1"/>
                </p:cNvSpPr>
                <p:nvPr/>
              </p:nvSpPr>
              <p:spPr>
                <a:xfrm>
                  <a:off x="4415674" y="4946299"/>
                  <a:ext cx="434414" cy="184666"/>
                </a:xfrm>
                <a:prstGeom prst="rect">
                  <a:avLst/>
                </a:prstGeom>
                <a:blipFill>
                  <a:blip r:embed="rId7"/>
                  <a:stretch>
                    <a:fillRect l="-5714" r="-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7" name="CaixaDeTexto 226">
                  <a:extLst>
                    <a:ext uri="{FF2B5EF4-FFF2-40B4-BE49-F238E27FC236}">
                      <a16:creationId xmlns:a16="http://schemas.microsoft.com/office/drawing/2014/main" id="{6C281BCF-6434-F8B3-0E5A-0A0906FCB602}"/>
                    </a:ext>
                  </a:extLst>
                </p:cNvPr>
                <p:cNvSpPr txBox="1"/>
                <p:nvPr/>
              </p:nvSpPr>
              <p:spPr>
                <a:xfrm>
                  <a:off x="4366236" y="3461138"/>
                  <a:ext cx="434414"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PT" sz="1200" i="1" smtClean="0">
                            <a:solidFill>
                              <a:schemeClr val="bg1">
                                <a:lumMod val="85000"/>
                              </a:schemeClr>
                            </a:solidFill>
                            <a:latin typeface="Cambria Math" panose="02040503050406030204" pitchFamily="18" charset="0"/>
                          </a:rPr>
                          <m:t>+</m:t>
                        </m:r>
                        <m:r>
                          <a:rPr lang="pt-PT" sz="1200" b="0" i="1" smtClean="0">
                            <a:solidFill>
                              <a:schemeClr val="bg1">
                                <a:lumMod val="85000"/>
                              </a:schemeClr>
                            </a:solidFill>
                            <a:latin typeface="Cambria Math" panose="02040503050406030204" pitchFamily="18" charset="0"/>
                          </a:rPr>
                          <m:t>2.14</m:t>
                        </m:r>
                      </m:oMath>
                    </m:oMathPara>
                  </a14:m>
                  <a:endParaRPr lang="en-US" sz="1200" dirty="0">
                    <a:solidFill>
                      <a:schemeClr val="bg1">
                        <a:lumMod val="85000"/>
                      </a:schemeClr>
                    </a:solidFill>
                  </a:endParaRPr>
                </a:p>
              </p:txBody>
            </p:sp>
          </mc:Choice>
          <mc:Fallback xmlns="">
            <p:sp>
              <p:nvSpPr>
                <p:cNvPr id="227" name="CaixaDeTexto 226">
                  <a:extLst>
                    <a:ext uri="{FF2B5EF4-FFF2-40B4-BE49-F238E27FC236}">
                      <a16:creationId xmlns:a16="http://schemas.microsoft.com/office/drawing/2014/main" id="{6C281BCF-6434-F8B3-0E5A-0A0906FCB602}"/>
                    </a:ext>
                  </a:extLst>
                </p:cNvPr>
                <p:cNvSpPr txBox="1">
                  <a:spLocks noRot="1" noChangeAspect="1" noMove="1" noResize="1" noEditPoints="1" noAdjustHandles="1" noChangeArrowheads="1" noChangeShapeType="1" noTextEdit="1"/>
                </p:cNvSpPr>
                <p:nvPr/>
              </p:nvSpPr>
              <p:spPr>
                <a:xfrm>
                  <a:off x="4366236" y="3461138"/>
                  <a:ext cx="434414" cy="184666"/>
                </a:xfrm>
                <a:prstGeom prst="rect">
                  <a:avLst/>
                </a:prstGeom>
                <a:blipFill>
                  <a:blip r:embed="rId8"/>
                  <a:stretch>
                    <a:fillRect l="-5714" r="-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8" name="CaixaDeTexto 227">
                  <a:extLst>
                    <a:ext uri="{FF2B5EF4-FFF2-40B4-BE49-F238E27FC236}">
                      <a16:creationId xmlns:a16="http://schemas.microsoft.com/office/drawing/2014/main" id="{2F2985CD-90CD-4E1B-9988-F7FA03327A4F}"/>
                    </a:ext>
                  </a:extLst>
                </p:cNvPr>
                <p:cNvSpPr txBox="1"/>
                <p:nvPr/>
              </p:nvSpPr>
              <p:spPr>
                <a:xfrm>
                  <a:off x="7854138" y="4289744"/>
                  <a:ext cx="84318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PT" sz="1200" i="1" smtClean="0">
                            <a:solidFill>
                              <a:schemeClr val="bg1">
                                <a:lumMod val="85000"/>
                              </a:schemeClr>
                            </a:solidFill>
                            <a:latin typeface="Cambria Math" panose="02040503050406030204" pitchFamily="18" charset="0"/>
                          </a:rPr>
                          <m:t>+</m:t>
                        </m:r>
                        <m:r>
                          <a:rPr lang="pt-PT" sz="1200" b="0" i="1" smtClean="0">
                            <a:solidFill>
                              <a:schemeClr val="bg1">
                                <a:lumMod val="85000"/>
                              </a:schemeClr>
                            </a:solidFill>
                            <a:latin typeface="Cambria Math" panose="02040503050406030204" pitchFamily="18" charset="0"/>
                          </a:rPr>
                          <m:t>−0.58   =</m:t>
                        </m:r>
                      </m:oMath>
                    </m:oMathPara>
                  </a14:m>
                  <a:endParaRPr lang="en-US" sz="1200" dirty="0">
                    <a:solidFill>
                      <a:schemeClr val="bg1">
                        <a:lumMod val="85000"/>
                      </a:schemeClr>
                    </a:solidFill>
                  </a:endParaRPr>
                </a:p>
              </p:txBody>
            </p:sp>
          </mc:Choice>
          <mc:Fallback xmlns="">
            <p:sp>
              <p:nvSpPr>
                <p:cNvPr id="228" name="CaixaDeTexto 227">
                  <a:extLst>
                    <a:ext uri="{FF2B5EF4-FFF2-40B4-BE49-F238E27FC236}">
                      <a16:creationId xmlns:a16="http://schemas.microsoft.com/office/drawing/2014/main" id="{2F2985CD-90CD-4E1B-9988-F7FA03327A4F}"/>
                    </a:ext>
                  </a:extLst>
                </p:cNvPr>
                <p:cNvSpPr txBox="1">
                  <a:spLocks noRot="1" noChangeAspect="1" noMove="1" noResize="1" noEditPoints="1" noAdjustHandles="1" noChangeArrowheads="1" noChangeShapeType="1" noTextEdit="1"/>
                </p:cNvSpPr>
                <p:nvPr/>
              </p:nvSpPr>
              <p:spPr>
                <a:xfrm>
                  <a:off x="7854138" y="4289744"/>
                  <a:ext cx="843180" cy="184666"/>
                </a:xfrm>
                <a:prstGeom prst="rect">
                  <a:avLst/>
                </a:prstGeom>
                <a:blipFill>
                  <a:blip r:embed="rId9"/>
                  <a:stretch>
                    <a:fillRect l="-2985" t="-6250" r="-1493" b="-31250"/>
                  </a:stretch>
                </a:blipFill>
              </p:spPr>
              <p:txBody>
                <a:bodyPr/>
                <a:lstStyle/>
                <a:p>
                  <a:r>
                    <a:rPr lang="en-US">
                      <a:noFill/>
                    </a:rPr>
                    <a:t> </a:t>
                  </a:r>
                </a:p>
              </p:txBody>
            </p:sp>
          </mc:Fallback>
        </mc:AlternateContent>
        <p:sp>
          <p:nvSpPr>
            <p:cNvPr id="179" name="Forma Livre 178">
              <a:extLst>
                <a:ext uri="{FF2B5EF4-FFF2-40B4-BE49-F238E27FC236}">
                  <a16:creationId xmlns:a16="http://schemas.microsoft.com/office/drawing/2014/main" id="{9A676A86-3EBF-09B0-6C4B-3FB170BE39A8}"/>
                </a:ext>
              </a:extLst>
            </p:cNvPr>
            <p:cNvSpPr/>
            <p:nvPr/>
          </p:nvSpPr>
          <p:spPr>
            <a:xfrm>
              <a:off x="767913" y="2984921"/>
              <a:ext cx="1360123" cy="1171056"/>
            </a:xfrm>
            <a:custGeom>
              <a:avLst/>
              <a:gdLst>
                <a:gd name="connsiteX0" fmla="*/ 0 w 1329338"/>
                <a:gd name="connsiteY0" fmla="*/ 1351422 h 1377544"/>
                <a:gd name="connsiteX1" fmla="*/ 276626 w 1329338"/>
                <a:gd name="connsiteY1" fmla="*/ 1097848 h 1377544"/>
                <a:gd name="connsiteX2" fmla="*/ 391886 w 1329338"/>
                <a:gd name="connsiteY2" fmla="*/ 52820 h 1377544"/>
                <a:gd name="connsiteX3" fmla="*/ 783772 w 1329338"/>
                <a:gd name="connsiteY3" fmla="*/ 267973 h 1377544"/>
                <a:gd name="connsiteX4" fmla="*/ 1098817 w 1329338"/>
                <a:gd name="connsiteY4" fmla="*/ 1243845 h 1377544"/>
                <a:gd name="connsiteX5" fmla="*/ 1329338 w 1329338"/>
                <a:gd name="connsiteY5" fmla="*/ 1343738 h 1377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9338" h="1377544">
                  <a:moveTo>
                    <a:pt x="0" y="1351422"/>
                  </a:moveTo>
                  <a:cubicBezTo>
                    <a:pt x="105656" y="1332852"/>
                    <a:pt x="211312" y="1314282"/>
                    <a:pt x="276626" y="1097848"/>
                  </a:cubicBezTo>
                  <a:cubicBezTo>
                    <a:pt x="341940" y="881414"/>
                    <a:pt x="307362" y="191132"/>
                    <a:pt x="391886" y="52820"/>
                  </a:cubicBezTo>
                  <a:cubicBezTo>
                    <a:pt x="476410" y="-85492"/>
                    <a:pt x="665950" y="69469"/>
                    <a:pt x="783772" y="267973"/>
                  </a:cubicBezTo>
                  <a:cubicBezTo>
                    <a:pt x="901594" y="466477"/>
                    <a:pt x="1007889" y="1064551"/>
                    <a:pt x="1098817" y="1243845"/>
                  </a:cubicBezTo>
                  <a:cubicBezTo>
                    <a:pt x="1189745" y="1423139"/>
                    <a:pt x="1259541" y="1383438"/>
                    <a:pt x="1329338" y="1343738"/>
                  </a:cubicBezTo>
                </a:path>
              </a:pathLst>
            </a:cu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5" name="Conexão Reta 214">
              <a:extLst>
                <a:ext uri="{FF2B5EF4-FFF2-40B4-BE49-F238E27FC236}">
                  <a16:creationId xmlns:a16="http://schemas.microsoft.com/office/drawing/2014/main" id="{0B6798B6-74AA-801D-ABCE-86D623B2FB30}"/>
                </a:ext>
              </a:extLst>
            </p:cNvPr>
            <p:cNvCxnSpPr>
              <a:cxnSpLocks/>
            </p:cNvCxnSpPr>
            <p:nvPr/>
          </p:nvCxnSpPr>
          <p:spPr>
            <a:xfrm>
              <a:off x="976916" y="4153201"/>
              <a:ext cx="0" cy="900000"/>
            </a:xfrm>
            <a:prstGeom prst="line">
              <a:avLst/>
            </a:prstGeom>
            <a:ln>
              <a:solidFill>
                <a:srgbClr val="3D78B5"/>
              </a:solidFill>
              <a:prstDash val="sysDash"/>
              <a:headEnd type="triangle"/>
            </a:ln>
          </p:spPr>
          <p:style>
            <a:lnRef idx="2">
              <a:schemeClr val="accent1"/>
            </a:lnRef>
            <a:fillRef idx="0">
              <a:schemeClr val="accent1"/>
            </a:fillRef>
            <a:effectRef idx="1">
              <a:schemeClr val="accent1"/>
            </a:effectRef>
            <a:fontRef idx="minor">
              <a:schemeClr val="tx1"/>
            </a:fontRef>
          </p:style>
        </p:cxnSp>
        <p:cxnSp>
          <p:nvCxnSpPr>
            <p:cNvPr id="177" name="Conexão Reta 176">
              <a:extLst>
                <a:ext uri="{FF2B5EF4-FFF2-40B4-BE49-F238E27FC236}">
                  <a16:creationId xmlns:a16="http://schemas.microsoft.com/office/drawing/2014/main" id="{810E7E2D-F04B-B8DE-E08A-8A514A22E393}"/>
                </a:ext>
              </a:extLst>
            </p:cNvPr>
            <p:cNvCxnSpPr>
              <a:cxnSpLocks/>
            </p:cNvCxnSpPr>
            <p:nvPr/>
          </p:nvCxnSpPr>
          <p:spPr>
            <a:xfrm>
              <a:off x="868980" y="3574350"/>
              <a:ext cx="1253604"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0" name="Retângulo 9">
              <a:extLst>
                <a:ext uri="{FF2B5EF4-FFF2-40B4-BE49-F238E27FC236}">
                  <a16:creationId xmlns:a16="http://schemas.microsoft.com/office/drawing/2014/main" id="{0E86B6C7-1BC1-52BE-B1AA-533D4837C194}"/>
                </a:ext>
              </a:extLst>
            </p:cNvPr>
            <p:cNvSpPr/>
            <p:nvPr/>
          </p:nvSpPr>
          <p:spPr>
            <a:xfrm>
              <a:off x="2807412" y="4063566"/>
              <a:ext cx="648910" cy="596790"/>
            </a:xfrm>
            <a:prstGeom prst="rect">
              <a:avLst/>
            </a:prstGeom>
            <a:solidFill>
              <a:schemeClr val="bg1"/>
            </a:solidFill>
            <a:ln w="28575">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tângulo 12">
              <a:extLst>
                <a:ext uri="{FF2B5EF4-FFF2-40B4-BE49-F238E27FC236}">
                  <a16:creationId xmlns:a16="http://schemas.microsoft.com/office/drawing/2014/main" id="{39CDC901-874B-E8F4-8108-D543D94405F7}"/>
                </a:ext>
              </a:extLst>
            </p:cNvPr>
            <p:cNvSpPr/>
            <p:nvPr/>
          </p:nvSpPr>
          <p:spPr>
            <a:xfrm>
              <a:off x="5224277" y="2763225"/>
              <a:ext cx="923457" cy="872133"/>
            </a:xfrm>
            <a:prstGeom prst="rect">
              <a:avLst/>
            </a:prstGeom>
            <a:solidFill>
              <a:schemeClr val="bg1"/>
            </a:solidFill>
            <a:ln w="28575">
              <a:solidFill>
                <a:srgbClr val="CCAE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tângulo 13">
              <a:extLst>
                <a:ext uri="{FF2B5EF4-FFF2-40B4-BE49-F238E27FC236}">
                  <a16:creationId xmlns:a16="http://schemas.microsoft.com/office/drawing/2014/main" id="{08E6B1FF-A072-CA7F-BF70-CD7FC0095071}"/>
                </a:ext>
              </a:extLst>
            </p:cNvPr>
            <p:cNvSpPr/>
            <p:nvPr/>
          </p:nvSpPr>
          <p:spPr>
            <a:xfrm>
              <a:off x="5224275" y="4957792"/>
              <a:ext cx="923457" cy="872133"/>
            </a:xfrm>
            <a:prstGeom prst="rect">
              <a:avLst/>
            </a:prstGeom>
            <a:solidFill>
              <a:schemeClr val="bg1"/>
            </a:solidFill>
            <a:ln w="28575">
              <a:solidFill>
                <a:srgbClr val="B752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tângulo 18">
              <a:extLst>
                <a:ext uri="{FF2B5EF4-FFF2-40B4-BE49-F238E27FC236}">
                  <a16:creationId xmlns:a16="http://schemas.microsoft.com/office/drawing/2014/main" id="{CFAC91FE-3C24-EA01-0B10-78D51D696188}"/>
                </a:ext>
              </a:extLst>
            </p:cNvPr>
            <p:cNvSpPr/>
            <p:nvPr/>
          </p:nvSpPr>
          <p:spPr>
            <a:xfrm>
              <a:off x="8708110" y="4058673"/>
              <a:ext cx="648910" cy="596790"/>
            </a:xfrm>
            <a:prstGeom prst="rect">
              <a:avLst/>
            </a:prstGeom>
            <a:solidFill>
              <a:schemeClr val="bg1"/>
            </a:solidFill>
            <a:ln w="28575">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aixaDeTexto 20">
              <a:extLst>
                <a:ext uri="{FF2B5EF4-FFF2-40B4-BE49-F238E27FC236}">
                  <a16:creationId xmlns:a16="http://schemas.microsoft.com/office/drawing/2014/main" id="{C76E987C-F417-CC8A-A192-BADFE6CF7A20}"/>
                </a:ext>
              </a:extLst>
            </p:cNvPr>
            <p:cNvSpPr txBox="1"/>
            <p:nvPr/>
          </p:nvSpPr>
          <p:spPr>
            <a:xfrm>
              <a:off x="2744611" y="3717795"/>
              <a:ext cx="746821" cy="338554"/>
            </a:xfrm>
            <a:prstGeom prst="rect">
              <a:avLst/>
            </a:prstGeom>
            <a:noFill/>
            <a:ln>
              <a:noFill/>
            </a:ln>
          </p:spPr>
          <p:txBody>
            <a:bodyPr wrap="square">
              <a:spAutoFit/>
            </a:bodyPr>
            <a:lstStyle/>
            <a:p>
              <a:pPr algn="ctr"/>
              <a:r>
                <a:rPr lang="pt-PT" sz="1600" b="1" dirty="0">
                  <a:solidFill>
                    <a:schemeClr val="bg1">
                      <a:lumMod val="95000"/>
                    </a:schemeClr>
                  </a:solidFill>
                </a:rPr>
                <a:t>input</a:t>
              </a:r>
              <a:endParaRPr lang="en-US" sz="1600" b="1" dirty="0">
                <a:solidFill>
                  <a:schemeClr val="bg1">
                    <a:lumMod val="95000"/>
                  </a:schemeClr>
                </a:solidFill>
              </a:endParaRPr>
            </a:p>
          </p:txBody>
        </p:sp>
        <p:sp>
          <p:nvSpPr>
            <p:cNvPr id="22" name="CaixaDeTexto 21">
              <a:extLst>
                <a:ext uri="{FF2B5EF4-FFF2-40B4-BE49-F238E27FC236}">
                  <a16:creationId xmlns:a16="http://schemas.microsoft.com/office/drawing/2014/main" id="{A6C5BD73-9F90-6229-EEF9-F83889E96E9F}"/>
                </a:ext>
              </a:extLst>
            </p:cNvPr>
            <p:cNvSpPr txBox="1"/>
            <p:nvPr/>
          </p:nvSpPr>
          <p:spPr>
            <a:xfrm>
              <a:off x="8597713" y="3702382"/>
              <a:ext cx="849676" cy="338554"/>
            </a:xfrm>
            <a:prstGeom prst="rect">
              <a:avLst/>
            </a:prstGeom>
            <a:noFill/>
          </p:spPr>
          <p:txBody>
            <a:bodyPr wrap="square">
              <a:spAutoFit/>
            </a:bodyPr>
            <a:lstStyle/>
            <a:p>
              <a:pPr algn="ctr"/>
              <a:r>
                <a:rPr lang="pt-PT" sz="1600" b="1" dirty="0">
                  <a:solidFill>
                    <a:schemeClr val="bg1">
                      <a:lumMod val="95000"/>
                    </a:schemeClr>
                  </a:solidFill>
                </a:rPr>
                <a:t>output</a:t>
              </a:r>
              <a:endParaRPr lang="en-US" sz="1600" b="1" dirty="0">
                <a:solidFill>
                  <a:schemeClr val="bg1">
                    <a:lumMod val="95000"/>
                  </a:schemeClr>
                </a:solidFill>
              </a:endParaRPr>
            </a:p>
          </p:txBody>
        </p:sp>
        <p:cxnSp>
          <p:nvCxnSpPr>
            <p:cNvPr id="29" name="Conexão Reta 28">
              <a:extLst>
                <a:ext uri="{FF2B5EF4-FFF2-40B4-BE49-F238E27FC236}">
                  <a16:creationId xmlns:a16="http://schemas.microsoft.com/office/drawing/2014/main" id="{012A6B72-33E9-A5DA-C14C-813ECC5D8BFE}"/>
                </a:ext>
              </a:extLst>
            </p:cNvPr>
            <p:cNvCxnSpPr>
              <a:cxnSpLocks/>
            </p:cNvCxnSpPr>
            <p:nvPr/>
          </p:nvCxnSpPr>
          <p:spPr>
            <a:xfrm flipH="1">
              <a:off x="5685247" y="2860338"/>
              <a:ext cx="758" cy="70082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Conexão Reta 29">
              <a:extLst>
                <a:ext uri="{FF2B5EF4-FFF2-40B4-BE49-F238E27FC236}">
                  <a16:creationId xmlns:a16="http://schemas.microsoft.com/office/drawing/2014/main" id="{0B9136ED-B977-B5FF-06F5-2784F9685568}"/>
                </a:ext>
              </a:extLst>
            </p:cNvPr>
            <p:cNvCxnSpPr>
              <a:cxnSpLocks/>
            </p:cNvCxnSpPr>
            <p:nvPr/>
          </p:nvCxnSpPr>
          <p:spPr>
            <a:xfrm rot="16200000" flipH="1">
              <a:off x="5667409" y="3048551"/>
              <a:ext cx="758" cy="70082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Forma Livre 30">
              <a:extLst>
                <a:ext uri="{FF2B5EF4-FFF2-40B4-BE49-F238E27FC236}">
                  <a16:creationId xmlns:a16="http://schemas.microsoft.com/office/drawing/2014/main" id="{FBE779D1-3853-14A8-DFFC-40B04382358B}"/>
                </a:ext>
              </a:extLst>
            </p:cNvPr>
            <p:cNvSpPr/>
            <p:nvPr/>
          </p:nvSpPr>
          <p:spPr>
            <a:xfrm>
              <a:off x="5334159" y="2893387"/>
              <a:ext cx="614406" cy="465193"/>
            </a:xfrm>
            <a:custGeom>
              <a:avLst/>
              <a:gdLst>
                <a:gd name="connsiteX0" fmla="*/ 0 w 477671"/>
                <a:gd name="connsiteY0" fmla="*/ 361665 h 361665"/>
                <a:gd name="connsiteX1" fmla="*/ 279779 w 477671"/>
                <a:gd name="connsiteY1" fmla="*/ 300251 h 361665"/>
                <a:gd name="connsiteX2" fmla="*/ 477671 w 477671"/>
                <a:gd name="connsiteY2" fmla="*/ 0 h 361665"/>
              </a:gdLst>
              <a:ahLst/>
              <a:cxnLst>
                <a:cxn ang="0">
                  <a:pos x="connsiteX0" y="connsiteY0"/>
                </a:cxn>
                <a:cxn ang="0">
                  <a:pos x="connsiteX1" y="connsiteY1"/>
                </a:cxn>
                <a:cxn ang="0">
                  <a:pos x="connsiteX2" y="connsiteY2"/>
                </a:cxn>
              </a:cxnLst>
              <a:rect l="l" t="t" r="r" b="b"/>
              <a:pathLst>
                <a:path w="477671" h="361665">
                  <a:moveTo>
                    <a:pt x="0" y="361665"/>
                  </a:moveTo>
                  <a:cubicBezTo>
                    <a:pt x="100083" y="361096"/>
                    <a:pt x="200167" y="360528"/>
                    <a:pt x="279779" y="300251"/>
                  </a:cubicBezTo>
                  <a:cubicBezTo>
                    <a:pt x="359391" y="239974"/>
                    <a:pt x="418531" y="119987"/>
                    <a:pt x="477671" y="0"/>
                  </a:cubicBezTo>
                </a:path>
              </a:pathLst>
            </a:cu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Conexão Reta 31">
              <a:extLst>
                <a:ext uri="{FF2B5EF4-FFF2-40B4-BE49-F238E27FC236}">
                  <a16:creationId xmlns:a16="http://schemas.microsoft.com/office/drawing/2014/main" id="{39625457-980A-F535-53B3-843452A8B15A}"/>
                </a:ext>
              </a:extLst>
            </p:cNvPr>
            <p:cNvCxnSpPr>
              <a:cxnSpLocks/>
            </p:cNvCxnSpPr>
            <p:nvPr/>
          </p:nvCxnSpPr>
          <p:spPr>
            <a:xfrm flipH="1">
              <a:off x="5687621" y="5066739"/>
              <a:ext cx="758" cy="70082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Conexão Reta 32">
              <a:extLst>
                <a:ext uri="{FF2B5EF4-FFF2-40B4-BE49-F238E27FC236}">
                  <a16:creationId xmlns:a16="http://schemas.microsoft.com/office/drawing/2014/main" id="{1B2696D1-6839-7BC2-CD89-0F3D08208E86}"/>
                </a:ext>
              </a:extLst>
            </p:cNvPr>
            <p:cNvCxnSpPr>
              <a:cxnSpLocks/>
            </p:cNvCxnSpPr>
            <p:nvPr/>
          </p:nvCxnSpPr>
          <p:spPr>
            <a:xfrm rot="16200000" flipH="1">
              <a:off x="5669784" y="5254951"/>
              <a:ext cx="758" cy="70082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Forma Livre 33">
              <a:extLst>
                <a:ext uri="{FF2B5EF4-FFF2-40B4-BE49-F238E27FC236}">
                  <a16:creationId xmlns:a16="http://schemas.microsoft.com/office/drawing/2014/main" id="{2DF113C3-B364-23FA-6C78-59F04F3858E9}"/>
                </a:ext>
              </a:extLst>
            </p:cNvPr>
            <p:cNvSpPr/>
            <p:nvPr/>
          </p:nvSpPr>
          <p:spPr>
            <a:xfrm>
              <a:off x="5336533" y="5099788"/>
              <a:ext cx="614406" cy="465193"/>
            </a:xfrm>
            <a:custGeom>
              <a:avLst/>
              <a:gdLst>
                <a:gd name="connsiteX0" fmla="*/ 0 w 477671"/>
                <a:gd name="connsiteY0" fmla="*/ 361665 h 361665"/>
                <a:gd name="connsiteX1" fmla="*/ 279779 w 477671"/>
                <a:gd name="connsiteY1" fmla="*/ 300251 h 361665"/>
                <a:gd name="connsiteX2" fmla="*/ 477671 w 477671"/>
                <a:gd name="connsiteY2" fmla="*/ 0 h 361665"/>
              </a:gdLst>
              <a:ahLst/>
              <a:cxnLst>
                <a:cxn ang="0">
                  <a:pos x="connsiteX0" y="connsiteY0"/>
                </a:cxn>
                <a:cxn ang="0">
                  <a:pos x="connsiteX1" y="connsiteY1"/>
                </a:cxn>
                <a:cxn ang="0">
                  <a:pos x="connsiteX2" y="connsiteY2"/>
                </a:cxn>
              </a:cxnLst>
              <a:rect l="l" t="t" r="r" b="b"/>
              <a:pathLst>
                <a:path w="477671" h="361665">
                  <a:moveTo>
                    <a:pt x="0" y="361665"/>
                  </a:moveTo>
                  <a:cubicBezTo>
                    <a:pt x="100083" y="361096"/>
                    <a:pt x="200167" y="360528"/>
                    <a:pt x="279779" y="300251"/>
                  </a:cubicBezTo>
                  <a:cubicBezTo>
                    <a:pt x="359391" y="239974"/>
                    <a:pt x="418531" y="119987"/>
                    <a:pt x="477671" y="0"/>
                  </a:cubicBezTo>
                </a:path>
              </a:pathLst>
            </a:cu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CaixaDeTexto 59">
              <a:extLst>
                <a:ext uri="{FF2B5EF4-FFF2-40B4-BE49-F238E27FC236}">
                  <a16:creationId xmlns:a16="http://schemas.microsoft.com/office/drawing/2014/main" id="{C4ED98D8-6372-7609-E5AC-7656F2872675}"/>
                </a:ext>
              </a:extLst>
            </p:cNvPr>
            <p:cNvSpPr txBox="1"/>
            <p:nvPr/>
          </p:nvSpPr>
          <p:spPr>
            <a:xfrm>
              <a:off x="7291902" y="4208072"/>
              <a:ext cx="523758" cy="307777"/>
            </a:xfrm>
            <a:prstGeom prst="rect">
              <a:avLst/>
            </a:prstGeom>
            <a:solidFill>
              <a:schemeClr val="bg1"/>
            </a:solidFill>
          </p:spPr>
          <p:txBody>
            <a:bodyPr wrap="square" rtlCol="0">
              <a:spAutoFit/>
            </a:bodyPr>
            <a:lstStyle/>
            <a:p>
              <a:r>
                <a:rPr lang="en-US" sz="1400" dirty="0"/>
                <a:t>sum</a:t>
              </a:r>
            </a:p>
          </p:txBody>
        </p:sp>
        <p:sp>
          <p:nvSpPr>
            <p:cNvPr id="146" name="Retângulo 145">
              <a:extLst>
                <a:ext uri="{FF2B5EF4-FFF2-40B4-BE49-F238E27FC236}">
                  <a16:creationId xmlns:a16="http://schemas.microsoft.com/office/drawing/2014/main" id="{D334AD7B-3F9B-4B95-5A18-85BE8CE69536}"/>
                </a:ext>
              </a:extLst>
            </p:cNvPr>
            <p:cNvSpPr/>
            <p:nvPr/>
          </p:nvSpPr>
          <p:spPr>
            <a:xfrm>
              <a:off x="5385493" y="3145241"/>
              <a:ext cx="371105" cy="290455"/>
            </a:xfrm>
            <a:prstGeom prst="rect">
              <a:avLst/>
            </a:prstGeom>
            <a:noFill/>
            <a:ln>
              <a:solidFill>
                <a:srgbClr val="3D78B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tângulo 146">
              <a:extLst>
                <a:ext uri="{FF2B5EF4-FFF2-40B4-BE49-F238E27FC236}">
                  <a16:creationId xmlns:a16="http://schemas.microsoft.com/office/drawing/2014/main" id="{A83B02EF-25D0-E712-07B2-8B4852F57BEB}"/>
                </a:ext>
              </a:extLst>
            </p:cNvPr>
            <p:cNvSpPr/>
            <p:nvPr/>
          </p:nvSpPr>
          <p:spPr>
            <a:xfrm>
              <a:off x="5608083" y="5378749"/>
              <a:ext cx="148515" cy="290455"/>
            </a:xfrm>
            <a:prstGeom prst="rect">
              <a:avLst/>
            </a:prstGeom>
            <a:noFill/>
            <a:ln>
              <a:solidFill>
                <a:srgbClr val="3D78B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8" name="Conexão Reta 147">
              <a:extLst>
                <a:ext uri="{FF2B5EF4-FFF2-40B4-BE49-F238E27FC236}">
                  <a16:creationId xmlns:a16="http://schemas.microsoft.com/office/drawing/2014/main" id="{A9D15437-D663-240D-95BE-B31089EB9A49}"/>
                </a:ext>
              </a:extLst>
            </p:cNvPr>
            <p:cNvCxnSpPr>
              <a:cxnSpLocks/>
            </p:cNvCxnSpPr>
            <p:nvPr/>
          </p:nvCxnSpPr>
          <p:spPr>
            <a:xfrm>
              <a:off x="780947" y="3343604"/>
              <a:ext cx="0" cy="24863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Conexão Reta 148">
              <a:extLst>
                <a:ext uri="{FF2B5EF4-FFF2-40B4-BE49-F238E27FC236}">
                  <a16:creationId xmlns:a16="http://schemas.microsoft.com/office/drawing/2014/main" id="{7304B4BD-062A-AE23-7E55-69B773DC821D}"/>
                </a:ext>
              </a:extLst>
            </p:cNvPr>
            <p:cNvCxnSpPr>
              <a:cxnSpLocks/>
            </p:cNvCxnSpPr>
            <p:nvPr/>
          </p:nvCxnSpPr>
          <p:spPr>
            <a:xfrm>
              <a:off x="413078" y="4690968"/>
              <a:ext cx="18424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9" name="CaixaDeTexto 158">
                  <a:extLst>
                    <a:ext uri="{FF2B5EF4-FFF2-40B4-BE49-F238E27FC236}">
                      <a16:creationId xmlns:a16="http://schemas.microsoft.com/office/drawing/2014/main" id="{4ADEC0A4-0567-3E03-5F0E-CABA24CA3FBE}"/>
                    </a:ext>
                  </a:extLst>
                </p:cNvPr>
                <p:cNvSpPr txBox="1"/>
                <p:nvPr/>
              </p:nvSpPr>
              <p:spPr>
                <a:xfrm>
                  <a:off x="543124" y="4715044"/>
                  <a:ext cx="1747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PT" b="0" i="1" smtClean="0">
                            <a:latin typeface="Cambria Math" panose="02040503050406030204" pitchFamily="18" charset="0"/>
                          </a:rPr>
                          <m:t>0</m:t>
                        </m:r>
                      </m:oMath>
                    </m:oMathPara>
                  </a14:m>
                  <a:endParaRPr lang="en-US" dirty="0"/>
                </a:p>
              </p:txBody>
            </p:sp>
          </mc:Choice>
          <mc:Fallback xmlns="">
            <p:sp>
              <p:nvSpPr>
                <p:cNvPr id="159" name="CaixaDeTexto 158">
                  <a:extLst>
                    <a:ext uri="{FF2B5EF4-FFF2-40B4-BE49-F238E27FC236}">
                      <a16:creationId xmlns:a16="http://schemas.microsoft.com/office/drawing/2014/main" id="{4ADEC0A4-0567-3E03-5F0E-CABA24CA3FBE}"/>
                    </a:ext>
                  </a:extLst>
                </p:cNvPr>
                <p:cNvSpPr txBox="1">
                  <a:spLocks noRot="1" noChangeAspect="1" noMove="1" noResize="1" noEditPoints="1" noAdjustHandles="1" noChangeArrowheads="1" noChangeShapeType="1" noTextEdit="1"/>
                </p:cNvSpPr>
                <p:nvPr/>
              </p:nvSpPr>
              <p:spPr>
                <a:xfrm>
                  <a:off x="543124" y="4715044"/>
                  <a:ext cx="174727" cy="276999"/>
                </a:xfrm>
                <a:prstGeom prst="rect">
                  <a:avLst/>
                </a:prstGeom>
                <a:blipFill>
                  <a:blip r:embed="rId10"/>
                  <a:stretch>
                    <a:fillRect l="-26667" r="-26667"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2" name="CaixaDeTexto 161">
                  <a:extLst>
                    <a:ext uri="{FF2B5EF4-FFF2-40B4-BE49-F238E27FC236}">
                      <a16:creationId xmlns:a16="http://schemas.microsoft.com/office/drawing/2014/main" id="{5EEA2D4F-5F58-4430-634C-088625B2ABA6}"/>
                    </a:ext>
                  </a:extLst>
                </p:cNvPr>
                <p:cNvSpPr txBox="1"/>
                <p:nvPr/>
              </p:nvSpPr>
              <p:spPr>
                <a:xfrm>
                  <a:off x="541853" y="3442275"/>
                  <a:ext cx="1747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PT" b="0" i="1" smtClean="0">
                            <a:latin typeface="Cambria Math" panose="02040503050406030204" pitchFamily="18" charset="0"/>
                          </a:rPr>
                          <m:t>1</m:t>
                        </m:r>
                      </m:oMath>
                    </m:oMathPara>
                  </a14:m>
                  <a:endParaRPr lang="en-US" dirty="0"/>
                </a:p>
              </p:txBody>
            </p:sp>
          </mc:Choice>
          <mc:Fallback xmlns="">
            <p:sp>
              <p:nvSpPr>
                <p:cNvPr id="162" name="CaixaDeTexto 161">
                  <a:extLst>
                    <a:ext uri="{FF2B5EF4-FFF2-40B4-BE49-F238E27FC236}">
                      <a16:creationId xmlns:a16="http://schemas.microsoft.com/office/drawing/2014/main" id="{5EEA2D4F-5F58-4430-634C-088625B2ABA6}"/>
                    </a:ext>
                  </a:extLst>
                </p:cNvPr>
                <p:cNvSpPr txBox="1">
                  <a:spLocks noRot="1" noChangeAspect="1" noMove="1" noResize="1" noEditPoints="1" noAdjustHandles="1" noChangeArrowheads="1" noChangeShapeType="1" noTextEdit="1"/>
                </p:cNvSpPr>
                <p:nvPr/>
              </p:nvSpPr>
              <p:spPr>
                <a:xfrm>
                  <a:off x="541853" y="3442275"/>
                  <a:ext cx="174727" cy="276999"/>
                </a:xfrm>
                <a:prstGeom prst="rect">
                  <a:avLst/>
                </a:prstGeom>
                <a:blipFill>
                  <a:blip r:embed="rId11"/>
                  <a:stretch>
                    <a:fillRect l="-26667" r="-26667" b="-9091"/>
                  </a:stretch>
                </a:blipFill>
              </p:spPr>
              <p:txBody>
                <a:bodyPr/>
                <a:lstStyle/>
                <a:p>
                  <a:r>
                    <a:rPr lang="en-US">
                      <a:noFill/>
                    </a:rPr>
                    <a:t> </a:t>
                  </a:r>
                </a:p>
              </p:txBody>
            </p:sp>
          </mc:Fallback>
        </mc:AlternateContent>
        <p:cxnSp>
          <p:nvCxnSpPr>
            <p:cNvPr id="163" name="Conexão Reta 162">
              <a:extLst>
                <a:ext uri="{FF2B5EF4-FFF2-40B4-BE49-F238E27FC236}">
                  <a16:creationId xmlns:a16="http://schemas.microsoft.com/office/drawing/2014/main" id="{E598DA97-B0E6-FA76-505F-D5CBECE656F8}"/>
                </a:ext>
              </a:extLst>
            </p:cNvPr>
            <p:cNvCxnSpPr>
              <a:cxnSpLocks/>
            </p:cNvCxnSpPr>
            <p:nvPr/>
          </p:nvCxnSpPr>
          <p:spPr>
            <a:xfrm>
              <a:off x="716580" y="3574350"/>
              <a:ext cx="12953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8" name="Oval 167">
              <a:extLst>
                <a:ext uri="{FF2B5EF4-FFF2-40B4-BE49-F238E27FC236}">
                  <a16:creationId xmlns:a16="http://schemas.microsoft.com/office/drawing/2014/main" id="{6C3A9E66-78ED-6C79-F8DC-447094979259}"/>
                </a:ext>
              </a:extLst>
            </p:cNvPr>
            <p:cNvSpPr>
              <a:spLocks noChangeAspect="1"/>
            </p:cNvSpPr>
            <p:nvPr/>
          </p:nvSpPr>
          <p:spPr>
            <a:xfrm>
              <a:off x="704480" y="4594079"/>
              <a:ext cx="152934" cy="152934"/>
            </a:xfrm>
            <a:prstGeom prst="ellipse">
              <a:avLst/>
            </a:prstGeom>
            <a:solidFill>
              <a:schemeClr val="tx1">
                <a:lumMod val="50000"/>
                <a:lumOff val="50000"/>
              </a:schemeClr>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F8A4CFEA-83E4-4BC5-673B-B3498CC45F29}"/>
                </a:ext>
              </a:extLst>
            </p:cNvPr>
            <p:cNvSpPr>
              <a:spLocks noChangeAspect="1"/>
            </p:cNvSpPr>
            <p:nvPr/>
          </p:nvSpPr>
          <p:spPr>
            <a:xfrm>
              <a:off x="768847" y="4594079"/>
              <a:ext cx="152934" cy="152934"/>
            </a:xfrm>
            <a:prstGeom prst="ellipse">
              <a:avLst/>
            </a:prstGeom>
            <a:solidFill>
              <a:schemeClr val="tx1">
                <a:lumMod val="50000"/>
                <a:lumOff val="50000"/>
              </a:schemeClr>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A45A2835-70BA-567D-E90E-F58AD860F99F}"/>
                </a:ext>
              </a:extLst>
            </p:cNvPr>
            <p:cNvSpPr>
              <a:spLocks noChangeAspect="1"/>
            </p:cNvSpPr>
            <p:nvPr/>
          </p:nvSpPr>
          <p:spPr>
            <a:xfrm>
              <a:off x="834494" y="4594079"/>
              <a:ext cx="152934" cy="152934"/>
            </a:xfrm>
            <a:prstGeom prst="ellipse">
              <a:avLst/>
            </a:prstGeom>
            <a:solidFill>
              <a:schemeClr val="tx1">
                <a:lumMod val="50000"/>
                <a:lumOff val="50000"/>
              </a:schemeClr>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84D5CE7D-D794-FDBD-F540-C99C726A7EBD}"/>
                </a:ext>
              </a:extLst>
            </p:cNvPr>
            <p:cNvSpPr>
              <a:spLocks noChangeAspect="1"/>
            </p:cNvSpPr>
            <p:nvPr/>
          </p:nvSpPr>
          <p:spPr>
            <a:xfrm>
              <a:off x="1839636" y="4614501"/>
              <a:ext cx="152934" cy="152934"/>
            </a:xfrm>
            <a:prstGeom prst="ellipse">
              <a:avLst/>
            </a:prstGeom>
            <a:solidFill>
              <a:schemeClr val="tx1">
                <a:lumMod val="50000"/>
                <a:lumOff val="50000"/>
              </a:schemeClr>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8749A383-E1CE-0C53-48D3-5A63939A1C61}"/>
                </a:ext>
              </a:extLst>
            </p:cNvPr>
            <p:cNvSpPr>
              <a:spLocks noChangeAspect="1"/>
            </p:cNvSpPr>
            <p:nvPr/>
          </p:nvSpPr>
          <p:spPr>
            <a:xfrm>
              <a:off x="1904003" y="4614501"/>
              <a:ext cx="152934" cy="152934"/>
            </a:xfrm>
            <a:prstGeom prst="ellipse">
              <a:avLst/>
            </a:prstGeom>
            <a:solidFill>
              <a:schemeClr val="tx1">
                <a:lumMod val="50000"/>
                <a:lumOff val="50000"/>
              </a:schemeClr>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D1499F4F-4DCB-D445-ACD2-F7DA192CA56E}"/>
                </a:ext>
              </a:extLst>
            </p:cNvPr>
            <p:cNvSpPr>
              <a:spLocks noChangeAspect="1"/>
            </p:cNvSpPr>
            <p:nvPr/>
          </p:nvSpPr>
          <p:spPr>
            <a:xfrm>
              <a:off x="1969650" y="4614501"/>
              <a:ext cx="152934" cy="152934"/>
            </a:xfrm>
            <a:prstGeom prst="ellipse">
              <a:avLst/>
            </a:prstGeom>
            <a:solidFill>
              <a:schemeClr val="tx1">
                <a:lumMod val="50000"/>
                <a:lumOff val="50000"/>
              </a:schemeClr>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46EC5A6B-57D4-6B26-5D68-72E42B83EE9A}"/>
                </a:ext>
              </a:extLst>
            </p:cNvPr>
            <p:cNvSpPr>
              <a:spLocks noChangeAspect="1"/>
            </p:cNvSpPr>
            <p:nvPr/>
          </p:nvSpPr>
          <p:spPr>
            <a:xfrm>
              <a:off x="1372029" y="3497883"/>
              <a:ext cx="152934" cy="152934"/>
            </a:xfrm>
            <a:prstGeom prst="ellipse">
              <a:avLst/>
            </a:prstGeom>
            <a:solidFill>
              <a:schemeClr val="tx1">
                <a:lumMod val="50000"/>
                <a:lumOff val="50000"/>
              </a:schemeClr>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DEB90429-9988-3767-1E91-B74E4DDE3B42}"/>
                </a:ext>
              </a:extLst>
            </p:cNvPr>
            <p:cNvSpPr>
              <a:spLocks noChangeAspect="1"/>
            </p:cNvSpPr>
            <p:nvPr/>
          </p:nvSpPr>
          <p:spPr>
            <a:xfrm>
              <a:off x="1436396" y="3497883"/>
              <a:ext cx="152934" cy="152934"/>
            </a:xfrm>
            <a:prstGeom prst="ellipse">
              <a:avLst/>
            </a:prstGeom>
            <a:solidFill>
              <a:schemeClr val="tx1">
                <a:lumMod val="50000"/>
                <a:lumOff val="50000"/>
              </a:schemeClr>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3358E636-F7A5-0BF6-DDFC-E6E6721DCFF0}"/>
                </a:ext>
              </a:extLst>
            </p:cNvPr>
            <p:cNvSpPr>
              <a:spLocks noChangeAspect="1"/>
            </p:cNvSpPr>
            <p:nvPr/>
          </p:nvSpPr>
          <p:spPr>
            <a:xfrm>
              <a:off x="1502043" y="3497883"/>
              <a:ext cx="152934" cy="152934"/>
            </a:xfrm>
            <a:prstGeom prst="ellipse">
              <a:avLst/>
            </a:prstGeom>
            <a:solidFill>
              <a:schemeClr val="tx1">
                <a:lumMod val="50000"/>
                <a:lumOff val="50000"/>
              </a:schemeClr>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orma Livre 187">
              <a:extLst>
                <a:ext uri="{FF2B5EF4-FFF2-40B4-BE49-F238E27FC236}">
                  <a16:creationId xmlns:a16="http://schemas.microsoft.com/office/drawing/2014/main" id="{BFECC01F-6B19-1691-113D-C83A845878F6}"/>
                </a:ext>
              </a:extLst>
            </p:cNvPr>
            <p:cNvSpPr/>
            <p:nvPr/>
          </p:nvSpPr>
          <p:spPr>
            <a:xfrm rot="21158128">
              <a:off x="909677" y="2444413"/>
              <a:ext cx="1395757" cy="1418839"/>
            </a:xfrm>
            <a:custGeom>
              <a:avLst/>
              <a:gdLst>
                <a:gd name="connsiteX0" fmla="*/ 0 w 1172095"/>
                <a:gd name="connsiteY0" fmla="*/ 0 h 1487979"/>
                <a:gd name="connsiteX1" fmla="*/ 532015 w 1172095"/>
                <a:gd name="connsiteY1" fmla="*/ 831273 h 1487979"/>
                <a:gd name="connsiteX2" fmla="*/ 1172095 w 1172095"/>
                <a:gd name="connsiteY2" fmla="*/ 1487979 h 1487979"/>
              </a:gdLst>
              <a:ahLst/>
              <a:cxnLst>
                <a:cxn ang="0">
                  <a:pos x="connsiteX0" y="connsiteY0"/>
                </a:cxn>
                <a:cxn ang="0">
                  <a:pos x="connsiteX1" y="connsiteY1"/>
                </a:cxn>
                <a:cxn ang="0">
                  <a:pos x="connsiteX2" y="connsiteY2"/>
                </a:cxn>
              </a:cxnLst>
              <a:rect l="l" t="t" r="r" b="b"/>
              <a:pathLst>
                <a:path w="1172095" h="1487979">
                  <a:moveTo>
                    <a:pt x="0" y="0"/>
                  </a:moveTo>
                  <a:cubicBezTo>
                    <a:pt x="168333" y="291638"/>
                    <a:pt x="336666" y="583277"/>
                    <a:pt x="532015" y="831273"/>
                  </a:cubicBezTo>
                  <a:cubicBezTo>
                    <a:pt x="727364" y="1079270"/>
                    <a:pt x="949729" y="1283624"/>
                    <a:pt x="1172095" y="1487979"/>
                  </a:cubicBezTo>
                </a:path>
              </a:pathLst>
            </a:custGeom>
            <a:noFill/>
            <a:ln w="28575">
              <a:solidFill>
                <a:srgbClr val="B752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Forma Livre 199">
              <a:extLst>
                <a:ext uri="{FF2B5EF4-FFF2-40B4-BE49-F238E27FC236}">
                  <a16:creationId xmlns:a16="http://schemas.microsoft.com/office/drawing/2014/main" id="{C5B9FC66-BBEF-0FDF-1C13-BCCDC1EE4825}"/>
                </a:ext>
              </a:extLst>
            </p:cNvPr>
            <p:cNvSpPr/>
            <p:nvPr/>
          </p:nvSpPr>
          <p:spPr>
            <a:xfrm>
              <a:off x="824500" y="4721862"/>
              <a:ext cx="1213658" cy="1108064"/>
            </a:xfrm>
            <a:custGeom>
              <a:avLst/>
              <a:gdLst>
                <a:gd name="connsiteX0" fmla="*/ 0 w 1213658"/>
                <a:gd name="connsiteY0" fmla="*/ 1313411 h 1313411"/>
                <a:gd name="connsiteX1" fmla="*/ 58189 w 1213658"/>
                <a:gd name="connsiteY1" fmla="*/ 698269 h 1313411"/>
                <a:gd name="connsiteX2" fmla="*/ 324196 w 1213658"/>
                <a:gd name="connsiteY2" fmla="*/ 157942 h 1313411"/>
                <a:gd name="connsiteX3" fmla="*/ 1213658 w 1213658"/>
                <a:gd name="connsiteY3" fmla="*/ 0 h 1313411"/>
              </a:gdLst>
              <a:ahLst/>
              <a:cxnLst>
                <a:cxn ang="0">
                  <a:pos x="connsiteX0" y="connsiteY0"/>
                </a:cxn>
                <a:cxn ang="0">
                  <a:pos x="connsiteX1" y="connsiteY1"/>
                </a:cxn>
                <a:cxn ang="0">
                  <a:pos x="connsiteX2" y="connsiteY2"/>
                </a:cxn>
                <a:cxn ang="0">
                  <a:pos x="connsiteX3" y="connsiteY3"/>
                </a:cxn>
              </a:cxnLst>
              <a:rect l="l" t="t" r="r" b="b"/>
              <a:pathLst>
                <a:path w="1213658" h="1313411">
                  <a:moveTo>
                    <a:pt x="0" y="1313411"/>
                  </a:moveTo>
                  <a:cubicBezTo>
                    <a:pt x="2078" y="1102129"/>
                    <a:pt x="4156" y="890847"/>
                    <a:pt x="58189" y="698269"/>
                  </a:cubicBezTo>
                  <a:cubicBezTo>
                    <a:pt x="112222" y="505691"/>
                    <a:pt x="131618" y="274320"/>
                    <a:pt x="324196" y="157942"/>
                  </a:cubicBezTo>
                  <a:cubicBezTo>
                    <a:pt x="516774" y="41564"/>
                    <a:pt x="865216" y="20782"/>
                    <a:pt x="1213658" y="0"/>
                  </a:cubicBezTo>
                </a:path>
              </a:pathLst>
            </a:custGeom>
            <a:noFill/>
            <a:ln w="28575">
              <a:solidFill>
                <a:srgbClr val="CCAE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Forma Livre 203">
              <a:extLst>
                <a:ext uri="{FF2B5EF4-FFF2-40B4-BE49-F238E27FC236}">
                  <a16:creationId xmlns:a16="http://schemas.microsoft.com/office/drawing/2014/main" id="{A292A2BA-59D3-8299-7984-5E151D1F6E4F}"/>
                </a:ext>
              </a:extLst>
            </p:cNvPr>
            <p:cNvSpPr/>
            <p:nvPr/>
          </p:nvSpPr>
          <p:spPr>
            <a:xfrm>
              <a:off x="2110154" y="3010082"/>
              <a:ext cx="3095904" cy="1805188"/>
            </a:xfrm>
            <a:custGeom>
              <a:avLst/>
              <a:gdLst>
                <a:gd name="connsiteX0" fmla="*/ 2954215 w 2954215"/>
                <a:gd name="connsiteY0" fmla="*/ 1948781 h 1948781"/>
                <a:gd name="connsiteX1" fmla="*/ 1600200 w 2954215"/>
                <a:gd name="connsiteY1" fmla="*/ 260657 h 1948781"/>
                <a:gd name="connsiteX2" fmla="*/ 0 w 2954215"/>
                <a:gd name="connsiteY2" fmla="*/ 32057 h 1948781"/>
              </a:gdLst>
              <a:ahLst/>
              <a:cxnLst>
                <a:cxn ang="0">
                  <a:pos x="connsiteX0" y="connsiteY0"/>
                </a:cxn>
                <a:cxn ang="0">
                  <a:pos x="connsiteX1" y="connsiteY1"/>
                </a:cxn>
                <a:cxn ang="0">
                  <a:pos x="connsiteX2" y="connsiteY2"/>
                </a:cxn>
              </a:cxnLst>
              <a:rect l="l" t="t" r="r" b="b"/>
              <a:pathLst>
                <a:path w="2954215" h="1948781">
                  <a:moveTo>
                    <a:pt x="2954215" y="1948781"/>
                  </a:moveTo>
                  <a:cubicBezTo>
                    <a:pt x="2523392" y="1264446"/>
                    <a:pt x="2092569" y="580111"/>
                    <a:pt x="1600200" y="260657"/>
                  </a:cubicBezTo>
                  <a:cubicBezTo>
                    <a:pt x="1107831" y="-58797"/>
                    <a:pt x="553915" y="-13370"/>
                    <a:pt x="0" y="32057"/>
                  </a:cubicBezTo>
                </a:path>
              </a:pathLst>
            </a:custGeom>
            <a:noFill/>
            <a:ln>
              <a:solidFill>
                <a:schemeClr val="tx1"/>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Forma Livre 204">
              <a:extLst>
                <a:ext uri="{FF2B5EF4-FFF2-40B4-BE49-F238E27FC236}">
                  <a16:creationId xmlns:a16="http://schemas.microsoft.com/office/drawing/2014/main" id="{27371EB8-C87F-6B21-35E2-DED48795EEB4}"/>
                </a:ext>
              </a:extLst>
            </p:cNvPr>
            <p:cNvSpPr/>
            <p:nvPr/>
          </p:nvSpPr>
          <p:spPr>
            <a:xfrm rot="10800000" flipH="1">
              <a:off x="1979023" y="3338360"/>
              <a:ext cx="3095904" cy="1805188"/>
            </a:xfrm>
            <a:custGeom>
              <a:avLst/>
              <a:gdLst>
                <a:gd name="connsiteX0" fmla="*/ 2954215 w 2954215"/>
                <a:gd name="connsiteY0" fmla="*/ 1948781 h 1948781"/>
                <a:gd name="connsiteX1" fmla="*/ 1600200 w 2954215"/>
                <a:gd name="connsiteY1" fmla="*/ 260657 h 1948781"/>
                <a:gd name="connsiteX2" fmla="*/ 0 w 2954215"/>
                <a:gd name="connsiteY2" fmla="*/ 32057 h 1948781"/>
              </a:gdLst>
              <a:ahLst/>
              <a:cxnLst>
                <a:cxn ang="0">
                  <a:pos x="connsiteX0" y="connsiteY0"/>
                </a:cxn>
                <a:cxn ang="0">
                  <a:pos x="connsiteX1" y="connsiteY1"/>
                </a:cxn>
                <a:cxn ang="0">
                  <a:pos x="connsiteX2" y="connsiteY2"/>
                </a:cxn>
              </a:cxnLst>
              <a:rect l="l" t="t" r="r" b="b"/>
              <a:pathLst>
                <a:path w="2954215" h="1948781">
                  <a:moveTo>
                    <a:pt x="2954215" y="1948781"/>
                  </a:moveTo>
                  <a:cubicBezTo>
                    <a:pt x="2523392" y="1264446"/>
                    <a:pt x="2092569" y="580111"/>
                    <a:pt x="1600200" y="260657"/>
                  </a:cubicBezTo>
                  <a:cubicBezTo>
                    <a:pt x="1107831" y="-58797"/>
                    <a:pt x="553915" y="-13370"/>
                    <a:pt x="0" y="32057"/>
                  </a:cubicBezTo>
                </a:path>
              </a:pathLst>
            </a:custGeom>
            <a:noFill/>
            <a:ln>
              <a:solidFill>
                <a:schemeClr val="tx1"/>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7" name="Conexão Reta 206">
              <a:extLst>
                <a:ext uri="{FF2B5EF4-FFF2-40B4-BE49-F238E27FC236}">
                  <a16:creationId xmlns:a16="http://schemas.microsoft.com/office/drawing/2014/main" id="{6342012C-27E8-D69F-DFE1-87557D6C5242}"/>
                </a:ext>
              </a:extLst>
            </p:cNvPr>
            <p:cNvCxnSpPr>
              <a:cxnSpLocks/>
            </p:cNvCxnSpPr>
            <p:nvPr/>
          </p:nvCxnSpPr>
          <p:spPr>
            <a:xfrm>
              <a:off x="704480" y="1759352"/>
              <a:ext cx="217301" cy="0"/>
            </a:xfrm>
            <a:prstGeom prst="line">
              <a:avLst/>
            </a:prstGeom>
            <a:ln w="28575">
              <a:solidFill>
                <a:schemeClr val="accent6"/>
              </a:solidFill>
            </a:ln>
          </p:spPr>
          <p:style>
            <a:lnRef idx="2">
              <a:schemeClr val="accent1"/>
            </a:lnRef>
            <a:fillRef idx="0">
              <a:schemeClr val="accent1"/>
            </a:fillRef>
            <a:effectRef idx="1">
              <a:schemeClr val="accent1"/>
            </a:effectRef>
            <a:fontRef idx="minor">
              <a:schemeClr val="tx1"/>
            </a:fontRef>
          </p:style>
        </p:cxnSp>
        <p:sp>
          <p:nvSpPr>
            <p:cNvPr id="209" name="CaixaDeTexto 208">
              <a:extLst>
                <a:ext uri="{FF2B5EF4-FFF2-40B4-BE49-F238E27FC236}">
                  <a16:creationId xmlns:a16="http://schemas.microsoft.com/office/drawing/2014/main" id="{44E67C4D-998E-F180-2983-67EC2239BC9E}"/>
                </a:ext>
              </a:extLst>
            </p:cNvPr>
            <p:cNvSpPr txBox="1"/>
            <p:nvPr/>
          </p:nvSpPr>
          <p:spPr>
            <a:xfrm>
              <a:off x="941742" y="1590075"/>
              <a:ext cx="2514580" cy="338554"/>
            </a:xfrm>
            <a:prstGeom prst="rect">
              <a:avLst/>
            </a:prstGeom>
            <a:noFill/>
          </p:spPr>
          <p:txBody>
            <a:bodyPr wrap="square" rtlCol="0">
              <a:spAutoFit/>
            </a:bodyPr>
            <a:lstStyle/>
            <a:p>
              <a:r>
                <a:rPr lang="en-US" sz="1600" dirty="0"/>
                <a:t>Function approximation</a:t>
              </a:r>
            </a:p>
          </p:txBody>
        </p:sp>
        <p:sp>
          <p:nvSpPr>
            <p:cNvPr id="210" name="Retângulo 209">
              <a:extLst>
                <a:ext uri="{FF2B5EF4-FFF2-40B4-BE49-F238E27FC236}">
                  <a16:creationId xmlns:a16="http://schemas.microsoft.com/office/drawing/2014/main" id="{4710D2FD-FF97-6D4C-7259-142B9EB47F7C}"/>
                </a:ext>
              </a:extLst>
            </p:cNvPr>
            <p:cNvSpPr/>
            <p:nvPr/>
          </p:nvSpPr>
          <p:spPr>
            <a:xfrm>
              <a:off x="7301242" y="4230293"/>
              <a:ext cx="514418" cy="290455"/>
            </a:xfrm>
            <a:prstGeom prst="rect">
              <a:avLst/>
            </a:prstGeom>
            <a:noFill/>
            <a:ln w="28575">
              <a:solidFill>
                <a:srgbClr val="3D78B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Multiplicação 219">
              <a:extLst>
                <a:ext uri="{FF2B5EF4-FFF2-40B4-BE49-F238E27FC236}">
                  <a16:creationId xmlns:a16="http://schemas.microsoft.com/office/drawing/2014/main" id="{E1FDEFF3-74BE-08C7-FF29-3FB847035A04}"/>
                </a:ext>
              </a:extLst>
            </p:cNvPr>
            <p:cNvSpPr/>
            <p:nvPr/>
          </p:nvSpPr>
          <p:spPr>
            <a:xfrm>
              <a:off x="1118562" y="2816237"/>
              <a:ext cx="281643" cy="319323"/>
            </a:xfrm>
            <a:prstGeom prst="mathMultiply">
              <a:avLst>
                <a:gd name="adj1" fmla="val 12248"/>
              </a:avLst>
            </a:prstGeom>
            <a:solidFill>
              <a:srgbClr val="3D78B5"/>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Conexão Reta 236">
              <a:extLst>
                <a:ext uri="{FF2B5EF4-FFF2-40B4-BE49-F238E27FC236}">
                  <a16:creationId xmlns:a16="http://schemas.microsoft.com/office/drawing/2014/main" id="{11F05D32-419A-BCBD-E4F2-6F747C983E0A}"/>
                </a:ext>
              </a:extLst>
            </p:cNvPr>
            <p:cNvCxnSpPr>
              <a:cxnSpLocks/>
            </p:cNvCxnSpPr>
            <p:nvPr/>
          </p:nvCxnSpPr>
          <p:spPr>
            <a:xfrm>
              <a:off x="976916" y="2739433"/>
              <a:ext cx="0" cy="1145375"/>
            </a:xfrm>
            <a:prstGeom prst="line">
              <a:avLst/>
            </a:prstGeom>
            <a:ln>
              <a:solidFill>
                <a:srgbClr val="3D78B5"/>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39" name="Conexão Reta 238">
              <a:extLst>
                <a:ext uri="{FF2B5EF4-FFF2-40B4-BE49-F238E27FC236}">
                  <a16:creationId xmlns:a16="http://schemas.microsoft.com/office/drawing/2014/main" id="{F018C2BF-42C5-6D22-7414-01D17E3FCFEC}"/>
                </a:ext>
              </a:extLst>
            </p:cNvPr>
            <p:cNvCxnSpPr>
              <a:cxnSpLocks/>
            </p:cNvCxnSpPr>
            <p:nvPr/>
          </p:nvCxnSpPr>
          <p:spPr>
            <a:xfrm>
              <a:off x="1257947" y="3017456"/>
              <a:ext cx="0" cy="1800000"/>
            </a:xfrm>
            <a:prstGeom prst="line">
              <a:avLst/>
            </a:prstGeom>
            <a:ln>
              <a:solidFill>
                <a:srgbClr val="3D78B5"/>
              </a:solidFill>
              <a:prstDash val="sysDash"/>
              <a:headEnd type="triangle"/>
            </a:ln>
          </p:spPr>
          <p:style>
            <a:lnRef idx="2">
              <a:schemeClr val="accent1"/>
            </a:lnRef>
            <a:fillRef idx="0">
              <a:schemeClr val="accent1"/>
            </a:fillRef>
            <a:effectRef idx="1">
              <a:schemeClr val="accent1"/>
            </a:effectRef>
            <a:fontRef idx="minor">
              <a:schemeClr val="tx1"/>
            </a:fontRef>
          </p:style>
        </p:cxnSp>
        <p:sp>
          <p:nvSpPr>
            <p:cNvPr id="211" name="Multiplicação 210">
              <a:extLst>
                <a:ext uri="{FF2B5EF4-FFF2-40B4-BE49-F238E27FC236}">
                  <a16:creationId xmlns:a16="http://schemas.microsoft.com/office/drawing/2014/main" id="{3FC50AE2-C516-597B-4259-CDDE659979FA}"/>
                </a:ext>
              </a:extLst>
            </p:cNvPr>
            <p:cNvSpPr/>
            <p:nvPr/>
          </p:nvSpPr>
          <p:spPr>
            <a:xfrm>
              <a:off x="836919" y="4850268"/>
              <a:ext cx="281643" cy="319323"/>
            </a:xfrm>
            <a:prstGeom prst="mathMultiply">
              <a:avLst>
                <a:gd name="adj1" fmla="val 12248"/>
              </a:avLst>
            </a:prstGeom>
            <a:solidFill>
              <a:srgbClr val="3D78B5"/>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Multiplicação 212">
              <a:extLst>
                <a:ext uri="{FF2B5EF4-FFF2-40B4-BE49-F238E27FC236}">
                  <a16:creationId xmlns:a16="http://schemas.microsoft.com/office/drawing/2014/main" id="{B126246E-2B8F-12DE-0498-5C4B5D8F3C12}"/>
                </a:ext>
              </a:extLst>
            </p:cNvPr>
            <p:cNvSpPr/>
            <p:nvPr/>
          </p:nvSpPr>
          <p:spPr>
            <a:xfrm>
              <a:off x="836919" y="2541015"/>
              <a:ext cx="281643" cy="319323"/>
            </a:xfrm>
            <a:prstGeom prst="mathMultiply">
              <a:avLst>
                <a:gd name="adj1" fmla="val 12248"/>
              </a:avLst>
            </a:prstGeom>
            <a:solidFill>
              <a:srgbClr val="3D78B5"/>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Multiplicação 218">
              <a:extLst>
                <a:ext uri="{FF2B5EF4-FFF2-40B4-BE49-F238E27FC236}">
                  <a16:creationId xmlns:a16="http://schemas.microsoft.com/office/drawing/2014/main" id="{B4BF39F5-F9F9-C231-4D07-9F46FF48F3D7}"/>
                </a:ext>
              </a:extLst>
            </p:cNvPr>
            <p:cNvSpPr/>
            <p:nvPr/>
          </p:nvSpPr>
          <p:spPr>
            <a:xfrm>
              <a:off x="1117126" y="4655083"/>
              <a:ext cx="281643" cy="319323"/>
            </a:xfrm>
            <a:prstGeom prst="mathMultiply">
              <a:avLst>
                <a:gd name="adj1" fmla="val 12248"/>
              </a:avLst>
            </a:prstGeom>
            <a:solidFill>
              <a:srgbClr val="3D78B5"/>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4" name="Conexão Reta 243">
              <a:extLst>
                <a:ext uri="{FF2B5EF4-FFF2-40B4-BE49-F238E27FC236}">
                  <a16:creationId xmlns:a16="http://schemas.microsoft.com/office/drawing/2014/main" id="{1E6C05CA-B7D3-C47B-3E33-5E2B0A2A8183}"/>
                </a:ext>
              </a:extLst>
            </p:cNvPr>
            <p:cNvCxnSpPr>
              <a:cxnSpLocks/>
            </p:cNvCxnSpPr>
            <p:nvPr/>
          </p:nvCxnSpPr>
          <p:spPr>
            <a:xfrm>
              <a:off x="1943545" y="4208072"/>
              <a:ext cx="0" cy="539267"/>
            </a:xfrm>
            <a:prstGeom prst="line">
              <a:avLst/>
            </a:prstGeom>
            <a:ln>
              <a:solidFill>
                <a:srgbClr val="3D78B5"/>
              </a:solidFill>
              <a:prstDash val="sysDash"/>
              <a:headEnd type="triangle"/>
            </a:ln>
          </p:spPr>
          <p:style>
            <a:lnRef idx="2">
              <a:schemeClr val="accent1"/>
            </a:lnRef>
            <a:fillRef idx="0">
              <a:schemeClr val="accent1"/>
            </a:fillRef>
            <a:effectRef idx="1">
              <a:schemeClr val="accent1"/>
            </a:effectRef>
            <a:fontRef idx="minor">
              <a:schemeClr val="tx1"/>
            </a:fontRef>
          </p:style>
        </p:cxnSp>
        <p:cxnSp>
          <p:nvCxnSpPr>
            <p:cNvPr id="246" name="Conexão Reta 245">
              <a:extLst>
                <a:ext uri="{FF2B5EF4-FFF2-40B4-BE49-F238E27FC236}">
                  <a16:creationId xmlns:a16="http://schemas.microsoft.com/office/drawing/2014/main" id="{5C230F28-56B2-9FE8-A438-B8A7E4DB7800}"/>
                </a:ext>
              </a:extLst>
            </p:cNvPr>
            <p:cNvCxnSpPr>
              <a:cxnSpLocks/>
            </p:cNvCxnSpPr>
            <p:nvPr/>
          </p:nvCxnSpPr>
          <p:spPr>
            <a:xfrm>
              <a:off x="1938521" y="3539050"/>
              <a:ext cx="0" cy="438091"/>
            </a:xfrm>
            <a:prstGeom prst="line">
              <a:avLst/>
            </a:prstGeom>
            <a:ln>
              <a:solidFill>
                <a:srgbClr val="3D78B5"/>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42" name="Multiplicação 241">
              <a:extLst>
                <a:ext uri="{FF2B5EF4-FFF2-40B4-BE49-F238E27FC236}">
                  <a16:creationId xmlns:a16="http://schemas.microsoft.com/office/drawing/2014/main" id="{1003135B-5B5C-1930-A572-16529E9B79E5}"/>
                </a:ext>
              </a:extLst>
            </p:cNvPr>
            <p:cNvSpPr/>
            <p:nvPr/>
          </p:nvSpPr>
          <p:spPr>
            <a:xfrm>
              <a:off x="1797700" y="3358580"/>
              <a:ext cx="281643" cy="319323"/>
            </a:xfrm>
            <a:prstGeom prst="mathMultiply">
              <a:avLst>
                <a:gd name="adj1" fmla="val 12248"/>
              </a:avLst>
            </a:prstGeom>
            <a:solidFill>
              <a:srgbClr val="3D78B5"/>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Multiplicação 242">
              <a:extLst>
                <a:ext uri="{FF2B5EF4-FFF2-40B4-BE49-F238E27FC236}">
                  <a16:creationId xmlns:a16="http://schemas.microsoft.com/office/drawing/2014/main" id="{CA86E867-7FF8-831E-6806-9829D5F34413}"/>
                </a:ext>
              </a:extLst>
            </p:cNvPr>
            <p:cNvSpPr/>
            <p:nvPr/>
          </p:nvSpPr>
          <p:spPr>
            <a:xfrm>
              <a:off x="1801694" y="4570968"/>
              <a:ext cx="281643" cy="319323"/>
            </a:xfrm>
            <a:prstGeom prst="mathMultiply">
              <a:avLst>
                <a:gd name="adj1" fmla="val 12248"/>
              </a:avLst>
            </a:prstGeom>
            <a:solidFill>
              <a:srgbClr val="3D78B5"/>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0" name="Conexão Reta 249">
              <a:extLst>
                <a:ext uri="{FF2B5EF4-FFF2-40B4-BE49-F238E27FC236}">
                  <a16:creationId xmlns:a16="http://schemas.microsoft.com/office/drawing/2014/main" id="{DD7932BF-32A3-13D1-068E-F23EDEB979E7}"/>
                </a:ext>
              </a:extLst>
            </p:cNvPr>
            <p:cNvCxnSpPr>
              <a:cxnSpLocks/>
            </p:cNvCxnSpPr>
            <p:nvPr/>
          </p:nvCxnSpPr>
          <p:spPr>
            <a:xfrm>
              <a:off x="704480" y="2042076"/>
              <a:ext cx="217301" cy="0"/>
            </a:xfrm>
            <a:prstGeom prst="line">
              <a:avLst/>
            </a:prstGeom>
            <a:ln w="28575">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sp>
          <p:nvSpPr>
            <p:cNvPr id="251" name="CaixaDeTexto 250">
              <a:extLst>
                <a:ext uri="{FF2B5EF4-FFF2-40B4-BE49-F238E27FC236}">
                  <a16:creationId xmlns:a16="http://schemas.microsoft.com/office/drawing/2014/main" id="{5EB59116-38CB-2202-D180-607859619E74}"/>
                </a:ext>
              </a:extLst>
            </p:cNvPr>
            <p:cNvSpPr txBox="1"/>
            <p:nvPr/>
          </p:nvSpPr>
          <p:spPr>
            <a:xfrm>
              <a:off x="941742" y="1872799"/>
              <a:ext cx="2514580" cy="338554"/>
            </a:xfrm>
            <a:prstGeom prst="rect">
              <a:avLst/>
            </a:prstGeom>
            <a:noFill/>
          </p:spPr>
          <p:txBody>
            <a:bodyPr wrap="square" rtlCol="0">
              <a:spAutoFit/>
            </a:bodyPr>
            <a:lstStyle/>
            <a:p>
              <a:r>
                <a:rPr lang="en-US" sz="1600" dirty="0"/>
                <a:t>Function to approximate</a:t>
              </a:r>
            </a:p>
          </p:txBody>
        </p:sp>
      </p:grpSp>
      <p:sp>
        <p:nvSpPr>
          <p:cNvPr id="2" name="Botão de Ação: Informação 1">
            <a:hlinkClick r:id="rId12" action="ppaction://hlinksldjump" highlightClick="1"/>
            <a:extLst>
              <a:ext uri="{FF2B5EF4-FFF2-40B4-BE49-F238E27FC236}">
                <a16:creationId xmlns:a16="http://schemas.microsoft.com/office/drawing/2014/main" id="{AA6DEBB9-A096-E6D7-9037-064FA84CC588}"/>
              </a:ext>
            </a:extLst>
          </p:cNvPr>
          <p:cNvSpPr/>
          <p:nvPr/>
        </p:nvSpPr>
        <p:spPr>
          <a:xfrm>
            <a:off x="11446136" y="316851"/>
            <a:ext cx="387276" cy="365760"/>
          </a:xfrm>
          <a:prstGeom prst="actionButtonInformati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11021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FAAD673F-B69F-4454-CAD7-CB28988B19E1}"/>
              </a:ext>
            </a:extLst>
          </p:cNvPr>
          <p:cNvSpPr txBox="1">
            <a:spLocks/>
          </p:cNvSpPr>
          <p:nvPr/>
        </p:nvSpPr>
        <p:spPr>
          <a:xfrm>
            <a:off x="0" y="1"/>
            <a:ext cx="12192000" cy="999460"/>
          </a:xfrm>
          <a:prstGeom prst="rect">
            <a:avLst/>
          </a:prstGeom>
          <a:solidFill>
            <a:schemeClr val="bg1">
              <a:lumMod val="9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sz="3200" b="1" dirty="0">
                <a:solidFill>
                  <a:srgbClr val="1990B0"/>
                </a:solidFill>
                <a:cs typeface="Arial" panose="020B0604020202020204" pitchFamily="34" charset="0"/>
              </a:rPr>
              <a:t>  </a:t>
            </a:r>
            <a:r>
              <a:rPr lang="en-US" sz="2800" b="1" dirty="0">
                <a:cs typeface="Arial" panose="020B0604020202020204" pitchFamily="34" charset="0"/>
              </a:rPr>
              <a:t> FNN</a:t>
            </a:r>
            <a:r>
              <a:rPr lang="en-US" sz="2800" dirty="0">
                <a:cs typeface="Arial" panose="020B0604020202020204" pitchFamily="34" charset="0"/>
              </a:rPr>
              <a:t> </a:t>
            </a:r>
            <a:r>
              <a:rPr lang="en-US" sz="2800" b="1" dirty="0">
                <a:cs typeface="Arial" panose="020B0604020202020204" pitchFamily="34" charset="0"/>
              </a:rPr>
              <a:t>details </a:t>
            </a:r>
            <a:r>
              <a:rPr lang="en-US" sz="2800" dirty="0">
                <a:cs typeface="Arial" panose="020B0604020202020204" pitchFamily="34" charset="0"/>
              </a:rPr>
              <a:t>(1 hidden layer, 2 neurons, 1 input and 1 output)</a:t>
            </a:r>
            <a:endParaRPr lang="en-US" sz="2800" b="1" dirty="0">
              <a:cs typeface="Arial" panose="020B0604020202020204" pitchFamily="34" charset="0"/>
            </a:endParaRPr>
          </a:p>
        </p:txBody>
      </p:sp>
      <p:sp>
        <p:nvSpPr>
          <p:cNvPr id="25" name="Forma Livre 24">
            <a:extLst>
              <a:ext uri="{FF2B5EF4-FFF2-40B4-BE49-F238E27FC236}">
                <a16:creationId xmlns:a16="http://schemas.microsoft.com/office/drawing/2014/main" id="{E8EB70B8-2BA6-6004-273D-E465FC3020AB}"/>
              </a:ext>
            </a:extLst>
          </p:cNvPr>
          <p:cNvSpPr/>
          <p:nvPr/>
        </p:nvSpPr>
        <p:spPr>
          <a:xfrm>
            <a:off x="1934854" y="3350564"/>
            <a:ext cx="1416614" cy="1329230"/>
          </a:xfrm>
          <a:custGeom>
            <a:avLst/>
            <a:gdLst>
              <a:gd name="connsiteX0" fmla="*/ 0 w 1329338"/>
              <a:gd name="connsiteY0" fmla="*/ 1351422 h 1377544"/>
              <a:gd name="connsiteX1" fmla="*/ 276626 w 1329338"/>
              <a:gd name="connsiteY1" fmla="*/ 1097848 h 1377544"/>
              <a:gd name="connsiteX2" fmla="*/ 391886 w 1329338"/>
              <a:gd name="connsiteY2" fmla="*/ 52820 h 1377544"/>
              <a:gd name="connsiteX3" fmla="*/ 783772 w 1329338"/>
              <a:gd name="connsiteY3" fmla="*/ 267973 h 1377544"/>
              <a:gd name="connsiteX4" fmla="*/ 1098817 w 1329338"/>
              <a:gd name="connsiteY4" fmla="*/ 1243845 h 1377544"/>
              <a:gd name="connsiteX5" fmla="*/ 1329338 w 1329338"/>
              <a:gd name="connsiteY5" fmla="*/ 1343738 h 1377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9338" h="1377544">
                <a:moveTo>
                  <a:pt x="0" y="1351422"/>
                </a:moveTo>
                <a:cubicBezTo>
                  <a:pt x="105656" y="1332852"/>
                  <a:pt x="211312" y="1314282"/>
                  <a:pt x="276626" y="1097848"/>
                </a:cubicBezTo>
                <a:cubicBezTo>
                  <a:pt x="341940" y="881414"/>
                  <a:pt x="307362" y="191132"/>
                  <a:pt x="391886" y="52820"/>
                </a:cubicBezTo>
                <a:cubicBezTo>
                  <a:pt x="476410" y="-85492"/>
                  <a:pt x="665950" y="69469"/>
                  <a:pt x="783772" y="267973"/>
                </a:cubicBezTo>
                <a:cubicBezTo>
                  <a:pt x="901594" y="466477"/>
                  <a:pt x="1007889" y="1064551"/>
                  <a:pt x="1098817" y="1243845"/>
                </a:cubicBezTo>
                <a:cubicBezTo>
                  <a:pt x="1189745" y="1423139"/>
                  <a:pt x="1259541" y="1383438"/>
                  <a:pt x="1329338" y="1343738"/>
                </a:cubicBezTo>
              </a:path>
            </a:pathLst>
          </a:custGeom>
          <a:noFill/>
          <a:ln w="28575">
            <a:solidFill>
              <a:schemeClr val="bg1">
                <a:lumMod val="75000"/>
                <a:alpha val="60379"/>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orma Livre 23">
            <a:extLst>
              <a:ext uri="{FF2B5EF4-FFF2-40B4-BE49-F238E27FC236}">
                <a16:creationId xmlns:a16="http://schemas.microsoft.com/office/drawing/2014/main" id="{1EEC0001-EC2B-BFD5-BF71-19E5D9DAC880}"/>
              </a:ext>
            </a:extLst>
          </p:cNvPr>
          <p:cNvSpPr/>
          <p:nvPr/>
        </p:nvSpPr>
        <p:spPr>
          <a:xfrm>
            <a:off x="1932994" y="3507437"/>
            <a:ext cx="1360123" cy="1171056"/>
          </a:xfrm>
          <a:custGeom>
            <a:avLst/>
            <a:gdLst>
              <a:gd name="connsiteX0" fmla="*/ 0 w 1329338"/>
              <a:gd name="connsiteY0" fmla="*/ 1351422 h 1377544"/>
              <a:gd name="connsiteX1" fmla="*/ 276626 w 1329338"/>
              <a:gd name="connsiteY1" fmla="*/ 1097848 h 1377544"/>
              <a:gd name="connsiteX2" fmla="*/ 391886 w 1329338"/>
              <a:gd name="connsiteY2" fmla="*/ 52820 h 1377544"/>
              <a:gd name="connsiteX3" fmla="*/ 783772 w 1329338"/>
              <a:gd name="connsiteY3" fmla="*/ 267973 h 1377544"/>
              <a:gd name="connsiteX4" fmla="*/ 1098817 w 1329338"/>
              <a:gd name="connsiteY4" fmla="*/ 1243845 h 1377544"/>
              <a:gd name="connsiteX5" fmla="*/ 1329338 w 1329338"/>
              <a:gd name="connsiteY5" fmla="*/ 1343738 h 1377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9338" h="1377544">
                <a:moveTo>
                  <a:pt x="0" y="1351422"/>
                </a:moveTo>
                <a:cubicBezTo>
                  <a:pt x="105656" y="1332852"/>
                  <a:pt x="211312" y="1314282"/>
                  <a:pt x="276626" y="1097848"/>
                </a:cubicBezTo>
                <a:cubicBezTo>
                  <a:pt x="341940" y="881414"/>
                  <a:pt x="307362" y="191132"/>
                  <a:pt x="391886" y="52820"/>
                </a:cubicBezTo>
                <a:cubicBezTo>
                  <a:pt x="476410" y="-85492"/>
                  <a:pt x="665950" y="69469"/>
                  <a:pt x="783772" y="267973"/>
                </a:cubicBezTo>
                <a:cubicBezTo>
                  <a:pt x="901594" y="466477"/>
                  <a:pt x="1007889" y="1064551"/>
                  <a:pt x="1098817" y="1243845"/>
                </a:cubicBezTo>
                <a:cubicBezTo>
                  <a:pt x="1189745" y="1423139"/>
                  <a:pt x="1259541" y="1383438"/>
                  <a:pt x="1329338" y="1343738"/>
                </a:cubicBezTo>
              </a:path>
            </a:pathLst>
          </a:cu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Conexão reta unidirecional 74">
            <a:extLst>
              <a:ext uri="{FF2B5EF4-FFF2-40B4-BE49-F238E27FC236}">
                <a16:creationId xmlns:a16="http://schemas.microsoft.com/office/drawing/2014/main" id="{017A4B95-681D-EECA-64CF-47A1A0B438F3}"/>
              </a:ext>
            </a:extLst>
          </p:cNvPr>
          <p:cNvCxnSpPr>
            <a:cxnSpLocks/>
            <a:stCxn id="14" idx="3"/>
          </p:cNvCxnSpPr>
          <p:nvPr/>
        </p:nvCxnSpPr>
        <p:spPr>
          <a:xfrm flipV="1">
            <a:off x="7313499" y="4474410"/>
            <a:ext cx="1352513" cy="919449"/>
          </a:xfrm>
          <a:prstGeom prst="straightConnector1">
            <a:avLst/>
          </a:prstGeom>
          <a:ln w="28575">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Conexão reta unidirecional 55">
            <a:extLst>
              <a:ext uri="{FF2B5EF4-FFF2-40B4-BE49-F238E27FC236}">
                <a16:creationId xmlns:a16="http://schemas.microsoft.com/office/drawing/2014/main" id="{C5AD1530-7E6F-6474-6920-355A74F19ADA}"/>
              </a:ext>
            </a:extLst>
          </p:cNvPr>
          <p:cNvCxnSpPr>
            <a:cxnSpLocks/>
          </p:cNvCxnSpPr>
          <p:nvPr/>
        </p:nvCxnSpPr>
        <p:spPr>
          <a:xfrm>
            <a:off x="6006236" y="5168709"/>
            <a:ext cx="383808" cy="231526"/>
          </a:xfrm>
          <a:prstGeom prst="straightConnector1">
            <a:avLst/>
          </a:prstGeom>
          <a:ln w="28575">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exão reta unidirecional 55">
            <a:extLst>
              <a:ext uri="{FF2B5EF4-FFF2-40B4-BE49-F238E27FC236}">
                <a16:creationId xmlns:a16="http://schemas.microsoft.com/office/drawing/2014/main" id="{DED2F62C-4C79-FC2F-E548-2F8B65671111}"/>
              </a:ext>
            </a:extLst>
          </p:cNvPr>
          <p:cNvCxnSpPr>
            <a:cxnSpLocks/>
          </p:cNvCxnSpPr>
          <p:nvPr/>
        </p:nvCxnSpPr>
        <p:spPr>
          <a:xfrm flipV="1">
            <a:off x="6021565" y="3210749"/>
            <a:ext cx="350260" cy="231526"/>
          </a:xfrm>
          <a:prstGeom prst="straightConnector1">
            <a:avLst/>
          </a:prstGeom>
          <a:ln w="28575">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 name="Conexão Reta 3">
            <a:extLst>
              <a:ext uri="{FF2B5EF4-FFF2-40B4-BE49-F238E27FC236}">
                <a16:creationId xmlns:a16="http://schemas.microsoft.com/office/drawing/2014/main" id="{97CCF9A8-C4E7-ADF8-0D03-FAA768D172FB}"/>
              </a:ext>
            </a:extLst>
          </p:cNvPr>
          <p:cNvCxnSpPr>
            <a:cxnSpLocks/>
          </p:cNvCxnSpPr>
          <p:nvPr/>
        </p:nvCxnSpPr>
        <p:spPr>
          <a:xfrm>
            <a:off x="4622090" y="4357242"/>
            <a:ext cx="1029369" cy="577465"/>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 name="Conexão Reta 5">
            <a:extLst>
              <a:ext uri="{FF2B5EF4-FFF2-40B4-BE49-F238E27FC236}">
                <a16:creationId xmlns:a16="http://schemas.microsoft.com/office/drawing/2014/main" id="{9AA03CE3-6A15-42B9-1C26-4CAA69F0EE3C}"/>
              </a:ext>
            </a:extLst>
          </p:cNvPr>
          <p:cNvCxnSpPr>
            <a:cxnSpLocks/>
            <a:stCxn id="10" idx="3"/>
          </p:cNvCxnSpPr>
          <p:nvPr/>
        </p:nvCxnSpPr>
        <p:spPr>
          <a:xfrm flipV="1">
            <a:off x="4622090" y="3705712"/>
            <a:ext cx="1029369" cy="656249"/>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 name="Conexão reta unidirecional 72">
            <a:extLst>
              <a:ext uri="{FF2B5EF4-FFF2-40B4-BE49-F238E27FC236}">
                <a16:creationId xmlns:a16="http://schemas.microsoft.com/office/drawing/2014/main" id="{A4F7148A-00EF-1047-1AE3-A1B54CBF8631}"/>
              </a:ext>
            </a:extLst>
          </p:cNvPr>
          <p:cNvCxnSpPr>
            <a:cxnSpLocks/>
            <a:stCxn id="13" idx="3"/>
          </p:cNvCxnSpPr>
          <p:nvPr/>
        </p:nvCxnSpPr>
        <p:spPr>
          <a:xfrm>
            <a:off x="7313501" y="3199292"/>
            <a:ext cx="1323719" cy="1031001"/>
          </a:xfrm>
          <a:prstGeom prst="straightConnector1">
            <a:avLst/>
          </a:prstGeom>
          <a:ln w="28575">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Retângulo 10">
            <a:extLst>
              <a:ext uri="{FF2B5EF4-FFF2-40B4-BE49-F238E27FC236}">
                <a16:creationId xmlns:a16="http://schemas.microsoft.com/office/drawing/2014/main" id="{0D597AA2-9497-1E84-ED71-97E4E82A48FB}"/>
              </a:ext>
            </a:extLst>
          </p:cNvPr>
          <p:cNvSpPr/>
          <p:nvPr/>
        </p:nvSpPr>
        <p:spPr>
          <a:xfrm>
            <a:off x="4809908" y="3818941"/>
            <a:ext cx="746821" cy="328279"/>
          </a:xfrm>
          <a:prstGeom prst="rect">
            <a:avLst/>
          </a:prstGeom>
          <a:solidFill>
            <a:schemeClr val="bg1"/>
          </a:solidFill>
          <a:ln w="1270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tângulo 11">
            <a:extLst>
              <a:ext uri="{FF2B5EF4-FFF2-40B4-BE49-F238E27FC236}">
                <a16:creationId xmlns:a16="http://schemas.microsoft.com/office/drawing/2014/main" id="{688BE283-501E-ABC9-65B9-78140DEB1E8D}"/>
              </a:ext>
            </a:extLst>
          </p:cNvPr>
          <p:cNvSpPr/>
          <p:nvPr/>
        </p:nvSpPr>
        <p:spPr>
          <a:xfrm>
            <a:off x="4809908" y="4396406"/>
            <a:ext cx="746821" cy="328279"/>
          </a:xfrm>
          <a:prstGeom prst="rect">
            <a:avLst/>
          </a:prstGeom>
          <a:solidFill>
            <a:schemeClr val="bg1"/>
          </a:solidFill>
          <a:ln w="1270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tângulo 14">
            <a:extLst>
              <a:ext uri="{FF2B5EF4-FFF2-40B4-BE49-F238E27FC236}">
                <a16:creationId xmlns:a16="http://schemas.microsoft.com/office/drawing/2014/main" id="{1C5C0877-38AA-1831-A387-BBEA503AFE13}"/>
              </a:ext>
            </a:extLst>
          </p:cNvPr>
          <p:cNvSpPr/>
          <p:nvPr/>
        </p:nvSpPr>
        <p:spPr>
          <a:xfrm>
            <a:off x="7637547" y="3525745"/>
            <a:ext cx="746821" cy="328279"/>
          </a:xfrm>
          <a:prstGeom prst="rect">
            <a:avLst/>
          </a:prstGeom>
          <a:solidFill>
            <a:schemeClr val="bg1"/>
          </a:solidFill>
          <a:ln w="1270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tângulo 17">
            <a:extLst>
              <a:ext uri="{FF2B5EF4-FFF2-40B4-BE49-F238E27FC236}">
                <a16:creationId xmlns:a16="http://schemas.microsoft.com/office/drawing/2014/main" id="{29E28BBF-AB74-2783-C907-50768F38AA7B}"/>
              </a:ext>
            </a:extLst>
          </p:cNvPr>
          <p:cNvSpPr/>
          <p:nvPr/>
        </p:nvSpPr>
        <p:spPr>
          <a:xfrm>
            <a:off x="7681368" y="4815269"/>
            <a:ext cx="746821" cy="328279"/>
          </a:xfrm>
          <a:prstGeom prst="rect">
            <a:avLst/>
          </a:prstGeom>
          <a:solidFill>
            <a:schemeClr val="bg1"/>
          </a:solidFill>
          <a:ln w="1270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tângulo 37">
            <a:extLst>
              <a:ext uri="{FF2B5EF4-FFF2-40B4-BE49-F238E27FC236}">
                <a16:creationId xmlns:a16="http://schemas.microsoft.com/office/drawing/2014/main" id="{B1C7180C-7E17-EF88-13A4-87AA69EFE580}"/>
              </a:ext>
            </a:extLst>
          </p:cNvPr>
          <p:cNvSpPr/>
          <p:nvPr/>
        </p:nvSpPr>
        <p:spPr>
          <a:xfrm>
            <a:off x="5440073" y="4874493"/>
            <a:ext cx="746821" cy="328279"/>
          </a:xfrm>
          <a:prstGeom prst="rect">
            <a:avLst/>
          </a:prstGeom>
          <a:solidFill>
            <a:schemeClr val="bg1"/>
          </a:solidFill>
          <a:ln w="1270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tângulo 39">
            <a:extLst>
              <a:ext uri="{FF2B5EF4-FFF2-40B4-BE49-F238E27FC236}">
                <a16:creationId xmlns:a16="http://schemas.microsoft.com/office/drawing/2014/main" id="{863C3BC2-4885-BF48-58CA-A63E966C95CB}"/>
              </a:ext>
            </a:extLst>
          </p:cNvPr>
          <p:cNvSpPr/>
          <p:nvPr/>
        </p:nvSpPr>
        <p:spPr>
          <a:xfrm>
            <a:off x="5404129" y="3396176"/>
            <a:ext cx="746821" cy="328279"/>
          </a:xfrm>
          <a:prstGeom prst="rect">
            <a:avLst/>
          </a:prstGeom>
          <a:solidFill>
            <a:schemeClr val="bg1"/>
          </a:solidFill>
          <a:ln w="1270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2" name="CaixaDeTexto 221">
                <a:extLst>
                  <a:ext uri="{FF2B5EF4-FFF2-40B4-BE49-F238E27FC236}">
                    <a16:creationId xmlns:a16="http://schemas.microsoft.com/office/drawing/2014/main" id="{B881E3B8-6C15-7111-7806-3A97120C6AAE}"/>
                  </a:ext>
                </a:extLst>
              </p:cNvPr>
              <p:cNvSpPr txBox="1"/>
              <p:nvPr/>
            </p:nvSpPr>
            <p:spPr>
              <a:xfrm>
                <a:off x="4886208" y="3884808"/>
                <a:ext cx="545021"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PT" sz="1200" b="0" i="1" smtClean="0">
                          <a:solidFill>
                            <a:schemeClr val="bg1">
                              <a:lumMod val="85000"/>
                            </a:schemeClr>
                          </a:solidFill>
                          <a:latin typeface="Cambria Math" panose="02040503050406030204" pitchFamily="18" charset="0"/>
                        </a:rPr>
                        <m:t>×−34.4</m:t>
                      </m:r>
                    </m:oMath>
                  </m:oMathPara>
                </a14:m>
                <a:endParaRPr lang="en-US" sz="1200" dirty="0">
                  <a:solidFill>
                    <a:schemeClr val="bg1">
                      <a:lumMod val="85000"/>
                    </a:schemeClr>
                  </a:solidFill>
                </a:endParaRPr>
              </a:p>
            </p:txBody>
          </p:sp>
        </mc:Choice>
        <mc:Fallback xmlns="">
          <p:sp>
            <p:nvSpPr>
              <p:cNvPr id="222" name="CaixaDeTexto 221">
                <a:extLst>
                  <a:ext uri="{FF2B5EF4-FFF2-40B4-BE49-F238E27FC236}">
                    <a16:creationId xmlns:a16="http://schemas.microsoft.com/office/drawing/2014/main" id="{B881E3B8-6C15-7111-7806-3A97120C6AAE}"/>
                  </a:ext>
                </a:extLst>
              </p:cNvPr>
              <p:cNvSpPr txBox="1">
                <a:spLocks noRot="1" noChangeAspect="1" noMove="1" noResize="1" noEditPoints="1" noAdjustHandles="1" noChangeArrowheads="1" noChangeShapeType="1" noTextEdit="1"/>
              </p:cNvSpPr>
              <p:nvPr/>
            </p:nvSpPr>
            <p:spPr>
              <a:xfrm>
                <a:off x="4886208" y="3884808"/>
                <a:ext cx="545021" cy="184666"/>
              </a:xfrm>
              <a:prstGeom prst="rect">
                <a:avLst/>
              </a:prstGeom>
              <a:blipFill>
                <a:blip r:embed="rId3"/>
                <a:stretch>
                  <a:fillRect l="-4545" r="-6818"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CaixaDeTexto 222">
                <a:extLst>
                  <a:ext uri="{FF2B5EF4-FFF2-40B4-BE49-F238E27FC236}">
                    <a16:creationId xmlns:a16="http://schemas.microsoft.com/office/drawing/2014/main" id="{84C58F49-F425-AC09-2114-70CED752CB54}"/>
                  </a:ext>
                </a:extLst>
              </p:cNvPr>
              <p:cNvSpPr txBox="1"/>
              <p:nvPr/>
            </p:nvSpPr>
            <p:spPr>
              <a:xfrm>
                <a:off x="4900794" y="4462273"/>
                <a:ext cx="545021"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PT" sz="1200" b="0" i="1" smtClean="0">
                          <a:solidFill>
                            <a:schemeClr val="bg1">
                              <a:lumMod val="85000"/>
                            </a:schemeClr>
                          </a:solidFill>
                          <a:latin typeface="Cambria Math" panose="02040503050406030204" pitchFamily="18" charset="0"/>
                        </a:rPr>
                        <m:t>×−2.52</m:t>
                      </m:r>
                    </m:oMath>
                  </m:oMathPara>
                </a14:m>
                <a:endParaRPr lang="en-US" sz="1200" dirty="0">
                  <a:solidFill>
                    <a:schemeClr val="bg1">
                      <a:lumMod val="85000"/>
                    </a:schemeClr>
                  </a:solidFill>
                </a:endParaRPr>
              </a:p>
            </p:txBody>
          </p:sp>
        </mc:Choice>
        <mc:Fallback xmlns="">
          <p:sp>
            <p:nvSpPr>
              <p:cNvPr id="223" name="CaixaDeTexto 222">
                <a:extLst>
                  <a:ext uri="{FF2B5EF4-FFF2-40B4-BE49-F238E27FC236}">
                    <a16:creationId xmlns:a16="http://schemas.microsoft.com/office/drawing/2014/main" id="{84C58F49-F425-AC09-2114-70CED752CB54}"/>
                  </a:ext>
                </a:extLst>
              </p:cNvPr>
              <p:cNvSpPr txBox="1">
                <a:spLocks noRot="1" noChangeAspect="1" noMove="1" noResize="1" noEditPoints="1" noAdjustHandles="1" noChangeArrowheads="1" noChangeShapeType="1" noTextEdit="1"/>
              </p:cNvSpPr>
              <p:nvPr/>
            </p:nvSpPr>
            <p:spPr>
              <a:xfrm>
                <a:off x="4900794" y="4462273"/>
                <a:ext cx="545021" cy="184666"/>
              </a:xfrm>
              <a:prstGeom prst="rect">
                <a:avLst/>
              </a:prstGeom>
              <a:blipFill>
                <a:blip r:embed="rId4"/>
                <a:stretch>
                  <a:fillRect l="-4545" r="-681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4" name="CaixaDeTexto 223">
                <a:extLst>
                  <a:ext uri="{FF2B5EF4-FFF2-40B4-BE49-F238E27FC236}">
                    <a16:creationId xmlns:a16="http://schemas.microsoft.com/office/drawing/2014/main" id="{4CA187D2-B958-D02C-7112-E38981C9EE82}"/>
                  </a:ext>
                </a:extLst>
              </p:cNvPr>
              <p:cNvSpPr txBox="1"/>
              <p:nvPr/>
            </p:nvSpPr>
            <p:spPr>
              <a:xfrm>
                <a:off x="7754809" y="3598767"/>
                <a:ext cx="545021"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PT" sz="1200" b="0" i="1" smtClean="0">
                          <a:solidFill>
                            <a:schemeClr val="bg1">
                              <a:lumMod val="85000"/>
                            </a:schemeClr>
                          </a:solidFill>
                          <a:latin typeface="Cambria Math" panose="02040503050406030204" pitchFamily="18" charset="0"/>
                        </a:rPr>
                        <m:t>×−1.30</m:t>
                      </m:r>
                    </m:oMath>
                  </m:oMathPara>
                </a14:m>
                <a:endParaRPr lang="en-US" sz="1200" dirty="0">
                  <a:solidFill>
                    <a:schemeClr val="bg1">
                      <a:lumMod val="85000"/>
                    </a:schemeClr>
                  </a:solidFill>
                </a:endParaRPr>
              </a:p>
            </p:txBody>
          </p:sp>
        </mc:Choice>
        <mc:Fallback xmlns="">
          <p:sp>
            <p:nvSpPr>
              <p:cNvPr id="224" name="CaixaDeTexto 223">
                <a:extLst>
                  <a:ext uri="{FF2B5EF4-FFF2-40B4-BE49-F238E27FC236}">
                    <a16:creationId xmlns:a16="http://schemas.microsoft.com/office/drawing/2014/main" id="{4CA187D2-B958-D02C-7112-E38981C9EE82}"/>
                  </a:ext>
                </a:extLst>
              </p:cNvPr>
              <p:cNvSpPr txBox="1">
                <a:spLocks noRot="1" noChangeAspect="1" noMove="1" noResize="1" noEditPoints="1" noAdjustHandles="1" noChangeArrowheads="1" noChangeShapeType="1" noTextEdit="1"/>
              </p:cNvSpPr>
              <p:nvPr/>
            </p:nvSpPr>
            <p:spPr>
              <a:xfrm>
                <a:off x="7754809" y="3598767"/>
                <a:ext cx="545021" cy="184666"/>
              </a:xfrm>
              <a:prstGeom prst="rect">
                <a:avLst/>
              </a:prstGeom>
              <a:blipFill>
                <a:blip r:embed="rId5"/>
                <a:stretch>
                  <a:fillRect l="-4545" r="-6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5" name="CaixaDeTexto 224">
                <a:extLst>
                  <a:ext uri="{FF2B5EF4-FFF2-40B4-BE49-F238E27FC236}">
                    <a16:creationId xmlns:a16="http://schemas.microsoft.com/office/drawing/2014/main" id="{90843CF5-E077-EF49-CAA3-2DF5ADE8297D}"/>
                  </a:ext>
                </a:extLst>
              </p:cNvPr>
              <p:cNvSpPr txBox="1"/>
              <p:nvPr/>
            </p:nvSpPr>
            <p:spPr>
              <a:xfrm>
                <a:off x="7834886" y="4882073"/>
                <a:ext cx="429605"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PT" sz="1200" b="0" i="1" smtClean="0">
                          <a:solidFill>
                            <a:schemeClr val="bg1">
                              <a:lumMod val="85000"/>
                            </a:schemeClr>
                          </a:solidFill>
                          <a:latin typeface="Cambria Math" panose="02040503050406030204" pitchFamily="18" charset="0"/>
                        </a:rPr>
                        <m:t>×2.28</m:t>
                      </m:r>
                    </m:oMath>
                  </m:oMathPara>
                </a14:m>
                <a:endParaRPr lang="en-US" sz="1200" dirty="0">
                  <a:solidFill>
                    <a:schemeClr val="bg1">
                      <a:lumMod val="85000"/>
                    </a:schemeClr>
                  </a:solidFill>
                </a:endParaRPr>
              </a:p>
            </p:txBody>
          </p:sp>
        </mc:Choice>
        <mc:Fallback xmlns="">
          <p:sp>
            <p:nvSpPr>
              <p:cNvPr id="225" name="CaixaDeTexto 224">
                <a:extLst>
                  <a:ext uri="{FF2B5EF4-FFF2-40B4-BE49-F238E27FC236}">
                    <a16:creationId xmlns:a16="http://schemas.microsoft.com/office/drawing/2014/main" id="{90843CF5-E077-EF49-CAA3-2DF5ADE8297D}"/>
                  </a:ext>
                </a:extLst>
              </p:cNvPr>
              <p:cNvSpPr txBox="1">
                <a:spLocks noRot="1" noChangeAspect="1" noMove="1" noResize="1" noEditPoints="1" noAdjustHandles="1" noChangeArrowheads="1" noChangeShapeType="1" noTextEdit="1"/>
              </p:cNvSpPr>
              <p:nvPr/>
            </p:nvSpPr>
            <p:spPr>
              <a:xfrm>
                <a:off x="7834886" y="4882073"/>
                <a:ext cx="429605" cy="184666"/>
              </a:xfrm>
              <a:prstGeom prst="rect">
                <a:avLst/>
              </a:prstGeom>
              <a:blipFill>
                <a:blip r:embed="rId6"/>
                <a:stretch>
                  <a:fillRect l="-5714" r="-8571"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6" name="CaixaDeTexto 225">
                <a:extLst>
                  <a:ext uri="{FF2B5EF4-FFF2-40B4-BE49-F238E27FC236}">
                    <a16:creationId xmlns:a16="http://schemas.microsoft.com/office/drawing/2014/main" id="{5914D6B5-3D24-0C17-E865-01F51D498F2F}"/>
                  </a:ext>
                </a:extLst>
              </p:cNvPr>
              <p:cNvSpPr txBox="1"/>
              <p:nvPr/>
            </p:nvSpPr>
            <p:spPr>
              <a:xfrm>
                <a:off x="5581441" y="4946299"/>
                <a:ext cx="434414"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PT" sz="1200" i="1" smtClean="0">
                          <a:solidFill>
                            <a:schemeClr val="bg1">
                              <a:lumMod val="85000"/>
                            </a:schemeClr>
                          </a:solidFill>
                          <a:latin typeface="Cambria Math" panose="02040503050406030204" pitchFamily="18" charset="0"/>
                        </a:rPr>
                        <m:t>+</m:t>
                      </m:r>
                      <m:r>
                        <a:rPr lang="pt-PT" sz="1200" b="0" i="1" smtClean="0">
                          <a:solidFill>
                            <a:schemeClr val="bg1">
                              <a:lumMod val="85000"/>
                            </a:schemeClr>
                          </a:solidFill>
                          <a:latin typeface="Cambria Math" panose="02040503050406030204" pitchFamily="18" charset="0"/>
                        </a:rPr>
                        <m:t>1.29</m:t>
                      </m:r>
                    </m:oMath>
                  </m:oMathPara>
                </a14:m>
                <a:endParaRPr lang="en-US" sz="1200" dirty="0">
                  <a:solidFill>
                    <a:schemeClr val="bg1">
                      <a:lumMod val="85000"/>
                    </a:schemeClr>
                  </a:solidFill>
                </a:endParaRPr>
              </a:p>
            </p:txBody>
          </p:sp>
        </mc:Choice>
        <mc:Fallback xmlns="">
          <p:sp>
            <p:nvSpPr>
              <p:cNvPr id="226" name="CaixaDeTexto 225">
                <a:extLst>
                  <a:ext uri="{FF2B5EF4-FFF2-40B4-BE49-F238E27FC236}">
                    <a16:creationId xmlns:a16="http://schemas.microsoft.com/office/drawing/2014/main" id="{5914D6B5-3D24-0C17-E865-01F51D498F2F}"/>
                  </a:ext>
                </a:extLst>
              </p:cNvPr>
              <p:cNvSpPr txBox="1">
                <a:spLocks noRot="1" noChangeAspect="1" noMove="1" noResize="1" noEditPoints="1" noAdjustHandles="1" noChangeArrowheads="1" noChangeShapeType="1" noTextEdit="1"/>
              </p:cNvSpPr>
              <p:nvPr/>
            </p:nvSpPr>
            <p:spPr>
              <a:xfrm>
                <a:off x="5581441" y="4946299"/>
                <a:ext cx="434414" cy="184666"/>
              </a:xfrm>
              <a:prstGeom prst="rect">
                <a:avLst/>
              </a:prstGeom>
              <a:blipFill>
                <a:blip r:embed="rId7"/>
                <a:stretch>
                  <a:fillRect l="-5714" r="-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7" name="CaixaDeTexto 226">
                <a:extLst>
                  <a:ext uri="{FF2B5EF4-FFF2-40B4-BE49-F238E27FC236}">
                    <a16:creationId xmlns:a16="http://schemas.microsoft.com/office/drawing/2014/main" id="{6C281BCF-6434-F8B3-0E5A-0A0906FCB602}"/>
                  </a:ext>
                </a:extLst>
              </p:cNvPr>
              <p:cNvSpPr txBox="1"/>
              <p:nvPr/>
            </p:nvSpPr>
            <p:spPr>
              <a:xfrm>
                <a:off x="5532003" y="3461138"/>
                <a:ext cx="434414"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PT" sz="1200" i="1" smtClean="0">
                          <a:solidFill>
                            <a:schemeClr val="bg1">
                              <a:lumMod val="85000"/>
                            </a:schemeClr>
                          </a:solidFill>
                          <a:latin typeface="Cambria Math" panose="02040503050406030204" pitchFamily="18" charset="0"/>
                        </a:rPr>
                        <m:t>+</m:t>
                      </m:r>
                      <m:r>
                        <a:rPr lang="pt-PT" sz="1200" b="0" i="1" smtClean="0">
                          <a:solidFill>
                            <a:schemeClr val="bg1">
                              <a:lumMod val="85000"/>
                            </a:schemeClr>
                          </a:solidFill>
                          <a:latin typeface="Cambria Math" panose="02040503050406030204" pitchFamily="18" charset="0"/>
                        </a:rPr>
                        <m:t>2.14</m:t>
                      </m:r>
                    </m:oMath>
                  </m:oMathPara>
                </a14:m>
                <a:endParaRPr lang="en-US" sz="1200" dirty="0">
                  <a:solidFill>
                    <a:schemeClr val="bg1">
                      <a:lumMod val="85000"/>
                    </a:schemeClr>
                  </a:solidFill>
                </a:endParaRPr>
              </a:p>
            </p:txBody>
          </p:sp>
        </mc:Choice>
        <mc:Fallback xmlns="">
          <p:sp>
            <p:nvSpPr>
              <p:cNvPr id="227" name="CaixaDeTexto 226">
                <a:extLst>
                  <a:ext uri="{FF2B5EF4-FFF2-40B4-BE49-F238E27FC236}">
                    <a16:creationId xmlns:a16="http://schemas.microsoft.com/office/drawing/2014/main" id="{6C281BCF-6434-F8B3-0E5A-0A0906FCB602}"/>
                  </a:ext>
                </a:extLst>
              </p:cNvPr>
              <p:cNvSpPr txBox="1">
                <a:spLocks noRot="1" noChangeAspect="1" noMove="1" noResize="1" noEditPoints="1" noAdjustHandles="1" noChangeArrowheads="1" noChangeShapeType="1" noTextEdit="1"/>
              </p:cNvSpPr>
              <p:nvPr/>
            </p:nvSpPr>
            <p:spPr>
              <a:xfrm>
                <a:off x="5532003" y="3461138"/>
                <a:ext cx="434414" cy="184666"/>
              </a:xfrm>
              <a:prstGeom prst="rect">
                <a:avLst/>
              </a:prstGeom>
              <a:blipFill>
                <a:blip r:embed="rId8"/>
                <a:stretch>
                  <a:fillRect l="-5714" r="-8571"/>
                </a:stretch>
              </a:blipFill>
            </p:spPr>
            <p:txBody>
              <a:bodyPr/>
              <a:lstStyle/>
              <a:p>
                <a:r>
                  <a:rPr lang="en-US">
                    <a:noFill/>
                  </a:rPr>
                  <a:t> </a:t>
                </a:r>
              </a:p>
            </p:txBody>
          </p:sp>
        </mc:Fallback>
      </mc:AlternateContent>
      <p:sp>
        <p:nvSpPr>
          <p:cNvPr id="179" name="Forma Livre 178">
            <a:extLst>
              <a:ext uri="{FF2B5EF4-FFF2-40B4-BE49-F238E27FC236}">
                <a16:creationId xmlns:a16="http://schemas.microsoft.com/office/drawing/2014/main" id="{9A676A86-3EBF-09B0-6C4B-3FB170BE39A8}"/>
              </a:ext>
            </a:extLst>
          </p:cNvPr>
          <p:cNvSpPr/>
          <p:nvPr/>
        </p:nvSpPr>
        <p:spPr>
          <a:xfrm>
            <a:off x="1933680" y="2984921"/>
            <a:ext cx="1360123" cy="1171056"/>
          </a:xfrm>
          <a:custGeom>
            <a:avLst/>
            <a:gdLst>
              <a:gd name="connsiteX0" fmla="*/ 0 w 1329338"/>
              <a:gd name="connsiteY0" fmla="*/ 1351422 h 1377544"/>
              <a:gd name="connsiteX1" fmla="*/ 276626 w 1329338"/>
              <a:gd name="connsiteY1" fmla="*/ 1097848 h 1377544"/>
              <a:gd name="connsiteX2" fmla="*/ 391886 w 1329338"/>
              <a:gd name="connsiteY2" fmla="*/ 52820 h 1377544"/>
              <a:gd name="connsiteX3" fmla="*/ 783772 w 1329338"/>
              <a:gd name="connsiteY3" fmla="*/ 267973 h 1377544"/>
              <a:gd name="connsiteX4" fmla="*/ 1098817 w 1329338"/>
              <a:gd name="connsiteY4" fmla="*/ 1243845 h 1377544"/>
              <a:gd name="connsiteX5" fmla="*/ 1329338 w 1329338"/>
              <a:gd name="connsiteY5" fmla="*/ 1343738 h 1377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9338" h="1377544">
                <a:moveTo>
                  <a:pt x="0" y="1351422"/>
                </a:moveTo>
                <a:cubicBezTo>
                  <a:pt x="105656" y="1332852"/>
                  <a:pt x="211312" y="1314282"/>
                  <a:pt x="276626" y="1097848"/>
                </a:cubicBezTo>
                <a:cubicBezTo>
                  <a:pt x="341940" y="881414"/>
                  <a:pt x="307362" y="191132"/>
                  <a:pt x="391886" y="52820"/>
                </a:cubicBezTo>
                <a:cubicBezTo>
                  <a:pt x="476410" y="-85492"/>
                  <a:pt x="665950" y="69469"/>
                  <a:pt x="783772" y="267973"/>
                </a:cubicBezTo>
                <a:cubicBezTo>
                  <a:pt x="901594" y="466477"/>
                  <a:pt x="1007889" y="1064551"/>
                  <a:pt x="1098817" y="1243845"/>
                </a:cubicBezTo>
                <a:cubicBezTo>
                  <a:pt x="1189745" y="1423139"/>
                  <a:pt x="1259541" y="1383438"/>
                  <a:pt x="1329338" y="1343738"/>
                </a:cubicBezTo>
              </a:path>
            </a:pathLst>
          </a:custGeom>
          <a:noFill/>
          <a:ln w="28575">
            <a:solidFill>
              <a:schemeClr val="accent6">
                <a:alpha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7" name="Conexão Reta 176">
            <a:extLst>
              <a:ext uri="{FF2B5EF4-FFF2-40B4-BE49-F238E27FC236}">
                <a16:creationId xmlns:a16="http://schemas.microsoft.com/office/drawing/2014/main" id="{810E7E2D-F04B-B8DE-E08A-8A514A22E393}"/>
              </a:ext>
            </a:extLst>
          </p:cNvPr>
          <p:cNvCxnSpPr>
            <a:cxnSpLocks/>
          </p:cNvCxnSpPr>
          <p:nvPr/>
        </p:nvCxnSpPr>
        <p:spPr>
          <a:xfrm>
            <a:off x="2034747" y="3574350"/>
            <a:ext cx="1253604"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0" name="Retângulo 9">
            <a:extLst>
              <a:ext uri="{FF2B5EF4-FFF2-40B4-BE49-F238E27FC236}">
                <a16:creationId xmlns:a16="http://schemas.microsoft.com/office/drawing/2014/main" id="{0E86B6C7-1BC1-52BE-B1AA-533D4837C194}"/>
              </a:ext>
            </a:extLst>
          </p:cNvPr>
          <p:cNvSpPr/>
          <p:nvPr/>
        </p:nvSpPr>
        <p:spPr>
          <a:xfrm>
            <a:off x="3973179" y="4063566"/>
            <a:ext cx="648910" cy="596790"/>
          </a:xfrm>
          <a:prstGeom prst="rect">
            <a:avLst/>
          </a:prstGeom>
          <a:solidFill>
            <a:schemeClr val="bg1"/>
          </a:solidFill>
          <a:ln w="28575">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tângulo 12">
            <a:extLst>
              <a:ext uri="{FF2B5EF4-FFF2-40B4-BE49-F238E27FC236}">
                <a16:creationId xmlns:a16="http://schemas.microsoft.com/office/drawing/2014/main" id="{39CDC901-874B-E8F4-8108-D543D94405F7}"/>
              </a:ext>
            </a:extLst>
          </p:cNvPr>
          <p:cNvSpPr/>
          <p:nvPr/>
        </p:nvSpPr>
        <p:spPr>
          <a:xfrm>
            <a:off x="6390044" y="2763225"/>
            <a:ext cx="923457" cy="872133"/>
          </a:xfrm>
          <a:prstGeom prst="rect">
            <a:avLst/>
          </a:prstGeom>
          <a:solidFill>
            <a:schemeClr val="bg1"/>
          </a:solidFill>
          <a:ln w="28575">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tângulo 13">
            <a:extLst>
              <a:ext uri="{FF2B5EF4-FFF2-40B4-BE49-F238E27FC236}">
                <a16:creationId xmlns:a16="http://schemas.microsoft.com/office/drawing/2014/main" id="{08E6B1FF-A072-CA7F-BF70-CD7FC0095071}"/>
              </a:ext>
            </a:extLst>
          </p:cNvPr>
          <p:cNvSpPr/>
          <p:nvPr/>
        </p:nvSpPr>
        <p:spPr>
          <a:xfrm>
            <a:off x="6390042" y="4957792"/>
            <a:ext cx="923457" cy="872133"/>
          </a:xfrm>
          <a:prstGeom prst="rect">
            <a:avLst/>
          </a:prstGeom>
          <a:solidFill>
            <a:schemeClr val="bg1"/>
          </a:solidFill>
          <a:ln w="28575">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tângulo 18">
            <a:extLst>
              <a:ext uri="{FF2B5EF4-FFF2-40B4-BE49-F238E27FC236}">
                <a16:creationId xmlns:a16="http://schemas.microsoft.com/office/drawing/2014/main" id="{CFAC91FE-3C24-EA01-0B10-78D51D696188}"/>
              </a:ext>
            </a:extLst>
          </p:cNvPr>
          <p:cNvSpPr/>
          <p:nvPr/>
        </p:nvSpPr>
        <p:spPr>
          <a:xfrm>
            <a:off x="9873877" y="4058673"/>
            <a:ext cx="648910" cy="596790"/>
          </a:xfrm>
          <a:prstGeom prst="rect">
            <a:avLst/>
          </a:prstGeom>
          <a:solidFill>
            <a:schemeClr val="bg1"/>
          </a:solidFill>
          <a:ln w="28575">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aixaDeTexto 20">
            <a:extLst>
              <a:ext uri="{FF2B5EF4-FFF2-40B4-BE49-F238E27FC236}">
                <a16:creationId xmlns:a16="http://schemas.microsoft.com/office/drawing/2014/main" id="{C76E987C-F417-CC8A-A192-BADFE6CF7A20}"/>
              </a:ext>
            </a:extLst>
          </p:cNvPr>
          <p:cNvSpPr txBox="1"/>
          <p:nvPr/>
        </p:nvSpPr>
        <p:spPr>
          <a:xfrm>
            <a:off x="3910378" y="3717795"/>
            <a:ext cx="746821" cy="338554"/>
          </a:xfrm>
          <a:prstGeom prst="rect">
            <a:avLst/>
          </a:prstGeom>
          <a:noFill/>
          <a:ln>
            <a:noFill/>
          </a:ln>
        </p:spPr>
        <p:txBody>
          <a:bodyPr wrap="square">
            <a:spAutoFit/>
          </a:bodyPr>
          <a:lstStyle/>
          <a:p>
            <a:pPr algn="ctr"/>
            <a:r>
              <a:rPr lang="pt-PT" sz="1600" b="1" dirty="0">
                <a:solidFill>
                  <a:schemeClr val="bg1">
                    <a:lumMod val="95000"/>
                  </a:schemeClr>
                </a:solidFill>
              </a:rPr>
              <a:t>input</a:t>
            </a:r>
            <a:endParaRPr lang="en-US" sz="1600" b="1" dirty="0">
              <a:solidFill>
                <a:schemeClr val="bg1">
                  <a:lumMod val="95000"/>
                </a:schemeClr>
              </a:solidFill>
            </a:endParaRPr>
          </a:p>
        </p:txBody>
      </p:sp>
      <p:sp>
        <p:nvSpPr>
          <p:cNvPr id="22" name="CaixaDeTexto 21">
            <a:extLst>
              <a:ext uri="{FF2B5EF4-FFF2-40B4-BE49-F238E27FC236}">
                <a16:creationId xmlns:a16="http://schemas.microsoft.com/office/drawing/2014/main" id="{A6C5BD73-9F90-6229-EEF9-F83889E96E9F}"/>
              </a:ext>
            </a:extLst>
          </p:cNvPr>
          <p:cNvSpPr txBox="1"/>
          <p:nvPr/>
        </p:nvSpPr>
        <p:spPr>
          <a:xfrm>
            <a:off x="9763480" y="3702382"/>
            <a:ext cx="849676" cy="338554"/>
          </a:xfrm>
          <a:prstGeom prst="rect">
            <a:avLst/>
          </a:prstGeom>
          <a:noFill/>
        </p:spPr>
        <p:txBody>
          <a:bodyPr wrap="square">
            <a:spAutoFit/>
          </a:bodyPr>
          <a:lstStyle/>
          <a:p>
            <a:pPr algn="ctr"/>
            <a:r>
              <a:rPr lang="pt-PT" sz="1600" b="1" dirty="0">
                <a:solidFill>
                  <a:schemeClr val="bg1">
                    <a:lumMod val="95000"/>
                  </a:schemeClr>
                </a:solidFill>
              </a:rPr>
              <a:t>output</a:t>
            </a:r>
            <a:endParaRPr lang="en-US" sz="1600" b="1" dirty="0">
              <a:solidFill>
                <a:schemeClr val="bg1">
                  <a:lumMod val="95000"/>
                </a:schemeClr>
              </a:solidFill>
            </a:endParaRPr>
          </a:p>
        </p:txBody>
      </p:sp>
      <p:cxnSp>
        <p:nvCxnSpPr>
          <p:cNvPr id="29" name="Conexão Reta 28">
            <a:extLst>
              <a:ext uri="{FF2B5EF4-FFF2-40B4-BE49-F238E27FC236}">
                <a16:creationId xmlns:a16="http://schemas.microsoft.com/office/drawing/2014/main" id="{012A6B72-33E9-A5DA-C14C-813ECC5D8BFE}"/>
              </a:ext>
            </a:extLst>
          </p:cNvPr>
          <p:cNvCxnSpPr>
            <a:cxnSpLocks/>
          </p:cNvCxnSpPr>
          <p:nvPr/>
        </p:nvCxnSpPr>
        <p:spPr>
          <a:xfrm flipH="1">
            <a:off x="6851014" y="2860338"/>
            <a:ext cx="758" cy="700821"/>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 name="Conexão Reta 29">
            <a:extLst>
              <a:ext uri="{FF2B5EF4-FFF2-40B4-BE49-F238E27FC236}">
                <a16:creationId xmlns:a16="http://schemas.microsoft.com/office/drawing/2014/main" id="{0B9136ED-B977-B5FF-06F5-2784F9685568}"/>
              </a:ext>
            </a:extLst>
          </p:cNvPr>
          <p:cNvCxnSpPr>
            <a:cxnSpLocks/>
          </p:cNvCxnSpPr>
          <p:nvPr/>
        </p:nvCxnSpPr>
        <p:spPr>
          <a:xfrm rot="16200000" flipH="1">
            <a:off x="6833176" y="3048551"/>
            <a:ext cx="758" cy="700821"/>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1" name="Forma Livre 30">
            <a:extLst>
              <a:ext uri="{FF2B5EF4-FFF2-40B4-BE49-F238E27FC236}">
                <a16:creationId xmlns:a16="http://schemas.microsoft.com/office/drawing/2014/main" id="{FBE779D1-3853-14A8-DFFC-40B04382358B}"/>
              </a:ext>
            </a:extLst>
          </p:cNvPr>
          <p:cNvSpPr/>
          <p:nvPr/>
        </p:nvSpPr>
        <p:spPr>
          <a:xfrm>
            <a:off x="6499926" y="2893387"/>
            <a:ext cx="614406" cy="465193"/>
          </a:xfrm>
          <a:custGeom>
            <a:avLst/>
            <a:gdLst>
              <a:gd name="connsiteX0" fmla="*/ 0 w 477671"/>
              <a:gd name="connsiteY0" fmla="*/ 361665 h 361665"/>
              <a:gd name="connsiteX1" fmla="*/ 279779 w 477671"/>
              <a:gd name="connsiteY1" fmla="*/ 300251 h 361665"/>
              <a:gd name="connsiteX2" fmla="*/ 477671 w 477671"/>
              <a:gd name="connsiteY2" fmla="*/ 0 h 361665"/>
            </a:gdLst>
            <a:ahLst/>
            <a:cxnLst>
              <a:cxn ang="0">
                <a:pos x="connsiteX0" y="connsiteY0"/>
              </a:cxn>
              <a:cxn ang="0">
                <a:pos x="connsiteX1" y="connsiteY1"/>
              </a:cxn>
              <a:cxn ang="0">
                <a:pos x="connsiteX2" y="connsiteY2"/>
              </a:cxn>
            </a:cxnLst>
            <a:rect l="l" t="t" r="r" b="b"/>
            <a:pathLst>
              <a:path w="477671" h="361665">
                <a:moveTo>
                  <a:pt x="0" y="361665"/>
                </a:moveTo>
                <a:cubicBezTo>
                  <a:pt x="100083" y="361096"/>
                  <a:pt x="200167" y="360528"/>
                  <a:pt x="279779" y="300251"/>
                </a:cubicBezTo>
                <a:cubicBezTo>
                  <a:pt x="359391" y="239974"/>
                  <a:pt x="418531" y="119987"/>
                  <a:pt x="477671" y="0"/>
                </a:cubicBezTo>
              </a:path>
            </a:pathLst>
          </a:custGeom>
          <a:noFill/>
          <a:ln w="190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Conexão Reta 31">
            <a:extLst>
              <a:ext uri="{FF2B5EF4-FFF2-40B4-BE49-F238E27FC236}">
                <a16:creationId xmlns:a16="http://schemas.microsoft.com/office/drawing/2014/main" id="{39625457-980A-F535-53B3-843452A8B15A}"/>
              </a:ext>
            </a:extLst>
          </p:cNvPr>
          <p:cNvCxnSpPr>
            <a:cxnSpLocks/>
          </p:cNvCxnSpPr>
          <p:nvPr/>
        </p:nvCxnSpPr>
        <p:spPr>
          <a:xfrm flipH="1">
            <a:off x="6853388" y="5066739"/>
            <a:ext cx="758" cy="700821"/>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Conexão Reta 32">
            <a:extLst>
              <a:ext uri="{FF2B5EF4-FFF2-40B4-BE49-F238E27FC236}">
                <a16:creationId xmlns:a16="http://schemas.microsoft.com/office/drawing/2014/main" id="{1B2696D1-6839-7BC2-CD89-0F3D08208E86}"/>
              </a:ext>
            </a:extLst>
          </p:cNvPr>
          <p:cNvCxnSpPr>
            <a:cxnSpLocks/>
          </p:cNvCxnSpPr>
          <p:nvPr/>
        </p:nvCxnSpPr>
        <p:spPr>
          <a:xfrm rot="16200000" flipH="1">
            <a:off x="6835551" y="5254951"/>
            <a:ext cx="758" cy="700821"/>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4" name="Forma Livre 33">
            <a:extLst>
              <a:ext uri="{FF2B5EF4-FFF2-40B4-BE49-F238E27FC236}">
                <a16:creationId xmlns:a16="http://schemas.microsoft.com/office/drawing/2014/main" id="{2DF113C3-B364-23FA-6C78-59F04F3858E9}"/>
              </a:ext>
            </a:extLst>
          </p:cNvPr>
          <p:cNvSpPr/>
          <p:nvPr/>
        </p:nvSpPr>
        <p:spPr>
          <a:xfrm>
            <a:off x="6502300" y="5099788"/>
            <a:ext cx="614406" cy="465193"/>
          </a:xfrm>
          <a:custGeom>
            <a:avLst/>
            <a:gdLst>
              <a:gd name="connsiteX0" fmla="*/ 0 w 477671"/>
              <a:gd name="connsiteY0" fmla="*/ 361665 h 361665"/>
              <a:gd name="connsiteX1" fmla="*/ 279779 w 477671"/>
              <a:gd name="connsiteY1" fmla="*/ 300251 h 361665"/>
              <a:gd name="connsiteX2" fmla="*/ 477671 w 477671"/>
              <a:gd name="connsiteY2" fmla="*/ 0 h 361665"/>
            </a:gdLst>
            <a:ahLst/>
            <a:cxnLst>
              <a:cxn ang="0">
                <a:pos x="connsiteX0" y="connsiteY0"/>
              </a:cxn>
              <a:cxn ang="0">
                <a:pos x="connsiteX1" y="connsiteY1"/>
              </a:cxn>
              <a:cxn ang="0">
                <a:pos x="connsiteX2" y="connsiteY2"/>
              </a:cxn>
            </a:cxnLst>
            <a:rect l="l" t="t" r="r" b="b"/>
            <a:pathLst>
              <a:path w="477671" h="361665">
                <a:moveTo>
                  <a:pt x="0" y="361665"/>
                </a:moveTo>
                <a:cubicBezTo>
                  <a:pt x="100083" y="361096"/>
                  <a:pt x="200167" y="360528"/>
                  <a:pt x="279779" y="300251"/>
                </a:cubicBezTo>
                <a:cubicBezTo>
                  <a:pt x="359391" y="239974"/>
                  <a:pt x="418531" y="119987"/>
                  <a:pt x="477671" y="0"/>
                </a:cubicBezTo>
              </a:path>
            </a:pathLst>
          </a:custGeom>
          <a:noFill/>
          <a:ln w="190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CaixaDeTexto 59">
            <a:extLst>
              <a:ext uri="{FF2B5EF4-FFF2-40B4-BE49-F238E27FC236}">
                <a16:creationId xmlns:a16="http://schemas.microsoft.com/office/drawing/2014/main" id="{C4ED98D8-6372-7609-E5AC-7656F2872675}"/>
              </a:ext>
            </a:extLst>
          </p:cNvPr>
          <p:cNvSpPr txBox="1"/>
          <p:nvPr/>
        </p:nvSpPr>
        <p:spPr>
          <a:xfrm>
            <a:off x="8457669" y="4208072"/>
            <a:ext cx="523758" cy="307777"/>
          </a:xfrm>
          <a:prstGeom prst="rect">
            <a:avLst/>
          </a:prstGeom>
          <a:solidFill>
            <a:schemeClr val="bg1"/>
          </a:solidFill>
        </p:spPr>
        <p:txBody>
          <a:bodyPr wrap="square" rtlCol="0">
            <a:spAutoFit/>
          </a:bodyPr>
          <a:lstStyle/>
          <a:p>
            <a:r>
              <a:rPr lang="en-US" sz="1400" dirty="0">
                <a:solidFill>
                  <a:schemeClr val="bg1">
                    <a:lumMod val="85000"/>
                  </a:schemeClr>
                </a:solidFill>
              </a:rPr>
              <a:t>sum</a:t>
            </a:r>
          </a:p>
        </p:txBody>
      </p:sp>
      <p:sp>
        <p:nvSpPr>
          <p:cNvPr id="146" name="Retângulo 145">
            <a:extLst>
              <a:ext uri="{FF2B5EF4-FFF2-40B4-BE49-F238E27FC236}">
                <a16:creationId xmlns:a16="http://schemas.microsoft.com/office/drawing/2014/main" id="{D334AD7B-3F9B-4B95-5A18-85BE8CE69536}"/>
              </a:ext>
            </a:extLst>
          </p:cNvPr>
          <p:cNvSpPr/>
          <p:nvPr/>
        </p:nvSpPr>
        <p:spPr>
          <a:xfrm>
            <a:off x="6551260" y="3145241"/>
            <a:ext cx="371105" cy="290455"/>
          </a:xfrm>
          <a:prstGeom prst="rect">
            <a:avLst/>
          </a:prstGeom>
          <a:no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tângulo 146">
            <a:extLst>
              <a:ext uri="{FF2B5EF4-FFF2-40B4-BE49-F238E27FC236}">
                <a16:creationId xmlns:a16="http://schemas.microsoft.com/office/drawing/2014/main" id="{A83B02EF-25D0-E712-07B2-8B4852F57BEB}"/>
              </a:ext>
            </a:extLst>
          </p:cNvPr>
          <p:cNvSpPr/>
          <p:nvPr/>
        </p:nvSpPr>
        <p:spPr>
          <a:xfrm>
            <a:off x="6773850" y="5378749"/>
            <a:ext cx="148515" cy="290455"/>
          </a:xfrm>
          <a:prstGeom prst="rect">
            <a:avLst/>
          </a:prstGeom>
          <a:no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8" name="Conexão Reta 147">
            <a:extLst>
              <a:ext uri="{FF2B5EF4-FFF2-40B4-BE49-F238E27FC236}">
                <a16:creationId xmlns:a16="http://schemas.microsoft.com/office/drawing/2014/main" id="{A9D15437-D663-240D-95BE-B31089EB9A49}"/>
              </a:ext>
            </a:extLst>
          </p:cNvPr>
          <p:cNvCxnSpPr>
            <a:cxnSpLocks/>
          </p:cNvCxnSpPr>
          <p:nvPr/>
        </p:nvCxnSpPr>
        <p:spPr>
          <a:xfrm>
            <a:off x="1946714" y="3343604"/>
            <a:ext cx="0" cy="24863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Conexão Reta 148">
            <a:extLst>
              <a:ext uri="{FF2B5EF4-FFF2-40B4-BE49-F238E27FC236}">
                <a16:creationId xmlns:a16="http://schemas.microsoft.com/office/drawing/2014/main" id="{7304B4BD-062A-AE23-7E55-69B773DC821D}"/>
              </a:ext>
            </a:extLst>
          </p:cNvPr>
          <p:cNvCxnSpPr>
            <a:cxnSpLocks/>
          </p:cNvCxnSpPr>
          <p:nvPr/>
        </p:nvCxnSpPr>
        <p:spPr>
          <a:xfrm>
            <a:off x="1578845" y="4690968"/>
            <a:ext cx="18424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9" name="CaixaDeTexto 158">
                <a:extLst>
                  <a:ext uri="{FF2B5EF4-FFF2-40B4-BE49-F238E27FC236}">
                    <a16:creationId xmlns:a16="http://schemas.microsoft.com/office/drawing/2014/main" id="{4ADEC0A4-0567-3E03-5F0E-CABA24CA3FBE}"/>
                  </a:ext>
                </a:extLst>
              </p:cNvPr>
              <p:cNvSpPr txBox="1"/>
              <p:nvPr/>
            </p:nvSpPr>
            <p:spPr>
              <a:xfrm>
                <a:off x="1708891" y="4715044"/>
                <a:ext cx="1747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PT" b="0" i="1" smtClean="0">
                          <a:latin typeface="Cambria Math" panose="02040503050406030204" pitchFamily="18" charset="0"/>
                        </a:rPr>
                        <m:t>0</m:t>
                      </m:r>
                    </m:oMath>
                  </m:oMathPara>
                </a14:m>
                <a:endParaRPr lang="en-US" dirty="0"/>
              </a:p>
            </p:txBody>
          </p:sp>
        </mc:Choice>
        <mc:Fallback xmlns="">
          <p:sp>
            <p:nvSpPr>
              <p:cNvPr id="159" name="CaixaDeTexto 158">
                <a:extLst>
                  <a:ext uri="{FF2B5EF4-FFF2-40B4-BE49-F238E27FC236}">
                    <a16:creationId xmlns:a16="http://schemas.microsoft.com/office/drawing/2014/main" id="{4ADEC0A4-0567-3E03-5F0E-CABA24CA3FBE}"/>
                  </a:ext>
                </a:extLst>
              </p:cNvPr>
              <p:cNvSpPr txBox="1">
                <a:spLocks noRot="1" noChangeAspect="1" noMove="1" noResize="1" noEditPoints="1" noAdjustHandles="1" noChangeArrowheads="1" noChangeShapeType="1" noTextEdit="1"/>
              </p:cNvSpPr>
              <p:nvPr/>
            </p:nvSpPr>
            <p:spPr>
              <a:xfrm>
                <a:off x="1708891" y="4715044"/>
                <a:ext cx="174727" cy="276999"/>
              </a:xfrm>
              <a:prstGeom prst="rect">
                <a:avLst/>
              </a:prstGeom>
              <a:blipFill>
                <a:blip r:embed="rId9"/>
                <a:stretch>
                  <a:fillRect l="-26667" r="-26667"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2" name="CaixaDeTexto 161">
                <a:extLst>
                  <a:ext uri="{FF2B5EF4-FFF2-40B4-BE49-F238E27FC236}">
                    <a16:creationId xmlns:a16="http://schemas.microsoft.com/office/drawing/2014/main" id="{5EEA2D4F-5F58-4430-634C-088625B2ABA6}"/>
                  </a:ext>
                </a:extLst>
              </p:cNvPr>
              <p:cNvSpPr txBox="1"/>
              <p:nvPr/>
            </p:nvSpPr>
            <p:spPr>
              <a:xfrm>
                <a:off x="1707620" y="3442275"/>
                <a:ext cx="1747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PT" b="0" i="1" smtClean="0">
                          <a:latin typeface="Cambria Math" panose="02040503050406030204" pitchFamily="18" charset="0"/>
                        </a:rPr>
                        <m:t>1</m:t>
                      </m:r>
                    </m:oMath>
                  </m:oMathPara>
                </a14:m>
                <a:endParaRPr lang="en-US" dirty="0"/>
              </a:p>
            </p:txBody>
          </p:sp>
        </mc:Choice>
        <mc:Fallback xmlns="">
          <p:sp>
            <p:nvSpPr>
              <p:cNvPr id="162" name="CaixaDeTexto 161">
                <a:extLst>
                  <a:ext uri="{FF2B5EF4-FFF2-40B4-BE49-F238E27FC236}">
                    <a16:creationId xmlns:a16="http://schemas.microsoft.com/office/drawing/2014/main" id="{5EEA2D4F-5F58-4430-634C-088625B2ABA6}"/>
                  </a:ext>
                </a:extLst>
              </p:cNvPr>
              <p:cNvSpPr txBox="1">
                <a:spLocks noRot="1" noChangeAspect="1" noMove="1" noResize="1" noEditPoints="1" noAdjustHandles="1" noChangeArrowheads="1" noChangeShapeType="1" noTextEdit="1"/>
              </p:cNvSpPr>
              <p:nvPr/>
            </p:nvSpPr>
            <p:spPr>
              <a:xfrm>
                <a:off x="1707620" y="3442275"/>
                <a:ext cx="174727" cy="276999"/>
              </a:xfrm>
              <a:prstGeom prst="rect">
                <a:avLst/>
              </a:prstGeom>
              <a:blipFill>
                <a:blip r:embed="rId10"/>
                <a:stretch>
                  <a:fillRect l="-26667" r="-26667" b="-9091"/>
                </a:stretch>
              </a:blipFill>
            </p:spPr>
            <p:txBody>
              <a:bodyPr/>
              <a:lstStyle/>
              <a:p>
                <a:r>
                  <a:rPr lang="en-US">
                    <a:noFill/>
                  </a:rPr>
                  <a:t> </a:t>
                </a:r>
              </a:p>
            </p:txBody>
          </p:sp>
        </mc:Fallback>
      </mc:AlternateContent>
      <p:cxnSp>
        <p:nvCxnSpPr>
          <p:cNvPr id="163" name="Conexão Reta 162">
            <a:extLst>
              <a:ext uri="{FF2B5EF4-FFF2-40B4-BE49-F238E27FC236}">
                <a16:creationId xmlns:a16="http://schemas.microsoft.com/office/drawing/2014/main" id="{E598DA97-B0E6-FA76-505F-D5CBECE656F8}"/>
              </a:ext>
            </a:extLst>
          </p:cNvPr>
          <p:cNvCxnSpPr>
            <a:cxnSpLocks/>
          </p:cNvCxnSpPr>
          <p:nvPr/>
        </p:nvCxnSpPr>
        <p:spPr>
          <a:xfrm>
            <a:off x="1882347" y="3574350"/>
            <a:ext cx="12953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8" name="Oval 167">
            <a:extLst>
              <a:ext uri="{FF2B5EF4-FFF2-40B4-BE49-F238E27FC236}">
                <a16:creationId xmlns:a16="http://schemas.microsoft.com/office/drawing/2014/main" id="{6C3A9E66-78ED-6C79-F8DC-447094979259}"/>
              </a:ext>
            </a:extLst>
          </p:cNvPr>
          <p:cNvSpPr>
            <a:spLocks noChangeAspect="1"/>
          </p:cNvSpPr>
          <p:nvPr/>
        </p:nvSpPr>
        <p:spPr>
          <a:xfrm>
            <a:off x="1870247" y="4594079"/>
            <a:ext cx="152934" cy="152934"/>
          </a:xfrm>
          <a:prstGeom prst="ellipse">
            <a:avLst/>
          </a:prstGeom>
          <a:solidFill>
            <a:schemeClr val="tx1">
              <a:lumMod val="50000"/>
              <a:lumOff val="50000"/>
            </a:schemeClr>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F8A4CFEA-83E4-4BC5-673B-B3498CC45F29}"/>
              </a:ext>
            </a:extLst>
          </p:cNvPr>
          <p:cNvSpPr>
            <a:spLocks noChangeAspect="1"/>
          </p:cNvSpPr>
          <p:nvPr/>
        </p:nvSpPr>
        <p:spPr>
          <a:xfrm>
            <a:off x="1934614" y="4594079"/>
            <a:ext cx="152934" cy="152934"/>
          </a:xfrm>
          <a:prstGeom prst="ellipse">
            <a:avLst/>
          </a:prstGeom>
          <a:solidFill>
            <a:schemeClr val="tx1">
              <a:lumMod val="50000"/>
              <a:lumOff val="50000"/>
            </a:schemeClr>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A45A2835-70BA-567D-E90E-F58AD860F99F}"/>
              </a:ext>
            </a:extLst>
          </p:cNvPr>
          <p:cNvSpPr>
            <a:spLocks noChangeAspect="1"/>
          </p:cNvSpPr>
          <p:nvPr/>
        </p:nvSpPr>
        <p:spPr>
          <a:xfrm>
            <a:off x="2000261" y="4594079"/>
            <a:ext cx="152934" cy="152934"/>
          </a:xfrm>
          <a:prstGeom prst="ellipse">
            <a:avLst/>
          </a:prstGeom>
          <a:solidFill>
            <a:schemeClr val="tx1">
              <a:lumMod val="50000"/>
              <a:lumOff val="50000"/>
            </a:schemeClr>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84D5CE7D-D794-FDBD-F540-C99C726A7EBD}"/>
              </a:ext>
            </a:extLst>
          </p:cNvPr>
          <p:cNvSpPr>
            <a:spLocks noChangeAspect="1"/>
          </p:cNvSpPr>
          <p:nvPr/>
        </p:nvSpPr>
        <p:spPr>
          <a:xfrm>
            <a:off x="3005403" y="4614501"/>
            <a:ext cx="152934" cy="152934"/>
          </a:xfrm>
          <a:prstGeom prst="ellipse">
            <a:avLst/>
          </a:prstGeom>
          <a:solidFill>
            <a:schemeClr val="tx1">
              <a:lumMod val="50000"/>
              <a:lumOff val="50000"/>
            </a:schemeClr>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8749A383-E1CE-0C53-48D3-5A63939A1C61}"/>
              </a:ext>
            </a:extLst>
          </p:cNvPr>
          <p:cNvSpPr>
            <a:spLocks noChangeAspect="1"/>
          </p:cNvSpPr>
          <p:nvPr/>
        </p:nvSpPr>
        <p:spPr>
          <a:xfrm>
            <a:off x="3069770" y="4614501"/>
            <a:ext cx="152934" cy="152934"/>
          </a:xfrm>
          <a:prstGeom prst="ellipse">
            <a:avLst/>
          </a:prstGeom>
          <a:solidFill>
            <a:schemeClr val="tx1">
              <a:lumMod val="50000"/>
              <a:lumOff val="50000"/>
            </a:schemeClr>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D1499F4F-4DCB-D445-ACD2-F7DA192CA56E}"/>
              </a:ext>
            </a:extLst>
          </p:cNvPr>
          <p:cNvSpPr>
            <a:spLocks noChangeAspect="1"/>
          </p:cNvSpPr>
          <p:nvPr/>
        </p:nvSpPr>
        <p:spPr>
          <a:xfrm>
            <a:off x="3135417" y="4614501"/>
            <a:ext cx="152934" cy="152934"/>
          </a:xfrm>
          <a:prstGeom prst="ellipse">
            <a:avLst/>
          </a:prstGeom>
          <a:solidFill>
            <a:schemeClr val="tx1">
              <a:lumMod val="50000"/>
              <a:lumOff val="50000"/>
            </a:schemeClr>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46EC5A6B-57D4-6B26-5D68-72E42B83EE9A}"/>
              </a:ext>
            </a:extLst>
          </p:cNvPr>
          <p:cNvSpPr>
            <a:spLocks noChangeAspect="1"/>
          </p:cNvSpPr>
          <p:nvPr/>
        </p:nvSpPr>
        <p:spPr>
          <a:xfrm>
            <a:off x="2537796" y="3497883"/>
            <a:ext cx="152934" cy="152934"/>
          </a:xfrm>
          <a:prstGeom prst="ellipse">
            <a:avLst/>
          </a:prstGeom>
          <a:solidFill>
            <a:schemeClr val="tx1">
              <a:lumMod val="50000"/>
              <a:lumOff val="50000"/>
            </a:schemeClr>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DEB90429-9988-3767-1E91-B74E4DDE3B42}"/>
              </a:ext>
            </a:extLst>
          </p:cNvPr>
          <p:cNvSpPr>
            <a:spLocks noChangeAspect="1"/>
          </p:cNvSpPr>
          <p:nvPr/>
        </p:nvSpPr>
        <p:spPr>
          <a:xfrm>
            <a:off x="2602163" y="3497883"/>
            <a:ext cx="152934" cy="152934"/>
          </a:xfrm>
          <a:prstGeom prst="ellipse">
            <a:avLst/>
          </a:prstGeom>
          <a:solidFill>
            <a:schemeClr val="tx1">
              <a:lumMod val="50000"/>
              <a:lumOff val="50000"/>
            </a:schemeClr>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3358E636-F7A5-0BF6-DDFC-E6E6721DCFF0}"/>
              </a:ext>
            </a:extLst>
          </p:cNvPr>
          <p:cNvSpPr>
            <a:spLocks noChangeAspect="1"/>
          </p:cNvSpPr>
          <p:nvPr/>
        </p:nvSpPr>
        <p:spPr>
          <a:xfrm>
            <a:off x="2667810" y="3497883"/>
            <a:ext cx="152934" cy="152934"/>
          </a:xfrm>
          <a:prstGeom prst="ellipse">
            <a:avLst/>
          </a:prstGeom>
          <a:solidFill>
            <a:schemeClr val="tx1">
              <a:lumMod val="50000"/>
              <a:lumOff val="50000"/>
            </a:schemeClr>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7" name="Conexão Reta 206">
            <a:extLst>
              <a:ext uri="{FF2B5EF4-FFF2-40B4-BE49-F238E27FC236}">
                <a16:creationId xmlns:a16="http://schemas.microsoft.com/office/drawing/2014/main" id="{6342012C-27E8-D69F-DFE1-87557D6C5242}"/>
              </a:ext>
            </a:extLst>
          </p:cNvPr>
          <p:cNvCxnSpPr>
            <a:cxnSpLocks/>
          </p:cNvCxnSpPr>
          <p:nvPr/>
        </p:nvCxnSpPr>
        <p:spPr>
          <a:xfrm>
            <a:off x="1870247" y="1759352"/>
            <a:ext cx="217301" cy="0"/>
          </a:xfrm>
          <a:prstGeom prst="line">
            <a:avLst/>
          </a:prstGeom>
          <a:ln w="28575">
            <a:solidFill>
              <a:schemeClr val="accent6"/>
            </a:solidFill>
          </a:ln>
        </p:spPr>
        <p:style>
          <a:lnRef idx="2">
            <a:schemeClr val="accent1"/>
          </a:lnRef>
          <a:fillRef idx="0">
            <a:schemeClr val="accent1"/>
          </a:fillRef>
          <a:effectRef idx="1">
            <a:schemeClr val="accent1"/>
          </a:effectRef>
          <a:fontRef idx="minor">
            <a:schemeClr val="tx1"/>
          </a:fontRef>
        </p:style>
      </p:cxnSp>
      <p:sp>
        <p:nvSpPr>
          <p:cNvPr id="209" name="CaixaDeTexto 208">
            <a:extLst>
              <a:ext uri="{FF2B5EF4-FFF2-40B4-BE49-F238E27FC236}">
                <a16:creationId xmlns:a16="http://schemas.microsoft.com/office/drawing/2014/main" id="{44E67C4D-998E-F180-2983-67EC2239BC9E}"/>
              </a:ext>
            </a:extLst>
          </p:cNvPr>
          <p:cNvSpPr txBox="1"/>
          <p:nvPr/>
        </p:nvSpPr>
        <p:spPr>
          <a:xfrm>
            <a:off x="2107509" y="1590075"/>
            <a:ext cx="2514580" cy="338554"/>
          </a:xfrm>
          <a:prstGeom prst="rect">
            <a:avLst/>
          </a:prstGeom>
          <a:noFill/>
        </p:spPr>
        <p:txBody>
          <a:bodyPr wrap="square" rtlCol="0">
            <a:spAutoFit/>
          </a:bodyPr>
          <a:lstStyle/>
          <a:p>
            <a:r>
              <a:rPr lang="en-US" sz="1600" dirty="0"/>
              <a:t>Function approximation</a:t>
            </a:r>
          </a:p>
        </p:txBody>
      </p: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FC22DC85-BB96-632B-39B5-CAEE81ADAD94}"/>
                  </a:ext>
                </a:extLst>
              </p:cNvPr>
              <p:cNvSpPr txBox="1"/>
              <p:nvPr/>
            </p:nvSpPr>
            <p:spPr>
              <a:xfrm>
                <a:off x="8994679" y="4272394"/>
                <a:ext cx="80130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PT" sz="1400" i="1">
                          <a:latin typeface="Cambria Math" panose="02040503050406030204" pitchFamily="18" charset="0"/>
                        </a:rPr>
                        <m:t>+</m:t>
                      </m:r>
                      <m:r>
                        <a:rPr lang="pt-PT" sz="1400" b="0" i="1" smtClean="0">
                          <a:latin typeface="Cambria Math" panose="02040503050406030204" pitchFamily="18" charset="0"/>
                        </a:rPr>
                        <m:t>−0.58   </m:t>
                      </m:r>
                    </m:oMath>
                  </m:oMathPara>
                </a14:m>
                <a:endParaRPr lang="en-US" sz="1200" dirty="0"/>
              </a:p>
            </p:txBody>
          </p:sp>
        </mc:Choice>
        <mc:Fallback xmlns="">
          <p:sp>
            <p:nvSpPr>
              <p:cNvPr id="17" name="CaixaDeTexto 16">
                <a:extLst>
                  <a:ext uri="{FF2B5EF4-FFF2-40B4-BE49-F238E27FC236}">
                    <a16:creationId xmlns:a16="http://schemas.microsoft.com/office/drawing/2014/main" id="{FC22DC85-BB96-632B-39B5-CAEE81ADAD94}"/>
                  </a:ext>
                </a:extLst>
              </p:cNvPr>
              <p:cNvSpPr txBox="1">
                <a:spLocks noRot="1" noChangeAspect="1" noMove="1" noResize="1" noEditPoints="1" noAdjustHandles="1" noChangeArrowheads="1" noChangeShapeType="1" noTextEdit="1"/>
              </p:cNvSpPr>
              <p:nvPr/>
            </p:nvSpPr>
            <p:spPr>
              <a:xfrm>
                <a:off x="8994679" y="4272394"/>
                <a:ext cx="801309" cy="215444"/>
              </a:xfrm>
              <a:prstGeom prst="rect">
                <a:avLst/>
              </a:prstGeom>
              <a:blipFill>
                <a:blip r:embed="rId11"/>
                <a:stretch>
                  <a:fillRect l="-4688" t="-11111" r="-7813" b="-33333"/>
                </a:stretch>
              </a:blipFill>
            </p:spPr>
            <p:txBody>
              <a:bodyPr/>
              <a:lstStyle/>
              <a:p>
                <a:r>
                  <a:rPr lang="en-US">
                    <a:noFill/>
                  </a:rPr>
                  <a:t> </a:t>
                </a:r>
              </a:p>
            </p:txBody>
          </p:sp>
        </mc:Fallback>
      </mc:AlternateContent>
      <p:sp>
        <p:nvSpPr>
          <p:cNvPr id="20" name="Retângulo 19">
            <a:extLst>
              <a:ext uri="{FF2B5EF4-FFF2-40B4-BE49-F238E27FC236}">
                <a16:creationId xmlns:a16="http://schemas.microsoft.com/office/drawing/2014/main" id="{B6DD341F-F825-6D43-D355-B9F5151584E2}"/>
              </a:ext>
            </a:extLst>
          </p:cNvPr>
          <p:cNvSpPr/>
          <p:nvPr/>
        </p:nvSpPr>
        <p:spPr>
          <a:xfrm>
            <a:off x="8930005" y="4143361"/>
            <a:ext cx="788095" cy="473511"/>
          </a:xfrm>
          <a:prstGeom prst="rect">
            <a:avLst/>
          </a:prstGeom>
          <a:noFill/>
          <a:ln w="28575">
            <a:solidFill>
              <a:srgbClr val="3D78B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Conexão Reta 25">
            <a:extLst>
              <a:ext uri="{FF2B5EF4-FFF2-40B4-BE49-F238E27FC236}">
                <a16:creationId xmlns:a16="http://schemas.microsoft.com/office/drawing/2014/main" id="{60F5CF34-883F-6D75-19F9-C372D31F60D6}"/>
              </a:ext>
            </a:extLst>
          </p:cNvPr>
          <p:cNvCxnSpPr>
            <a:cxnSpLocks/>
          </p:cNvCxnSpPr>
          <p:nvPr/>
        </p:nvCxnSpPr>
        <p:spPr>
          <a:xfrm>
            <a:off x="1870247" y="2042076"/>
            <a:ext cx="217301" cy="0"/>
          </a:xfrm>
          <a:prstGeom prst="line">
            <a:avLst/>
          </a:prstGeom>
          <a:ln w="28575">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sp>
        <p:nvSpPr>
          <p:cNvPr id="27" name="CaixaDeTexto 26">
            <a:extLst>
              <a:ext uri="{FF2B5EF4-FFF2-40B4-BE49-F238E27FC236}">
                <a16:creationId xmlns:a16="http://schemas.microsoft.com/office/drawing/2014/main" id="{736BDB23-6CD8-7FA7-76C9-736EBDD8AD20}"/>
              </a:ext>
            </a:extLst>
          </p:cNvPr>
          <p:cNvSpPr txBox="1"/>
          <p:nvPr/>
        </p:nvSpPr>
        <p:spPr>
          <a:xfrm>
            <a:off x="2107509" y="1872799"/>
            <a:ext cx="2514580" cy="338554"/>
          </a:xfrm>
          <a:prstGeom prst="rect">
            <a:avLst/>
          </a:prstGeom>
          <a:noFill/>
        </p:spPr>
        <p:txBody>
          <a:bodyPr wrap="square" rtlCol="0">
            <a:spAutoFit/>
          </a:bodyPr>
          <a:lstStyle/>
          <a:p>
            <a:r>
              <a:rPr lang="en-US" sz="1600" dirty="0"/>
              <a:t>Function to approximate</a:t>
            </a:r>
          </a:p>
        </p:txBody>
      </p:sp>
      <p:sp>
        <p:nvSpPr>
          <p:cNvPr id="35" name="Marcador de Posição do Número do Diapositivo 2">
            <a:extLst>
              <a:ext uri="{FF2B5EF4-FFF2-40B4-BE49-F238E27FC236}">
                <a16:creationId xmlns:a16="http://schemas.microsoft.com/office/drawing/2014/main" id="{43E6FF0D-AFC0-3A08-B6BC-A5100977CA85}"/>
              </a:ext>
            </a:extLst>
          </p:cNvPr>
          <p:cNvSpPr>
            <a:spLocks noGrp="1"/>
          </p:cNvSpPr>
          <p:nvPr>
            <p:ph type="sldNum" sz="quarter" idx="12"/>
          </p:nvPr>
        </p:nvSpPr>
        <p:spPr>
          <a:xfrm>
            <a:off x="8610600" y="6356350"/>
            <a:ext cx="2743200" cy="365125"/>
          </a:xfrm>
        </p:spPr>
        <p:txBody>
          <a:bodyPr/>
          <a:lstStyle/>
          <a:p>
            <a:fld id="{9349F829-3AB5-2249-A75E-9CF92A8C3104}" type="slidenum">
              <a:rPr lang="pt-PT" smtClean="0"/>
              <a:t>54</a:t>
            </a:fld>
            <a:endParaRPr lang="pt-PT" dirty="0"/>
          </a:p>
        </p:txBody>
      </p:sp>
      <p:sp>
        <p:nvSpPr>
          <p:cNvPr id="37" name="Forma Livre 36">
            <a:extLst>
              <a:ext uri="{FF2B5EF4-FFF2-40B4-BE49-F238E27FC236}">
                <a16:creationId xmlns:a16="http://schemas.microsoft.com/office/drawing/2014/main" id="{F68320F3-F331-ACC4-FD3E-FA7427A50CF9}"/>
              </a:ext>
            </a:extLst>
          </p:cNvPr>
          <p:cNvSpPr/>
          <p:nvPr/>
        </p:nvSpPr>
        <p:spPr>
          <a:xfrm>
            <a:off x="3255818" y="2796856"/>
            <a:ext cx="5708073" cy="1096271"/>
          </a:xfrm>
          <a:custGeom>
            <a:avLst/>
            <a:gdLst>
              <a:gd name="connsiteX0" fmla="*/ 5708073 w 5708073"/>
              <a:gd name="connsiteY0" fmla="*/ 1096271 h 1096271"/>
              <a:gd name="connsiteX1" fmla="*/ 2632364 w 5708073"/>
              <a:gd name="connsiteY1" fmla="*/ 15617 h 1096271"/>
              <a:gd name="connsiteX2" fmla="*/ 0 w 5708073"/>
              <a:gd name="connsiteY2" fmla="*/ 555944 h 1096271"/>
            </a:gdLst>
            <a:ahLst/>
            <a:cxnLst>
              <a:cxn ang="0">
                <a:pos x="connsiteX0" y="connsiteY0"/>
              </a:cxn>
              <a:cxn ang="0">
                <a:pos x="connsiteX1" y="connsiteY1"/>
              </a:cxn>
              <a:cxn ang="0">
                <a:pos x="connsiteX2" y="connsiteY2"/>
              </a:cxn>
            </a:cxnLst>
            <a:rect l="l" t="t" r="r" b="b"/>
            <a:pathLst>
              <a:path w="5708073" h="1096271">
                <a:moveTo>
                  <a:pt x="5708073" y="1096271"/>
                </a:moveTo>
                <a:cubicBezTo>
                  <a:pt x="4645891" y="600971"/>
                  <a:pt x="3583709" y="105671"/>
                  <a:pt x="2632364" y="15617"/>
                </a:cubicBezTo>
                <a:cubicBezTo>
                  <a:pt x="1681019" y="-74437"/>
                  <a:pt x="840509" y="240753"/>
                  <a:pt x="0" y="555944"/>
                </a:cubicBezTo>
              </a:path>
            </a:pathLst>
          </a:custGeom>
          <a:noFill/>
          <a:ln>
            <a:solidFill>
              <a:schemeClr val="tx1"/>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otão de Ação: Informação 1">
            <a:hlinkClick r:id="rId12" action="ppaction://hlinksldjump" highlightClick="1"/>
            <a:extLst>
              <a:ext uri="{FF2B5EF4-FFF2-40B4-BE49-F238E27FC236}">
                <a16:creationId xmlns:a16="http://schemas.microsoft.com/office/drawing/2014/main" id="{E622771D-6914-4D21-1022-4989408183CF}"/>
              </a:ext>
            </a:extLst>
          </p:cNvPr>
          <p:cNvSpPr/>
          <p:nvPr/>
        </p:nvSpPr>
        <p:spPr>
          <a:xfrm>
            <a:off x="11446136" y="316851"/>
            <a:ext cx="387276" cy="365760"/>
          </a:xfrm>
          <a:prstGeom prst="actionButtonInformati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85053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o Número do Diapositivo 3">
            <a:extLst>
              <a:ext uri="{FF2B5EF4-FFF2-40B4-BE49-F238E27FC236}">
                <a16:creationId xmlns:a16="http://schemas.microsoft.com/office/drawing/2014/main" id="{0B6AD0DB-5EEA-D51D-5EC6-134E78EB9ED7}"/>
              </a:ext>
            </a:extLst>
          </p:cNvPr>
          <p:cNvSpPr>
            <a:spLocks noGrp="1"/>
          </p:cNvSpPr>
          <p:nvPr>
            <p:ph type="sldNum" sz="quarter" idx="12"/>
          </p:nvPr>
        </p:nvSpPr>
        <p:spPr/>
        <p:txBody>
          <a:bodyPr/>
          <a:lstStyle/>
          <a:p>
            <a:fld id="{9349F829-3AB5-2249-A75E-9CF92A8C3104}" type="slidenum">
              <a:rPr lang="pt-PT" smtClean="0"/>
              <a:t>55</a:t>
            </a:fld>
            <a:endParaRPr lang="pt-PT"/>
          </a:p>
        </p:txBody>
      </p:sp>
      <p:sp>
        <p:nvSpPr>
          <p:cNvPr id="184" name="Título 1">
            <a:extLst>
              <a:ext uri="{FF2B5EF4-FFF2-40B4-BE49-F238E27FC236}">
                <a16:creationId xmlns:a16="http://schemas.microsoft.com/office/drawing/2014/main" id="{77D952A0-9436-B9E8-51E9-11BFA3F5B874}"/>
              </a:ext>
            </a:extLst>
          </p:cNvPr>
          <p:cNvSpPr txBox="1">
            <a:spLocks/>
          </p:cNvSpPr>
          <p:nvPr/>
        </p:nvSpPr>
        <p:spPr>
          <a:xfrm>
            <a:off x="0" y="1"/>
            <a:ext cx="12192000" cy="999460"/>
          </a:xfrm>
          <a:prstGeom prst="rect">
            <a:avLst/>
          </a:prstGeom>
          <a:solidFill>
            <a:schemeClr val="bg1">
              <a:lumMod val="9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sz="3200" b="1" dirty="0">
                <a:solidFill>
                  <a:srgbClr val="1990B0"/>
                </a:solidFill>
                <a:cs typeface="Arial" panose="020B0604020202020204" pitchFamily="34" charset="0"/>
              </a:rPr>
              <a:t>  </a:t>
            </a:r>
            <a:r>
              <a:rPr lang="en-US" sz="2800" b="1" dirty="0">
                <a:cs typeface="Arial" panose="020B0604020202020204" pitchFamily="34" charset="0"/>
              </a:rPr>
              <a:t> LSTM</a:t>
            </a:r>
            <a:r>
              <a:rPr lang="en-US" sz="2800" dirty="0">
                <a:cs typeface="Arial" panose="020B0604020202020204" pitchFamily="34" charset="0"/>
              </a:rPr>
              <a:t> </a:t>
            </a:r>
            <a:r>
              <a:rPr lang="en-US" sz="2800" b="1" dirty="0">
                <a:cs typeface="Arial" panose="020B0604020202020204" pitchFamily="34" charset="0"/>
              </a:rPr>
              <a:t>details </a:t>
            </a:r>
            <a:r>
              <a:rPr lang="en-US" sz="2800" dirty="0">
                <a:cs typeface="Arial" panose="020B0604020202020204" pitchFamily="34" charset="0"/>
              </a:rPr>
              <a:t>(1 hidden layer, 1 cell/neuron, 1 input and 1 output)</a:t>
            </a:r>
            <a:endParaRPr lang="en-US" sz="2800" b="1" dirty="0">
              <a:cs typeface="Arial" panose="020B0604020202020204" pitchFamily="34" charset="0"/>
            </a:endParaRPr>
          </a:p>
        </p:txBody>
      </p:sp>
      <p:grpSp>
        <p:nvGrpSpPr>
          <p:cNvPr id="235" name="Agrupar 234">
            <a:extLst>
              <a:ext uri="{FF2B5EF4-FFF2-40B4-BE49-F238E27FC236}">
                <a16:creationId xmlns:a16="http://schemas.microsoft.com/office/drawing/2014/main" id="{EDA77C48-C42D-166A-B51A-4E2114ADA55D}"/>
              </a:ext>
            </a:extLst>
          </p:cNvPr>
          <p:cNvGrpSpPr/>
          <p:nvPr/>
        </p:nvGrpSpPr>
        <p:grpSpPr>
          <a:xfrm>
            <a:off x="430469" y="1224295"/>
            <a:ext cx="4153579" cy="1020472"/>
            <a:chOff x="4147257" y="1189407"/>
            <a:chExt cx="4153579" cy="1020472"/>
          </a:xfrm>
        </p:grpSpPr>
        <p:grpSp>
          <p:nvGrpSpPr>
            <p:cNvPr id="233" name="Agrupar 232">
              <a:extLst>
                <a:ext uri="{FF2B5EF4-FFF2-40B4-BE49-F238E27FC236}">
                  <a16:creationId xmlns:a16="http://schemas.microsoft.com/office/drawing/2014/main" id="{03C2065A-25C8-7F40-3110-E7E779133381}"/>
                </a:ext>
              </a:extLst>
            </p:cNvPr>
            <p:cNvGrpSpPr/>
            <p:nvPr/>
          </p:nvGrpSpPr>
          <p:grpSpPr>
            <a:xfrm>
              <a:off x="4147257" y="1191978"/>
              <a:ext cx="2390976" cy="972312"/>
              <a:chOff x="9630222" y="1491025"/>
              <a:chExt cx="2390976" cy="972312"/>
            </a:xfrm>
          </p:grpSpPr>
          <mc:AlternateContent xmlns:mc="http://schemas.openxmlformats.org/markup-compatibility/2006" xmlns:a14="http://schemas.microsoft.com/office/drawing/2010/main">
            <mc:Choice Requires="a14">
              <p:sp>
                <p:nvSpPr>
                  <p:cNvPr id="219" name="CaixaDeTexto 218">
                    <a:extLst>
                      <a:ext uri="{FF2B5EF4-FFF2-40B4-BE49-F238E27FC236}">
                        <a16:creationId xmlns:a16="http://schemas.microsoft.com/office/drawing/2014/main" id="{2821E268-FB52-1F23-14F1-888F670AD143}"/>
                      </a:ext>
                    </a:extLst>
                  </p:cNvPr>
                  <p:cNvSpPr txBox="1"/>
                  <p:nvPr/>
                </p:nvSpPr>
                <p:spPr>
                  <a:xfrm>
                    <a:off x="9630222" y="1491025"/>
                    <a:ext cx="2390976" cy="9637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pt-PT" b="0" i="1" smtClean="0">
                                  <a:latin typeface="Cambria Math" panose="02040503050406030204" pitchFamily="18" charset="0"/>
                                </a:rPr>
                              </m:ctrlPr>
                            </m:sSubSupPr>
                            <m:e>
                              <m:r>
                                <a:rPr lang="pt-PT" b="0" i="1" smtClean="0">
                                  <a:latin typeface="Cambria Math" panose="02040503050406030204" pitchFamily="18" charset="0"/>
                                </a:rPr>
                                <m:t>𝑊</m:t>
                              </m:r>
                            </m:e>
                            <m:sub>
                              <m:r>
                                <a:rPr lang="pt-PT" b="0" i="1" smtClean="0">
                                  <a:latin typeface="Cambria Math" panose="02040503050406030204" pitchFamily="18" charset="0"/>
                                </a:rPr>
                                <m:t>2</m:t>
                              </m:r>
                            </m:sub>
                            <m:sup>
                              <m:r>
                                <a:rPr lang="pt-PT" b="0" i="1" smtClean="0">
                                  <a:latin typeface="Cambria Math" panose="02040503050406030204" pitchFamily="18" charset="0"/>
                                </a:rPr>
                                <m:t>(1)</m:t>
                              </m:r>
                            </m:sup>
                          </m:sSubSup>
                          <m:r>
                            <a:rPr lang="pt-PT" b="0" i="1"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pt-PT" b="0" i="1" smtClean="0">
                                  <a:latin typeface="Cambria Math" panose="02040503050406030204" pitchFamily="18" charset="0"/>
                                </a:rPr>
                                <m:t> </m:t>
                              </m:r>
                              <m:m>
                                <m:mPr>
                                  <m:mcs>
                                    <m:mc>
                                      <m:mcPr>
                                        <m:count m:val="2"/>
                                        <m:mcJc m:val="center"/>
                                      </m:mcPr>
                                    </m:mc>
                                  </m:mcs>
                                  <m:ctrlPr>
                                    <a:rPr lang="en-US" i="1">
                                      <a:latin typeface="Cambria Math" panose="02040503050406030204" pitchFamily="18" charset="0"/>
                                    </a:rPr>
                                  </m:ctrlPr>
                                </m:mPr>
                                <m:mr>
                                  <m:e>
                                    <m:r>
                                      <m:rPr>
                                        <m:brk m:alnAt="7"/>
                                      </m:rPr>
                                      <a:rPr lang="pt-PT" i="1">
                                        <a:latin typeface="Cambria Math" panose="02040503050406030204" pitchFamily="18" charset="0"/>
                                      </a:rPr>
                                      <m:t>1</m:t>
                                    </m:r>
                                    <m:r>
                                      <a:rPr lang="pt-PT" i="1">
                                        <a:latin typeface="Cambria Math" panose="02040503050406030204" pitchFamily="18" charset="0"/>
                                      </a:rPr>
                                      <m:t>.63</m:t>
                                    </m:r>
                                  </m:e>
                                  <m:e>
                                    <m:r>
                                      <a:rPr lang="pt-PT" i="1">
                                        <a:latin typeface="Cambria Math" panose="02040503050406030204" pitchFamily="18" charset="0"/>
                                      </a:rPr>
                                      <m:t>2.70</m:t>
                                    </m:r>
                                  </m:e>
                                </m:mr>
                                <m:mr>
                                  <m:e>
                                    <m:r>
                                      <a:rPr lang="pt-PT" i="1">
                                        <a:latin typeface="Cambria Math" panose="02040503050406030204" pitchFamily="18" charset="0"/>
                                      </a:rPr>
                                      <m:t>1.65</m:t>
                                    </m:r>
                                  </m:e>
                                  <m:e>
                                    <m:r>
                                      <a:rPr lang="pt-PT" i="1">
                                        <a:latin typeface="Cambria Math" panose="02040503050406030204" pitchFamily="18" charset="0"/>
                                      </a:rPr>
                                      <m:t>2.00</m:t>
                                    </m:r>
                                  </m:e>
                                </m:mr>
                                <m:mr>
                                  <m:e>
                                    <m:eqArr>
                                      <m:eqArrPr>
                                        <m:ctrlPr>
                                          <a:rPr lang="en-US" i="1">
                                            <a:latin typeface="Cambria Math" panose="02040503050406030204" pitchFamily="18" charset="0"/>
                                          </a:rPr>
                                        </m:ctrlPr>
                                      </m:eqArrPr>
                                      <m:e>
                                        <m:r>
                                          <a:rPr lang="pt-PT" i="1">
                                            <a:latin typeface="Cambria Math" panose="02040503050406030204" pitchFamily="18" charset="0"/>
                                          </a:rPr>
                                          <m:t>0.94</m:t>
                                        </m:r>
                                      </m:e>
                                      <m:e>
                                        <m:r>
                                          <a:rPr lang="pt-PT" i="1">
                                            <a:latin typeface="Cambria Math" panose="02040503050406030204" pitchFamily="18" charset="0"/>
                                          </a:rPr>
                                          <m:t>−0.19</m:t>
                                        </m:r>
                                      </m:e>
                                    </m:eqArr>
                                  </m:e>
                                  <m:e>
                                    <m:eqArr>
                                      <m:eqArrPr>
                                        <m:ctrlPr>
                                          <a:rPr lang="en-US" i="1">
                                            <a:latin typeface="Cambria Math" panose="02040503050406030204" pitchFamily="18" charset="0"/>
                                          </a:rPr>
                                        </m:ctrlPr>
                                      </m:eqArrPr>
                                      <m:e>
                                        <m:r>
                                          <a:rPr lang="pt-PT" i="1">
                                            <a:latin typeface="Cambria Math" panose="02040503050406030204" pitchFamily="18" charset="0"/>
                                          </a:rPr>
                                          <m:t>1.41</m:t>
                                        </m:r>
                                      </m:e>
                                      <m:e>
                                        <m:r>
                                          <a:rPr lang="pt-PT" i="1">
                                            <a:latin typeface="Cambria Math" panose="02040503050406030204" pitchFamily="18" charset="0"/>
                                          </a:rPr>
                                          <m:t>4.38</m:t>
                                        </m:r>
                                      </m:e>
                                    </m:eqArr>
                                  </m:e>
                                </m:mr>
                              </m:m>
                              <m:r>
                                <a:rPr lang="pt-PT" b="0" i="1" smtClean="0">
                                  <a:latin typeface="Cambria Math" panose="02040503050406030204" pitchFamily="18" charset="0"/>
                                </a:rPr>
                                <m:t> </m:t>
                              </m:r>
                            </m:e>
                          </m:d>
                        </m:oMath>
                      </m:oMathPara>
                    </a14:m>
                    <a:endParaRPr lang="en-US" dirty="0"/>
                  </a:p>
                </p:txBody>
              </p:sp>
            </mc:Choice>
            <mc:Fallback xmlns="">
              <p:sp>
                <p:nvSpPr>
                  <p:cNvPr id="219" name="CaixaDeTexto 218">
                    <a:extLst>
                      <a:ext uri="{FF2B5EF4-FFF2-40B4-BE49-F238E27FC236}">
                        <a16:creationId xmlns:a16="http://schemas.microsoft.com/office/drawing/2014/main" id="{2821E268-FB52-1F23-14F1-888F670AD143}"/>
                      </a:ext>
                    </a:extLst>
                  </p:cNvPr>
                  <p:cNvSpPr txBox="1">
                    <a:spLocks noRot="1" noChangeAspect="1" noMove="1" noResize="1" noEditPoints="1" noAdjustHandles="1" noChangeArrowheads="1" noChangeShapeType="1" noTextEdit="1"/>
                  </p:cNvSpPr>
                  <p:nvPr/>
                </p:nvSpPr>
                <p:spPr>
                  <a:xfrm>
                    <a:off x="9630222" y="1491025"/>
                    <a:ext cx="2390976" cy="963725"/>
                  </a:xfrm>
                  <a:prstGeom prst="rect">
                    <a:avLst/>
                  </a:prstGeom>
                  <a:blipFill>
                    <a:blip r:embed="rId2"/>
                    <a:stretch>
                      <a:fillRect l="-2116" b="-6494"/>
                    </a:stretch>
                  </a:blipFill>
                </p:spPr>
                <p:txBody>
                  <a:bodyPr/>
                  <a:lstStyle/>
                  <a:p>
                    <a:r>
                      <a:rPr lang="en-US">
                        <a:noFill/>
                      </a:rPr>
                      <a:t> </a:t>
                    </a:r>
                  </a:p>
                </p:txBody>
              </p:sp>
            </mc:Fallback>
          </mc:AlternateContent>
          <p:sp>
            <p:nvSpPr>
              <p:cNvPr id="221" name="Retângulo 220">
                <a:extLst>
                  <a:ext uri="{FF2B5EF4-FFF2-40B4-BE49-F238E27FC236}">
                    <a16:creationId xmlns:a16="http://schemas.microsoft.com/office/drawing/2014/main" id="{A1DB42CE-2B8D-C30C-861F-8ECDB85E4262}"/>
                  </a:ext>
                </a:extLst>
              </p:cNvPr>
              <p:cNvSpPr/>
              <p:nvPr/>
            </p:nvSpPr>
            <p:spPr>
              <a:xfrm>
                <a:off x="10576380" y="1497926"/>
                <a:ext cx="1299428" cy="188299"/>
              </a:xfrm>
              <a:prstGeom prst="rect">
                <a:avLst/>
              </a:prstGeom>
              <a:solidFill>
                <a:srgbClr val="3D78B5">
                  <a:alpha val="14901"/>
                </a:srgbClr>
              </a:solidFill>
              <a:ln>
                <a:no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tângulo 225">
                <a:extLst>
                  <a:ext uri="{FF2B5EF4-FFF2-40B4-BE49-F238E27FC236}">
                    <a16:creationId xmlns:a16="http://schemas.microsoft.com/office/drawing/2014/main" id="{0F75A21D-2A10-8EA7-0AB2-C8EDEC8A18C2}"/>
                  </a:ext>
                </a:extLst>
              </p:cNvPr>
              <p:cNvSpPr/>
              <p:nvPr/>
            </p:nvSpPr>
            <p:spPr>
              <a:xfrm>
                <a:off x="10576380" y="1769120"/>
                <a:ext cx="1299428" cy="188299"/>
              </a:xfrm>
              <a:prstGeom prst="rect">
                <a:avLst/>
              </a:prstGeom>
              <a:solidFill>
                <a:srgbClr val="CCAE59">
                  <a:alpha val="14901"/>
                </a:srgbClr>
              </a:solidFill>
              <a:ln>
                <a:no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tângulo 226">
                <a:extLst>
                  <a:ext uri="{FF2B5EF4-FFF2-40B4-BE49-F238E27FC236}">
                    <a16:creationId xmlns:a16="http://schemas.microsoft.com/office/drawing/2014/main" id="{D40CB0D3-74C6-3FFF-0583-30D7567B7E56}"/>
                  </a:ext>
                </a:extLst>
              </p:cNvPr>
              <p:cNvSpPr/>
              <p:nvPr/>
            </p:nvSpPr>
            <p:spPr>
              <a:xfrm>
                <a:off x="10575320" y="2014176"/>
                <a:ext cx="1299428" cy="188299"/>
              </a:xfrm>
              <a:prstGeom prst="rect">
                <a:avLst/>
              </a:prstGeom>
              <a:solidFill>
                <a:srgbClr val="B7520C">
                  <a:alpha val="14901"/>
                </a:srgbClr>
              </a:solidFill>
              <a:ln>
                <a:no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tângulo 227">
                <a:extLst>
                  <a:ext uri="{FF2B5EF4-FFF2-40B4-BE49-F238E27FC236}">
                    <a16:creationId xmlns:a16="http://schemas.microsoft.com/office/drawing/2014/main" id="{847B5490-5295-9E80-5C77-5D91CA8E8EBE}"/>
                  </a:ext>
                </a:extLst>
              </p:cNvPr>
              <p:cNvSpPr/>
              <p:nvPr/>
            </p:nvSpPr>
            <p:spPr>
              <a:xfrm>
                <a:off x="10575320" y="2275038"/>
                <a:ext cx="1299428" cy="188299"/>
              </a:xfrm>
              <a:prstGeom prst="rect">
                <a:avLst/>
              </a:prstGeom>
              <a:solidFill>
                <a:srgbClr val="895299">
                  <a:alpha val="14901"/>
                </a:srgbClr>
              </a:solidFill>
              <a:ln>
                <a:no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4" name="Agrupar 233">
              <a:extLst>
                <a:ext uri="{FF2B5EF4-FFF2-40B4-BE49-F238E27FC236}">
                  <a16:creationId xmlns:a16="http://schemas.microsoft.com/office/drawing/2014/main" id="{8B69C05B-100A-6168-E1FB-808A561BBB75}"/>
                </a:ext>
              </a:extLst>
            </p:cNvPr>
            <p:cNvGrpSpPr/>
            <p:nvPr/>
          </p:nvGrpSpPr>
          <p:grpSpPr>
            <a:xfrm>
              <a:off x="6771763" y="1189407"/>
              <a:ext cx="1529073" cy="1020472"/>
              <a:chOff x="9738169" y="2721037"/>
              <a:chExt cx="1529073" cy="1020472"/>
            </a:xfrm>
          </p:grpSpPr>
          <mc:AlternateContent xmlns:mc="http://schemas.openxmlformats.org/markup-compatibility/2006" xmlns:a14="http://schemas.microsoft.com/office/drawing/2010/main">
            <mc:Choice Requires="a14">
              <p:sp>
                <p:nvSpPr>
                  <p:cNvPr id="220" name="CaixaDeTexto 219">
                    <a:extLst>
                      <a:ext uri="{FF2B5EF4-FFF2-40B4-BE49-F238E27FC236}">
                        <a16:creationId xmlns:a16="http://schemas.microsoft.com/office/drawing/2014/main" id="{3DA374FB-A39A-7752-47B7-D972675F185B}"/>
                      </a:ext>
                    </a:extLst>
                  </p:cNvPr>
                  <p:cNvSpPr txBox="1"/>
                  <p:nvPr/>
                </p:nvSpPr>
                <p:spPr>
                  <a:xfrm>
                    <a:off x="9738169" y="2721037"/>
                    <a:ext cx="1529073"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pt-PT" b="0" i="1" smtClean="0">
                                  <a:latin typeface="Cambria Math" panose="02040503050406030204" pitchFamily="18" charset="0"/>
                                </a:rPr>
                              </m:ctrlPr>
                            </m:sSubSupPr>
                            <m:e>
                              <m:r>
                                <a:rPr lang="pt-PT" b="0" i="1" smtClean="0">
                                  <a:latin typeface="Cambria Math" panose="02040503050406030204" pitchFamily="18" charset="0"/>
                                </a:rPr>
                                <m:t>𝑏</m:t>
                              </m:r>
                            </m:e>
                            <m:sub>
                              <m:r>
                                <a:rPr lang="pt-PT" b="0" i="1" smtClean="0">
                                  <a:latin typeface="Cambria Math" panose="02040503050406030204" pitchFamily="18" charset="0"/>
                                </a:rPr>
                                <m:t>2</m:t>
                              </m:r>
                            </m:sub>
                            <m:sup>
                              <m:r>
                                <a:rPr lang="pt-PT" b="0" i="1" smtClean="0">
                                  <a:latin typeface="Cambria Math" panose="02040503050406030204" pitchFamily="18" charset="0"/>
                                </a:rPr>
                                <m:t>(1)</m:t>
                              </m:r>
                            </m:sup>
                          </m:sSubSup>
                          <m:r>
                            <a:rPr lang="pt-PT" b="0" i="1" smtClean="0">
                              <a:latin typeface="Cambria Math" panose="02040503050406030204" pitchFamily="18" charset="0"/>
                            </a:rPr>
                            <m:t>=</m:t>
                          </m:r>
                          <m:d>
                            <m:dPr>
                              <m:begChr m:val="["/>
                              <m:endChr m:val="]"/>
                              <m:ctrlPr>
                                <a:rPr lang="pt-PT" b="0" i="1" smtClean="0">
                                  <a:latin typeface="Cambria Math" panose="02040503050406030204" pitchFamily="18" charset="0"/>
                                </a:rPr>
                              </m:ctrlPr>
                            </m:dPr>
                            <m:e>
                              <m:eqArr>
                                <m:eqArrPr>
                                  <m:ctrlPr>
                                    <a:rPr lang="pt-PT" b="0" i="1" smtClean="0">
                                      <a:latin typeface="Cambria Math" panose="02040503050406030204" pitchFamily="18" charset="0"/>
                                    </a:rPr>
                                  </m:ctrlPr>
                                </m:eqArrPr>
                                <m:e>
                                  <m:r>
                                    <a:rPr lang="pt-PT" b="0" i="1" smtClean="0">
                                      <a:latin typeface="Cambria Math" panose="02040503050406030204" pitchFamily="18" charset="0"/>
                                    </a:rPr>
                                    <m:t>1.62</m:t>
                                  </m:r>
                                </m:e>
                                <m:e>
                                  <m:r>
                                    <a:rPr lang="pt-PT" b="0" i="1" smtClean="0">
                                      <a:latin typeface="Cambria Math" panose="02040503050406030204" pitchFamily="18" charset="0"/>
                                    </a:rPr>
                                    <m:t>0.62</m:t>
                                  </m:r>
                                </m:e>
                                <m:e>
                                  <m:r>
                                    <a:rPr lang="pt-PT" b="0" i="1" smtClean="0">
                                      <a:latin typeface="Cambria Math" panose="02040503050406030204" pitchFamily="18" charset="0"/>
                                    </a:rPr>
                                    <m:t>−0.32</m:t>
                                  </m:r>
                                </m:e>
                                <m:e>
                                  <m:r>
                                    <a:rPr lang="pt-PT" b="0" i="1" smtClean="0">
                                      <a:latin typeface="Cambria Math" panose="02040503050406030204" pitchFamily="18" charset="0"/>
                                    </a:rPr>
                                    <m:t>0.59</m:t>
                                  </m:r>
                                </m:e>
                              </m:eqArr>
                            </m:e>
                          </m:d>
                        </m:oMath>
                      </m:oMathPara>
                    </a14:m>
                    <a:endParaRPr lang="en-US" dirty="0"/>
                  </a:p>
                </p:txBody>
              </p:sp>
            </mc:Choice>
            <mc:Fallback xmlns="">
              <p:sp>
                <p:nvSpPr>
                  <p:cNvPr id="220" name="CaixaDeTexto 219">
                    <a:extLst>
                      <a:ext uri="{FF2B5EF4-FFF2-40B4-BE49-F238E27FC236}">
                        <a16:creationId xmlns:a16="http://schemas.microsoft.com/office/drawing/2014/main" id="{3DA374FB-A39A-7752-47B7-D972675F185B}"/>
                      </a:ext>
                    </a:extLst>
                  </p:cNvPr>
                  <p:cNvSpPr txBox="1">
                    <a:spLocks noRot="1" noChangeAspect="1" noMove="1" noResize="1" noEditPoints="1" noAdjustHandles="1" noChangeArrowheads="1" noChangeShapeType="1" noTextEdit="1"/>
                  </p:cNvSpPr>
                  <p:nvPr/>
                </p:nvSpPr>
                <p:spPr>
                  <a:xfrm>
                    <a:off x="9738169" y="2721037"/>
                    <a:ext cx="1529073" cy="1020472"/>
                  </a:xfrm>
                  <a:prstGeom prst="rect">
                    <a:avLst/>
                  </a:prstGeom>
                  <a:blipFill>
                    <a:blip r:embed="rId3"/>
                    <a:stretch>
                      <a:fillRect l="-3306" b="-7407"/>
                    </a:stretch>
                  </a:blipFill>
                </p:spPr>
                <p:txBody>
                  <a:bodyPr/>
                  <a:lstStyle/>
                  <a:p>
                    <a:r>
                      <a:rPr lang="en-US">
                        <a:noFill/>
                      </a:rPr>
                      <a:t> </a:t>
                    </a:r>
                  </a:p>
                </p:txBody>
              </p:sp>
            </mc:Fallback>
          </mc:AlternateContent>
          <p:sp>
            <p:nvSpPr>
              <p:cNvPr id="229" name="Retângulo 228">
                <a:extLst>
                  <a:ext uri="{FF2B5EF4-FFF2-40B4-BE49-F238E27FC236}">
                    <a16:creationId xmlns:a16="http://schemas.microsoft.com/office/drawing/2014/main" id="{80BEE212-9CCA-8312-B513-2F53492131BE}"/>
                  </a:ext>
                </a:extLst>
              </p:cNvPr>
              <p:cNvSpPr/>
              <p:nvPr/>
            </p:nvSpPr>
            <p:spPr>
              <a:xfrm>
                <a:off x="10540624" y="2763783"/>
                <a:ext cx="594844" cy="188299"/>
              </a:xfrm>
              <a:prstGeom prst="rect">
                <a:avLst/>
              </a:prstGeom>
              <a:solidFill>
                <a:srgbClr val="3D78B5">
                  <a:alpha val="14901"/>
                </a:srgbClr>
              </a:solidFill>
              <a:ln>
                <a:no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etângulo 229">
                <a:extLst>
                  <a:ext uri="{FF2B5EF4-FFF2-40B4-BE49-F238E27FC236}">
                    <a16:creationId xmlns:a16="http://schemas.microsoft.com/office/drawing/2014/main" id="{C924B07F-83DB-8063-0CA9-4431132C7495}"/>
                  </a:ext>
                </a:extLst>
              </p:cNvPr>
              <p:cNvSpPr/>
              <p:nvPr/>
            </p:nvSpPr>
            <p:spPr>
              <a:xfrm>
                <a:off x="10540624" y="3034977"/>
                <a:ext cx="594844" cy="188299"/>
              </a:xfrm>
              <a:prstGeom prst="rect">
                <a:avLst/>
              </a:prstGeom>
              <a:solidFill>
                <a:srgbClr val="CCAE59">
                  <a:alpha val="14901"/>
                </a:srgbClr>
              </a:solidFill>
              <a:ln>
                <a:no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tângulo 230">
                <a:extLst>
                  <a:ext uri="{FF2B5EF4-FFF2-40B4-BE49-F238E27FC236}">
                    <a16:creationId xmlns:a16="http://schemas.microsoft.com/office/drawing/2014/main" id="{AFC6E749-B53C-7961-16A7-59CC03073FBB}"/>
                  </a:ext>
                </a:extLst>
              </p:cNvPr>
              <p:cNvSpPr/>
              <p:nvPr/>
            </p:nvSpPr>
            <p:spPr>
              <a:xfrm>
                <a:off x="10539564" y="3280033"/>
                <a:ext cx="594844" cy="188299"/>
              </a:xfrm>
              <a:prstGeom prst="rect">
                <a:avLst/>
              </a:prstGeom>
              <a:solidFill>
                <a:srgbClr val="B7520C">
                  <a:alpha val="14901"/>
                </a:srgbClr>
              </a:solidFill>
              <a:ln>
                <a:no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tângulo 231">
                <a:extLst>
                  <a:ext uri="{FF2B5EF4-FFF2-40B4-BE49-F238E27FC236}">
                    <a16:creationId xmlns:a16="http://schemas.microsoft.com/office/drawing/2014/main" id="{D6B2F8B6-5009-7BF5-7D82-00904485965F}"/>
                  </a:ext>
                </a:extLst>
              </p:cNvPr>
              <p:cNvSpPr/>
              <p:nvPr/>
            </p:nvSpPr>
            <p:spPr>
              <a:xfrm>
                <a:off x="10539564" y="3540895"/>
                <a:ext cx="594844" cy="188299"/>
              </a:xfrm>
              <a:prstGeom prst="rect">
                <a:avLst/>
              </a:prstGeom>
              <a:solidFill>
                <a:srgbClr val="895299">
                  <a:alpha val="14901"/>
                </a:srgbClr>
              </a:solidFill>
              <a:ln>
                <a:no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2" name="Agrupar 71">
            <a:extLst>
              <a:ext uri="{FF2B5EF4-FFF2-40B4-BE49-F238E27FC236}">
                <a16:creationId xmlns:a16="http://schemas.microsoft.com/office/drawing/2014/main" id="{68206D3D-1D6A-212B-6E51-0F5581D6D687}"/>
              </a:ext>
            </a:extLst>
          </p:cNvPr>
          <p:cNvGrpSpPr/>
          <p:nvPr/>
        </p:nvGrpSpPr>
        <p:grpSpPr>
          <a:xfrm>
            <a:off x="3581401" y="2601004"/>
            <a:ext cx="5381795" cy="3840340"/>
            <a:chOff x="3795960" y="2395961"/>
            <a:chExt cx="5381795" cy="3840340"/>
          </a:xfrm>
        </p:grpSpPr>
        <p:grpSp>
          <p:nvGrpSpPr>
            <p:cNvPr id="59" name="Agrupar 58">
              <a:extLst>
                <a:ext uri="{FF2B5EF4-FFF2-40B4-BE49-F238E27FC236}">
                  <a16:creationId xmlns:a16="http://schemas.microsoft.com/office/drawing/2014/main" id="{388EE0A6-CD02-29F6-A772-193AD2D4A27F}"/>
                </a:ext>
              </a:extLst>
            </p:cNvPr>
            <p:cNvGrpSpPr/>
            <p:nvPr/>
          </p:nvGrpSpPr>
          <p:grpSpPr>
            <a:xfrm>
              <a:off x="3795960" y="2799409"/>
              <a:ext cx="5355374" cy="2826438"/>
              <a:chOff x="4736709" y="3350047"/>
              <a:chExt cx="3291925" cy="1704657"/>
            </a:xfrm>
          </p:grpSpPr>
          <p:cxnSp>
            <p:nvCxnSpPr>
              <p:cNvPr id="2" name="Conexão reta unidirecional 130">
                <a:extLst>
                  <a:ext uri="{FF2B5EF4-FFF2-40B4-BE49-F238E27FC236}">
                    <a16:creationId xmlns:a16="http://schemas.microsoft.com/office/drawing/2014/main" id="{7B6D732D-8FAD-1D1D-7CEF-670403067CAC}"/>
                  </a:ext>
                </a:extLst>
              </p:cNvPr>
              <p:cNvCxnSpPr>
                <a:cxnSpLocks/>
              </p:cNvCxnSpPr>
              <p:nvPr/>
            </p:nvCxnSpPr>
            <p:spPr>
              <a:xfrm flipV="1">
                <a:off x="5418456" y="3631913"/>
                <a:ext cx="0" cy="54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exão reta unidirecional 22">
                <a:extLst>
                  <a:ext uri="{FF2B5EF4-FFF2-40B4-BE49-F238E27FC236}">
                    <a16:creationId xmlns:a16="http://schemas.microsoft.com/office/drawing/2014/main" id="{E7336273-8749-C28B-E14D-01A3DA60DAF0}"/>
                  </a:ext>
                </a:extLst>
              </p:cNvPr>
              <p:cNvCxnSpPr>
                <a:cxnSpLocks/>
              </p:cNvCxnSpPr>
              <p:nvPr/>
            </p:nvCxnSpPr>
            <p:spPr>
              <a:xfrm flipV="1">
                <a:off x="4908762" y="4512302"/>
                <a:ext cx="0" cy="54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etângulo 4">
                <a:extLst>
                  <a:ext uri="{FF2B5EF4-FFF2-40B4-BE49-F238E27FC236}">
                    <a16:creationId xmlns:a16="http://schemas.microsoft.com/office/drawing/2014/main" id="{696F4744-C0DA-153F-C07C-D3A173D5BFE8}"/>
                  </a:ext>
                </a:extLst>
              </p:cNvPr>
              <p:cNvSpPr/>
              <p:nvPr/>
            </p:nvSpPr>
            <p:spPr>
              <a:xfrm>
                <a:off x="4751061" y="4781936"/>
                <a:ext cx="338877" cy="272768"/>
              </a:xfrm>
              <a:prstGeom prst="rect">
                <a:avLst/>
              </a:prstGeom>
              <a:solidFill>
                <a:schemeClr val="bg1"/>
              </a:solidFill>
              <a:ln w="28575">
                <a:solidFill>
                  <a:srgbClr val="4B728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6" name="Conexão reta unidirecional 86">
                <a:extLst>
                  <a:ext uri="{FF2B5EF4-FFF2-40B4-BE49-F238E27FC236}">
                    <a16:creationId xmlns:a16="http://schemas.microsoft.com/office/drawing/2014/main" id="{2003854D-BD06-4FD1-E1D3-B3303694779F}"/>
                  </a:ext>
                </a:extLst>
              </p:cNvPr>
              <p:cNvCxnSpPr>
                <a:cxnSpLocks/>
              </p:cNvCxnSpPr>
              <p:nvPr/>
            </p:nvCxnSpPr>
            <p:spPr>
              <a:xfrm>
                <a:off x="4736709" y="4054603"/>
                <a:ext cx="121635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etângulo: Cantos Arredondados 87">
                <a:extLst>
                  <a:ext uri="{FF2B5EF4-FFF2-40B4-BE49-F238E27FC236}">
                    <a16:creationId xmlns:a16="http://schemas.microsoft.com/office/drawing/2014/main" id="{1DF6ED40-CD15-54B5-3706-1915E06FBF91}"/>
                  </a:ext>
                </a:extLst>
              </p:cNvPr>
              <p:cNvSpPr/>
              <p:nvPr/>
            </p:nvSpPr>
            <p:spPr>
              <a:xfrm>
                <a:off x="4736709" y="3849897"/>
                <a:ext cx="809774" cy="663487"/>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sz="1100" dirty="0">
                  <a:solidFill>
                    <a:schemeClr val="tx1"/>
                  </a:solidFill>
                  <a:latin typeface="-apple-system"/>
                </a:endParaRPr>
              </a:p>
            </p:txBody>
          </p:sp>
          <p:sp>
            <p:nvSpPr>
              <p:cNvPr id="8" name="Retângulo 7">
                <a:extLst>
                  <a:ext uri="{FF2B5EF4-FFF2-40B4-BE49-F238E27FC236}">
                    <a16:creationId xmlns:a16="http://schemas.microsoft.com/office/drawing/2014/main" id="{DB3A846E-B4EF-FB56-61FE-3F09CB8481EE}"/>
                  </a:ext>
                </a:extLst>
              </p:cNvPr>
              <p:cNvSpPr/>
              <p:nvPr/>
            </p:nvSpPr>
            <p:spPr>
              <a:xfrm>
                <a:off x="5251478" y="3352193"/>
                <a:ext cx="338877" cy="272768"/>
              </a:xfrm>
              <a:prstGeom prst="rect">
                <a:avLst/>
              </a:prstGeom>
              <a:solidFill>
                <a:schemeClr val="bg1"/>
              </a:solidFill>
              <a:ln w="28575">
                <a:solidFill>
                  <a:srgbClr val="4F9A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9" name="Conexão reta unidirecional 85">
                <a:extLst>
                  <a:ext uri="{FF2B5EF4-FFF2-40B4-BE49-F238E27FC236}">
                    <a16:creationId xmlns:a16="http://schemas.microsoft.com/office/drawing/2014/main" id="{7E84127E-DC54-DD40-A8DF-F87DFA62CB2F}"/>
                  </a:ext>
                </a:extLst>
              </p:cNvPr>
              <p:cNvCxnSpPr>
                <a:cxnSpLocks/>
              </p:cNvCxnSpPr>
              <p:nvPr/>
            </p:nvCxnSpPr>
            <p:spPr>
              <a:xfrm>
                <a:off x="5415281" y="4302649"/>
                <a:ext cx="53822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xão reta 107">
                <a:extLst>
                  <a:ext uri="{FF2B5EF4-FFF2-40B4-BE49-F238E27FC236}">
                    <a16:creationId xmlns:a16="http://schemas.microsoft.com/office/drawing/2014/main" id="{2C95EDBD-FB42-83C0-29D8-83012E8B15C0}"/>
                  </a:ext>
                </a:extLst>
              </p:cNvPr>
              <p:cNvCxnSpPr>
                <a:cxnSpLocks/>
              </p:cNvCxnSpPr>
              <p:nvPr/>
            </p:nvCxnSpPr>
            <p:spPr>
              <a:xfrm flipV="1">
                <a:off x="5418456" y="3762217"/>
                <a:ext cx="0" cy="543600"/>
              </a:xfrm>
              <a:prstGeom prst="line">
                <a:avLst/>
              </a:prstGeom>
              <a:solidFill>
                <a:schemeClr val="bg1">
                  <a:lumMod val="95000"/>
                </a:schemeClr>
              </a:solid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CD27FDC-6A56-970D-3030-B95B97096205}"/>
                  </a:ext>
                </a:extLst>
              </p:cNvPr>
              <p:cNvSpPr>
                <a:spLocks noChangeAspect="1"/>
              </p:cNvSpPr>
              <p:nvPr/>
            </p:nvSpPr>
            <p:spPr>
              <a:xfrm>
                <a:off x="5397217" y="4276292"/>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Retângulo 11">
                <a:extLst>
                  <a:ext uri="{FF2B5EF4-FFF2-40B4-BE49-F238E27FC236}">
                    <a16:creationId xmlns:a16="http://schemas.microsoft.com/office/drawing/2014/main" id="{D10B80D9-212B-21FF-4BF2-3AD8A0C08E0D}"/>
                  </a:ext>
                </a:extLst>
              </p:cNvPr>
              <p:cNvSpPr/>
              <p:nvPr/>
            </p:nvSpPr>
            <p:spPr>
              <a:xfrm>
                <a:off x="4820050" y="3996747"/>
                <a:ext cx="102135" cy="347538"/>
              </a:xfrm>
              <a:prstGeom prst="rect">
                <a:avLst/>
              </a:prstGeom>
              <a:solidFill>
                <a:srgbClr val="3D78B5">
                  <a:alpha val="6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tângulo 12">
                <a:extLst>
                  <a:ext uri="{FF2B5EF4-FFF2-40B4-BE49-F238E27FC236}">
                    <a16:creationId xmlns:a16="http://schemas.microsoft.com/office/drawing/2014/main" id="{5EF5C480-4AD1-F8A3-B047-0EEABF74AD40}"/>
                  </a:ext>
                </a:extLst>
              </p:cNvPr>
              <p:cNvSpPr/>
              <p:nvPr/>
            </p:nvSpPr>
            <p:spPr>
              <a:xfrm>
                <a:off x="4963723" y="3997545"/>
                <a:ext cx="102135" cy="347538"/>
              </a:xfrm>
              <a:prstGeom prst="rect">
                <a:avLst/>
              </a:prstGeom>
              <a:solidFill>
                <a:srgbClr val="CCAE59">
                  <a:alpha val="6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tângulo 13">
                <a:extLst>
                  <a:ext uri="{FF2B5EF4-FFF2-40B4-BE49-F238E27FC236}">
                    <a16:creationId xmlns:a16="http://schemas.microsoft.com/office/drawing/2014/main" id="{F4434152-D735-5F5B-7BF8-F405557E9F06}"/>
                  </a:ext>
                </a:extLst>
              </p:cNvPr>
              <p:cNvSpPr/>
              <p:nvPr/>
            </p:nvSpPr>
            <p:spPr>
              <a:xfrm>
                <a:off x="5102310" y="3997417"/>
                <a:ext cx="102135" cy="347538"/>
              </a:xfrm>
              <a:prstGeom prst="rect">
                <a:avLst/>
              </a:prstGeom>
              <a:solidFill>
                <a:srgbClr val="B7520C">
                  <a:alpha val="6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tângulo 15">
                <a:extLst>
                  <a:ext uri="{FF2B5EF4-FFF2-40B4-BE49-F238E27FC236}">
                    <a16:creationId xmlns:a16="http://schemas.microsoft.com/office/drawing/2014/main" id="{75BA9E74-BC93-1C1A-B5AB-9DAAA2CCC55B}"/>
                  </a:ext>
                </a:extLst>
              </p:cNvPr>
              <p:cNvSpPr/>
              <p:nvPr/>
            </p:nvSpPr>
            <p:spPr>
              <a:xfrm>
                <a:off x="5245983" y="3998215"/>
                <a:ext cx="102135" cy="347538"/>
              </a:xfrm>
              <a:prstGeom prst="rect">
                <a:avLst/>
              </a:prstGeom>
              <a:solidFill>
                <a:srgbClr val="895299">
                  <a:alpha val="6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Conexão reta unidirecional 130">
                <a:extLst>
                  <a:ext uri="{FF2B5EF4-FFF2-40B4-BE49-F238E27FC236}">
                    <a16:creationId xmlns:a16="http://schemas.microsoft.com/office/drawing/2014/main" id="{93BD6F75-2658-481F-90F6-DE64BD466E87}"/>
                  </a:ext>
                </a:extLst>
              </p:cNvPr>
              <p:cNvCxnSpPr>
                <a:cxnSpLocks/>
              </p:cNvCxnSpPr>
              <p:nvPr/>
            </p:nvCxnSpPr>
            <p:spPr>
              <a:xfrm flipV="1">
                <a:off x="6641013" y="3630276"/>
                <a:ext cx="0" cy="54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xão reta unidirecional 22">
                <a:extLst>
                  <a:ext uri="{FF2B5EF4-FFF2-40B4-BE49-F238E27FC236}">
                    <a16:creationId xmlns:a16="http://schemas.microsoft.com/office/drawing/2014/main" id="{422F0735-D996-D241-B5F2-315DD271F48A}"/>
                  </a:ext>
                </a:extLst>
              </p:cNvPr>
              <p:cNvCxnSpPr>
                <a:cxnSpLocks/>
              </p:cNvCxnSpPr>
              <p:nvPr/>
            </p:nvCxnSpPr>
            <p:spPr>
              <a:xfrm flipV="1">
                <a:off x="6131319" y="4510665"/>
                <a:ext cx="0" cy="54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tângulo 20">
                <a:extLst>
                  <a:ext uri="{FF2B5EF4-FFF2-40B4-BE49-F238E27FC236}">
                    <a16:creationId xmlns:a16="http://schemas.microsoft.com/office/drawing/2014/main" id="{DDB975F4-F1E2-7A1F-4206-D971F078C17D}"/>
                  </a:ext>
                </a:extLst>
              </p:cNvPr>
              <p:cNvSpPr/>
              <p:nvPr/>
            </p:nvSpPr>
            <p:spPr>
              <a:xfrm>
                <a:off x="5973618" y="4780299"/>
                <a:ext cx="338877" cy="272768"/>
              </a:xfrm>
              <a:prstGeom prst="rect">
                <a:avLst/>
              </a:prstGeom>
              <a:solidFill>
                <a:schemeClr val="bg1"/>
              </a:solidFill>
              <a:ln w="28575">
                <a:solidFill>
                  <a:srgbClr val="4B728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2" name="Conexão reta unidirecional 86">
                <a:extLst>
                  <a:ext uri="{FF2B5EF4-FFF2-40B4-BE49-F238E27FC236}">
                    <a16:creationId xmlns:a16="http://schemas.microsoft.com/office/drawing/2014/main" id="{11294721-CBBE-2E24-BAD9-990C61761BF5}"/>
                  </a:ext>
                </a:extLst>
              </p:cNvPr>
              <p:cNvCxnSpPr>
                <a:cxnSpLocks/>
              </p:cNvCxnSpPr>
              <p:nvPr/>
            </p:nvCxnSpPr>
            <p:spPr>
              <a:xfrm>
                <a:off x="5959266" y="4052966"/>
                <a:ext cx="121635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tângulo: Cantos Arredondados 87">
                <a:extLst>
                  <a:ext uri="{FF2B5EF4-FFF2-40B4-BE49-F238E27FC236}">
                    <a16:creationId xmlns:a16="http://schemas.microsoft.com/office/drawing/2014/main" id="{44D91B02-6DEE-F983-1627-6AFD75A5EDCC}"/>
                  </a:ext>
                </a:extLst>
              </p:cNvPr>
              <p:cNvSpPr/>
              <p:nvPr/>
            </p:nvSpPr>
            <p:spPr>
              <a:xfrm>
                <a:off x="5959266" y="3848260"/>
                <a:ext cx="809774" cy="663487"/>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sz="1100" dirty="0">
                  <a:solidFill>
                    <a:schemeClr val="tx1"/>
                  </a:solidFill>
                  <a:latin typeface="-apple-system"/>
                </a:endParaRPr>
              </a:p>
            </p:txBody>
          </p:sp>
          <p:sp>
            <p:nvSpPr>
              <p:cNvPr id="24" name="Retângulo 23">
                <a:extLst>
                  <a:ext uri="{FF2B5EF4-FFF2-40B4-BE49-F238E27FC236}">
                    <a16:creationId xmlns:a16="http://schemas.microsoft.com/office/drawing/2014/main" id="{340F6A11-3C96-0D0F-8D3F-14B1C4AE6220}"/>
                  </a:ext>
                </a:extLst>
              </p:cNvPr>
              <p:cNvSpPr/>
              <p:nvPr/>
            </p:nvSpPr>
            <p:spPr>
              <a:xfrm>
                <a:off x="6474035" y="3350556"/>
                <a:ext cx="338877" cy="272768"/>
              </a:xfrm>
              <a:prstGeom prst="rect">
                <a:avLst/>
              </a:prstGeom>
              <a:solidFill>
                <a:schemeClr val="bg1"/>
              </a:solidFill>
              <a:ln w="28575">
                <a:solidFill>
                  <a:srgbClr val="4F9A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6" name="Conexão reta unidirecional 85">
                <a:extLst>
                  <a:ext uri="{FF2B5EF4-FFF2-40B4-BE49-F238E27FC236}">
                    <a16:creationId xmlns:a16="http://schemas.microsoft.com/office/drawing/2014/main" id="{B39B3845-8515-C5DC-7721-93C1DC124755}"/>
                  </a:ext>
                </a:extLst>
              </p:cNvPr>
              <p:cNvCxnSpPr>
                <a:cxnSpLocks/>
              </p:cNvCxnSpPr>
              <p:nvPr/>
            </p:nvCxnSpPr>
            <p:spPr>
              <a:xfrm>
                <a:off x="6637838" y="4301012"/>
                <a:ext cx="53822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xão reta 107">
                <a:extLst>
                  <a:ext uri="{FF2B5EF4-FFF2-40B4-BE49-F238E27FC236}">
                    <a16:creationId xmlns:a16="http://schemas.microsoft.com/office/drawing/2014/main" id="{E1AFEC9E-77B8-D923-79FA-433C55756626}"/>
                  </a:ext>
                </a:extLst>
              </p:cNvPr>
              <p:cNvCxnSpPr>
                <a:cxnSpLocks/>
              </p:cNvCxnSpPr>
              <p:nvPr/>
            </p:nvCxnSpPr>
            <p:spPr>
              <a:xfrm flipV="1">
                <a:off x="6641013" y="3760580"/>
                <a:ext cx="0" cy="543600"/>
              </a:xfrm>
              <a:prstGeom prst="line">
                <a:avLst/>
              </a:prstGeom>
              <a:solidFill>
                <a:schemeClr val="bg1">
                  <a:lumMod val="95000"/>
                </a:schemeClr>
              </a:solid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62D4CD05-643A-B30F-1985-986C084CCD32}"/>
                  </a:ext>
                </a:extLst>
              </p:cNvPr>
              <p:cNvSpPr>
                <a:spLocks noChangeAspect="1"/>
              </p:cNvSpPr>
              <p:nvPr/>
            </p:nvSpPr>
            <p:spPr>
              <a:xfrm>
                <a:off x="6619774" y="4274655"/>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9" name="Retângulo 28">
                <a:extLst>
                  <a:ext uri="{FF2B5EF4-FFF2-40B4-BE49-F238E27FC236}">
                    <a16:creationId xmlns:a16="http://schemas.microsoft.com/office/drawing/2014/main" id="{D8F87B52-6100-D808-BE48-A0C2E7677F62}"/>
                  </a:ext>
                </a:extLst>
              </p:cNvPr>
              <p:cNvSpPr/>
              <p:nvPr/>
            </p:nvSpPr>
            <p:spPr>
              <a:xfrm>
                <a:off x="6042607" y="3995110"/>
                <a:ext cx="102135" cy="347538"/>
              </a:xfrm>
              <a:prstGeom prst="rect">
                <a:avLst/>
              </a:prstGeom>
              <a:solidFill>
                <a:srgbClr val="3D78B5">
                  <a:alpha val="6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tângulo 29">
                <a:extLst>
                  <a:ext uri="{FF2B5EF4-FFF2-40B4-BE49-F238E27FC236}">
                    <a16:creationId xmlns:a16="http://schemas.microsoft.com/office/drawing/2014/main" id="{21BDC47A-832C-67E9-FE3B-F99596616DFB}"/>
                  </a:ext>
                </a:extLst>
              </p:cNvPr>
              <p:cNvSpPr/>
              <p:nvPr/>
            </p:nvSpPr>
            <p:spPr>
              <a:xfrm>
                <a:off x="6186280" y="3995908"/>
                <a:ext cx="102135" cy="347538"/>
              </a:xfrm>
              <a:prstGeom prst="rect">
                <a:avLst/>
              </a:prstGeom>
              <a:solidFill>
                <a:srgbClr val="CCAE59">
                  <a:alpha val="6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tângulo 30">
                <a:extLst>
                  <a:ext uri="{FF2B5EF4-FFF2-40B4-BE49-F238E27FC236}">
                    <a16:creationId xmlns:a16="http://schemas.microsoft.com/office/drawing/2014/main" id="{2D6B5D19-6D36-89EA-DEF5-7F7B76E0E85E}"/>
                  </a:ext>
                </a:extLst>
              </p:cNvPr>
              <p:cNvSpPr/>
              <p:nvPr/>
            </p:nvSpPr>
            <p:spPr>
              <a:xfrm>
                <a:off x="6324867" y="3995780"/>
                <a:ext cx="102135" cy="347538"/>
              </a:xfrm>
              <a:prstGeom prst="rect">
                <a:avLst/>
              </a:prstGeom>
              <a:solidFill>
                <a:srgbClr val="B7520C">
                  <a:alpha val="6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tângulo 33">
                <a:extLst>
                  <a:ext uri="{FF2B5EF4-FFF2-40B4-BE49-F238E27FC236}">
                    <a16:creationId xmlns:a16="http://schemas.microsoft.com/office/drawing/2014/main" id="{3D4513C3-294B-FECD-292E-9AFB97402D98}"/>
                  </a:ext>
                </a:extLst>
              </p:cNvPr>
              <p:cNvSpPr/>
              <p:nvPr/>
            </p:nvSpPr>
            <p:spPr>
              <a:xfrm>
                <a:off x="6468540" y="3996578"/>
                <a:ext cx="102135" cy="347538"/>
              </a:xfrm>
              <a:prstGeom prst="rect">
                <a:avLst/>
              </a:prstGeom>
              <a:solidFill>
                <a:srgbClr val="895299">
                  <a:alpha val="6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Conexão reta unidirecional 130">
                <a:extLst>
                  <a:ext uri="{FF2B5EF4-FFF2-40B4-BE49-F238E27FC236}">
                    <a16:creationId xmlns:a16="http://schemas.microsoft.com/office/drawing/2014/main" id="{7FC49021-0406-BEDF-B805-CBEC2D7CE741}"/>
                  </a:ext>
                </a:extLst>
              </p:cNvPr>
              <p:cNvCxnSpPr>
                <a:cxnSpLocks/>
              </p:cNvCxnSpPr>
              <p:nvPr/>
            </p:nvCxnSpPr>
            <p:spPr>
              <a:xfrm flipV="1">
                <a:off x="7856735" y="3629767"/>
                <a:ext cx="0" cy="54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xão reta unidirecional 22">
                <a:extLst>
                  <a:ext uri="{FF2B5EF4-FFF2-40B4-BE49-F238E27FC236}">
                    <a16:creationId xmlns:a16="http://schemas.microsoft.com/office/drawing/2014/main" id="{E17997BB-78CE-D5D5-082A-4CE33A1F794F}"/>
                  </a:ext>
                </a:extLst>
              </p:cNvPr>
              <p:cNvCxnSpPr>
                <a:cxnSpLocks/>
              </p:cNvCxnSpPr>
              <p:nvPr/>
            </p:nvCxnSpPr>
            <p:spPr>
              <a:xfrm flipV="1">
                <a:off x="7347041" y="4510156"/>
                <a:ext cx="0" cy="54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Retângulo 41">
                <a:extLst>
                  <a:ext uri="{FF2B5EF4-FFF2-40B4-BE49-F238E27FC236}">
                    <a16:creationId xmlns:a16="http://schemas.microsoft.com/office/drawing/2014/main" id="{55039497-8482-13BE-6541-E8225817E684}"/>
                  </a:ext>
                </a:extLst>
              </p:cNvPr>
              <p:cNvSpPr/>
              <p:nvPr/>
            </p:nvSpPr>
            <p:spPr>
              <a:xfrm>
                <a:off x="7189340" y="4779790"/>
                <a:ext cx="338877" cy="272768"/>
              </a:xfrm>
              <a:prstGeom prst="rect">
                <a:avLst/>
              </a:prstGeom>
              <a:solidFill>
                <a:schemeClr val="bg1"/>
              </a:solidFill>
              <a:ln w="28575">
                <a:solidFill>
                  <a:srgbClr val="4B728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5" name="Retângulo: Cantos Arredondados 87">
                <a:extLst>
                  <a:ext uri="{FF2B5EF4-FFF2-40B4-BE49-F238E27FC236}">
                    <a16:creationId xmlns:a16="http://schemas.microsoft.com/office/drawing/2014/main" id="{3FDCF76E-DC3C-56A9-FC6D-A28C63824746}"/>
                  </a:ext>
                </a:extLst>
              </p:cNvPr>
              <p:cNvSpPr/>
              <p:nvPr/>
            </p:nvSpPr>
            <p:spPr>
              <a:xfrm>
                <a:off x="7174988" y="3847751"/>
                <a:ext cx="809774" cy="663487"/>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sz="1100" dirty="0">
                  <a:solidFill>
                    <a:schemeClr val="tx1"/>
                  </a:solidFill>
                  <a:latin typeface="-apple-system"/>
                </a:endParaRPr>
              </a:p>
            </p:txBody>
          </p:sp>
          <p:sp>
            <p:nvSpPr>
              <p:cNvPr id="46" name="Retângulo 45">
                <a:extLst>
                  <a:ext uri="{FF2B5EF4-FFF2-40B4-BE49-F238E27FC236}">
                    <a16:creationId xmlns:a16="http://schemas.microsoft.com/office/drawing/2014/main" id="{EAD2BA6A-F3E7-0769-CE8D-0134B5CA575A}"/>
                  </a:ext>
                </a:extLst>
              </p:cNvPr>
              <p:cNvSpPr/>
              <p:nvPr/>
            </p:nvSpPr>
            <p:spPr>
              <a:xfrm>
                <a:off x="7689757" y="3350047"/>
                <a:ext cx="338877" cy="272768"/>
              </a:xfrm>
              <a:prstGeom prst="rect">
                <a:avLst/>
              </a:prstGeom>
              <a:solidFill>
                <a:schemeClr val="bg1"/>
              </a:solidFill>
              <a:ln w="28575">
                <a:solidFill>
                  <a:srgbClr val="4F9A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50" name="Conexão reta 107">
                <a:extLst>
                  <a:ext uri="{FF2B5EF4-FFF2-40B4-BE49-F238E27FC236}">
                    <a16:creationId xmlns:a16="http://schemas.microsoft.com/office/drawing/2014/main" id="{BCB0EA1C-5084-7703-AE80-6F79C02D7388}"/>
                  </a:ext>
                </a:extLst>
              </p:cNvPr>
              <p:cNvCxnSpPr>
                <a:cxnSpLocks/>
              </p:cNvCxnSpPr>
              <p:nvPr/>
            </p:nvCxnSpPr>
            <p:spPr>
              <a:xfrm flipV="1">
                <a:off x="7856735" y="3760071"/>
                <a:ext cx="0" cy="543600"/>
              </a:xfrm>
              <a:prstGeom prst="line">
                <a:avLst/>
              </a:prstGeom>
              <a:solidFill>
                <a:schemeClr val="bg1">
                  <a:lumMod val="95000"/>
                </a:schemeClr>
              </a:solid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89789E48-6C30-1496-41FA-24829ECCC777}"/>
                  </a:ext>
                </a:extLst>
              </p:cNvPr>
              <p:cNvSpPr>
                <a:spLocks noChangeAspect="1"/>
              </p:cNvSpPr>
              <p:nvPr/>
            </p:nvSpPr>
            <p:spPr>
              <a:xfrm>
                <a:off x="7835496" y="4274146"/>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3" name="Retângulo 52">
                <a:extLst>
                  <a:ext uri="{FF2B5EF4-FFF2-40B4-BE49-F238E27FC236}">
                    <a16:creationId xmlns:a16="http://schemas.microsoft.com/office/drawing/2014/main" id="{12A4DFB4-2E18-BAE4-65A8-793C5480F623}"/>
                  </a:ext>
                </a:extLst>
              </p:cNvPr>
              <p:cNvSpPr/>
              <p:nvPr/>
            </p:nvSpPr>
            <p:spPr>
              <a:xfrm>
                <a:off x="7258329" y="3994601"/>
                <a:ext cx="102135" cy="347538"/>
              </a:xfrm>
              <a:prstGeom prst="rect">
                <a:avLst/>
              </a:prstGeom>
              <a:solidFill>
                <a:srgbClr val="3D78B5">
                  <a:alpha val="6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tângulo 54">
                <a:extLst>
                  <a:ext uri="{FF2B5EF4-FFF2-40B4-BE49-F238E27FC236}">
                    <a16:creationId xmlns:a16="http://schemas.microsoft.com/office/drawing/2014/main" id="{FCC9D1EF-00A7-0E7F-14A6-6C3FBA31EF0F}"/>
                  </a:ext>
                </a:extLst>
              </p:cNvPr>
              <p:cNvSpPr/>
              <p:nvPr/>
            </p:nvSpPr>
            <p:spPr>
              <a:xfrm>
                <a:off x="7402002" y="3995399"/>
                <a:ext cx="102135" cy="347538"/>
              </a:xfrm>
              <a:prstGeom prst="rect">
                <a:avLst/>
              </a:prstGeom>
              <a:solidFill>
                <a:srgbClr val="CCAE59">
                  <a:alpha val="6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tângulo 56">
                <a:extLst>
                  <a:ext uri="{FF2B5EF4-FFF2-40B4-BE49-F238E27FC236}">
                    <a16:creationId xmlns:a16="http://schemas.microsoft.com/office/drawing/2014/main" id="{9252DDFA-B342-DD48-8676-8E8EE34D7EDC}"/>
                  </a:ext>
                </a:extLst>
              </p:cNvPr>
              <p:cNvSpPr/>
              <p:nvPr/>
            </p:nvSpPr>
            <p:spPr>
              <a:xfrm>
                <a:off x="7540589" y="3995271"/>
                <a:ext cx="102135" cy="347538"/>
              </a:xfrm>
              <a:prstGeom prst="rect">
                <a:avLst/>
              </a:prstGeom>
              <a:solidFill>
                <a:srgbClr val="B7520C">
                  <a:alpha val="6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tângulo 57">
                <a:extLst>
                  <a:ext uri="{FF2B5EF4-FFF2-40B4-BE49-F238E27FC236}">
                    <a16:creationId xmlns:a16="http://schemas.microsoft.com/office/drawing/2014/main" id="{05D60D48-79E7-8E08-7994-31E5D015DA6B}"/>
                  </a:ext>
                </a:extLst>
              </p:cNvPr>
              <p:cNvSpPr/>
              <p:nvPr/>
            </p:nvSpPr>
            <p:spPr>
              <a:xfrm>
                <a:off x="7684262" y="3996069"/>
                <a:ext cx="102135" cy="347538"/>
              </a:xfrm>
              <a:prstGeom prst="rect">
                <a:avLst/>
              </a:prstGeom>
              <a:solidFill>
                <a:srgbClr val="895299">
                  <a:alpha val="6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60" name="CaixaDeTexto 59">
                  <a:extLst>
                    <a:ext uri="{FF2B5EF4-FFF2-40B4-BE49-F238E27FC236}">
                      <a16:creationId xmlns:a16="http://schemas.microsoft.com/office/drawing/2014/main" id="{3E7AA251-54FB-FA5C-3668-F26632775F26}"/>
                    </a:ext>
                  </a:extLst>
                </p:cNvPr>
                <p:cNvSpPr txBox="1"/>
                <p:nvPr/>
              </p:nvSpPr>
              <p:spPr>
                <a:xfrm>
                  <a:off x="5905360" y="5589690"/>
                  <a:ext cx="431999" cy="36298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pt-PT" b="0" i="1" smtClean="0">
                                <a:latin typeface="Cambria Math" panose="02040503050406030204" pitchFamily="18" charset="0"/>
                                <a:ea typeface="Cambria Math" panose="02040503050406030204" pitchFamily="18" charset="0"/>
                              </a:rPr>
                            </m:ctrlPr>
                          </m:sSubPr>
                          <m:e>
                            <m:r>
                              <a:rPr lang="pt-PT" b="1" i="0" smtClean="0">
                                <a:latin typeface="Cambria Math" panose="02040503050406030204" pitchFamily="18" charset="0"/>
                                <a:ea typeface="Cambria Math" panose="02040503050406030204" pitchFamily="18" charset="0"/>
                              </a:rPr>
                              <m:t>𝐱</m:t>
                            </m:r>
                          </m:e>
                          <m:sub>
                            <m:r>
                              <a:rPr lang="pt-PT" b="0" i="1" smtClean="0">
                                <a:latin typeface="Cambria Math" panose="02040503050406030204" pitchFamily="18" charset="0"/>
                                <a:ea typeface="Cambria Math" panose="02040503050406030204" pitchFamily="18" charset="0"/>
                              </a:rPr>
                              <m:t>2</m:t>
                            </m:r>
                          </m:sub>
                        </m:sSub>
                      </m:oMath>
                    </m:oMathPara>
                  </a14:m>
                  <a:endParaRPr lang="pt-PT" baseline="-25000" dirty="0">
                    <a:latin typeface="Cambria Math" panose="02040503050406030204" pitchFamily="18" charset="0"/>
                    <a:ea typeface="Cambria Math" panose="02040503050406030204" pitchFamily="18" charset="0"/>
                  </a:endParaRPr>
                </a:p>
              </p:txBody>
            </p:sp>
          </mc:Choice>
          <mc:Fallback xmlns="">
            <p:sp>
              <p:nvSpPr>
                <p:cNvPr id="60" name="CaixaDeTexto 59">
                  <a:extLst>
                    <a:ext uri="{FF2B5EF4-FFF2-40B4-BE49-F238E27FC236}">
                      <a16:creationId xmlns:a16="http://schemas.microsoft.com/office/drawing/2014/main" id="{3E7AA251-54FB-FA5C-3668-F26632775F26}"/>
                    </a:ext>
                  </a:extLst>
                </p:cNvPr>
                <p:cNvSpPr txBox="1">
                  <a:spLocks noRot="1" noChangeAspect="1" noMove="1" noResize="1" noEditPoints="1" noAdjustHandles="1" noChangeArrowheads="1" noChangeShapeType="1" noTextEdit="1"/>
                </p:cNvSpPr>
                <p:nvPr/>
              </p:nvSpPr>
              <p:spPr>
                <a:xfrm>
                  <a:off x="5905360" y="5589690"/>
                  <a:ext cx="431999" cy="36298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CaixaDeTexto 61">
                  <a:extLst>
                    <a:ext uri="{FF2B5EF4-FFF2-40B4-BE49-F238E27FC236}">
                      <a16:creationId xmlns:a16="http://schemas.microsoft.com/office/drawing/2014/main" id="{48A057FF-7FC4-9AA5-AD1C-EFF83D82F492}"/>
                    </a:ext>
                  </a:extLst>
                </p:cNvPr>
                <p:cNvSpPr txBox="1"/>
                <p:nvPr/>
              </p:nvSpPr>
              <p:spPr>
                <a:xfrm>
                  <a:off x="6741572" y="2395961"/>
                  <a:ext cx="431999" cy="36298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pt-PT" b="0" i="1" smtClean="0">
                                <a:latin typeface="Cambria Math" panose="02040503050406030204" pitchFamily="18" charset="0"/>
                                <a:ea typeface="Cambria Math" panose="02040503050406030204" pitchFamily="18" charset="0"/>
                              </a:rPr>
                            </m:ctrlPr>
                          </m:sSubPr>
                          <m:e>
                            <m:r>
                              <a:rPr lang="pt-PT" b="1" i="0" smtClean="0">
                                <a:latin typeface="Cambria Math" panose="02040503050406030204" pitchFamily="18" charset="0"/>
                                <a:ea typeface="Cambria Math" panose="02040503050406030204" pitchFamily="18" charset="0"/>
                              </a:rPr>
                              <m:t>𝐲</m:t>
                            </m:r>
                          </m:e>
                          <m:sub>
                            <m:r>
                              <a:rPr lang="pt-PT" b="0" i="1" smtClean="0">
                                <a:latin typeface="Cambria Math" panose="02040503050406030204" pitchFamily="18" charset="0"/>
                                <a:ea typeface="Cambria Math" panose="02040503050406030204" pitchFamily="18" charset="0"/>
                              </a:rPr>
                              <m:t>2</m:t>
                            </m:r>
                          </m:sub>
                        </m:sSub>
                      </m:oMath>
                    </m:oMathPara>
                  </a14:m>
                  <a:endParaRPr lang="pt-PT" baseline="-25000" dirty="0">
                    <a:latin typeface="Cambria Math" panose="02040503050406030204" pitchFamily="18" charset="0"/>
                    <a:ea typeface="Cambria Math" panose="02040503050406030204" pitchFamily="18" charset="0"/>
                  </a:endParaRPr>
                </a:p>
              </p:txBody>
            </p:sp>
          </mc:Choice>
          <mc:Fallback xmlns="">
            <p:sp>
              <p:nvSpPr>
                <p:cNvPr id="62" name="CaixaDeTexto 61">
                  <a:extLst>
                    <a:ext uri="{FF2B5EF4-FFF2-40B4-BE49-F238E27FC236}">
                      <a16:creationId xmlns:a16="http://schemas.microsoft.com/office/drawing/2014/main" id="{48A057FF-7FC4-9AA5-AD1C-EFF83D82F492}"/>
                    </a:ext>
                  </a:extLst>
                </p:cNvPr>
                <p:cNvSpPr txBox="1">
                  <a:spLocks noRot="1" noChangeAspect="1" noMove="1" noResize="1" noEditPoints="1" noAdjustHandles="1" noChangeArrowheads="1" noChangeShapeType="1" noTextEdit="1"/>
                </p:cNvSpPr>
                <p:nvPr/>
              </p:nvSpPr>
              <p:spPr>
                <a:xfrm>
                  <a:off x="6741572" y="2395961"/>
                  <a:ext cx="431999" cy="362984"/>
                </a:xfrm>
                <a:prstGeom prst="rect">
                  <a:avLst/>
                </a:prstGeom>
                <a:blipFill>
                  <a:blip r:embed="rId5"/>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CaixaDeTexto 62">
                  <a:extLst>
                    <a:ext uri="{FF2B5EF4-FFF2-40B4-BE49-F238E27FC236}">
                      <a16:creationId xmlns:a16="http://schemas.microsoft.com/office/drawing/2014/main" id="{1E2BD469-4C5F-47D2-4E1C-87631D3497F2}"/>
                    </a:ext>
                  </a:extLst>
                </p:cNvPr>
                <p:cNvSpPr txBox="1"/>
                <p:nvPr/>
              </p:nvSpPr>
              <p:spPr>
                <a:xfrm>
                  <a:off x="3918733" y="5589690"/>
                  <a:ext cx="431999" cy="36298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pt-PT" b="0" i="1" smtClean="0">
                                <a:latin typeface="Cambria Math" panose="02040503050406030204" pitchFamily="18" charset="0"/>
                                <a:ea typeface="Cambria Math" panose="02040503050406030204" pitchFamily="18" charset="0"/>
                              </a:rPr>
                            </m:ctrlPr>
                          </m:sSubPr>
                          <m:e>
                            <m:r>
                              <a:rPr lang="pt-PT" b="1" i="0" smtClean="0">
                                <a:latin typeface="Cambria Math" panose="02040503050406030204" pitchFamily="18" charset="0"/>
                                <a:ea typeface="Cambria Math" panose="02040503050406030204" pitchFamily="18" charset="0"/>
                              </a:rPr>
                              <m:t>𝐱</m:t>
                            </m:r>
                          </m:e>
                          <m:sub>
                            <m:r>
                              <a:rPr lang="pt-PT" b="0" i="1" smtClean="0">
                                <a:latin typeface="Cambria Math" panose="02040503050406030204" pitchFamily="18" charset="0"/>
                                <a:ea typeface="Cambria Math" panose="02040503050406030204" pitchFamily="18" charset="0"/>
                              </a:rPr>
                              <m:t>1</m:t>
                            </m:r>
                          </m:sub>
                        </m:sSub>
                      </m:oMath>
                    </m:oMathPara>
                  </a14:m>
                  <a:endParaRPr lang="pt-PT" baseline="-25000" dirty="0">
                    <a:latin typeface="Cambria Math" panose="02040503050406030204" pitchFamily="18" charset="0"/>
                    <a:ea typeface="Cambria Math" panose="02040503050406030204" pitchFamily="18" charset="0"/>
                  </a:endParaRPr>
                </a:p>
              </p:txBody>
            </p:sp>
          </mc:Choice>
          <mc:Fallback xmlns="">
            <p:sp>
              <p:nvSpPr>
                <p:cNvPr id="63" name="CaixaDeTexto 62">
                  <a:extLst>
                    <a:ext uri="{FF2B5EF4-FFF2-40B4-BE49-F238E27FC236}">
                      <a16:creationId xmlns:a16="http://schemas.microsoft.com/office/drawing/2014/main" id="{1E2BD469-4C5F-47D2-4E1C-87631D3497F2}"/>
                    </a:ext>
                  </a:extLst>
                </p:cNvPr>
                <p:cNvSpPr txBox="1">
                  <a:spLocks noRot="1" noChangeAspect="1" noMove="1" noResize="1" noEditPoints="1" noAdjustHandles="1" noChangeArrowheads="1" noChangeShapeType="1" noTextEdit="1"/>
                </p:cNvSpPr>
                <p:nvPr/>
              </p:nvSpPr>
              <p:spPr>
                <a:xfrm>
                  <a:off x="3918733" y="5589690"/>
                  <a:ext cx="431999" cy="36298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CaixaDeTexto 64">
                  <a:extLst>
                    <a:ext uri="{FF2B5EF4-FFF2-40B4-BE49-F238E27FC236}">
                      <a16:creationId xmlns:a16="http://schemas.microsoft.com/office/drawing/2014/main" id="{AF8B0AC4-EBE0-227A-2D52-48A64D2E0119}"/>
                    </a:ext>
                  </a:extLst>
                </p:cNvPr>
                <p:cNvSpPr txBox="1"/>
                <p:nvPr/>
              </p:nvSpPr>
              <p:spPr>
                <a:xfrm>
                  <a:off x="4754945" y="2395961"/>
                  <a:ext cx="431999" cy="36298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pt-PT" b="0" i="1" smtClean="0">
                                <a:latin typeface="Cambria Math" panose="02040503050406030204" pitchFamily="18" charset="0"/>
                                <a:ea typeface="Cambria Math" panose="02040503050406030204" pitchFamily="18" charset="0"/>
                              </a:rPr>
                            </m:ctrlPr>
                          </m:sSubPr>
                          <m:e>
                            <m:r>
                              <a:rPr lang="pt-PT" b="1" i="0" smtClean="0">
                                <a:latin typeface="Cambria Math" panose="02040503050406030204" pitchFamily="18" charset="0"/>
                                <a:ea typeface="Cambria Math" panose="02040503050406030204" pitchFamily="18" charset="0"/>
                              </a:rPr>
                              <m:t>𝐲</m:t>
                            </m:r>
                          </m:e>
                          <m:sub>
                            <m:r>
                              <a:rPr lang="pt-PT" b="0" i="1" smtClean="0">
                                <a:latin typeface="Cambria Math" panose="02040503050406030204" pitchFamily="18" charset="0"/>
                                <a:ea typeface="Cambria Math" panose="02040503050406030204" pitchFamily="18" charset="0"/>
                              </a:rPr>
                              <m:t>1</m:t>
                            </m:r>
                          </m:sub>
                        </m:sSub>
                      </m:oMath>
                    </m:oMathPara>
                  </a14:m>
                  <a:endParaRPr lang="pt-PT" baseline="-25000" dirty="0">
                    <a:latin typeface="Cambria Math" panose="02040503050406030204" pitchFamily="18" charset="0"/>
                    <a:ea typeface="Cambria Math" panose="02040503050406030204" pitchFamily="18" charset="0"/>
                  </a:endParaRPr>
                </a:p>
              </p:txBody>
            </p:sp>
          </mc:Choice>
          <mc:Fallback xmlns="">
            <p:sp>
              <p:nvSpPr>
                <p:cNvPr id="65" name="CaixaDeTexto 64">
                  <a:extLst>
                    <a:ext uri="{FF2B5EF4-FFF2-40B4-BE49-F238E27FC236}">
                      <a16:creationId xmlns:a16="http://schemas.microsoft.com/office/drawing/2014/main" id="{AF8B0AC4-EBE0-227A-2D52-48A64D2E0119}"/>
                    </a:ext>
                  </a:extLst>
                </p:cNvPr>
                <p:cNvSpPr txBox="1">
                  <a:spLocks noRot="1" noChangeAspect="1" noMove="1" noResize="1" noEditPoints="1" noAdjustHandles="1" noChangeArrowheads="1" noChangeShapeType="1" noTextEdit="1"/>
                </p:cNvSpPr>
                <p:nvPr/>
              </p:nvSpPr>
              <p:spPr>
                <a:xfrm>
                  <a:off x="4754945" y="2395961"/>
                  <a:ext cx="431999" cy="362984"/>
                </a:xfrm>
                <a:prstGeom prst="rect">
                  <a:avLst/>
                </a:prstGeom>
                <a:blipFill>
                  <a:blip r:embed="rId7"/>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CaixaDeTexto 65">
                  <a:extLst>
                    <a:ext uri="{FF2B5EF4-FFF2-40B4-BE49-F238E27FC236}">
                      <a16:creationId xmlns:a16="http://schemas.microsoft.com/office/drawing/2014/main" id="{8FDBAE20-58F9-91F2-7554-0AEA6E67100E}"/>
                    </a:ext>
                  </a:extLst>
                </p:cNvPr>
                <p:cNvSpPr txBox="1"/>
                <p:nvPr/>
              </p:nvSpPr>
              <p:spPr>
                <a:xfrm>
                  <a:off x="7909544" y="5589690"/>
                  <a:ext cx="431999" cy="36298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pt-PT" b="0" i="1" smtClean="0">
                                <a:latin typeface="Cambria Math" panose="02040503050406030204" pitchFamily="18" charset="0"/>
                                <a:ea typeface="Cambria Math" panose="02040503050406030204" pitchFamily="18" charset="0"/>
                              </a:rPr>
                            </m:ctrlPr>
                          </m:sSubPr>
                          <m:e>
                            <m:r>
                              <a:rPr lang="pt-PT" b="1" i="0" smtClean="0">
                                <a:latin typeface="Cambria Math" panose="02040503050406030204" pitchFamily="18" charset="0"/>
                                <a:ea typeface="Cambria Math" panose="02040503050406030204" pitchFamily="18" charset="0"/>
                              </a:rPr>
                              <m:t>𝐱</m:t>
                            </m:r>
                          </m:e>
                          <m:sub>
                            <m:r>
                              <a:rPr lang="pt-PT" b="0" i="1" smtClean="0">
                                <a:latin typeface="Cambria Math" panose="02040503050406030204" pitchFamily="18" charset="0"/>
                                <a:ea typeface="Cambria Math" panose="02040503050406030204" pitchFamily="18" charset="0"/>
                              </a:rPr>
                              <m:t>3</m:t>
                            </m:r>
                          </m:sub>
                        </m:sSub>
                      </m:oMath>
                    </m:oMathPara>
                  </a14:m>
                  <a:endParaRPr lang="pt-PT" baseline="-25000" dirty="0">
                    <a:latin typeface="Cambria Math" panose="02040503050406030204" pitchFamily="18" charset="0"/>
                    <a:ea typeface="Cambria Math" panose="02040503050406030204" pitchFamily="18" charset="0"/>
                  </a:endParaRPr>
                </a:p>
              </p:txBody>
            </p:sp>
          </mc:Choice>
          <mc:Fallback xmlns="">
            <p:sp>
              <p:nvSpPr>
                <p:cNvPr id="66" name="CaixaDeTexto 65">
                  <a:extLst>
                    <a:ext uri="{FF2B5EF4-FFF2-40B4-BE49-F238E27FC236}">
                      <a16:creationId xmlns:a16="http://schemas.microsoft.com/office/drawing/2014/main" id="{8FDBAE20-58F9-91F2-7554-0AEA6E67100E}"/>
                    </a:ext>
                  </a:extLst>
                </p:cNvPr>
                <p:cNvSpPr txBox="1">
                  <a:spLocks noRot="1" noChangeAspect="1" noMove="1" noResize="1" noEditPoints="1" noAdjustHandles="1" noChangeArrowheads="1" noChangeShapeType="1" noTextEdit="1"/>
                </p:cNvSpPr>
                <p:nvPr/>
              </p:nvSpPr>
              <p:spPr>
                <a:xfrm>
                  <a:off x="7909544" y="5589690"/>
                  <a:ext cx="431999" cy="36298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CaixaDeTexto 67">
                  <a:extLst>
                    <a:ext uri="{FF2B5EF4-FFF2-40B4-BE49-F238E27FC236}">
                      <a16:creationId xmlns:a16="http://schemas.microsoft.com/office/drawing/2014/main" id="{6484EF2A-1C22-5B4A-793D-B0DB6084845F}"/>
                    </a:ext>
                  </a:extLst>
                </p:cNvPr>
                <p:cNvSpPr txBox="1"/>
                <p:nvPr/>
              </p:nvSpPr>
              <p:spPr>
                <a:xfrm>
                  <a:off x="8745756" y="2395961"/>
                  <a:ext cx="431999" cy="36298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pt-PT" b="0" i="1" smtClean="0">
                                <a:latin typeface="Cambria Math" panose="02040503050406030204" pitchFamily="18" charset="0"/>
                                <a:ea typeface="Cambria Math" panose="02040503050406030204" pitchFamily="18" charset="0"/>
                              </a:rPr>
                            </m:ctrlPr>
                          </m:sSubPr>
                          <m:e>
                            <m:r>
                              <a:rPr lang="pt-PT" b="1" i="0" smtClean="0">
                                <a:latin typeface="Cambria Math" panose="02040503050406030204" pitchFamily="18" charset="0"/>
                                <a:ea typeface="Cambria Math" panose="02040503050406030204" pitchFamily="18" charset="0"/>
                              </a:rPr>
                              <m:t>𝐲</m:t>
                            </m:r>
                          </m:e>
                          <m:sub>
                            <m:r>
                              <a:rPr lang="pt-PT" b="0" i="1" smtClean="0">
                                <a:latin typeface="Cambria Math" panose="02040503050406030204" pitchFamily="18" charset="0"/>
                                <a:ea typeface="Cambria Math" panose="02040503050406030204" pitchFamily="18" charset="0"/>
                              </a:rPr>
                              <m:t>3</m:t>
                            </m:r>
                          </m:sub>
                        </m:sSub>
                      </m:oMath>
                    </m:oMathPara>
                  </a14:m>
                  <a:endParaRPr lang="pt-PT" baseline="-25000" dirty="0">
                    <a:latin typeface="Cambria Math" panose="02040503050406030204" pitchFamily="18" charset="0"/>
                    <a:ea typeface="Cambria Math" panose="02040503050406030204" pitchFamily="18" charset="0"/>
                  </a:endParaRPr>
                </a:p>
              </p:txBody>
            </p:sp>
          </mc:Choice>
          <mc:Fallback xmlns="">
            <p:sp>
              <p:nvSpPr>
                <p:cNvPr id="68" name="CaixaDeTexto 67">
                  <a:extLst>
                    <a:ext uri="{FF2B5EF4-FFF2-40B4-BE49-F238E27FC236}">
                      <a16:creationId xmlns:a16="http://schemas.microsoft.com/office/drawing/2014/main" id="{6484EF2A-1C22-5B4A-793D-B0DB6084845F}"/>
                    </a:ext>
                  </a:extLst>
                </p:cNvPr>
                <p:cNvSpPr txBox="1">
                  <a:spLocks noRot="1" noChangeAspect="1" noMove="1" noResize="1" noEditPoints="1" noAdjustHandles="1" noChangeArrowheads="1" noChangeShapeType="1" noTextEdit="1"/>
                </p:cNvSpPr>
                <p:nvPr/>
              </p:nvSpPr>
              <p:spPr>
                <a:xfrm>
                  <a:off x="8745756" y="2395961"/>
                  <a:ext cx="431999" cy="362984"/>
                </a:xfrm>
                <a:prstGeom prst="rect">
                  <a:avLst/>
                </a:prstGeom>
                <a:blipFill>
                  <a:blip r:embed="rId9"/>
                  <a:stretch>
                    <a:fillRect b="-10000"/>
                  </a:stretch>
                </a:blipFill>
              </p:spPr>
              <p:txBody>
                <a:bodyPr/>
                <a:lstStyle/>
                <a:p>
                  <a:r>
                    <a:rPr lang="en-US">
                      <a:noFill/>
                    </a:rPr>
                    <a:t> </a:t>
                  </a:r>
                </a:p>
              </p:txBody>
            </p:sp>
          </mc:Fallback>
        </mc:AlternateContent>
        <p:sp>
          <p:nvSpPr>
            <p:cNvPr id="70" name="Retângulo 69">
              <a:extLst>
                <a:ext uri="{FF2B5EF4-FFF2-40B4-BE49-F238E27FC236}">
                  <a16:creationId xmlns:a16="http://schemas.microsoft.com/office/drawing/2014/main" id="{E59CADD1-E920-0934-3D47-606FDD9C1103}"/>
                </a:ext>
              </a:extLst>
            </p:cNvPr>
            <p:cNvSpPr/>
            <p:nvPr/>
          </p:nvSpPr>
          <p:spPr>
            <a:xfrm>
              <a:off x="5550936" y="2409882"/>
              <a:ext cx="1795686" cy="3826419"/>
            </a:xfrm>
            <a:prstGeom prst="rect">
              <a:avLst/>
            </a:prstGeom>
            <a:noFill/>
            <a:ln>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Botão de Ação: Informação 17">
            <a:hlinkClick r:id="rId10" action="ppaction://hlinksldjump" highlightClick="1"/>
            <a:extLst>
              <a:ext uri="{FF2B5EF4-FFF2-40B4-BE49-F238E27FC236}">
                <a16:creationId xmlns:a16="http://schemas.microsoft.com/office/drawing/2014/main" id="{B56B6EF4-0455-EF23-DC78-C5B6F5D4AA51}"/>
              </a:ext>
            </a:extLst>
          </p:cNvPr>
          <p:cNvSpPr/>
          <p:nvPr/>
        </p:nvSpPr>
        <p:spPr>
          <a:xfrm>
            <a:off x="11521441" y="316851"/>
            <a:ext cx="387276" cy="365760"/>
          </a:xfrm>
          <a:prstGeom prst="actionButtonInformati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99539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o Número do Diapositivo 3">
            <a:extLst>
              <a:ext uri="{FF2B5EF4-FFF2-40B4-BE49-F238E27FC236}">
                <a16:creationId xmlns:a16="http://schemas.microsoft.com/office/drawing/2014/main" id="{0B6AD0DB-5EEA-D51D-5EC6-134E78EB9ED7}"/>
              </a:ext>
            </a:extLst>
          </p:cNvPr>
          <p:cNvSpPr>
            <a:spLocks noGrp="1"/>
          </p:cNvSpPr>
          <p:nvPr>
            <p:ph type="sldNum" sz="quarter" idx="12"/>
          </p:nvPr>
        </p:nvSpPr>
        <p:spPr/>
        <p:txBody>
          <a:bodyPr/>
          <a:lstStyle/>
          <a:p>
            <a:fld id="{9349F829-3AB5-2249-A75E-9CF92A8C3104}" type="slidenum">
              <a:rPr lang="pt-PT" smtClean="0"/>
              <a:t>56</a:t>
            </a:fld>
            <a:endParaRPr lang="pt-PT"/>
          </a:p>
        </p:txBody>
      </p:sp>
      <p:grpSp>
        <p:nvGrpSpPr>
          <p:cNvPr id="217" name="Agrupar 216">
            <a:extLst>
              <a:ext uri="{FF2B5EF4-FFF2-40B4-BE49-F238E27FC236}">
                <a16:creationId xmlns:a16="http://schemas.microsoft.com/office/drawing/2014/main" id="{1766A7DA-AF5B-2C96-6B92-90C73F7C44F5}"/>
              </a:ext>
            </a:extLst>
          </p:cNvPr>
          <p:cNvGrpSpPr/>
          <p:nvPr/>
        </p:nvGrpSpPr>
        <p:grpSpPr>
          <a:xfrm>
            <a:off x="1706189" y="1339049"/>
            <a:ext cx="8920336" cy="5125499"/>
            <a:chOff x="553261" y="1002569"/>
            <a:chExt cx="8920336" cy="5125499"/>
          </a:xfrm>
        </p:grpSpPr>
        <p:sp>
          <p:nvSpPr>
            <p:cNvPr id="151" name="Retângulo 150">
              <a:extLst>
                <a:ext uri="{FF2B5EF4-FFF2-40B4-BE49-F238E27FC236}">
                  <a16:creationId xmlns:a16="http://schemas.microsoft.com/office/drawing/2014/main" id="{34B7E06A-AD29-1D04-91D7-AA4E157E71D1}"/>
                </a:ext>
              </a:extLst>
            </p:cNvPr>
            <p:cNvSpPr/>
            <p:nvPr/>
          </p:nvSpPr>
          <p:spPr>
            <a:xfrm>
              <a:off x="1098840" y="3087009"/>
              <a:ext cx="1299428" cy="2142931"/>
            </a:xfrm>
            <a:prstGeom prst="rect">
              <a:avLst/>
            </a:prstGeom>
            <a:solidFill>
              <a:srgbClr val="3D78B5">
                <a:alpha val="14901"/>
              </a:srgbClr>
            </a:solidFill>
            <a:ln>
              <a:solidFill>
                <a:srgbClr val="3D78B5"/>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tângulo 154">
              <a:extLst>
                <a:ext uri="{FF2B5EF4-FFF2-40B4-BE49-F238E27FC236}">
                  <a16:creationId xmlns:a16="http://schemas.microsoft.com/office/drawing/2014/main" id="{2177FD80-ED42-39C8-076A-A65DFE852BD4}"/>
                </a:ext>
              </a:extLst>
            </p:cNvPr>
            <p:cNvSpPr/>
            <p:nvPr/>
          </p:nvSpPr>
          <p:spPr>
            <a:xfrm>
              <a:off x="2788813" y="3087009"/>
              <a:ext cx="1256455" cy="2142931"/>
            </a:xfrm>
            <a:prstGeom prst="rect">
              <a:avLst/>
            </a:prstGeom>
            <a:solidFill>
              <a:srgbClr val="CCAE59">
                <a:alpha val="14901"/>
              </a:srgbClr>
            </a:solidFill>
            <a:ln>
              <a:solidFill>
                <a:srgbClr val="CCAE59"/>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tângulo 157">
              <a:extLst>
                <a:ext uri="{FF2B5EF4-FFF2-40B4-BE49-F238E27FC236}">
                  <a16:creationId xmlns:a16="http://schemas.microsoft.com/office/drawing/2014/main" id="{6ECAD427-71C1-9738-E5B4-1A4A6BB1BDB9}"/>
                </a:ext>
              </a:extLst>
            </p:cNvPr>
            <p:cNvSpPr/>
            <p:nvPr/>
          </p:nvSpPr>
          <p:spPr>
            <a:xfrm>
              <a:off x="4467598" y="3091353"/>
              <a:ext cx="1270601" cy="2142931"/>
            </a:xfrm>
            <a:prstGeom prst="rect">
              <a:avLst/>
            </a:prstGeom>
            <a:solidFill>
              <a:srgbClr val="B7520C">
                <a:alpha val="14901"/>
              </a:srgbClr>
            </a:solidFill>
            <a:ln>
              <a:solidFill>
                <a:srgbClr val="B7520C"/>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tângulo 158">
              <a:extLst>
                <a:ext uri="{FF2B5EF4-FFF2-40B4-BE49-F238E27FC236}">
                  <a16:creationId xmlns:a16="http://schemas.microsoft.com/office/drawing/2014/main" id="{1E3D7A1B-52B9-C3BF-0C33-9A2FCB3F55F0}"/>
                </a:ext>
              </a:extLst>
            </p:cNvPr>
            <p:cNvSpPr/>
            <p:nvPr/>
          </p:nvSpPr>
          <p:spPr>
            <a:xfrm>
              <a:off x="5999494" y="3091352"/>
              <a:ext cx="1252706" cy="2142931"/>
            </a:xfrm>
            <a:prstGeom prst="rect">
              <a:avLst/>
            </a:prstGeom>
            <a:solidFill>
              <a:srgbClr val="895299">
                <a:alpha val="14901"/>
              </a:srgbClr>
            </a:solidFill>
            <a:ln>
              <a:solidFill>
                <a:srgbClr val="895299"/>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Conexão em Ângulos Retos 14">
              <a:extLst>
                <a:ext uri="{FF2B5EF4-FFF2-40B4-BE49-F238E27FC236}">
                  <a16:creationId xmlns:a16="http://schemas.microsoft.com/office/drawing/2014/main" id="{6D355598-6411-6D72-37F7-E02151257BA0}"/>
                </a:ext>
              </a:extLst>
            </p:cNvPr>
            <p:cNvCxnSpPr>
              <a:cxnSpLocks/>
            </p:cNvCxnSpPr>
            <p:nvPr/>
          </p:nvCxnSpPr>
          <p:spPr>
            <a:xfrm rot="5400000" flipH="1" flipV="1">
              <a:off x="1361578" y="4431354"/>
              <a:ext cx="438912" cy="384048"/>
            </a:xfrm>
            <a:prstGeom prst="bentConnector3">
              <a:avLst>
                <a:gd name="adj1" fmla="val 100000"/>
              </a:avLst>
            </a:prstGeom>
            <a:ln w="28575">
              <a:solidFill>
                <a:srgbClr val="3D78B5"/>
              </a:solidFill>
              <a:tailEnd type="triangle"/>
            </a:ln>
          </p:spPr>
          <p:style>
            <a:lnRef idx="2">
              <a:schemeClr val="accent1"/>
            </a:lnRef>
            <a:fillRef idx="0">
              <a:schemeClr val="accent1"/>
            </a:fillRef>
            <a:effectRef idx="1">
              <a:schemeClr val="accent1"/>
            </a:effectRef>
            <a:fontRef idx="minor">
              <a:schemeClr val="tx1"/>
            </a:fontRef>
          </p:style>
        </p:cxnSp>
        <p:cxnSp>
          <p:nvCxnSpPr>
            <p:cNvPr id="18" name="Conexão em Ângulos Retos 17">
              <a:extLst>
                <a:ext uri="{FF2B5EF4-FFF2-40B4-BE49-F238E27FC236}">
                  <a16:creationId xmlns:a16="http://schemas.microsoft.com/office/drawing/2014/main" id="{7E2F45E2-C042-753B-9970-0811D460A4F4}"/>
                </a:ext>
              </a:extLst>
            </p:cNvPr>
            <p:cNvCxnSpPr>
              <a:cxnSpLocks/>
            </p:cNvCxnSpPr>
            <p:nvPr/>
          </p:nvCxnSpPr>
          <p:spPr>
            <a:xfrm rot="5400000" flipH="1" flipV="1">
              <a:off x="3029270" y="4427096"/>
              <a:ext cx="438912" cy="384048"/>
            </a:xfrm>
            <a:prstGeom prst="bentConnector3">
              <a:avLst>
                <a:gd name="adj1" fmla="val 100000"/>
              </a:avLst>
            </a:prstGeom>
            <a:ln w="28575">
              <a:solidFill>
                <a:srgbClr val="CCAE59"/>
              </a:solidFill>
              <a:tailEnd type="triangle"/>
            </a:ln>
          </p:spPr>
          <p:style>
            <a:lnRef idx="2">
              <a:schemeClr val="accent1"/>
            </a:lnRef>
            <a:fillRef idx="0">
              <a:schemeClr val="accent1"/>
            </a:fillRef>
            <a:effectRef idx="1">
              <a:schemeClr val="accent1"/>
            </a:effectRef>
            <a:fontRef idx="minor">
              <a:schemeClr val="tx1"/>
            </a:fontRef>
          </p:style>
        </p:cxnSp>
        <p:cxnSp>
          <p:nvCxnSpPr>
            <p:cNvPr id="19" name="Conexão em Ângulos Retos 18">
              <a:extLst>
                <a:ext uri="{FF2B5EF4-FFF2-40B4-BE49-F238E27FC236}">
                  <a16:creationId xmlns:a16="http://schemas.microsoft.com/office/drawing/2014/main" id="{23F749A8-AEC1-91AC-D4AA-7D338A668DAD}"/>
                </a:ext>
              </a:extLst>
            </p:cNvPr>
            <p:cNvCxnSpPr>
              <a:cxnSpLocks/>
            </p:cNvCxnSpPr>
            <p:nvPr/>
          </p:nvCxnSpPr>
          <p:spPr>
            <a:xfrm rot="5400000" flipH="1" flipV="1">
              <a:off x="4696962" y="4427096"/>
              <a:ext cx="438912" cy="384048"/>
            </a:xfrm>
            <a:prstGeom prst="bentConnector3">
              <a:avLst>
                <a:gd name="adj1" fmla="val 100000"/>
              </a:avLst>
            </a:prstGeom>
            <a:ln w="28575">
              <a:solidFill>
                <a:srgbClr val="B7520C"/>
              </a:solidFill>
              <a:tailEnd type="triangle"/>
            </a:ln>
          </p:spPr>
          <p:style>
            <a:lnRef idx="2">
              <a:schemeClr val="accent1"/>
            </a:lnRef>
            <a:fillRef idx="0">
              <a:schemeClr val="accent1"/>
            </a:fillRef>
            <a:effectRef idx="1">
              <a:schemeClr val="accent1"/>
            </a:effectRef>
            <a:fontRef idx="minor">
              <a:schemeClr val="tx1"/>
            </a:fontRef>
          </p:style>
        </p:cxnSp>
        <p:cxnSp>
          <p:nvCxnSpPr>
            <p:cNvPr id="25" name="Conexão em Ângulos Retos 24">
              <a:extLst>
                <a:ext uri="{FF2B5EF4-FFF2-40B4-BE49-F238E27FC236}">
                  <a16:creationId xmlns:a16="http://schemas.microsoft.com/office/drawing/2014/main" id="{7E8FA1BC-2ADD-50FA-7BE0-EC078CDAF543}"/>
                </a:ext>
              </a:extLst>
            </p:cNvPr>
            <p:cNvCxnSpPr>
              <a:cxnSpLocks/>
            </p:cNvCxnSpPr>
            <p:nvPr/>
          </p:nvCxnSpPr>
          <p:spPr>
            <a:xfrm flipV="1">
              <a:off x="1979380" y="4602534"/>
              <a:ext cx="4849012" cy="760051"/>
            </a:xfrm>
            <a:prstGeom prst="bentConnector3">
              <a:avLst>
                <a:gd name="adj1" fmla="val 99926"/>
              </a:avLst>
            </a:prstGeom>
            <a:ln w="28575">
              <a:solidFill>
                <a:srgbClr val="895299"/>
              </a:solidFill>
              <a:tailEnd type="triangle"/>
            </a:ln>
          </p:spPr>
          <p:style>
            <a:lnRef idx="2">
              <a:schemeClr val="accent1"/>
            </a:lnRef>
            <a:fillRef idx="0">
              <a:schemeClr val="accent1"/>
            </a:fillRef>
            <a:effectRef idx="1">
              <a:schemeClr val="accent1"/>
            </a:effectRef>
            <a:fontRef idx="minor">
              <a:schemeClr val="tx1"/>
            </a:fontRef>
          </p:style>
        </p:cxnSp>
        <p:cxnSp>
          <p:nvCxnSpPr>
            <p:cNvPr id="32" name="Conexão Reta Unidirecional 31">
              <a:extLst>
                <a:ext uri="{FF2B5EF4-FFF2-40B4-BE49-F238E27FC236}">
                  <a16:creationId xmlns:a16="http://schemas.microsoft.com/office/drawing/2014/main" id="{9EA3FBD0-67F3-F2F0-B459-CC8D8D8048CD}"/>
                </a:ext>
              </a:extLst>
            </p:cNvPr>
            <p:cNvCxnSpPr>
              <a:cxnSpLocks/>
            </p:cNvCxnSpPr>
            <p:nvPr/>
          </p:nvCxnSpPr>
          <p:spPr>
            <a:xfrm flipV="1">
              <a:off x="1987289" y="4519536"/>
              <a:ext cx="0" cy="975038"/>
            </a:xfrm>
            <a:prstGeom prst="straightConnector1">
              <a:avLst/>
            </a:prstGeom>
            <a:ln w="28575">
              <a:solidFill>
                <a:srgbClr val="3D78B5"/>
              </a:solidFill>
              <a:tailEnd type="triangle"/>
            </a:ln>
          </p:spPr>
          <p:style>
            <a:lnRef idx="2">
              <a:schemeClr val="accent1"/>
            </a:lnRef>
            <a:fillRef idx="0">
              <a:schemeClr val="accent1"/>
            </a:fillRef>
            <a:effectRef idx="1">
              <a:schemeClr val="accent1"/>
            </a:effectRef>
            <a:fontRef idx="minor">
              <a:schemeClr val="tx1"/>
            </a:fontRef>
          </p:style>
        </p:cxnSp>
        <p:cxnSp>
          <p:nvCxnSpPr>
            <p:cNvPr id="33" name="Conexão Reta Unidirecional 32">
              <a:extLst>
                <a:ext uri="{FF2B5EF4-FFF2-40B4-BE49-F238E27FC236}">
                  <a16:creationId xmlns:a16="http://schemas.microsoft.com/office/drawing/2014/main" id="{188D3A8B-AD31-1424-0DF6-360E43AF8416}"/>
                </a:ext>
              </a:extLst>
            </p:cNvPr>
            <p:cNvCxnSpPr>
              <a:cxnSpLocks/>
            </p:cNvCxnSpPr>
            <p:nvPr/>
          </p:nvCxnSpPr>
          <p:spPr>
            <a:xfrm flipV="1">
              <a:off x="3653212" y="4519536"/>
              <a:ext cx="483" cy="854658"/>
            </a:xfrm>
            <a:prstGeom prst="straightConnector1">
              <a:avLst/>
            </a:prstGeom>
            <a:ln w="28575">
              <a:solidFill>
                <a:srgbClr val="CCAE59"/>
              </a:solidFill>
              <a:tailEnd type="triangle"/>
            </a:ln>
          </p:spPr>
          <p:style>
            <a:lnRef idx="2">
              <a:schemeClr val="accent1"/>
            </a:lnRef>
            <a:fillRef idx="0">
              <a:schemeClr val="accent1"/>
            </a:fillRef>
            <a:effectRef idx="1">
              <a:schemeClr val="accent1"/>
            </a:effectRef>
            <a:fontRef idx="minor">
              <a:schemeClr val="tx1"/>
            </a:fontRef>
          </p:style>
        </p:cxnSp>
        <p:cxnSp>
          <p:nvCxnSpPr>
            <p:cNvPr id="35" name="Conexão Reta Unidirecional 34">
              <a:extLst>
                <a:ext uri="{FF2B5EF4-FFF2-40B4-BE49-F238E27FC236}">
                  <a16:creationId xmlns:a16="http://schemas.microsoft.com/office/drawing/2014/main" id="{26181C54-B132-81CC-BA0C-6DF4A79142D4}"/>
                </a:ext>
              </a:extLst>
            </p:cNvPr>
            <p:cNvCxnSpPr>
              <a:cxnSpLocks/>
            </p:cNvCxnSpPr>
            <p:nvPr/>
          </p:nvCxnSpPr>
          <p:spPr>
            <a:xfrm flipV="1">
              <a:off x="5308519" y="4519536"/>
              <a:ext cx="4087" cy="854658"/>
            </a:xfrm>
            <a:prstGeom prst="straightConnector1">
              <a:avLst/>
            </a:prstGeom>
            <a:ln w="28575">
              <a:solidFill>
                <a:srgbClr val="B7520C"/>
              </a:solidFill>
              <a:tailEnd type="triangle"/>
            </a:ln>
          </p:spPr>
          <p:style>
            <a:lnRef idx="2">
              <a:schemeClr val="accent1"/>
            </a:lnRef>
            <a:fillRef idx="0">
              <a:schemeClr val="accent1"/>
            </a:fillRef>
            <a:effectRef idx="1">
              <a:schemeClr val="accent1"/>
            </a:effectRef>
            <a:fontRef idx="minor">
              <a:schemeClr val="tx1"/>
            </a:fontRef>
          </p:style>
        </p:cxnSp>
        <p:cxnSp>
          <p:nvCxnSpPr>
            <p:cNvPr id="36" name="Conexão Reta Unidirecional 35">
              <a:extLst>
                <a:ext uri="{FF2B5EF4-FFF2-40B4-BE49-F238E27FC236}">
                  <a16:creationId xmlns:a16="http://schemas.microsoft.com/office/drawing/2014/main" id="{3500114D-9F9C-3A1B-B29D-7A1B6E6CE834}"/>
                </a:ext>
              </a:extLst>
            </p:cNvPr>
            <p:cNvCxnSpPr>
              <a:cxnSpLocks/>
            </p:cNvCxnSpPr>
            <p:nvPr/>
          </p:nvCxnSpPr>
          <p:spPr>
            <a:xfrm flipV="1">
              <a:off x="5312606" y="3805044"/>
              <a:ext cx="0" cy="492687"/>
            </a:xfrm>
            <a:prstGeom prst="straightConnector1">
              <a:avLst/>
            </a:prstGeom>
            <a:ln w="28575">
              <a:solidFill>
                <a:srgbClr val="B7520C"/>
              </a:solidFill>
              <a:tailEnd type="triangle"/>
            </a:ln>
          </p:spPr>
          <p:style>
            <a:lnRef idx="2">
              <a:schemeClr val="accent1"/>
            </a:lnRef>
            <a:fillRef idx="0">
              <a:schemeClr val="accent1"/>
            </a:fillRef>
            <a:effectRef idx="1">
              <a:schemeClr val="accent1"/>
            </a:effectRef>
            <a:fontRef idx="minor">
              <a:schemeClr val="tx1"/>
            </a:fontRef>
          </p:style>
        </p:cxnSp>
        <p:cxnSp>
          <p:nvCxnSpPr>
            <p:cNvPr id="38" name="Conexão Reta Unidirecional 37">
              <a:extLst>
                <a:ext uri="{FF2B5EF4-FFF2-40B4-BE49-F238E27FC236}">
                  <a16:creationId xmlns:a16="http://schemas.microsoft.com/office/drawing/2014/main" id="{3C55BA6B-E5D8-E451-86C0-508792DA1785}"/>
                </a:ext>
              </a:extLst>
            </p:cNvPr>
            <p:cNvCxnSpPr>
              <a:cxnSpLocks/>
            </p:cNvCxnSpPr>
            <p:nvPr/>
          </p:nvCxnSpPr>
          <p:spPr>
            <a:xfrm flipV="1">
              <a:off x="6836301" y="3805043"/>
              <a:ext cx="0" cy="492687"/>
            </a:xfrm>
            <a:prstGeom prst="straightConnector1">
              <a:avLst/>
            </a:prstGeom>
            <a:ln w="28575">
              <a:solidFill>
                <a:srgbClr val="895299"/>
              </a:solidFill>
              <a:tailEnd type="triangle"/>
            </a:ln>
          </p:spPr>
          <p:style>
            <a:lnRef idx="2">
              <a:schemeClr val="accent1"/>
            </a:lnRef>
            <a:fillRef idx="0">
              <a:schemeClr val="accent1"/>
            </a:fillRef>
            <a:effectRef idx="1">
              <a:schemeClr val="accent1"/>
            </a:effectRef>
            <a:fontRef idx="minor">
              <a:schemeClr val="tx1"/>
            </a:fontRef>
          </p:style>
        </p:cxnSp>
        <p:cxnSp>
          <p:nvCxnSpPr>
            <p:cNvPr id="39" name="Conexão Reta Unidirecional 38">
              <a:extLst>
                <a:ext uri="{FF2B5EF4-FFF2-40B4-BE49-F238E27FC236}">
                  <a16:creationId xmlns:a16="http://schemas.microsoft.com/office/drawing/2014/main" id="{10DD6AD4-CE92-6B56-5714-A3923A05854C}"/>
                </a:ext>
              </a:extLst>
            </p:cNvPr>
            <p:cNvCxnSpPr>
              <a:cxnSpLocks/>
            </p:cNvCxnSpPr>
            <p:nvPr/>
          </p:nvCxnSpPr>
          <p:spPr>
            <a:xfrm flipV="1">
              <a:off x="1996976" y="3805042"/>
              <a:ext cx="0" cy="492687"/>
            </a:xfrm>
            <a:prstGeom prst="straightConnector1">
              <a:avLst/>
            </a:prstGeom>
            <a:ln w="28575">
              <a:solidFill>
                <a:srgbClr val="3D78B5"/>
              </a:solidFill>
              <a:tailEnd type="triangle"/>
            </a:ln>
          </p:spPr>
          <p:style>
            <a:lnRef idx="2">
              <a:schemeClr val="accent1"/>
            </a:lnRef>
            <a:fillRef idx="0">
              <a:schemeClr val="accent1"/>
            </a:fillRef>
            <a:effectRef idx="1">
              <a:schemeClr val="accent1"/>
            </a:effectRef>
            <a:fontRef idx="minor">
              <a:schemeClr val="tx1"/>
            </a:fontRef>
          </p:style>
        </p:cxnSp>
        <p:cxnSp>
          <p:nvCxnSpPr>
            <p:cNvPr id="40" name="Conexão em Ângulos Retos 39">
              <a:extLst>
                <a:ext uri="{FF2B5EF4-FFF2-40B4-BE49-F238E27FC236}">
                  <a16:creationId xmlns:a16="http://schemas.microsoft.com/office/drawing/2014/main" id="{8ADCC2E6-2A5C-BD9E-AB18-72EBAB5CA6C3}"/>
                </a:ext>
              </a:extLst>
            </p:cNvPr>
            <p:cNvCxnSpPr>
              <a:cxnSpLocks/>
            </p:cNvCxnSpPr>
            <p:nvPr/>
          </p:nvCxnSpPr>
          <p:spPr>
            <a:xfrm rot="16200000" flipV="1">
              <a:off x="3185695" y="3846924"/>
              <a:ext cx="432000" cy="504000"/>
            </a:xfrm>
            <a:prstGeom prst="bentConnector3">
              <a:avLst>
                <a:gd name="adj1" fmla="val 46987"/>
              </a:avLst>
            </a:prstGeom>
            <a:ln w="28575">
              <a:solidFill>
                <a:srgbClr val="CCAE59"/>
              </a:solidFill>
              <a:tailEnd type="triangle"/>
            </a:ln>
          </p:spPr>
          <p:style>
            <a:lnRef idx="2">
              <a:schemeClr val="accent1"/>
            </a:lnRef>
            <a:fillRef idx="0">
              <a:schemeClr val="accent1"/>
            </a:fillRef>
            <a:effectRef idx="1">
              <a:schemeClr val="accent1"/>
            </a:effectRef>
            <a:fontRef idx="minor">
              <a:schemeClr val="tx1"/>
            </a:fontRef>
          </p:style>
        </p:cxnSp>
        <p:cxnSp>
          <p:nvCxnSpPr>
            <p:cNvPr id="44" name="Conexão Reta Unidirecional 43">
              <a:extLst>
                <a:ext uri="{FF2B5EF4-FFF2-40B4-BE49-F238E27FC236}">
                  <a16:creationId xmlns:a16="http://schemas.microsoft.com/office/drawing/2014/main" id="{F4A05329-C6E9-9EFF-61E3-EC3242366C16}"/>
                </a:ext>
              </a:extLst>
            </p:cNvPr>
            <p:cNvCxnSpPr>
              <a:cxnSpLocks/>
            </p:cNvCxnSpPr>
            <p:nvPr/>
          </p:nvCxnSpPr>
          <p:spPr>
            <a:xfrm>
              <a:off x="3482996" y="3468273"/>
              <a:ext cx="703443" cy="0"/>
            </a:xfrm>
            <a:prstGeom prst="straightConnector1">
              <a:avLst/>
            </a:prstGeom>
            <a:ln w="28575">
              <a:solidFill>
                <a:srgbClr val="CCAE59"/>
              </a:solidFill>
              <a:tailEnd type="triangle"/>
            </a:ln>
          </p:spPr>
          <p:style>
            <a:lnRef idx="2">
              <a:schemeClr val="accent1"/>
            </a:lnRef>
            <a:fillRef idx="0">
              <a:schemeClr val="accent1"/>
            </a:fillRef>
            <a:effectRef idx="1">
              <a:schemeClr val="accent1"/>
            </a:effectRef>
            <a:fontRef idx="minor">
              <a:schemeClr val="tx1"/>
            </a:fontRef>
          </p:style>
        </p:cxnSp>
        <p:cxnSp>
          <p:nvCxnSpPr>
            <p:cNvPr id="47" name="Conexão Reta Unidirecional 46">
              <a:extLst>
                <a:ext uri="{FF2B5EF4-FFF2-40B4-BE49-F238E27FC236}">
                  <a16:creationId xmlns:a16="http://schemas.microsoft.com/office/drawing/2014/main" id="{AC45D565-1943-C228-B598-0C7780AAD566}"/>
                </a:ext>
              </a:extLst>
            </p:cNvPr>
            <p:cNvCxnSpPr>
              <a:cxnSpLocks/>
            </p:cNvCxnSpPr>
            <p:nvPr/>
          </p:nvCxnSpPr>
          <p:spPr>
            <a:xfrm>
              <a:off x="8014584" y="3468273"/>
              <a:ext cx="0" cy="608348"/>
            </a:xfrm>
            <a:prstGeom prst="straightConnector1">
              <a:avLst/>
            </a:prstGeom>
            <a:ln w="28575">
              <a:solidFill>
                <a:srgbClr val="BB256C"/>
              </a:solidFill>
              <a:tailEnd type="triangle"/>
            </a:ln>
          </p:spPr>
          <p:style>
            <a:lnRef idx="2">
              <a:schemeClr val="accent1"/>
            </a:lnRef>
            <a:fillRef idx="0">
              <a:schemeClr val="accent1"/>
            </a:fillRef>
            <a:effectRef idx="1">
              <a:schemeClr val="accent1"/>
            </a:effectRef>
            <a:fontRef idx="minor">
              <a:schemeClr val="tx1"/>
            </a:fontRef>
          </p:style>
        </p:cxnSp>
        <p:cxnSp>
          <p:nvCxnSpPr>
            <p:cNvPr id="49" name="Conexão Reta Unidirecional 48">
              <a:extLst>
                <a:ext uri="{FF2B5EF4-FFF2-40B4-BE49-F238E27FC236}">
                  <a16:creationId xmlns:a16="http://schemas.microsoft.com/office/drawing/2014/main" id="{0234D70C-B580-1BCE-C7C3-04E17F4134C4}"/>
                </a:ext>
              </a:extLst>
            </p:cNvPr>
            <p:cNvCxnSpPr>
              <a:cxnSpLocks/>
            </p:cNvCxnSpPr>
            <p:nvPr/>
          </p:nvCxnSpPr>
          <p:spPr>
            <a:xfrm flipV="1">
              <a:off x="4261275" y="2551377"/>
              <a:ext cx="0" cy="819462"/>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Conexão Reta Unidirecional 50">
              <a:extLst>
                <a:ext uri="{FF2B5EF4-FFF2-40B4-BE49-F238E27FC236}">
                  <a16:creationId xmlns:a16="http://schemas.microsoft.com/office/drawing/2014/main" id="{CD5D2ED6-E609-CEA0-1079-91B6249820C3}"/>
                </a:ext>
              </a:extLst>
            </p:cNvPr>
            <p:cNvCxnSpPr>
              <a:cxnSpLocks/>
            </p:cNvCxnSpPr>
            <p:nvPr/>
          </p:nvCxnSpPr>
          <p:spPr>
            <a:xfrm flipH="1">
              <a:off x="4317371" y="3468273"/>
              <a:ext cx="720000" cy="0"/>
            </a:xfrm>
            <a:prstGeom prst="straightConnector1">
              <a:avLst/>
            </a:prstGeom>
            <a:ln w="28575">
              <a:solidFill>
                <a:srgbClr val="B7520C"/>
              </a:solidFill>
              <a:tailEnd type="triangle"/>
            </a:ln>
          </p:spPr>
          <p:style>
            <a:lnRef idx="2">
              <a:schemeClr val="accent1"/>
            </a:lnRef>
            <a:fillRef idx="0">
              <a:schemeClr val="accent1"/>
            </a:fillRef>
            <a:effectRef idx="1">
              <a:schemeClr val="accent1"/>
            </a:effectRef>
            <a:fontRef idx="minor">
              <a:schemeClr val="tx1"/>
            </a:fontRef>
          </p:style>
        </p:cxnSp>
        <p:cxnSp>
          <p:nvCxnSpPr>
            <p:cNvPr id="54" name="Conexão Reta Unidirecional 53">
              <a:extLst>
                <a:ext uri="{FF2B5EF4-FFF2-40B4-BE49-F238E27FC236}">
                  <a16:creationId xmlns:a16="http://schemas.microsoft.com/office/drawing/2014/main" id="{CB467622-9E32-DE4D-3753-B02FB99B54AE}"/>
                </a:ext>
              </a:extLst>
            </p:cNvPr>
            <p:cNvCxnSpPr>
              <a:cxnSpLocks/>
            </p:cNvCxnSpPr>
            <p:nvPr/>
          </p:nvCxnSpPr>
          <p:spPr>
            <a:xfrm flipV="1">
              <a:off x="1996976" y="2551377"/>
              <a:ext cx="0" cy="614597"/>
            </a:xfrm>
            <a:prstGeom prst="straightConnector1">
              <a:avLst/>
            </a:prstGeom>
            <a:ln w="28575">
              <a:solidFill>
                <a:srgbClr val="3D78B5"/>
              </a:solidFill>
              <a:tailEnd type="triangle"/>
            </a:ln>
          </p:spPr>
          <p:style>
            <a:lnRef idx="2">
              <a:schemeClr val="accent1"/>
            </a:lnRef>
            <a:fillRef idx="0">
              <a:schemeClr val="accent1"/>
            </a:fillRef>
            <a:effectRef idx="1">
              <a:schemeClr val="accent1"/>
            </a:effectRef>
            <a:fontRef idx="minor">
              <a:schemeClr val="tx1"/>
            </a:fontRef>
          </p:style>
        </p:cxnSp>
        <p:cxnSp>
          <p:nvCxnSpPr>
            <p:cNvPr id="56" name="Conexão em Ângulos Retos 55">
              <a:extLst>
                <a:ext uri="{FF2B5EF4-FFF2-40B4-BE49-F238E27FC236}">
                  <a16:creationId xmlns:a16="http://schemas.microsoft.com/office/drawing/2014/main" id="{84133E8F-8BF8-EBE0-58C3-81439F717D1F}"/>
                </a:ext>
              </a:extLst>
            </p:cNvPr>
            <p:cNvCxnSpPr>
              <a:cxnSpLocks/>
            </p:cNvCxnSpPr>
            <p:nvPr/>
          </p:nvCxnSpPr>
          <p:spPr>
            <a:xfrm>
              <a:off x="7164410" y="3644621"/>
              <a:ext cx="766479" cy="518198"/>
            </a:xfrm>
            <a:prstGeom prst="bentConnector3">
              <a:avLst>
                <a:gd name="adj1" fmla="val 53911"/>
              </a:avLst>
            </a:prstGeom>
            <a:ln w="28575">
              <a:solidFill>
                <a:srgbClr val="895299"/>
              </a:solidFill>
              <a:tailEnd type="triangle"/>
            </a:ln>
          </p:spPr>
          <p:style>
            <a:lnRef idx="2">
              <a:schemeClr val="accent1"/>
            </a:lnRef>
            <a:fillRef idx="0">
              <a:schemeClr val="accent1"/>
            </a:fillRef>
            <a:effectRef idx="1">
              <a:schemeClr val="accent1"/>
            </a:effectRef>
            <a:fontRef idx="minor">
              <a:schemeClr val="tx1"/>
            </a:fontRef>
          </p:style>
        </p:cxnSp>
        <p:cxnSp>
          <p:nvCxnSpPr>
            <p:cNvPr id="61" name="Conexão em Ângulos Retos 60">
              <a:extLst>
                <a:ext uri="{FF2B5EF4-FFF2-40B4-BE49-F238E27FC236}">
                  <a16:creationId xmlns:a16="http://schemas.microsoft.com/office/drawing/2014/main" id="{A17AAB97-BD0B-81E7-C73C-C95E1B0612B5}"/>
                </a:ext>
              </a:extLst>
            </p:cNvPr>
            <p:cNvCxnSpPr>
              <a:cxnSpLocks/>
            </p:cNvCxnSpPr>
            <p:nvPr/>
          </p:nvCxnSpPr>
          <p:spPr>
            <a:xfrm rot="16200000" flipH="1">
              <a:off x="7139669" y="2611474"/>
              <a:ext cx="756000" cy="353000"/>
            </a:xfrm>
            <a:prstGeom prst="bentConnector3">
              <a:avLst>
                <a:gd name="adj1" fmla="val 100094"/>
              </a:avLst>
            </a:prstGeom>
            <a:ln w="28575">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4" name="Conexão Reta Unidirecional 63">
              <a:extLst>
                <a:ext uri="{FF2B5EF4-FFF2-40B4-BE49-F238E27FC236}">
                  <a16:creationId xmlns:a16="http://schemas.microsoft.com/office/drawing/2014/main" id="{1DA121B0-3B86-5744-E9BA-5426AF8F8635}"/>
                </a:ext>
              </a:extLst>
            </p:cNvPr>
            <p:cNvCxnSpPr>
              <a:cxnSpLocks/>
              <a:stCxn id="161" idx="1"/>
            </p:cNvCxnSpPr>
            <p:nvPr/>
          </p:nvCxnSpPr>
          <p:spPr>
            <a:xfrm>
              <a:off x="553261" y="2409974"/>
              <a:ext cx="1314107" cy="0"/>
            </a:xfrm>
            <a:prstGeom prst="straightConnector1">
              <a:avLst/>
            </a:prstGeom>
            <a:ln w="28575">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7" name="Conexão Reta Unidirecional 66">
              <a:extLst>
                <a:ext uri="{FF2B5EF4-FFF2-40B4-BE49-F238E27FC236}">
                  <a16:creationId xmlns:a16="http://schemas.microsoft.com/office/drawing/2014/main" id="{8844F969-1A20-BCB9-9833-8BE4E6350B1A}"/>
                </a:ext>
              </a:extLst>
            </p:cNvPr>
            <p:cNvCxnSpPr>
              <a:cxnSpLocks/>
              <a:endCxn id="109" idx="1"/>
            </p:cNvCxnSpPr>
            <p:nvPr/>
          </p:nvCxnSpPr>
          <p:spPr>
            <a:xfrm flipV="1">
              <a:off x="2122623" y="2403311"/>
              <a:ext cx="1885334" cy="6663"/>
            </a:xfrm>
            <a:prstGeom prst="straightConnector1">
              <a:avLst/>
            </a:prstGeom>
            <a:ln w="28575">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9" name="Conexão Reta Unidirecional 68">
              <a:extLst>
                <a:ext uri="{FF2B5EF4-FFF2-40B4-BE49-F238E27FC236}">
                  <a16:creationId xmlns:a16="http://schemas.microsoft.com/office/drawing/2014/main" id="{DA75F818-3E75-F3E7-CA27-5C5D23FD47B2}"/>
                </a:ext>
              </a:extLst>
            </p:cNvPr>
            <p:cNvCxnSpPr>
              <a:cxnSpLocks/>
              <a:endCxn id="93" idx="1"/>
            </p:cNvCxnSpPr>
            <p:nvPr/>
          </p:nvCxnSpPr>
          <p:spPr>
            <a:xfrm>
              <a:off x="4516146" y="2409974"/>
              <a:ext cx="4471887" cy="15575"/>
            </a:xfrm>
            <a:prstGeom prst="straightConnector1">
              <a:avLst/>
            </a:prstGeom>
            <a:ln w="28575">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1" name="Conexão em Ângulos Retos 70">
              <a:extLst>
                <a:ext uri="{FF2B5EF4-FFF2-40B4-BE49-F238E27FC236}">
                  <a16:creationId xmlns:a16="http://schemas.microsoft.com/office/drawing/2014/main" id="{E62AA743-8482-78CB-2EC2-BD63E7D64D0B}"/>
                </a:ext>
              </a:extLst>
            </p:cNvPr>
            <p:cNvCxnSpPr>
              <a:cxnSpLocks/>
            </p:cNvCxnSpPr>
            <p:nvPr/>
          </p:nvCxnSpPr>
          <p:spPr>
            <a:xfrm>
              <a:off x="8030229" y="4243856"/>
              <a:ext cx="960189" cy="594106"/>
            </a:xfrm>
            <a:prstGeom prst="bentConnector3">
              <a:avLst>
                <a:gd name="adj1" fmla="val -1476"/>
              </a:avLst>
            </a:prstGeom>
            <a:ln w="28575">
              <a:solidFill>
                <a:srgbClr val="BB256C"/>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6" name="Retângulo 75">
                  <a:extLst>
                    <a:ext uri="{FF2B5EF4-FFF2-40B4-BE49-F238E27FC236}">
                      <a16:creationId xmlns:a16="http://schemas.microsoft.com/office/drawing/2014/main" id="{1B335801-55ED-6C37-CBF2-DD7CC3F499F6}"/>
                    </a:ext>
                  </a:extLst>
                </p:cNvPr>
                <p:cNvSpPr/>
                <p:nvPr/>
              </p:nvSpPr>
              <p:spPr>
                <a:xfrm>
                  <a:off x="1163352" y="4497675"/>
                  <a:ext cx="507791" cy="242890"/>
                </a:xfrm>
                <a:prstGeom prst="rect">
                  <a:avLst/>
                </a:prstGeom>
                <a:solidFill>
                  <a:schemeClr val="bg1"/>
                </a:solidFill>
                <a:ln w="9525">
                  <a:solidFill>
                    <a:srgbClr val="3D78B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PT" sz="1200" b="0" i="1" smtClean="0">
                            <a:solidFill>
                              <a:schemeClr val="tx1"/>
                            </a:solidFill>
                            <a:latin typeface="Cambria Math" panose="02040503050406030204" pitchFamily="18" charset="0"/>
                          </a:rPr>
                          <m:t>×2.70</m:t>
                        </m:r>
                      </m:oMath>
                    </m:oMathPara>
                  </a14:m>
                  <a:endParaRPr lang="en-US" sz="1400" dirty="0">
                    <a:solidFill>
                      <a:schemeClr val="tx1"/>
                    </a:solidFill>
                  </a:endParaRPr>
                </a:p>
              </p:txBody>
            </p:sp>
          </mc:Choice>
          <mc:Fallback xmlns="">
            <p:sp>
              <p:nvSpPr>
                <p:cNvPr id="76" name="Retângulo 75">
                  <a:extLst>
                    <a:ext uri="{FF2B5EF4-FFF2-40B4-BE49-F238E27FC236}">
                      <a16:creationId xmlns:a16="http://schemas.microsoft.com/office/drawing/2014/main" id="{1B335801-55ED-6C37-CBF2-DD7CC3F499F6}"/>
                    </a:ext>
                  </a:extLst>
                </p:cNvPr>
                <p:cNvSpPr>
                  <a:spLocks noRot="1" noChangeAspect="1" noMove="1" noResize="1" noEditPoints="1" noAdjustHandles="1" noChangeArrowheads="1" noChangeShapeType="1" noTextEdit="1"/>
                </p:cNvSpPr>
                <p:nvPr/>
              </p:nvSpPr>
              <p:spPr>
                <a:xfrm>
                  <a:off x="1163352" y="4497675"/>
                  <a:ext cx="507791" cy="242890"/>
                </a:xfrm>
                <a:prstGeom prst="rect">
                  <a:avLst/>
                </a:prstGeom>
                <a:blipFill>
                  <a:blip r:embed="rId3"/>
                  <a:stretch>
                    <a:fillRect/>
                  </a:stretch>
                </a:blipFill>
                <a:ln w="9525">
                  <a:solidFill>
                    <a:srgbClr val="3D78B5"/>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Retângulo 76">
                  <a:extLst>
                    <a:ext uri="{FF2B5EF4-FFF2-40B4-BE49-F238E27FC236}">
                      <a16:creationId xmlns:a16="http://schemas.microsoft.com/office/drawing/2014/main" id="{720D57B7-4594-C1D8-9F12-3B221F57D5D8}"/>
                    </a:ext>
                  </a:extLst>
                </p:cNvPr>
                <p:cNvSpPr/>
                <p:nvPr/>
              </p:nvSpPr>
              <p:spPr>
                <a:xfrm>
                  <a:off x="1743080" y="3975393"/>
                  <a:ext cx="507791" cy="242890"/>
                </a:xfrm>
                <a:prstGeom prst="rect">
                  <a:avLst/>
                </a:prstGeom>
                <a:solidFill>
                  <a:schemeClr val="bg1"/>
                </a:solidFill>
                <a:ln w="9525">
                  <a:solidFill>
                    <a:srgbClr val="3D78B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PT" sz="1200" i="1">
                            <a:solidFill>
                              <a:schemeClr val="tx1"/>
                            </a:solidFill>
                            <a:latin typeface="Cambria Math" panose="02040503050406030204" pitchFamily="18" charset="0"/>
                          </a:rPr>
                          <m:t>+</m:t>
                        </m:r>
                        <m:r>
                          <a:rPr lang="pt-PT" sz="1200" b="0" i="1" smtClean="0">
                            <a:solidFill>
                              <a:schemeClr val="tx1"/>
                            </a:solidFill>
                            <a:latin typeface="Cambria Math" panose="02040503050406030204" pitchFamily="18" charset="0"/>
                          </a:rPr>
                          <m:t>1.62</m:t>
                        </m:r>
                      </m:oMath>
                    </m:oMathPara>
                  </a14:m>
                  <a:endParaRPr lang="en-US" sz="1400" dirty="0">
                    <a:solidFill>
                      <a:schemeClr val="tx1"/>
                    </a:solidFill>
                  </a:endParaRPr>
                </a:p>
              </p:txBody>
            </p:sp>
          </mc:Choice>
          <mc:Fallback xmlns="">
            <p:sp>
              <p:nvSpPr>
                <p:cNvPr id="77" name="Retângulo 76">
                  <a:extLst>
                    <a:ext uri="{FF2B5EF4-FFF2-40B4-BE49-F238E27FC236}">
                      <a16:creationId xmlns:a16="http://schemas.microsoft.com/office/drawing/2014/main" id="{720D57B7-4594-C1D8-9F12-3B221F57D5D8}"/>
                    </a:ext>
                  </a:extLst>
                </p:cNvPr>
                <p:cNvSpPr>
                  <a:spLocks noRot="1" noChangeAspect="1" noMove="1" noResize="1" noEditPoints="1" noAdjustHandles="1" noChangeArrowheads="1" noChangeShapeType="1" noTextEdit="1"/>
                </p:cNvSpPr>
                <p:nvPr/>
              </p:nvSpPr>
              <p:spPr>
                <a:xfrm>
                  <a:off x="1743080" y="3975393"/>
                  <a:ext cx="507791" cy="242890"/>
                </a:xfrm>
                <a:prstGeom prst="rect">
                  <a:avLst/>
                </a:prstGeom>
                <a:blipFill>
                  <a:blip r:embed="rId4"/>
                  <a:stretch>
                    <a:fillRect/>
                  </a:stretch>
                </a:blipFill>
                <a:ln w="9525">
                  <a:solidFill>
                    <a:srgbClr val="3D78B5"/>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tângulo 77">
                  <a:extLst>
                    <a:ext uri="{FF2B5EF4-FFF2-40B4-BE49-F238E27FC236}">
                      <a16:creationId xmlns:a16="http://schemas.microsoft.com/office/drawing/2014/main" id="{4A44AC71-EC19-AC54-8F76-5455154C9686}"/>
                    </a:ext>
                  </a:extLst>
                </p:cNvPr>
                <p:cNvSpPr/>
                <p:nvPr/>
              </p:nvSpPr>
              <p:spPr>
                <a:xfrm>
                  <a:off x="1743080" y="4952027"/>
                  <a:ext cx="507791" cy="242890"/>
                </a:xfrm>
                <a:prstGeom prst="rect">
                  <a:avLst/>
                </a:prstGeom>
                <a:solidFill>
                  <a:schemeClr val="bg1"/>
                </a:solidFill>
                <a:ln w="9525">
                  <a:solidFill>
                    <a:srgbClr val="3D78B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PT" sz="1200" b="0" i="1" smtClean="0">
                            <a:solidFill>
                              <a:schemeClr val="tx1"/>
                            </a:solidFill>
                            <a:latin typeface="Cambria Math" panose="02040503050406030204" pitchFamily="18" charset="0"/>
                          </a:rPr>
                          <m:t>×1.63</m:t>
                        </m:r>
                      </m:oMath>
                    </m:oMathPara>
                  </a14:m>
                  <a:endParaRPr lang="en-US" sz="1400" dirty="0">
                    <a:solidFill>
                      <a:schemeClr val="tx1"/>
                    </a:solidFill>
                  </a:endParaRPr>
                </a:p>
              </p:txBody>
            </p:sp>
          </mc:Choice>
          <mc:Fallback xmlns="">
            <p:sp>
              <p:nvSpPr>
                <p:cNvPr id="78" name="Retângulo 77">
                  <a:extLst>
                    <a:ext uri="{FF2B5EF4-FFF2-40B4-BE49-F238E27FC236}">
                      <a16:creationId xmlns:a16="http://schemas.microsoft.com/office/drawing/2014/main" id="{4A44AC71-EC19-AC54-8F76-5455154C9686}"/>
                    </a:ext>
                  </a:extLst>
                </p:cNvPr>
                <p:cNvSpPr>
                  <a:spLocks noRot="1" noChangeAspect="1" noMove="1" noResize="1" noEditPoints="1" noAdjustHandles="1" noChangeArrowheads="1" noChangeShapeType="1" noTextEdit="1"/>
                </p:cNvSpPr>
                <p:nvPr/>
              </p:nvSpPr>
              <p:spPr>
                <a:xfrm>
                  <a:off x="1743080" y="4952027"/>
                  <a:ext cx="507791" cy="242890"/>
                </a:xfrm>
                <a:prstGeom prst="rect">
                  <a:avLst/>
                </a:prstGeom>
                <a:blipFill>
                  <a:blip r:embed="rId5"/>
                  <a:stretch>
                    <a:fillRect/>
                  </a:stretch>
                </a:blipFill>
                <a:ln w="9525">
                  <a:solidFill>
                    <a:srgbClr val="3D78B5"/>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Retângulo 78">
                  <a:extLst>
                    <a:ext uri="{FF2B5EF4-FFF2-40B4-BE49-F238E27FC236}">
                      <a16:creationId xmlns:a16="http://schemas.microsoft.com/office/drawing/2014/main" id="{3ECBB24E-C97F-985D-FDE9-9765506E8EF4}"/>
                    </a:ext>
                  </a:extLst>
                </p:cNvPr>
                <p:cNvSpPr/>
                <p:nvPr/>
              </p:nvSpPr>
              <p:spPr>
                <a:xfrm>
                  <a:off x="2847241" y="4497675"/>
                  <a:ext cx="507791" cy="242890"/>
                </a:xfrm>
                <a:prstGeom prst="rect">
                  <a:avLst/>
                </a:prstGeom>
                <a:solidFill>
                  <a:schemeClr val="bg1"/>
                </a:solidFill>
                <a:ln w="9525">
                  <a:solidFill>
                    <a:srgbClr val="CCAE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PT" sz="1200" b="0" i="1" smtClean="0">
                            <a:solidFill>
                              <a:schemeClr val="tx1"/>
                            </a:solidFill>
                            <a:latin typeface="Cambria Math" panose="02040503050406030204" pitchFamily="18" charset="0"/>
                          </a:rPr>
                          <m:t>×2.00</m:t>
                        </m:r>
                      </m:oMath>
                    </m:oMathPara>
                  </a14:m>
                  <a:endParaRPr lang="en-US" sz="1400" dirty="0">
                    <a:solidFill>
                      <a:schemeClr val="tx1"/>
                    </a:solidFill>
                  </a:endParaRPr>
                </a:p>
              </p:txBody>
            </p:sp>
          </mc:Choice>
          <mc:Fallback xmlns="">
            <p:sp>
              <p:nvSpPr>
                <p:cNvPr id="79" name="Retângulo 78">
                  <a:extLst>
                    <a:ext uri="{FF2B5EF4-FFF2-40B4-BE49-F238E27FC236}">
                      <a16:creationId xmlns:a16="http://schemas.microsoft.com/office/drawing/2014/main" id="{3ECBB24E-C97F-985D-FDE9-9765506E8EF4}"/>
                    </a:ext>
                  </a:extLst>
                </p:cNvPr>
                <p:cNvSpPr>
                  <a:spLocks noRot="1" noChangeAspect="1" noMove="1" noResize="1" noEditPoints="1" noAdjustHandles="1" noChangeArrowheads="1" noChangeShapeType="1" noTextEdit="1"/>
                </p:cNvSpPr>
                <p:nvPr/>
              </p:nvSpPr>
              <p:spPr>
                <a:xfrm>
                  <a:off x="2847241" y="4497675"/>
                  <a:ext cx="507791" cy="242890"/>
                </a:xfrm>
                <a:prstGeom prst="rect">
                  <a:avLst/>
                </a:prstGeom>
                <a:blipFill>
                  <a:blip r:embed="rId6"/>
                  <a:stretch>
                    <a:fillRect/>
                  </a:stretch>
                </a:blipFill>
                <a:ln w="9525">
                  <a:solidFill>
                    <a:srgbClr val="CCAE59"/>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Retângulo 79">
                  <a:extLst>
                    <a:ext uri="{FF2B5EF4-FFF2-40B4-BE49-F238E27FC236}">
                      <a16:creationId xmlns:a16="http://schemas.microsoft.com/office/drawing/2014/main" id="{32D45E53-82F7-BD06-DB8F-FBB3403CC6AF}"/>
                    </a:ext>
                  </a:extLst>
                </p:cNvPr>
                <p:cNvSpPr/>
                <p:nvPr/>
              </p:nvSpPr>
              <p:spPr>
                <a:xfrm>
                  <a:off x="3393484" y="3975393"/>
                  <a:ext cx="507791" cy="242890"/>
                </a:xfrm>
                <a:prstGeom prst="rect">
                  <a:avLst/>
                </a:prstGeom>
                <a:solidFill>
                  <a:schemeClr val="bg1"/>
                </a:solidFill>
                <a:ln w="9525">
                  <a:solidFill>
                    <a:srgbClr val="CCAE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PT" sz="1200" i="1" smtClean="0">
                            <a:solidFill>
                              <a:schemeClr val="tx1"/>
                            </a:solidFill>
                            <a:latin typeface="Cambria Math" panose="02040503050406030204" pitchFamily="18" charset="0"/>
                          </a:rPr>
                          <m:t>+</m:t>
                        </m:r>
                        <m:r>
                          <a:rPr lang="pt-PT" sz="1200" b="0" i="1" smtClean="0">
                            <a:solidFill>
                              <a:schemeClr val="tx1"/>
                            </a:solidFill>
                            <a:latin typeface="Cambria Math" panose="02040503050406030204" pitchFamily="18" charset="0"/>
                          </a:rPr>
                          <m:t>0.62</m:t>
                        </m:r>
                      </m:oMath>
                    </m:oMathPara>
                  </a14:m>
                  <a:endParaRPr lang="en-US" sz="1400" dirty="0">
                    <a:solidFill>
                      <a:schemeClr val="tx1"/>
                    </a:solidFill>
                  </a:endParaRPr>
                </a:p>
              </p:txBody>
            </p:sp>
          </mc:Choice>
          <mc:Fallback xmlns="">
            <p:sp>
              <p:nvSpPr>
                <p:cNvPr id="80" name="Retângulo 79">
                  <a:extLst>
                    <a:ext uri="{FF2B5EF4-FFF2-40B4-BE49-F238E27FC236}">
                      <a16:creationId xmlns:a16="http://schemas.microsoft.com/office/drawing/2014/main" id="{32D45E53-82F7-BD06-DB8F-FBB3403CC6AF}"/>
                    </a:ext>
                  </a:extLst>
                </p:cNvPr>
                <p:cNvSpPr>
                  <a:spLocks noRot="1" noChangeAspect="1" noMove="1" noResize="1" noEditPoints="1" noAdjustHandles="1" noChangeArrowheads="1" noChangeShapeType="1" noTextEdit="1"/>
                </p:cNvSpPr>
                <p:nvPr/>
              </p:nvSpPr>
              <p:spPr>
                <a:xfrm>
                  <a:off x="3393484" y="3975393"/>
                  <a:ext cx="507791" cy="242890"/>
                </a:xfrm>
                <a:prstGeom prst="rect">
                  <a:avLst/>
                </a:prstGeom>
                <a:blipFill>
                  <a:blip r:embed="rId7"/>
                  <a:stretch>
                    <a:fillRect/>
                  </a:stretch>
                </a:blipFill>
                <a:ln w="9525">
                  <a:solidFill>
                    <a:srgbClr val="CCAE59"/>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Retângulo 82">
                  <a:extLst>
                    <a:ext uri="{FF2B5EF4-FFF2-40B4-BE49-F238E27FC236}">
                      <a16:creationId xmlns:a16="http://schemas.microsoft.com/office/drawing/2014/main" id="{D8C84780-065A-8D6F-7281-BA2E37211A96}"/>
                    </a:ext>
                  </a:extLst>
                </p:cNvPr>
                <p:cNvSpPr/>
                <p:nvPr/>
              </p:nvSpPr>
              <p:spPr>
                <a:xfrm>
                  <a:off x="5021847" y="3971890"/>
                  <a:ext cx="582991" cy="242889"/>
                </a:xfrm>
                <a:prstGeom prst="rect">
                  <a:avLst/>
                </a:prstGeom>
                <a:solidFill>
                  <a:schemeClr val="bg1"/>
                </a:solidFill>
                <a:ln w="9525">
                  <a:solidFill>
                    <a:srgbClr val="B752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PT" sz="1200" b="0" i="1" smtClean="0">
                            <a:solidFill>
                              <a:schemeClr val="tx1"/>
                            </a:solidFill>
                            <a:latin typeface="Cambria Math" panose="02040503050406030204" pitchFamily="18" charset="0"/>
                          </a:rPr>
                          <m:t>+−0.32</m:t>
                        </m:r>
                      </m:oMath>
                    </m:oMathPara>
                  </a14:m>
                  <a:endParaRPr lang="en-US" sz="1400" dirty="0">
                    <a:solidFill>
                      <a:schemeClr val="tx1"/>
                    </a:solidFill>
                  </a:endParaRPr>
                </a:p>
              </p:txBody>
            </p:sp>
          </mc:Choice>
          <mc:Fallback xmlns="">
            <p:sp>
              <p:nvSpPr>
                <p:cNvPr id="83" name="Retângulo 82">
                  <a:extLst>
                    <a:ext uri="{FF2B5EF4-FFF2-40B4-BE49-F238E27FC236}">
                      <a16:creationId xmlns:a16="http://schemas.microsoft.com/office/drawing/2014/main" id="{D8C84780-065A-8D6F-7281-BA2E37211A96}"/>
                    </a:ext>
                  </a:extLst>
                </p:cNvPr>
                <p:cNvSpPr>
                  <a:spLocks noRot="1" noChangeAspect="1" noMove="1" noResize="1" noEditPoints="1" noAdjustHandles="1" noChangeArrowheads="1" noChangeShapeType="1" noTextEdit="1"/>
                </p:cNvSpPr>
                <p:nvPr/>
              </p:nvSpPr>
              <p:spPr>
                <a:xfrm>
                  <a:off x="5021847" y="3971890"/>
                  <a:ext cx="582991" cy="242889"/>
                </a:xfrm>
                <a:prstGeom prst="rect">
                  <a:avLst/>
                </a:prstGeom>
                <a:blipFill>
                  <a:blip r:embed="rId8"/>
                  <a:stretch>
                    <a:fillRect l="-6250" r="-2083"/>
                  </a:stretch>
                </a:blipFill>
                <a:ln w="9525">
                  <a:solidFill>
                    <a:srgbClr val="B7520C"/>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Retângulo 83">
                  <a:extLst>
                    <a:ext uri="{FF2B5EF4-FFF2-40B4-BE49-F238E27FC236}">
                      <a16:creationId xmlns:a16="http://schemas.microsoft.com/office/drawing/2014/main" id="{4C51F4D2-DE54-E77D-2E00-9097B23A522D}"/>
                    </a:ext>
                  </a:extLst>
                </p:cNvPr>
                <p:cNvSpPr/>
                <p:nvPr/>
              </p:nvSpPr>
              <p:spPr>
                <a:xfrm>
                  <a:off x="4516146" y="4492441"/>
                  <a:ext cx="503999" cy="242890"/>
                </a:xfrm>
                <a:prstGeom prst="rect">
                  <a:avLst/>
                </a:prstGeom>
                <a:solidFill>
                  <a:schemeClr val="bg1"/>
                </a:solidFill>
                <a:ln w="9525">
                  <a:solidFill>
                    <a:srgbClr val="B752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PT" sz="1200" b="0" i="1" smtClean="0">
                            <a:solidFill>
                              <a:schemeClr val="tx1"/>
                            </a:solidFill>
                            <a:latin typeface="Cambria Math" panose="02040503050406030204" pitchFamily="18" charset="0"/>
                          </a:rPr>
                          <m:t>×1.41</m:t>
                        </m:r>
                      </m:oMath>
                    </m:oMathPara>
                  </a14:m>
                  <a:endParaRPr lang="en-US" sz="1400" dirty="0">
                    <a:solidFill>
                      <a:schemeClr val="tx1"/>
                    </a:solidFill>
                  </a:endParaRPr>
                </a:p>
              </p:txBody>
            </p:sp>
          </mc:Choice>
          <mc:Fallback xmlns="">
            <p:sp>
              <p:nvSpPr>
                <p:cNvPr id="84" name="Retângulo 83">
                  <a:extLst>
                    <a:ext uri="{FF2B5EF4-FFF2-40B4-BE49-F238E27FC236}">
                      <a16:creationId xmlns:a16="http://schemas.microsoft.com/office/drawing/2014/main" id="{4C51F4D2-DE54-E77D-2E00-9097B23A522D}"/>
                    </a:ext>
                  </a:extLst>
                </p:cNvPr>
                <p:cNvSpPr>
                  <a:spLocks noRot="1" noChangeAspect="1" noMove="1" noResize="1" noEditPoints="1" noAdjustHandles="1" noChangeArrowheads="1" noChangeShapeType="1" noTextEdit="1"/>
                </p:cNvSpPr>
                <p:nvPr/>
              </p:nvSpPr>
              <p:spPr>
                <a:xfrm>
                  <a:off x="4516146" y="4492441"/>
                  <a:ext cx="503999" cy="242890"/>
                </a:xfrm>
                <a:prstGeom prst="rect">
                  <a:avLst/>
                </a:prstGeom>
                <a:blipFill>
                  <a:blip r:embed="rId9"/>
                  <a:stretch>
                    <a:fillRect/>
                  </a:stretch>
                </a:blipFill>
                <a:ln w="9525">
                  <a:solidFill>
                    <a:srgbClr val="B7520C"/>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Retângulo 84">
                  <a:extLst>
                    <a:ext uri="{FF2B5EF4-FFF2-40B4-BE49-F238E27FC236}">
                      <a16:creationId xmlns:a16="http://schemas.microsoft.com/office/drawing/2014/main" id="{1FE5BCE9-6020-89C9-148D-CE64803F7185}"/>
                    </a:ext>
                  </a:extLst>
                </p:cNvPr>
                <p:cNvSpPr/>
                <p:nvPr/>
              </p:nvSpPr>
              <p:spPr>
                <a:xfrm>
                  <a:off x="5056520" y="4938937"/>
                  <a:ext cx="503999" cy="242890"/>
                </a:xfrm>
                <a:prstGeom prst="rect">
                  <a:avLst/>
                </a:prstGeom>
                <a:solidFill>
                  <a:schemeClr val="bg1"/>
                </a:solidFill>
                <a:ln w="9525">
                  <a:solidFill>
                    <a:srgbClr val="B752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PT" sz="1200" b="0" i="1" smtClean="0">
                            <a:solidFill>
                              <a:schemeClr val="tx1"/>
                            </a:solidFill>
                            <a:latin typeface="Cambria Math" panose="02040503050406030204" pitchFamily="18" charset="0"/>
                          </a:rPr>
                          <m:t>×0.94</m:t>
                        </m:r>
                      </m:oMath>
                    </m:oMathPara>
                  </a14:m>
                  <a:endParaRPr lang="en-US" sz="1400" dirty="0">
                    <a:solidFill>
                      <a:schemeClr val="tx1"/>
                    </a:solidFill>
                  </a:endParaRPr>
                </a:p>
              </p:txBody>
            </p:sp>
          </mc:Choice>
          <mc:Fallback xmlns="">
            <p:sp>
              <p:nvSpPr>
                <p:cNvPr id="85" name="Retângulo 84">
                  <a:extLst>
                    <a:ext uri="{FF2B5EF4-FFF2-40B4-BE49-F238E27FC236}">
                      <a16:creationId xmlns:a16="http://schemas.microsoft.com/office/drawing/2014/main" id="{1FE5BCE9-6020-89C9-148D-CE64803F7185}"/>
                    </a:ext>
                  </a:extLst>
                </p:cNvPr>
                <p:cNvSpPr>
                  <a:spLocks noRot="1" noChangeAspect="1" noMove="1" noResize="1" noEditPoints="1" noAdjustHandles="1" noChangeArrowheads="1" noChangeShapeType="1" noTextEdit="1"/>
                </p:cNvSpPr>
                <p:nvPr/>
              </p:nvSpPr>
              <p:spPr>
                <a:xfrm>
                  <a:off x="5056520" y="4938937"/>
                  <a:ext cx="503999" cy="242890"/>
                </a:xfrm>
                <a:prstGeom prst="rect">
                  <a:avLst/>
                </a:prstGeom>
                <a:blipFill>
                  <a:blip r:embed="rId10"/>
                  <a:stretch>
                    <a:fillRect/>
                  </a:stretch>
                </a:blipFill>
                <a:ln w="9525">
                  <a:solidFill>
                    <a:srgbClr val="B7520C"/>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Retângulo 85">
                  <a:extLst>
                    <a:ext uri="{FF2B5EF4-FFF2-40B4-BE49-F238E27FC236}">
                      <a16:creationId xmlns:a16="http://schemas.microsoft.com/office/drawing/2014/main" id="{8ABA57E4-42AC-1631-3E42-C595D6678792}"/>
                    </a:ext>
                  </a:extLst>
                </p:cNvPr>
                <p:cNvSpPr/>
                <p:nvPr/>
              </p:nvSpPr>
              <p:spPr>
                <a:xfrm>
                  <a:off x="3401695" y="4938937"/>
                  <a:ext cx="503999" cy="242890"/>
                </a:xfrm>
                <a:prstGeom prst="rect">
                  <a:avLst/>
                </a:prstGeom>
                <a:solidFill>
                  <a:schemeClr val="bg1"/>
                </a:solidFill>
                <a:ln w="9525">
                  <a:solidFill>
                    <a:srgbClr val="CCAE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PT" sz="1200" b="0" i="1" smtClean="0">
                            <a:solidFill>
                              <a:schemeClr val="tx1"/>
                            </a:solidFill>
                            <a:latin typeface="Cambria Math" panose="02040503050406030204" pitchFamily="18" charset="0"/>
                          </a:rPr>
                          <m:t>×1.65</m:t>
                        </m:r>
                      </m:oMath>
                    </m:oMathPara>
                  </a14:m>
                  <a:endParaRPr lang="en-US" sz="1400" dirty="0">
                    <a:solidFill>
                      <a:schemeClr val="tx1"/>
                    </a:solidFill>
                  </a:endParaRPr>
                </a:p>
              </p:txBody>
            </p:sp>
          </mc:Choice>
          <mc:Fallback xmlns="">
            <p:sp>
              <p:nvSpPr>
                <p:cNvPr id="86" name="Retângulo 85">
                  <a:extLst>
                    <a:ext uri="{FF2B5EF4-FFF2-40B4-BE49-F238E27FC236}">
                      <a16:creationId xmlns:a16="http://schemas.microsoft.com/office/drawing/2014/main" id="{8ABA57E4-42AC-1631-3E42-C595D6678792}"/>
                    </a:ext>
                  </a:extLst>
                </p:cNvPr>
                <p:cNvSpPr>
                  <a:spLocks noRot="1" noChangeAspect="1" noMove="1" noResize="1" noEditPoints="1" noAdjustHandles="1" noChangeArrowheads="1" noChangeShapeType="1" noTextEdit="1"/>
                </p:cNvSpPr>
                <p:nvPr/>
              </p:nvSpPr>
              <p:spPr>
                <a:xfrm>
                  <a:off x="3401695" y="4938937"/>
                  <a:ext cx="503999" cy="242890"/>
                </a:xfrm>
                <a:prstGeom prst="rect">
                  <a:avLst/>
                </a:prstGeom>
                <a:blipFill>
                  <a:blip r:embed="rId11"/>
                  <a:stretch>
                    <a:fillRect/>
                  </a:stretch>
                </a:blipFill>
                <a:ln w="9525">
                  <a:solidFill>
                    <a:srgbClr val="CCAE59"/>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Retângulo 86">
                  <a:extLst>
                    <a:ext uri="{FF2B5EF4-FFF2-40B4-BE49-F238E27FC236}">
                      <a16:creationId xmlns:a16="http://schemas.microsoft.com/office/drawing/2014/main" id="{1F615CD9-CD0F-F5E6-6906-10A6D74259BB}"/>
                    </a:ext>
                  </a:extLst>
                </p:cNvPr>
                <p:cNvSpPr/>
                <p:nvPr/>
              </p:nvSpPr>
              <p:spPr>
                <a:xfrm>
                  <a:off x="6533274" y="4941323"/>
                  <a:ext cx="587342" cy="242890"/>
                </a:xfrm>
                <a:prstGeom prst="rect">
                  <a:avLst/>
                </a:prstGeom>
                <a:solidFill>
                  <a:schemeClr val="bg1"/>
                </a:solidFill>
                <a:ln w="9525">
                  <a:solidFill>
                    <a:srgbClr val="8952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PT" sz="1200" b="0" i="1" smtClean="0">
                            <a:solidFill>
                              <a:schemeClr val="tx1"/>
                            </a:solidFill>
                            <a:latin typeface="Cambria Math" panose="02040503050406030204" pitchFamily="18" charset="0"/>
                          </a:rPr>
                          <m:t>×−0.19</m:t>
                        </m:r>
                      </m:oMath>
                    </m:oMathPara>
                  </a14:m>
                  <a:endParaRPr lang="en-US" sz="1400" dirty="0">
                    <a:solidFill>
                      <a:schemeClr val="tx1"/>
                    </a:solidFill>
                  </a:endParaRPr>
                </a:p>
              </p:txBody>
            </p:sp>
          </mc:Choice>
          <mc:Fallback xmlns="">
            <p:sp>
              <p:nvSpPr>
                <p:cNvPr id="87" name="Retângulo 86">
                  <a:extLst>
                    <a:ext uri="{FF2B5EF4-FFF2-40B4-BE49-F238E27FC236}">
                      <a16:creationId xmlns:a16="http://schemas.microsoft.com/office/drawing/2014/main" id="{1F615CD9-CD0F-F5E6-6906-10A6D74259BB}"/>
                    </a:ext>
                  </a:extLst>
                </p:cNvPr>
                <p:cNvSpPr>
                  <a:spLocks noRot="1" noChangeAspect="1" noMove="1" noResize="1" noEditPoints="1" noAdjustHandles="1" noChangeArrowheads="1" noChangeShapeType="1" noTextEdit="1"/>
                </p:cNvSpPr>
                <p:nvPr/>
              </p:nvSpPr>
              <p:spPr>
                <a:xfrm>
                  <a:off x="6533274" y="4941323"/>
                  <a:ext cx="587342" cy="242890"/>
                </a:xfrm>
                <a:prstGeom prst="rect">
                  <a:avLst/>
                </a:prstGeom>
                <a:blipFill>
                  <a:blip r:embed="rId12"/>
                  <a:stretch>
                    <a:fillRect l="-2083"/>
                  </a:stretch>
                </a:blipFill>
                <a:ln w="9525">
                  <a:solidFill>
                    <a:srgbClr val="895299"/>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Retângulo 88">
                  <a:extLst>
                    <a:ext uri="{FF2B5EF4-FFF2-40B4-BE49-F238E27FC236}">
                      <a16:creationId xmlns:a16="http://schemas.microsoft.com/office/drawing/2014/main" id="{15E6FC1C-6C04-BD93-CE74-E85E4533C4E2}"/>
                    </a:ext>
                  </a:extLst>
                </p:cNvPr>
                <p:cNvSpPr/>
                <p:nvPr/>
              </p:nvSpPr>
              <p:spPr>
                <a:xfrm>
                  <a:off x="6586721" y="3975393"/>
                  <a:ext cx="503999" cy="242890"/>
                </a:xfrm>
                <a:prstGeom prst="rect">
                  <a:avLst/>
                </a:prstGeom>
                <a:solidFill>
                  <a:schemeClr val="bg1"/>
                </a:solidFill>
                <a:ln w="9525">
                  <a:solidFill>
                    <a:srgbClr val="8952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PT" sz="1200" i="1">
                            <a:solidFill>
                              <a:schemeClr val="tx1"/>
                            </a:solidFill>
                            <a:latin typeface="Cambria Math" panose="02040503050406030204" pitchFamily="18" charset="0"/>
                          </a:rPr>
                          <m:t>+</m:t>
                        </m:r>
                        <m:r>
                          <a:rPr lang="pt-PT" sz="1200" b="0" i="1" smtClean="0">
                            <a:solidFill>
                              <a:schemeClr val="tx1"/>
                            </a:solidFill>
                            <a:latin typeface="Cambria Math" panose="02040503050406030204" pitchFamily="18" charset="0"/>
                          </a:rPr>
                          <m:t>0.59</m:t>
                        </m:r>
                      </m:oMath>
                    </m:oMathPara>
                  </a14:m>
                  <a:endParaRPr lang="en-US" sz="1400" dirty="0">
                    <a:solidFill>
                      <a:schemeClr val="tx1"/>
                    </a:solidFill>
                  </a:endParaRPr>
                </a:p>
              </p:txBody>
            </p:sp>
          </mc:Choice>
          <mc:Fallback xmlns="">
            <p:sp>
              <p:nvSpPr>
                <p:cNvPr id="89" name="Retângulo 88">
                  <a:extLst>
                    <a:ext uri="{FF2B5EF4-FFF2-40B4-BE49-F238E27FC236}">
                      <a16:creationId xmlns:a16="http://schemas.microsoft.com/office/drawing/2014/main" id="{15E6FC1C-6C04-BD93-CE74-E85E4533C4E2}"/>
                    </a:ext>
                  </a:extLst>
                </p:cNvPr>
                <p:cNvSpPr>
                  <a:spLocks noRot="1" noChangeAspect="1" noMove="1" noResize="1" noEditPoints="1" noAdjustHandles="1" noChangeArrowheads="1" noChangeShapeType="1" noTextEdit="1"/>
                </p:cNvSpPr>
                <p:nvPr/>
              </p:nvSpPr>
              <p:spPr>
                <a:xfrm>
                  <a:off x="6586721" y="3975393"/>
                  <a:ext cx="503999" cy="242890"/>
                </a:xfrm>
                <a:prstGeom prst="rect">
                  <a:avLst/>
                </a:prstGeom>
                <a:blipFill>
                  <a:blip r:embed="rId13"/>
                  <a:stretch>
                    <a:fillRect l="-2439"/>
                  </a:stretch>
                </a:blipFill>
                <a:ln w="9525">
                  <a:solidFill>
                    <a:srgbClr val="895299"/>
                  </a:solidFill>
                </a:ln>
              </p:spPr>
              <p:txBody>
                <a:bodyPr/>
                <a:lstStyle/>
                <a:p>
                  <a:r>
                    <a:rPr lang="en-US">
                      <a:noFill/>
                    </a:rPr>
                    <a:t> </a:t>
                  </a:r>
                </a:p>
              </p:txBody>
            </p:sp>
          </mc:Fallback>
        </mc:AlternateContent>
        <p:sp>
          <p:nvSpPr>
            <p:cNvPr id="93" name="Retângulo 92">
              <a:extLst>
                <a:ext uri="{FF2B5EF4-FFF2-40B4-BE49-F238E27FC236}">
                  <a16:creationId xmlns:a16="http://schemas.microsoft.com/office/drawing/2014/main" id="{9E7F3F10-B98B-ADBF-93FC-415C689DAC17}"/>
                </a:ext>
              </a:extLst>
            </p:cNvPr>
            <p:cNvSpPr/>
            <p:nvPr/>
          </p:nvSpPr>
          <p:spPr>
            <a:xfrm>
              <a:off x="8988033" y="2249422"/>
              <a:ext cx="483179" cy="352253"/>
            </a:xfrm>
            <a:prstGeom prst="rect">
              <a:avLst/>
            </a:prstGeom>
            <a:solidFill>
              <a:schemeClr val="bg1"/>
            </a:solidFill>
            <a:ln w="1905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2</a:t>
              </a:r>
            </a:p>
          </p:txBody>
        </p:sp>
        <p:sp>
          <p:nvSpPr>
            <p:cNvPr id="94" name="Retângulo 93">
              <a:extLst>
                <a:ext uri="{FF2B5EF4-FFF2-40B4-BE49-F238E27FC236}">
                  <a16:creationId xmlns:a16="http://schemas.microsoft.com/office/drawing/2014/main" id="{D65E6A9C-C0B6-99B0-DBF1-74104405E9BB}"/>
                </a:ext>
              </a:extLst>
            </p:cNvPr>
            <p:cNvSpPr/>
            <p:nvPr/>
          </p:nvSpPr>
          <p:spPr>
            <a:xfrm>
              <a:off x="8990418" y="4662449"/>
              <a:ext cx="483179" cy="352253"/>
            </a:xfrm>
            <a:prstGeom prst="rect">
              <a:avLst/>
            </a:prstGeom>
            <a:solidFill>
              <a:schemeClr val="bg1"/>
            </a:solidFill>
            <a:ln w="19050">
              <a:solidFill>
                <a:srgbClr val="BB25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0.98</a:t>
              </a:r>
            </a:p>
          </p:txBody>
        </p:sp>
        <p:sp>
          <p:nvSpPr>
            <p:cNvPr id="97" name="Retângulo 96">
              <a:extLst>
                <a:ext uri="{FF2B5EF4-FFF2-40B4-BE49-F238E27FC236}">
                  <a16:creationId xmlns:a16="http://schemas.microsoft.com/office/drawing/2014/main" id="{5855DA50-6D75-0FF7-2AE5-9E59970AF9C5}"/>
                </a:ext>
              </a:extLst>
            </p:cNvPr>
            <p:cNvSpPr/>
            <p:nvPr/>
          </p:nvSpPr>
          <p:spPr>
            <a:xfrm>
              <a:off x="8385709" y="1519643"/>
              <a:ext cx="566641" cy="418565"/>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0.98</a:t>
              </a:r>
            </a:p>
          </p:txBody>
        </p:sp>
        <p:cxnSp>
          <p:nvCxnSpPr>
            <p:cNvPr id="101" name="Conexão Reta Unidirecional 100">
              <a:extLst>
                <a:ext uri="{FF2B5EF4-FFF2-40B4-BE49-F238E27FC236}">
                  <a16:creationId xmlns:a16="http://schemas.microsoft.com/office/drawing/2014/main" id="{829673C0-A0F3-1193-3BA1-FD2973C63AF6}"/>
                </a:ext>
              </a:extLst>
            </p:cNvPr>
            <p:cNvCxnSpPr>
              <a:cxnSpLocks/>
            </p:cNvCxnSpPr>
            <p:nvPr/>
          </p:nvCxnSpPr>
          <p:spPr>
            <a:xfrm flipV="1">
              <a:off x="8652450" y="1939524"/>
              <a:ext cx="7492" cy="2898438"/>
            </a:xfrm>
            <a:prstGeom prst="straightConnector1">
              <a:avLst/>
            </a:prstGeom>
            <a:ln w="28575">
              <a:solidFill>
                <a:srgbClr val="BB256C"/>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6" name="CaixaDeTexto 105">
                  <a:extLst>
                    <a:ext uri="{FF2B5EF4-FFF2-40B4-BE49-F238E27FC236}">
                      <a16:creationId xmlns:a16="http://schemas.microsoft.com/office/drawing/2014/main" id="{EC033709-1CFD-56EB-1701-0A812B1B3DBB}"/>
                    </a:ext>
                  </a:extLst>
                </p:cNvPr>
                <p:cNvSpPr txBox="1"/>
                <p:nvPr/>
              </p:nvSpPr>
              <p:spPr>
                <a:xfrm>
                  <a:off x="1888600" y="2296273"/>
                  <a:ext cx="21159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PT" b="0" i="1" smtClean="0">
                            <a:latin typeface="Cambria Math" panose="02040503050406030204" pitchFamily="18" charset="0"/>
                          </a:rPr>
                          <m:t>×</m:t>
                        </m:r>
                      </m:oMath>
                    </m:oMathPara>
                  </a14:m>
                  <a:endParaRPr lang="pt-PT" b="0" dirty="0"/>
                </a:p>
              </p:txBody>
            </p:sp>
          </mc:Choice>
          <mc:Fallback xmlns="">
            <p:sp>
              <p:nvSpPr>
                <p:cNvPr id="106" name="CaixaDeTexto 105">
                  <a:extLst>
                    <a:ext uri="{FF2B5EF4-FFF2-40B4-BE49-F238E27FC236}">
                      <a16:creationId xmlns:a16="http://schemas.microsoft.com/office/drawing/2014/main" id="{EC033709-1CFD-56EB-1701-0A812B1B3DBB}"/>
                    </a:ext>
                  </a:extLst>
                </p:cNvPr>
                <p:cNvSpPr txBox="1">
                  <a:spLocks noRot="1" noChangeAspect="1" noMove="1" noResize="1" noEditPoints="1" noAdjustHandles="1" noChangeArrowheads="1" noChangeShapeType="1" noTextEdit="1"/>
                </p:cNvSpPr>
                <p:nvPr/>
              </p:nvSpPr>
              <p:spPr>
                <a:xfrm>
                  <a:off x="1888600" y="2296273"/>
                  <a:ext cx="211596" cy="276999"/>
                </a:xfrm>
                <a:prstGeom prst="rect">
                  <a:avLst/>
                </a:prstGeom>
                <a:blipFill>
                  <a:blip r:embed="rId14"/>
                  <a:stretch>
                    <a:fillRect l="-16667" r="-16667"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CaixaDeTexto 106">
                  <a:extLst>
                    <a:ext uri="{FF2B5EF4-FFF2-40B4-BE49-F238E27FC236}">
                      <a16:creationId xmlns:a16="http://schemas.microsoft.com/office/drawing/2014/main" id="{43F1A5D8-D129-4D2A-4D88-F556BBC4CF74}"/>
                    </a:ext>
                  </a:extLst>
                </p:cNvPr>
                <p:cNvSpPr txBox="1"/>
                <p:nvPr/>
              </p:nvSpPr>
              <p:spPr>
                <a:xfrm>
                  <a:off x="4151690" y="3324019"/>
                  <a:ext cx="21159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PT" b="0" i="1" smtClean="0">
                            <a:latin typeface="Cambria Math" panose="02040503050406030204" pitchFamily="18" charset="0"/>
                          </a:rPr>
                          <m:t>×</m:t>
                        </m:r>
                      </m:oMath>
                    </m:oMathPara>
                  </a14:m>
                  <a:endParaRPr lang="pt-PT" b="0" dirty="0"/>
                </a:p>
              </p:txBody>
            </p:sp>
          </mc:Choice>
          <mc:Fallback xmlns="">
            <p:sp>
              <p:nvSpPr>
                <p:cNvPr id="107" name="CaixaDeTexto 106">
                  <a:extLst>
                    <a:ext uri="{FF2B5EF4-FFF2-40B4-BE49-F238E27FC236}">
                      <a16:creationId xmlns:a16="http://schemas.microsoft.com/office/drawing/2014/main" id="{43F1A5D8-D129-4D2A-4D88-F556BBC4CF74}"/>
                    </a:ext>
                  </a:extLst>
                </p:cNvPr>
                <p:cNvSpPr txBox="1">
                  <a:spLocks noRot="1" noChangeAspect="1" noMove="1" noResize="1" noEditPoints="1" noAdjustHandles="1" noChangeArrowheads="1" noChangeShapeType="1" noTextEdit="1"/>
                </p:cNvSpPr>
                <p:nvPr/>
              </p:nvSpPr>
              <p:spPr>
                <a:xfrm>
                  <a:off x="4151690" y="3324019"/>
                  <a:ext cx="211596" cy="276999"/>
                </a:xfrm>
                <a:prstGeom prst="rect">
                  <a:avLst/>
                </a:prstGeom>
                <a:blipFill>
                  <a:blip r:embed="rId14"/>
                  <a:stretch>
                    <a:fillRect l="-16667" r="-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CaixaDeTexto 107">
                  <a:extLst>
                    <a:ext uri="{FF2B5EF4-FFF2-40B4-BE49-F238E27FC236}">
                      <a16:creationId xmlns:a16="http://schemas.microsoft.com/office/drawing/2014/main" id="{E3F9961C-E40A-7726-E216-AD5A27CB7EE9}"/>
                    </a:ext>
                  </a:extLst>
                </p:cNvPr>
                <p:cNvSpPr txBox="1"/>
                <p:nvPr/>
              </p:nvSpPr>
              <p:spPr>
                <a:xfrm>
                  <a:off x="7908786" y="3986749"/>
                  <a:ext cx="21159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PT" b="0" i="1" smtClean="0">
                            <a:latin typeface="Cambria Math" panose="02040503050406030204" pitchFamily="18" charset="0"/>
                          </a:rPr>
                          <m:t>×</m:t>
                        </m:r>
                      </m:oMath>
                    </m:oMathPara>
                  </a14:m>
                  <a:endParaRPr lang="pt-PT" b="0" dirty="0"/>
                </a:p>
              </p:txBody>
            </p:sp>
          </mc:Choice>
          <mc:Fallback xmlns="">
            <p:sp>
              <p:nvSpPr>
                <p:cNvPr id="108" name="CaixaDeTexto 107">
                  <a:extLst>
                    <a:ext uri="{FF2B5EF4-FFF2-40B4-BE49-F238E27FC236}">
                      <a16:creationId xmlns:a16="http://schemas.microsoft.com/office/drawing/2014/main" id="{E3F9961C-E40A-7726-E216-AD5A27CB7EE9}"/>
                    </a:ext>
                  </a:extLst>
                </p:cNvPr>
                <p:cNvSpPr txBox="1">
                  <a:spLocks noRot="1" noChangeAspect="1" noMove="1" noResize="1" noEditPoints="1" noAdjustHandles="1" noChangeArrowheads="1" noChangeShapeType="1" noTextEdit="1"/>
                </p:cNvSpPr>
                <p:nvPr/>
              </p:nvSpPr>
              <p:spPr>
                <a:xfrm>
                  <a:off x="7908786" y="3986749"/>
                  <a:ext cx="211596" cy="276999"/>
                </a:xfrm>
                <a:prstGeom prst="rect">
                  <a:avLst/>
                </a:prstGeom>
                <a:blipFill>
                  <a:blip r:embed="rId15"/>
                  <a:stretch>
                    <a:fillRect l="-22222" r="-16667"/>
                  </a:stretch>
                </a:blipFill>
              </p:spPr>
              <p:txBody>
                <a:bodyPr/>
                <a:lstStyle/>
                <a:p>
                  <a:r>
                    <a:rPr lang="en-US">
                      <a:noFill/>
                    </a:rPr>
                    <a:t> </a:t>
                  </a:r>
                </a:p>
              </p:txBody>
            </p:sp>
          </mc:Fallback>
        </mc:AlternateContent>
        <p:sp>
          <p:nvSpPr>
            <p:cNvPr id="109" name="CaixaDeTexto 108">
              <a:extLst>
                <a:ext uri="{FF2B5EF4-FFF2-40B4-BE49-F238E27FC236}">
                  <a16:creationId xmlns:a16="http://schemas.microsoft.com/office/drawing/2014/main" id="{D96BA42E-46C7-BBAA-8436-B33022E82BC3}"/>
                </a:ext>
              </a:extLst>
            </p:cNvPr>
            <p:cNvSpPr txBox="1"/>
            <p:nvPr/>
          </p:nvSpPr>
          <p:spPr>
            <a:xfrm>
              <a:off x="4007957" y="2249422"/>
              <a:ext cx="684434" cy="307777"/>
            </a:xfrm>
            <a:prstGeom prst="rect">
              <a:avLst/>
            </a:prstGeom>
            <a:noFill/>
          </p:spPr>
          <p:txBody>
            <a:bodyPr wrap="square" rtlCol="0">
              <a:spAutoFit/>
            </a:bodyPr>
            <a:lstStyle/>
            <a:p>
              <a:r>
                <a:rPr lang="en-US" sz="1400" dirty="0"/>
                <a:t>sum</a:t>
              </a:r>
            </a:p>
          </p:txBody>
        </p:sp>
        <p:sp>
          <p:nvSpPr>
            <p:cNvPr id="111" name="CaixaDeTexto 110">
              <a:extLst>
                <a:ext uri="{FF2B5EF4-FFF2-40B4-BE49-F238E27FC236}">
                  <a16:creationId xmlns:a16="http://schemas.microsoft.com/office/drawing/2014/main" id="{922EB012-F9B7-ACF7-BB95-7A9C6E451F54}"/>
                </a:ext>
              </a:extLst>
            </p:cNvPr>
            <p:cNvSpPr txBox="1"/>
            <p:nvPr/>
          </p:nvSpPr>
          <p:spPr>
            <a:xfrm>
              <a:off x="1729100" y="4238369"/>
              <a:ext cx="684434" cy="307777"/>
            </a:xfrm>
            <a:prstGeom prst="rect">
              <a:avLst/>
            </a:prstGeom>
            <a:noFill/>
          </p:spPr>
          <p:txBody>
            <a:bodyPr wrap="square" rtlCol="0">
              <a:spAutoFit/>
            </a:bodyPr>
            <a:lstStyle/>
            <a:p>
              <a:r>
                <a:rPr lang="en-US" sz="1400" dirty="0"/>
                <a:t>sum</a:t>
              </a:r>
            </a:p>
          </p:txBody>
        </p:sp>
        <p:sp>
          <p:nvSpPr>
            <p:cNvPr id="113" name="CaixaDeTexto 112">
              <a:extLst>
                <a:ext uri="{FF2B5EF4-FFF2-40B4-BE49-F238E27FC236}">
                  <a16:creationId xmlns:a16="http://schemas.microsoft.com/office/drawing/2014/main" id="{461096C8-2ACE-8297-2BFC-729DC30D72D8}"/>
                </a:ext>
              </a:extLst>
            </p:cNvPr>
            <p:cNvSpPr txBox="1"/>
            <p:nvPr/>
          </p:nvSpPr>
          <p:spPr>
            <a:xfrm>
              <a:off x="3401695" y="4228522"/>
              <a:ext cx="684434" cy="307777"/>
            </a:xfrm>
            <a:prstGeom prst="rect">
              <a:avLst/>
            </a:prstGeom>
            <a:noFill/>
          </p:spPr>
          <p:txBody>
            <a:bodyPr wrap="square" rtlCol="0">
              <a:spAutoFit/>
            </a:bodyPr>
            <a:lstStyle/>
            <a:p>
              <a:r>
                <a:rPr lang="en-US" sz="1400" dirty="0"/>
                <a:t>sum</a:t>
              </a:r>
            </a:p>
          </p:txBody>
        </p:sp>
        <p:sp>
          <p:nvSpPr>
            <p:cNvPr id="114" name="CaixaDeTexto 113">
              <a:extLst>
                <a:ext uri="{FF2B5EF4-FFF2-40B4-BE49-F238E27FC236}">
                  <a16:creationId xmlns:a16="http://schemas.microsoft.com/office/drawing/2014/main" id="{BD8EC19F-6CC9-BA31-1A95-18482A91A3AE}"/>
                </a:ext>
              </a:extLst>
            </p:cNvPr>
            <p:cNvSpPr txBox="1"/>
            <p:nvPr/>
          </p:nvSpPr>
          <p:spPr>
            <a:xfrm>
              <a:off x="5050502" y="4238369"/>
              <a:ext cx="684434" cy="307777"/>
            </a:xfrm>
            <a:prstGeom prst="rect">
              <a:avLst/>
            </a:prstGeom>
            <a:noFill/>
          </p:spPr>
          <p:txBody>
            <a:bodyPr wrap="square" rtlCol="0">
              <a:spAutoFit/>
            </a:bodyPr>
            <a:lstStyle/>
            <a:p>
              <a:r>
                <a:rPr lang="en-US" sz="1400" dirty="0"/>
                <a:t>sum</a:t>
              </a:r>
            </a:p>
          </p:txBody>
        </p:sp>
        <p:sp>
          <p:nvSpPr>
            <p:cNvPr id="115" name="CaixaDeTexto 114">
              <a:extLst>
                <a:ext uri="{FF2B5EF4-FFF2-40B4-BE49-F238E27FC236}">
                  <a16:creationId xmlns:a16="http://schemas.microsoft.com/office/drawing/2014/main" id="{A890537C-01B2-FE35-4060-089EE5E31AE3}"/>
                </a:ext>
              </a:extLst>
            </p:cNvPr>
            <p:cNvSpPr txBox="1"/>
            <p:nvPr/>
          </p:nvSpPr>
          <p:spPr>
            <a:xfrm>
              <a:off x="6571025" y="4229776"/>
              <a:ext cx="684434" cy="307777"/>
            </a:xfrm>
            <a:prstGeom prst="rect">
              <a:avLst/>
            </a:prstGeom>
            <a:noFill/>
          </p:spPr>
          <p:txBody>
            <a:bodyPr wrap="square" rtlCol="0">
              <a:spAutoFit/>
            </a:bodyPr>
            <a:lstStyle/>
            <a:p>
              <a:r>
                <a:rPr lang="en-US" sz="1400" dirty="0"/>
                <a:t>sum</a:t>
              </a:r>
            </a:p>
          </p:txBody>
        </p:sp>
        <p:sp>
          <p:nvSpPr>
            <p:cNvPr id="116" name="CaixaDeTexto 115">
              <a:extLst>
                <a:ext uri="{FF2B5EF4-FFF2-40B4-BE49-F238E27FC236}">
                  <a16:creationId xmlns:a16="http://schemas.microsoft.com/office/drawing/2014/main" id="{00BAB7A8-F838-6598-0B27-6CBDBCA25C8A}"/>
                </a:ext>
              </a:extLst>
            </p:cNvPr>
            <p:cNvSpPr txBox="1"/>
            <p:nvPr/>
          </p:nvSpPr>
          <p:spPr>
            <a:xfrm>
              <a:off x="1685641" y="5422858"/>
              <a:ext cx="684434" cy="307777"/>
            </a:xfrm>
            <a:prstGeom prst="rect">
              <a:avLst/>
            </a:prstGeom>
            <a:noFill/>
          </p:spPr>
          <p:txBody>
            <a:bodyPr wrap="square" rtlCol="0">
              <a:spAutoFit/>
            </a:bodyPr>
            <a:lstStyle/>
            <a:p>
              <a:r>
                <a:rPr lang="en-US" sz="1400" b="1" dirty="0"/>
                <a:t>input </a:t>
              </a:r>
            </a:p>
          </p:txBody>
        </p:sp>
        <p:sp>
          <p:nvSpPr>
            <p:cNvPr id="117" name="CaixaDeTexto 116">
              <a:extLst>
                <a:ext uri="{FF2B5EF4-FFF2-40B4-BE49-F238E27FC236}">
                  <a16:creationId xmlns:a16="http://schemas.microsoft.com/office/drawing/2014/main" id="{0A6E3C33-BE4B-4F00-879A-0CFC8BC0B026}"/>
                </a:ext>
              </a:extLst>
            </p:cNvPr>
            <p:cNvSpPr txBox="1"/>
            <p:nvPr/>
          </p:nvSpPr>
          <p:spPr>
            <a:xfrm>
              <a:off x="8315205" y="1002569"/>
              <a:ext cx="762445" cy="307777"/>
            </a:xfrm>
            <a:prstGeom prst="rect">
              <a:avLst/>
            </a:prstGeom>
            <a:noFill/>
          </p:spPr>
          <p:txBody>
            <a:bodyPr wrap="square" rtlCol="0">
              <a:spAutoFit/>
            </a:bodyPr>
            <a:lstStyle/>
            <a:p>
              <a:r>
                <a:rPr lang="en-US" sz="1400" b="1" dirty="0"/>
                <a:t>output</a:t>
              </a:r>
            </a:p>
          </p:txBody>
        </p:sp>
        <p:sp>
          <p:nvSpPr>
            <p:cNvPr id="119" name="Retângulo 118">
              <a:extLst>
                <a:ext uri="{FF2B5EF4-FFF2-40B4-BE49-F238E27FC236}">
                  <a16:creationId xmlns:a16="http://schemas.microsoft.com/office/drawing/2014/main" id="{E085B0B1-6865-0283-27D1-129511E7BE39}"/>
                </a:ext>
              </a:extLst>
            </p:cNvPr>
            <p:cNvSpPr/>
            <p:nvPr/>
          </p:nvSpPr>
          <p:spPr>
            <a:xfrm>
              <a:off x="1702698" y="5710468"/>
              <a:ext cx="565200" cy="417600"/>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1</a:t>
              </a:r>
            </a:p>
          </p:txBody>
        </p:sp>
        <p:grpSp>
          <p:nvGrpSpPr>
            <p:cNvPr id="130" name="Agrupar 129">
              <a:extLst>
                <a:ext uri="{FF2B5EF4-FFF2-40B4-BE49-F238E27FC236}">
                  <a16:creationId xmlns:a16="http://schemas.microsoft.com/office/drawing/2014/main" id="{08F189CD-7C58-7860-C333-055E205A39A5}"/>
                </a:ext>
              </a:extLst>
            </p:cNvPr>
            <p:cNvGrpSpPr>
              <a:grpSpLocks noChangeAspect="1"/>
            </p:cNvGrpSpPr>
            <p:nvPr/>
          </p:nvGrpSpPr>
          <p:grpSpPr>
            <a:xfrm>
              <a:off x="1664001" y="3165974"/>
              <a:ext cx="669456" cy="627615"/>
              <a:chOff x="3334312" y="2998484"/>
              <a:chExt cx="349185" cy="327361"/>
            </a:xfrm>
          </p:grpSpPr>
          <p:sp>
            <p:nvSpPr>
              <p:cNvPr id="120" name="Retângulo: Cantos Arredondados 72">
                <a:extLst>
                  <a:ext uri="{FF2B5EF4-FFF2-40B4-BE49-F238E27FC236}">
                    <a16:creationId xmlns:a16="http://schemas.microsoft.com/office/drawing/2014/main" id="{53854B91-4287-B2B4-F55A-AD977113F2D7}"/>
                  </a:ext>
                </a:extLst>
              </p:cNvPr>
              <p:cNvSpPr/>
              <p:nvPr/>
            </p:nvSpPr>
            <p:spPr>
              <a:xfrm>
                <a:off x="3334312" y="2998484"/>
                <a:ext cx="349185" cy="327361"/>
              </a:xfrm>
              <a:prstGeom prst="roundRect">
                <a:avLst/>
              </a:prstGeom>
              <a:solidFill>
                <a:schemeClr val="bg1"/>
              </a:solidFill>
              <a:ln w="19050">
                <a:solidFill>
                  <a:srgbClr val="3D78B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sz="2000" dirty="0"/>
              </a:p>
            </p:txBody>
          </p:sp>
          <p:cxnSp>
            <p:nvCxnSpPr>
              <p:cNvPr id="121" name="Conexão: Ângulo Reto 75">
                <a:extLst>
                  <a:ext uri="{FF2B5EF4-FFF2-40B4-BE49-F238E27FC236}">
                    <a16:creationId xmlns:a16="http://schemas.microsoft.com/office/drawing/2014/main" id="{A0C75EF9-2272-D350-D62D-19726A25CE53}"/>
                  </a:ext>
                </a:extLst>
              </p:cNvPr>
              <p:cNvCxnSpPr>
                <a:cxnSpLocks/>
              </p:cNvCxnSpPr>
              <p:nvPr/>
            </p:nvCxnSpPr>
            <p:spPr>
              <a:xfrm flipV="1">
                <a:off x="3431792" y="3090393"/>
                <a:ext cx="206061" cy="124701"/>
              </a:xfrm>
              <a:prstGeom prst="bent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Conexão reta 6">
                <a:extLst>
                  <a:ext uri="{FF2B5EF4-FFF2-40B4-BE49-F238E27FC236}">
                    <a16:creationId xmlns:a16="http://schemas.microsoft.com/office/drawing/2014/main" id="{A9941B24-7874-BFCA-5346-68C80A239BE7}"/>
                  </a:ext>
                </a:extLst>
              </p:cNvPr>
              <p:cNvCxnSpPr>
                <a:cxnSpLocks/>
              </p:cNvCxnSpPr>
              <p:nvPr/>
            </p:nvCxnSpPr>
            <p:spPr>
              <a:xfrm>
                <a:off x="3509042" y="3037330"/>
                <a:ext cx="0" cy="24610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Conexão reta 14">
                <a:extLst>
                  <a:ext uri="{FF2B5EF4-FFF2-40B4-BE49-F238E27FC236}">
                    <a16:creationId xmlns:a16="http://schemas.microsoft.com/office/drawing/2014/main" id="{B56A04E2-AF43-1025-55FA-EE0754E43C42}"/>
                  </a:ext>
                </a:extLst>
              </p:cNvPr>
              <p:cNvCxnSpPr>
                <a:cxnSpLocks/>
              </p:cNvCxnSpPr>
              <p:nvPr/>
            </p:nvCxnSpPr>
            <p:spPr>
              <a:xfrm rot="5400000">
                <a:off x="3507669" y="3111174"/>
                <a:ext cx="0" cy="24610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1" name="Agrupar 130">
              <a:extLst>
                <a:ext uri="{FF2B5EF4-FFF2-40B4-BE49-F238E27FC236}">
                  <a16:creationId xmlns:a16="http://schemas.microsoft.com/office/drawing/2014/main" id="{331B1336-B678-ED82-0E70-D6F4D9E5812B}"/>
                </a:ext>
              </a:extLst>
            </p:cNvPr>
            <p:cNvGrpSpPr>
              <a:grpSpLocks noChangeAspect="1"/>
            </p:cNvGrpSpPr>
            <p:nvPr/>
          </p:nvGrpSpPr>
          <p:grpSpPr>
            <a:xfrm>
              <a:off x="2849247" y="3153039"/>
              <a:ext cx="669456" cy="627615"/>
              <a:chOff x="3334312" y="2998484"/>
              <a:chExt cx="349185" cy="327361"/>
            </a:xfrm>
          </p:grpSpPr>
          <p:sp>
            <p:nvSpPr>
              <p:cNvPr id="132" name="Retângulo: Cantos Arredondados 72">
                <a:extLst>
                  <a:ext uri="{FF2B5EF4-FFF2-40B4-BE49-F238E27FC236}">
                    <a16:creationId xmlns:a16="http://schemas.microsoft.com/office/drawing/2014/main" id="{0393E9F1-B8DD-A25A-39F2-56F717B7F7B6}"/>
                  </a:ext>
                </a:extLst>
              </p:cNvPr>
              <p:cNvSpPr/>
              <p:nvPr/>
            </p:nvSpPr>
            <p:spPr>
              <a:xfrm>
                <a:off x="3334312" y="2998484"/>
                <a:ext cx="349185" cy="327361"/>
              </a:xfrm>
              <a:prstGeom prst="roundRect">
                <a:avLst/>
              </a:prstGeom>
              <a:solidFill>
                <a:schemeClr val="bg1"/>
              </a:solidFill>
              <a:ln w="19050">
                <a:solidFill>
                  <a:srgbClr val="CCAE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sz="2000" dirty="0"/>
              </a:p>
            </p:txBody>
          </p:sp>
          <p:cxnSp>
            <p:nvCxnSpPr>
              <p:cNvPr id="133" name="Conexão: Ângulo Reto 75">
                <a:extLst>
                  <a:ext uri="{FF2B5EF4-FFF2-40B4-BE49-F238E27FC236}">
                    <a16:creationId xmlns:a16="http://schemas.microsoft.com/office/drawing/2014/main" id="{8CE6E66D-C031-C20F-F183-384D3C849368}"/>
                  </a:ext>
                </a:extLst>
              </p:cNvPr>
              <p:cNvCxnSpPr>
                <a:cxnSpLocks/>
              </p:cNvCxnSpPr>
              <p:nvPr/>
            </p:nvCxnSpPr>
            <p:spPr>
              <a:xfrm flipV="1">
                <a:off x="3431792" y="3090393"/>
                <a:ext cx="206061" cy="124701"/>
              </a:xfrm>
              <a:prstGeom prst="bent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Conexão reta 6">
                <a:extLst>
                  <a:ext uri="{FF2B5EF4-FFF2-40B4-BE49-F238E27FC236}">
                    <a16:creationId xmlns:a16="http://schemas.microsoft.com/office/drawing/2014/main" id="{67122242-52D0-363C-B779-B6DB25A01F08}"/>
                  </a:ext>
                </a:extLst>
              </p:cNvPr>
              <p:cNvCxnSpPr>
                <a:cxnSpLocks/>
              </p:cNvCxnSpPr>
              <p:nvPr/>
            </p:nvCxnSpPr>
            <p:spPr>
              <a:xfrm>
                <a:off x="3509042" y="3037330"/>
                <a:ext cx="0" cy="24610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Conexão reta 14">
                <a:extLst>
                  <a:ext uri="{FF2B5EF4-FFF2-40B4-BE49-F238E27FC236}">
                    <a16:creationId xmlns:a16="http://schemas.microsoft.com/office/drawing/2014/main" id="{EE2536E5-76C9-541B-A590-752AAB20AA07}"/>
                  </a:ext>
                </a:extLst>
              </p:cNvPr>
              <p:cNvCxnSpPr>
                <a:cxnSpLocks/>
              </p:cNvCxnSpPr>
              <p:nvPr/>
            </p:nvCxnSpPr>
            <p:spPr>
              <a:xfrm rot="5400000">
                <a:off x="3507669" y="3111174"/>
                <a:ext cx="0" cy="24610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6" name="Agrupar 135">
              <a:extLst>
                <a:ext uri="{FF2B5EF4-FFF2-40B4-BE49-F238E27FC236}">
                  <a16:creationId xmlns:a16="http://schemas.microsoft.com/office/drawing/2014/main" id="{082EF343-43AE-CD4C-E8F3-59EB00F0E473}"/>
                </a:ext>
              </a:extLst>
            </p:cNvPr>
            <p:cNvGrpSpPr>
              <a:grpSpLocks noChangeAspect="1"/>
            </p:cNvGrpSpPr>
            <p:nvPr/>
          </p:nvGrpSpPr>
          <p:grpSpPr>
            <a:xfrm>
              <a:off x="4981233" y="3155204"/>
              <a:ext cx="669456" cy="627615"/>
              <a:chOff x="3334312" y="2998484"/>
              <a:chExt cx="349185" cy="327361"/>
            </a:xfrm>
          </p:grpSpPr>
          <p:sp>
            <p:nvSpPr>
              <p:cNvPr id="137" name="Retângulo: Cantos Arredondados 72">
                <a:extLst>
                  <a:ext uri="{FF2B5EF4-FFF2-40B4-BE49-F238E27FC236}">
                    <a16:creationId xmlns:a16="http://schemas.microsoft.com/office/drawing/2014/main" id="{CF8175B9-BCFB-8D2C-D14D-D6881A035DD5}"/>
                  </a:ext>
                </a:extLst>
              </p:cNvPr>
              <p:cNvSpPr/>
              <p:nvPr/>
            </p:nvSpPr>
            <p:spPr>
              <a:xfrm>
                <a:off x="3334312" y="2998484"/>
                <a:ext cx="349185" cy="327361"/>
              </a:xfrm>
              <a:prstGeom prst="roundRect">
                <a:avLst/>
              </a:prstGeom>
              <a:solidFill>
                <a:schemeClr val="bg1"/>
              </a:solidFill>
              <a:ln w="19050">
                <a:solidFill>
                  <a:srgbClr val="B752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sz="2000" dirty="0"/>
              </a:p>
            </p:txBody>
          </p:sp>
          <p:cxnSp>
            <p:nvCxnSpPr>
              <p:cNvPr id="138" name="Conexão: Ângulo Reto 75">
                <a:extLst>
                  <a:ext uri="{FF2B5EF4-FFF2-40B4-BE49-F238E27FC236}">
                    <a16:creationId xmlns:a16="http://schemas.microsoft.com/office/drawing/2014/main" id="{250C6F17-5B15-3C82-B064-3A6492A72376}"/>
                  </a:ext>
                </a:extLst>
              </p:cNvPr>
              <p:cNvCxnSpPr>
                <a:cxnSpLocks/>
              </p:cNvCxnSpPr>
              <p:nvPr/>
            </p:nvCxnSpPr>
            <p:spPr>
              <a:xfrm flipV="1">
                <a:off x="3431792" y="3090393"/>
                <a:ext cx="206061" cy="124701"/>
              </a:xfrm>
              <a:prstGeom prst="bent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Conexão reta 6">
                <a:extLst>
                  <a:ext uri="{FF2B5EF4-FFF2-40B4-BE49-F238E27FC236}">
                    <a16:creationId xmlns:a16="http://schemas.microsoft.com/office/drawing/2014/main" id="{0D65E8A0-0A22-FFFD-43B0-925EA1182798}"/>
                  </a:ext>
                </a:extLst>
              </p:cNvPr>
              <p:cNvCxnSpPr>
                <a:cxnSpLocks/>
              </p:cNvCxnSpPr>
              <p:nvPr/>
            </p:nvCxnSpPr>
            <p:spPr>
              <a:xfrm>
                <a:off x="3509042" y="3037330"/>
                <a:ext cx="0" cy="24610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Conexão reta 14">
                <a:extLst>
                  <a:ext uri="{FF2B5EF4-FFF2-40B4-BE49-F238E27FC236}">
                    <a16:creationId xmlns:a16="http://schemas.microsoft.com/office/drawing/2014/main" id="{9ACCB567-366D-5A61-AEAD-7740DFFEA610}"/>
                  </a:ext>
                </a:extLst>
              </p:cNvPr>
              <p:cNvCxnSpPr>
                <a:cxnSpLocks/>
              </p:cNvCxnSpPr>
              <p:nvPr/>
            </p:nvCxnSpPr>
            <p:spPr>
              <a:xfrm rot="5400000">
                <a:off x="3507669" y="3111174"/>
                <a:ext cx="0" cy="24610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Agrupar 140">
              <a:extLst>
                <a:ext uri="{FF2B5EF4-FFF2-40B4-BE49-F238E27FC236}">
                  <a16:creationId xmlns:a16="http://schemas.microsoft.com/office/drawing/2014/main" id="{A7934372-F48B-D7D8-A005-DADF86B80124}"/>
                </a:ext>
              </a:extLst>
            </p:cNvPr>
            <p:cNvGrpSpPr>
              <a:grpSpLocks noChangeAspect="1"/>
            </p:cNvGrpSpPr>
            <p:nvPr/>
          </p:nvGrpSpPr>
          <p:grpSpPr>
            <a:xfrm>
              <a:off x="6493168" y="3155142"/>
              <a:ext cx="669456" cy="627615"/>
              <a:chOff x="3334312" y="2998484"/>
              <a:chExt cx="349185" cy="327361"/>
            </a:xfrm>
          </p:grpSpPr>
          <p:sp>
            <p:nvSpPr>
              <p:cNvPr id="142" name="Retângulo: Cantos Arredondados 72">
                <a:extLst>
                  <a:ext uri="{FF2B5EF4-FFF2-40B4-BE49-F238E27FC236}">
                    <a16:creationId xmlns:a16="http://schemas.microsoft.com/office/drawing/2014/main" id="{C3B09D07-95A5-872A-D435-054E741A9004}"/>
                  </a:ext>
                </a:extLst>
              </p:cNvPr>
              <p:cNvSpPr/>
              <p:nvPr/>
            </p:nvSpPr>
            <p:spPr>
              <a:xfrm>
                <a:off x="3334312" y="2998484"/>
                <a:ext cx="349185" cy="327361"/>
              </a:xfrm>
              <a:prstGeom prst="roundRect">
                <a:avLst/>
              </a:prstGeom>
              <a:solidFill>
                <a:schemeClr val="bg1"/>
              </a:solidFill>
              <a:ln w="19050">
                <a:solidFill>
                  <a:srgbClr val="8952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sz="2000" dirty="0"/>
              </a:p>
            </p:txBody>
          </p:sp>
          <p:cxnSp>
            <p:nvCxnSpPr>
              <p:cNvPr id="143" name="Conexão: Ângulo Reto 75">
                <a:extLst>
                  <a:ext uri="{FF2B5EF4-FFF2-40B4-BE49-F238E27FC236}">
                    <a16:creationId xmlns:a16="http://schemas.microsoft.com/office/drawing/2014/main" id="{5FA748AF-2B57-9E6F-07A8-BB8384D12E47}"/>
                  </a:ext>
                </a:extLst>
              </p:cNvPr>
              <p:cNvCxnSpPr>
                <a:cxnSpLocks/>
              </p:cNvCxnSpPr>
              <p:nvPr/>
            </p:nvCxnSpPr>
            <p:spPr>
              <a:xfrm flipV="1">
                <a:off x="3431792" y="3090393"/>
                <a:ext cx="206061" cy="124701"/>
              </a:xfrm>
              <a:prstGeom prst="bent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Conexão reta 6">
                <a:extLst>
                  <a:ext uri="{FF2B5EF4-FFF2-40B4-BE49-F238E27FC236}">
                    <a16:creationId xmlns:a16="http://schemas.microsoft.com/office/drawing/2014/main" id="{6261A752-BBE6-1480-42B9-DD95FBE41434}"/>
                  </a:ext>
                </a:extLst>
              </p:cNvPr>
              <p:cNvCxnSpPr>
                <a:cxnSpLocks/>
              </p:cNvCxnSpPr>
              <p:nvPr/>
            </p:nvCxnSpPr>
            <p:spPr>
              <a:xfrm>
                <a:off x="3509042" y="3037330"/>
                <a:ext cx="0" cy="24610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Conexão reta 14">
                <a:extLst>
                  <a:ext uri="{FF2B5EF4-FFF2-40B4-BE49-F238E27FC236}">
                    <a16:creationId xmlns:a16="http://schemas.microsoft.com/office/drawing/2014/main" id="{84500344-A2EF-C12D-354D-FA96CF24392A}"/>
                  </a:ext>
                </a:extLst>
              </p:cNvPr>
              <p:cNvCxnSpPr>
                <a:cxnSpLocks/>
              </p:cNvCxnSpPr>
              <p:nvPr/>
            </p:nvCxnSpPr>
            <p:spPr>
              <a:xfrm rot="5400000">
                <a:off x="3507669" y="3111174"/>
                <a:ext cx="0" cy="24610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6" name="Agrupar 145">
              <a:extLst>
                <a:ext uri="{FF2B5EF4-FFF2-40B4-BE49-F238E27FC236}">
                  <a16:creationId xmlns:a16="http://schemas.microsoft.com/office/drawing/2014/main" id="{433A5254-67AA-0835-9F4E-D2926934E0C6}"/>
                </a:ext>
              </a:extLst>
            </p:cNvPr>
            <p:cNvGrpSpPr>
              <a:grpSpLocks noChangeAspect="1"/>
            </p:cNvGrpSpPr>
            <p:nvPr/>
          </p:nvGrpSpPr>
          <p:grpSpPr>
            <a:xfrm>
              <a:off x="7699340" y="2836263"/>
              <a:ext cx="669456" cy="627615"/>
              <a:chOff x="5636710" y="1683832"/>
              <a:chExt cx="685800" cy="642937"/>
            </a:xfrm>
          </p:grpSpPr>
          <p:sp>
            <p:nvSpPr>
              <p:cNvPr id="147" name="Retângulo: Cantos Arredondados 212">
                <a:extLst>
                  <a:ext uri="{FF2B5EF4-FFF2-40B4-BE49-F238E27FC236}">
                    <a16:creationId xmlns:a16="http://schemas.microsoft.com/office/drawing/2014/main" id="{017BB197-2767-3B6B-2668-044BA664712D}"/>
                  </a:ext>
                </a:extLst>
              </p:cNvPr>
              <p:cNvSpPr/>
              <p:nvPr/>
            </p:nvSpPr>
            <p:spPr>
              <a:xfrm>
                <a:off x="5636710" y="1683832"/>
                <a:ext cx="685800" cy="642937"/>
              </a:xfrm>
              <a:prstGeom prst="roundRect">
                <a:avLst/>
              </a:prstGeom>
              <a:solidFill>
                <a:schemeClr val="bg1"/>
              </a:solidFill>
              <a:ln w="19050">
                <a:solidFill>
                  <a:srgbClr val="BB25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sz="2000" dirty="0"/>
              </a:p>
            </p:txBody>
          </p:sp>
          <p:grpSp>
            <p:nvGrpSpPr>
              <p:cNvPr id="148" name="Agrupar 147">
                <a:extLst>
                  <a:ext uri="{FF2B5EF4-FFF2-40B4-BE49-F238E27FC236}">
                    <a16:creationId xmlns:a16="http://schemas.microsoft.com/office/drawing/2014/main" id="{10361EB8-E7D4-6E83-ED92-D82D19ABEC84}"/>
                  </a:ext>
                </a:extLst>
              </p:cNvPr>
              <p:cNvGrpSpPr/>
              <p:nvPr/>
            </p:nvGrpSpPr>
            <p:grpSpPr>
              <a:xfrm>
                <a:off x="5691610" y="1717300"/>
                <a:ext cx="576000" cy="576000"/>
                <a:chOff x="7547207" y="4287872"/>
                <a:chExt cx="576000" cy="576000"/>
              </a:xfrm>
            </p:grpSpPr>
            <p:pic>
              <p:nvPicPr>
                <p:cNvPr id="149" name="Gráfico 148" descr="Adicionar destaque">
                  <a:extLst>
                    <a:ext uri="{FF2B5EF4-FFF2-40B4-BE49-F238E27FC236}">
                      <a16:creationId xmlns:a16="http://schemas.microsoft.com/office/drawing/2014/main" id="{E02B2A07-3FC3-B642-3805-0D61E035AD5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547207" y="4287872"/>
                  <a:ext cx="576000" cy="576000"/>
                </a:xfrm>
                <a:prstGeom prst="rect">
                  <a:avLst/>
                </a:prstGeom>
              </p:spPr>
            </p:pic>
            <p:cxnSp>
              <p:nvCxnSpPr>
                <p:cNvPr id="150" name="Conexão: Ângulo Reto 215">
                  <a:extLst>
                    <a:ext uri="{FF2B5EF4-FFF2-40B4-BE49-F238E27FC236}">
                      <a16:creationId xmlns:a16="http://schemas.microsoft.com/office/drawing/2014/main" id="{415CFF49-287E-B9C1-B21F-5B4C96877835}"/>
                    </a:ext>
                  </a:extLst>
                </p:cNvPr>
                <p:cNvCxnSpPr>
                  <a:cxnSpLocks/>
                </p:cNvCxnSpPr>
                <p:nvPr/>
              </p:nvCxnSpPr>
              <p:spPr>
                <a:xfrm flipV="1">
                  <a:off x="7683759" y="4434913"/>
                  <a:ext cx="404705" cy="244913"/>
                </a:xfrm>
                <a:prstGeom prst="bent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61" name="Retângulo 160">
              <a:extLst>
                <a:ext uri="{FF2B5EF4-FFF2-40B4-BE49-F238E27FC236}">
                  <a16:creationId xmlns:a16="http://schemas.microsoft.com/office/drawing/2014/main" id="{0759433F-494E-2B49-B80C-8823E20CFDF7}"/>
                </a:ext>
              </a:extLst>
            </p:cNvPr>
            <p:cNvSpPr/>
            <p:nvPr/>
          </p:nvSpPr>
          <p:spPr>
            <a:xfrm>
              <a:off x="553261" y="2233847"/>
              <a:ext cx="483179" cy="352253"/>
            </a:xfrm>
            <a:prstGeom prst="rect">
              <a:avLst/>
            </a:prstGeom>
            <a:solidFill>
              <a:schemeClr val="bg1"/>
            </a:solidFill>
            <a:ln w="1905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2</a:t>
              </a:r>
            </a:p>
          </p:txBody>
        </p:sp>
        <p:sp>
          <p:nvSpPr>
            <p:cNvPr id="162" name="Retângulo 161">
              <a:extLst>
                <a:ext uri="{FF2B5EF4-FFF2-40B4-BE49-F238E27FC236}">
                  <a16:creationId xmlns:a16="http://schemas.microsoft.com/office/drawing/2014/main" id="{D95C50E5-E443-5744-310A-B789C3C3605C}"/>
                </a:ext>
              </a:extLst>
            </p:cNvPr>
            <p:cNvSpPr/>
            <p:nvPr/>
          </p:nvSpPr>
          <p:spPr>
            <a:xfrm>
              <a:off x="555228" y="4662449"/>
              <a:ext cx="483179" cy="352253"/>
            </a:xfrm>
            <a:prstGeom prst="rect">
              <a:avLst/>
            </a:prstGeom>
            <a:solidFill>
              <a:schemeClr val="bg1"/>
            </a:solidFill>
            <a:ln w="19050">
              <a:solidFill>
                <a:srgbClr val="BB25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a:t>
              </a:r>
            </a:p>
          </p:txBody>
        </p:sp>
        <p:cxnSp>
          <p:nvCxnSpPr>
            <p:cNvPr id="169" name="Conexão em Ângulos Retos 168">
              <a:extLst>
                <a:ext uri="{FF2B5EF4-FFF2-40B4-BE49-F238E27FC236}">
                  <a16:creationId xmlns:a16="http://schemas.microsoft.com/office/drawing/2014/main" id="{639CD270-E2A2-C323-516A-4BB140DC4E9B}"/>
                </a:ext>
              </a:extLst>
            </p:cNvPr>
            <p:cNvCxnSpPr>
              <a:cxnSpLocks/>
            </p:cNvCxnSpPr>
            <p:nvPr/>
          </p:nvCxnSpPr>
          <p:spPr>
            <a:xfrm rot="5400000" flipH="1" flipV="1">
              <a:off x="6227843" y="4426482"/>
              <a:ext cx="438912" cy="384048"/>
            </a:xfrm>
            <a:prstGeom prst="bentConnector3">
              <a:avLst>
                <a:gd name="adj1" fmla="val 100000"/>
              </a:avLst>
            </a:prstGeom>
            <a:ln w="28575">
              <a:solidFill>
                <a:srgbClr val="895299"/>
              </a:solidFill>
              <a:tailEnd type="triangle"/>
            </a:ln>
          </p:spPr>
          <p:style>
            <a:lnRef idx="2">
              <a:schemeClr val="accent1"/>
            </a:lnRef>
            <a:fillRef idx="0">
              <a:schemeClr val="accent1"/>
            </a:fillRef>
            <a:effectRef idx="1">
              <a:schemeClr val="accent1"/>
            </a:effectRef>
            <a:fontRef idx="minor">
              <a:schemeClr val="tx1"/>
            </a:fontRef>
          </p:style>
        </p:cxnSp>
        <p:cxnSp>
          <p:nvCxnSpPr>
            <p:cNvPr id="170" name="Conexão Reta Unidirecional 169">
              <a:extLst>
                <a:ext uri="{FF2B5EF4-FFF2-40B4-BE49-F238E27FC236}">
                  <a16:creationId xmlns:a16="http://schemas.microsoft.com/office/drawing/2014/main" id="{475591CF-994E-6FC2-6868-B48F98D729D6}"/>
                </a:ext>
              </a:extLst>
            </p:cNvPr>
            <p:cNvCxnSpPr>
              <a:cxnSpLocks/>
              <a:stCxn id="162" idx="3"/>
            </p:cNvCxnSpPr>
            <p:nvPr/>
          </p:nvCxnSpPr>
          <p:spPr>
            <a:xfrm flipV="1">
              <a:off x="1038407" y="4828616"/>
              <a:ext cx="5231915" cy="9960"/>
            </a:xfrm>
            <a:prstGeom prst="straightConnector1">
              <a:avLst/>
            </a:prstGeom>
            <a:ln w="28575">
              <a:solidFill>
                <a:srgbClr val="BB256C"/>
              </a:solidFill>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8" name="Retângulo 87">
                  <a:extLst>
                    <a:ext uri="{FF2B5EF4-FFF2-40B4-BE49-F238E27FC236}">
                      <a16:creationId xmlns:a16="http://schemas.microsoft.com/office/drawing/2014/main" id="{533BDC73-6D7C-6B63-D185-B78BC9F71BF1}"/>
                    </a:ext>
                  </a:extLst>
                </p:cNvPr>
                <p:cNvSpPr/>
                <p:nvPr/>
              </p:nvSpPr>
              <p:spPr>
                <a:xfrm>
                  <a:off x="6065336" y="4492441"/>
                  <a:ext cx="503999" cy="242890"/>
                </a:xfrm>
                <a:prstGeom prst="rect">
                  <a:avLst/>
                </a:prstGeom>
                <a:solidFill>
                  <a:schemeClr val="bg1"/>
                </a:solidFill>
                <a:ln w="9525">
                  <a:solidFill>
                    <a:srgbClr val="8952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PT" sz="1200" b="0" i="1" smtClean="0">
                            <a:solidFill>
                              <a:schemeClr val="tx1"/>
                            </a:solidFill>
                            <a:latin typeface="Cambria Math" panose="02040503050406030204" pitchFamily="18" charset="0"/>
                          </a:rPr>
                          <m:t>×4.38</m:t>
                        </m:r>
                      </m:oMath>
                    </m:oMathPara>
                  </a14:m>
                  <a:endParaRPr lang="en-US" sz="1400" dirty="0">
                    <a:solidFill>
                      <a:schemeClr val="tx1"/>
                    </a:solidFill>
                  </a:endParaRPr>
                </a:p>
              </p:txBody>
            </p:sp>
          </mc:Choice>
          <mc:Fallback xmlns="">
            <p:sp>
              <p:nvSpPr>
                <p:cNvPr id="88" name="Retângulo 87">
                  <a:extLst>
                    <a:ext uri="{FF2B5EF4-FFF2-40B4-BE49-F238E27FC236}">
                      <a16:creationId xmlns:a16="http://schemas.microsoft.com/office/drawing/2014/main" id="{533BDC73-6D7C-6B63-D185-B78BC9F71BF1}"/>
                    </a:ext>
                  </a:extLst>
                </p:cNvPr>
                <p:cNvSpPr>
                  <a:spLocks noRot="1" noChangeAspect="1" noMove="1" noResize="1" noEditPoints="1" noAdjustHandles="1" noChangeArrowheads="1" noChangeShapeType="1" noTextEdit="1"/>
                </p:cNvSpPr>
                <p:nvPr/>
              </p:nvSpPr>
              <p:spPr>
                <a:xfrm>
                  <a:off x="6065336" y="4492441"/>
                  <a:ext cx="503999" cy="242890"/>
                </a:xfrm>
                <a:prstGeom prst="rect">
                  <a:avLst/>
                </a:prstGeom>
                <a:blipFill>
                  <a:blip r:embed="rId18"/>
                  <a:stretch>
                    <a:fillRect/>
                  </a:stretch>
                </a:blipFill>
                <a:ln w="9525">
                  <a:solidFill>
                    <a:srgbClr val="895299"/>
                  </a:solidFill>
                </a:ln>
              </p:spPr>
              <p:txBody>
                <a:bodyPr/>
                <a:lstStyle/>
                <a:p>
                  <a:r>
                    <a:rPr lang="en-US">
                      <a:noFill/>
                    </a:rPr>
                    <a:t> </a:t>
                  </a:r>
                </a:p>
              </p:txBody>
            </p:sp>
          </mc:Fallback>
        </mc:AlternateContent>
      </p:grpSp>
      <p:sp>
        <p:nvSpPr>
          <p:cNvPr id="184" name="Título 1">
            <a:extLst>
              <a:ext uri="{FF2B5EF4-FFF2-40B4-BE49-F238E27FC236}">
                <a16:creationId xmlns:a16="http://schemas.microsoft.com/office/drawing/2014/main" id="{77D952A0-9436-B9E8-51E9-11BFA3F5B874}"/>
              </a:ext>
            </a:extLst>
          </p:cNvPr>
          <p:cNvSpPr txBox="1">
            <a:spLocks/>
          </p:cNvSpPr>
          <p:nvPr/>
        </p:nvSpPr>
        <p:spPr>
          <a:xfrm>
            <a:off x="0" y="1"/>
            <a:ext cx="12192000" cy="999460"/>
          </a:xfrm>
          <a:prstGeom prst="rect">
            <a:avLst/>
          </a:prstGeom>
          <a:solidFill>
            <a:schemeClr val="bg1">
              <a:lumMod val="9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sz="3200" b="1" dirty="0">
                <a:solidFill>
                  <a:srgbClr val="1990B0"/>
                </a:solidFill>
                <a:cs typeface="Arial" panose="020B0604020202020204" pitchFamily="34" charset="0"/>
              </a:rPr>
              <a:t>  </a:t>
            </a:r>
            <a:r>
              <a:rPr lang="en-US" sz="2800" b="1" dirty="0">
                <a:cs typeface="Arial" panose="020B0604020202020204" pitchFamily="34" charset="0"/>
              </a:rPr>
              <a:t> LSTM</a:t>
            </a:r>
            <a:r>
              <a:rPr lang="en-US" sz="2800" dirty="0">
                <a:cs typeface="Arial" panose="020B0604020202020204" pitchFamily="34" charset="0"/>
              </a:rPr>
              <a:t> </a:t>
            </a:r>
            <a:r>
              <a:rPr lang="en-US" sz="2800" b="1" dirty="0">
                <a:cs typeface="Arial" panose="020B0604020202020204" pitchFamily="34" charset="0"/>
              </a:rPr>
              <a:t>details </a:t>
            </a:r>
            <a:r>
              <a:rPr lang="en-US" sz="2800" dirty="0">
                <a:cs typeface="Arial" panose="020B0604020202020204" pitchFamily="34" charset="0"/>
              </a:rPr>
              <a:t>(1 hidden layer, 1 cell/neuron, 1 input and 1 output)</a:t>
            </a:r>
            <a:endParaRPr lang="en-US" sz="2800" b="1" dirty="0">
              <a:cs typeface="Arial" panose="020B0604020202020204" pitchFamily="34" charset="0"/>
            </a:endParaRPr>
          </a:p>
        </p:txBody>
      </p:sp>
      <mc:AlternateContent xmlns:mc="http://schemas.openxmlformats.org/markup-compatibility/2006" xmlns:a14="http://schemas.microsoft.com/office/drawing/2010/main">
        <mc:Choice Requires="a14">
          <p:sp>
            <p:nvSpPr>
              <p:cNvPr id="288" name="CaixaDeTexto 287">
                <a:extLst>
                  <a:ext uri="{FF2B5EF4-FFF2-40B4-BE49-F238E27FC236}">
                    <a16:creationId xmlns:a16="http://schemas.microsoft.com/office/drawing/2014/main" id="{A3B5BCE3-A019-D160-5412-4732D1F783E5}"/>
                  </a:ext>
                </a:extLst>
              </p:cNvPr>
              <p:cNvSpPr txBox="1"/>
              <p:nvPr/>
            </p:nvSpPr>
            <p:spPr>
              <a:xfrm>
                <a:off x="7114211" y="3130018"/>
                <a:ext cx="1270601" cy="307777"/>
              </a:xfrm>
              <a:prstGeom prst="rect">
                <a:avLst/>
              </a:prstGeom>
              <a:noFill/>
            </p:spPr>
            <p:txBody>
              <a:bodyPr wrap="square">
                <a:spAutoFit/>
              </a:bodyPr>
              <a:lstStyle/>
              <a:p>
                <a:r>
                  <a:rPr lang="pt-PT" sz="1400" dirty="0">
                    <a:latin typeface="Cambria Math" panose="02040503050406030204" pitchFamily="18" charset="0"/>
                    <a:ea typeface="Cambria Math" panose="02040503050406030204" pitchFamily="18" charset="0"/>
                  </a:rPr>
                  <a:t>output gate </a:t>
                </a:r>
                <a14:m>
                  <m:oMath xmlns:m="http://schemas.openxmlformats.org/officeDocument/2006/math">
                    <m:sSub>
                      <m:sSubPr>
                        <m:ctrlPr>
                          <a:rPr lang="pt-PT" sz="1400" b="0" i="1" smtClean="0">
                            <a:latin typeface="Cambria Math" panose="02040503050406030204" pitchFamily="18" charset="0"/>
                            <a:ea typeface="Cambria Math" panose="02040503050406030204" pitchFamily="18" charset="0"/>
                          </a:rPr>
                        </m:ctrlPr>
                      </m:sSubPr>
                      <m:e>
                        <m:acc>
                          <m:accPr>
                            <m:chr m:val="̅"/>
                            <m:ctrlPr>
                              <a:rPr lang="pt-PT" sz="1400" i="1" smtClean="0">
                                <a:latin typeface="Cambria Math" panose="02040503050406030204" pitchFamily="18" charset="0"/>
                                <a:ea typeface="Cambria Math" panose="02040503050406030204" pitchFamily="18" charset="0"/>
                              </a:rPr>
                            </m:ctrlPr>
                          </m:accPr>
                          <m:e>
                            <m:r>
                              <a:rPr lang="pt-PT" sz="1400" b="0" i="1" smtClean="0">
                                <a:latin typeface="Cambria Math" panose="02040503050406030204" pitchFamily="18" charset="0"/>
                                <a:ea typeface="Cambria Math" panose="02040503050406030204" pitchFamily="18" charset="0"/>
                              </a:rPr>
                              <m:t>𝑦</m:t>
                            </m:r>
                          </m:e>
                        </m:acc>
                      </m:e>
                      <m:sub>
                        <m:r>
                          <a:rPr lang="pt-PT" sz="1400" b="0" i="1" smtClean="0">
                            <a:latin typeface="Cambria Math" panose="02040503050406030204" pitchFamily="18" charset="0"/>
                            <a:ea typeface="Cambria Math" panose="02040503050406030204" pitchFamily="18" charset="0"/>
                          </a:rPr>
                          <m:t>2</m:t>
                        </m:r>
                      </m:sub>
                    </m:sSub>
                  </m:oMath>
                </a14:m>
                <a:endParaRPr lang="pt-PT" sz="1400" dirty="0"/>
              </a:p>
            </p:txBody>
          </p:sp>
        </mc:Choice>
        <mc:Fallback xmlns="">
          <p:sp>
            <p:nvSpPr>
              <p:cNvPr id="288" name="CaixaDeTexto 287">
                <a:extLst>
                  <a:ext uri="{FF2B5EF4-FFF2-40B4-BE49-F238E27FC236}">
                    <a16:creationId xmlns:a16="http://schemas.microsoft.com/office/drawing/2014/main" id="{A3B5BCE3-A019-D160-5412-4732D1F783E5}"/>
                  </a:ext>
                </a:extLst>
              </p:cNvPr>
              <p:cNvSpPr txBox="1">
                <a:spLocks noRot="1" noChangeAspect="1" noMove="1" noResize="1" noEditPoints="1" noAdjustHandles="1" noChangeArrowheads="1" noChangeShapeType="1" noTextEdit="1"/>
              </p:cNvSpPr>
              <p:nvPr/>
            </p:nvSpPr>
            <p:spPr>
              <a:xfrm>
                <a:off x="7114211" y="3130018"/>
                <a:ext cx="1270601" cy="307777"/>
              </a:xfrm>
              <a:prstGeom prst="rect">
                <a:avLst/>
              </a:prstGeom>
              <a:blipFill>
                <a:blip r:embed="rId19"/>
                <a:stretch>
                  <a:fillRect l="-2000"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0" name="CaixaDeTexto 289">
                <a:extLst>
                  <a:ext uri="{FF2B5EF4-FFF2-40B4-BE49-F238E27FC236}">
                    <a16:creationId xmlns:a16="http://schemas.microsoft.com/office/drawing/2014/main" id="{2DFBEA91-FE8D-75E4-689B-A2E60FD786E1}"/>
                  </a:ext>
                </a:extLst>
              </p:cNvPr>
              <p:cNvSpPr txBox="1"/>
              <p:nvPr/>
            </p:nvSpPr>
            <p:spPr>
              <a:xfrm>
                <a:off x="4022155" y="3098619"/>
                <a:ext cx="1166084" cy="307777"/>
              </a:xfrm>
              <a:prstGeom prst="rect">
                <a:avLst/>
              </a:prstGeom>
              <a:noFill/>
            </p:spPr>
            <p:txBody>
              <a:bodyPr wrap="square">
                <a:spAutoFit/>
              </a:bodyPr>
              <a:lstStyle/>
              <a:p>
                <a:r>
                  <a:rPr lang="pt-PT" sz="1400" dirty="0">
                    <a:latin typeface="Cambria Math" panose="02040503050406030204" pitchFamily="18" charset="0"/>
                    <a:ea typeface="Cambria Math" panose="02040503050406030204" pitchFamily="18" charset="0"/>
                  </a:rPr>
                  <a:t>input gate </a:t>
                </a:r>
                <a14:m>
                  <m:oMath xmlns:m="http://schemas.openxmlformats.org/officeDocument/2006/math">
                    <m:sSub>
                      <m:sSubPr>
                        <m:ctrlPr>
                          <a:rPr lang="pt-PT" sz="1400" b="0" i="1" smtClean="0">
                            <a:latin typeface="Cambria Math" panose="02040503050406030204" pitchFamily="18" charset="0"/>
                            <a:ea typeface="Cambria Math" panose="02040503050406030204" pitchFamily="18" charset="0"/>
                          </a:rPr>
                        </m:ctrlPr>
                      </m:sSubPr>
                      <m:e>
                        <m:r>
                          <a:rPr lang="pt-PT" sz="1400" b="0" i="1" smtClean="0">
                            <a:latin typeface="Cambria Math" panose="02040503050406030204" pitchFamily="18" charset="0"/>
                            <a:ea typeface="Cambria Math" panose="02040503050406030204" pitchFamily="18" charset="0"/>
                          </a:rPr>
                          <m:t>𝑖</m:t>
                        </m:r>
                      </m:e>
                      <m:sub>
                        <m:r>
                          <a:rPr lang="pt-PT" sz="1400" b="0" i="1" smtClean="0">
                            <a:latin typeface="Cambria Math" panose="02040503050406030204" pitchFamily="18" charset="0"/>
                            <a:ea typeface="Cambria Math" panose="02040503050406030204" pitchFamily="18" charset="0"/>
                          </a:rPr>
                          <m:t>2</m:t>
                        </m:r>
                      </m:sub>
                    </m:sSub>
                  </m:oMath>
                </a14:m>
                <a:r>
                  <a:rPr lang="pt-PT" sz="1400" dirty="0">
                    <a:latin typeface="Cambria Math" panose="02040503050406030204" pitchFamily="18" charset="0"/>
                    <a:ea typeface="Cambria Math" panose="02040503050406030204" pitchFamily="18" charset="0"/>
                  </a:rPr>
                  <a:t> </a:t>
                </a:r>
                <a:endParaRPr lang="pt-PT" sz="1400" dirty="0"/>
              </a:p>
            </p:txBody>
          </p:sp>
        </mc:Choice>
        <mc:Fallback xmlns="">
          <p:sp>
            <p:nvSpPr>
              <p:cNvPr id="290" name="CaixaDeTexto 289">
                <a:extLst>
                  <a:ext uri="{FF2B5EF4-FFF2-40B4-BE49-F238E27FC236}">
                    <a16:creationId xmlns:a16="http://schemas.microsoft.com/office/drawing/2014/main" id="{2DFBEA91-FE8D-75E4-689B-A2E60FD786E1}"/>
                  </a:ext>
                </a:extLst>
              </p:cNvPr>
              <p:cNvSpPr txBox="1">
                <a:spLocks noRot="1" noChangeAspect="1" noMove="1" noResize="1" noEditPoints="1" noAdjustHandles="1" noChangeArrowheads="1" noChangeShapeType="1" noTextEdit="1"/>
              </p:cNvSpPr>
              <p:nvPr/>
            </p:nvSpPr>
            <p:spPr>
              <a:xfrm>
                <a:off x="4022155" y="3098619"/>
                <a:ext cx="1166084" cy="307777"/>
              </a:xfrm>
              <a:prstGeom prst="rect">
                <a:avLst/>
              </a:prstGeom>
              <a:blipFill>
                <a:blip r:embed="rId20"/>
                <a:stretch>
                  <a:fillRect l="-1075" t="-3846" b="-19231"/>
                </a:stretch>
              </a:blipFill>
            </p:spPr>
            <p:txBody>
              <a:bodyPr/>
              <a:lstStyle/>
              <a:p>
                <a:r>
                  <a:rPr lang="en-US">
                    <a:noFill/>
                  </a:rPr>
                  <a:t> </a:t>
                </a:r>
              </a:p>
            </p:txBody>
          </p:sp>
        </mc:Fallback>
      </mc:AlternateContent>
      <p:cxnSp>
        <p:nvCxnSpPr>
          <p:cNvPr id="291" name="Conexão reta 169">
            <a:extLst>
              <a:ext uri="{FF2B5EF4-FFF2-40B4-BE49-F238E27FC236}">
                <a16:creationId xmlns:a16="http://schemas.microsoft.com/office/drawing/2014/main" id="{08B4631B-D1AB-7193-599D-AAA256CE9EFE}"/>
              </a:ext>
            </a:extLst>
          </p:cNvPr>
          <p:cNvCxnSpPr>
            <a:cxnSpLocks/>
          </p:cNvCxnSpPr>
          <p:nvPr/>
        </p:nvCxnSpPr>
        <p:spPr>
          <a:xfrm flipH="1">
            <a:off x="4909495" y="3160389"/>
            <a:ext cx="72146" cy="14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3" name="CaixaDeTexto 292">
                <a:extLst>
                  <a:ext uri="{FF2B5EF4-FFF2-40B4-BE49-F238E27FC236}">
                    <a16:creationId xmlns:a16="http://schemas.microsoft.com/office/drawing/2014/main" id="{8272C0F7-FFAF-BFEC-9EEA-69B471C8786E}"/>
                  </a:ext>
                </a:extLst>
              </p:cNvPr>
              <p:cNvSpPr txBox="1"/>
              <p:nvPr/>
            </p:nvSpPr>
            <p:spPr>
              <a:xfrm>
                <a:off x="1959360" y="3105144"/>
                <a:ext cx="1299428" cy="313034"/>
              </a:xfrm>
              <a:prstGeom prst="rect">
                <a:avLst/>
              </a:prstGeom>
              <a:noFill/>
            </p:spPr>
            <p:txBody>
              <a:bodyPr wrap="square">
                <a:spAutoFit/>
              </a:bodyPr>
              <a:lstStyle/>
              <a:p>
                <a:r>
                  <a:rPr lang="pt-PT" sz="1400" dirty="0">
                    <a:latin typeface="Cambria Math" panose="02040503050406030204" pitchFamily="18" charset="0"/>
                    <a:ea typeface="Cambria Math" panose="02040503050406030204" pitchFamily="18" charset="0"/>
                  </a:rPr>
                  <a:t>forget gate </a:t>
                </a:r>
                <a14:m>
                  <m:oMath xmlns:m="http://schemas.openxmlformats.org/officeDocument/2006/math">
                    <m:sSub>
                      <m:sSubPr>
                        <m:ctrlPr>
                          <a:rPr lang="pt-PT" sz="1400" b="0" i="1" smtClean="0">
                            <a:latin typeface="Cambria Math" panose="02040503050406030204" pitchFamily="18" charset="0"/>
                            <a:ea typeface="Cambria Math" panose="02040503050406030204" pitchFamily="18" charset="0"/>
                          </a:rPr>
                        </m:ctrlPr>
                      </m:sSubPr>
                      <m:e>
                        <m:acc>
                          <m:accPr>
                            <m:chr m:val="̅"/>
                            <m:ctrlPr>
                              <a:rPr lang="pt-PT" sz="1400" i="1" smtClean="0">
                                <a:latin typeface="Cambria Math" panose="02040503050406030204" pitchFamily="18" charset="0"/>
                                <a:ea typeface="Cambria Math" panose="02040503050406030204" pitchFamily="18" charset="0"/>
                              </a:rPr>
                            </m:ctrlPr>
                          </m:accPr>
                          <m:e>
                            <m:r>
                              <a:rPr lang="pt-PT" sz="1400" b="0" i="1" smtClean="0">
                                <a:latin typeface="Cambria Math" panose="02040503050406030204" pitchFamily="18" charset="0"/>
                                <a:ea typeface="Cambria Math" panose="02040503050406030204" pitchFamily="18" charset="0"/>
                              </a:rPr>
                              <m:t>𝑓</m:t>
                            </m:r>
                          </m:e>
                        </m:acc>
                      </m:e>
                      <m:sub>
                        <m:r>
                          <a:rPr lang="pt-PT" sz="1400" b="0" i="1" smtClean="0">
                            <a:latin typeface="Cambria Math" panose="02040503050406030204" pitchFamily="18" charset="0"/>
                            <a:ea typeface="Cambria Math" panose="02040503050406030204" pitchFamily="18" charset="0"/>
                          </a:rPr>
                          <m:t>2</m:t>
                        </m:r>
                      </m:sub>
                    </m:sSub>
                  </m:oMath>
                </a14:m>
                <a:endParaRPr lang="pt-PT" sz="1400" dirty="0"/>
              </a:p>
            </p:txBody>
          </p:sp>
        </mc:Choice>
        <mc:Fallback xmlns="">
          <p:sp>
            <p:nvSpPr>
              <p:cNvPr id="293" name="CaixaDeTexto 292">
                <a:extLst>
                  <a:ext uri="{FF2B5EF4-FFF2-40B4-BE49-F238E27FC236}">
                    <a16:creationId xmlns:a16="http://schemas.microsoft.com/office/drawing/2014/main" id="{8272C0F7-FFAF-BFEC-9EEA-69B471C8786E}"/>
                  </a:ext>
                </a:extLst>
              </p:cNvPr>
              <p:cNvSpPr txBox="1">
                <a:spLocks noRot="1" noChangeAspect="1" noMove="1" noResize="1" noEditPoints="1" noAdjustHandles="1" noChangeArrowheads="1" noChangeShapeType="1" noTextEdit="1"/>
              </p:cNvSpPr>
              <p:nvPr/>
            </p:nvSpPr>
            <p:spPr>
              <a:xfrm>
                <a:off x="1959360" y="3105144"/>
                <a:ext cx="1299428" cy="313034"/>
              </a:xfrm>
              <a:prstGeom prst="rect">
                <a:avLst/>
              </a:prstGeom>
              <a:blipFill>
                <a:blip r:embed="rId21"/>
                <a:stretch>
                  <a:fillRect l="-1942" b="-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1" name="CaixaDeTexto 310">
                <a:extLst>
                  <a:ext uri="{FF2B5EF4-FFF2-40B4-BE49-F238E27FC236}">
                    <a16:creationId xmlns:a16="http://schemas.microsoft.com/office/drawing/2014/main" id="{EA14DA3A-EEDD-7F09-EFDD-A117D38583B7}"/>
                  </a:ext>
                </a:extLst>
              </p:cNvPr>
              <p:cNvSpPr txBox="1"/>
              <p:nvPr/>
            </p:nvSpPr>
            <p:spPr>
              <a:xfrm>
                <a:off x="2964786" y="6424948"/>
                <a:ext cx="431999" cy="36298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pt-PT" b="0" i="1" smtClean="0">
                              <a:latin typeface="Cambria Math" panose="02040503050406030204" pitchFamily="18" charset="0"/>
                              <a:ea typeface="Cambria Math" panose="02040503050406030204" pitchFamily="18" charset="0"/>
                            </a:rPr>
                          </m:ctrlPr>
                        </m:sSubPr>
                        <m:e>
                          <m:r>
                            <a:rPr lang="pt-PT" b="1" i="0" smtClean="0">
                              <a:latin typeface="Cambria Math" panose="02040503050406030204" pitchFamily="18" charset="0"/>
                              <a:ea typeface="Cambria Math" panose="02040503050406030204" pitchFamily="18" charset="0"/>
                            </a:rPr>
                            <m:t>𝐱</m:t>
                          </m:r>
                        </m:e>
                        <m:sub>
                          <m:r>
                            <a:rPr lang="pt-PT" b="0" i="1" smtClean="0">
                              <a:latin typeface="Cambria Math" panose="02040503050406030204" pitchFamily="18" charset="0"/>
                              <a:ea typeface="Cambria Math" panose="02040503050406030204" pitchFamily="18" charset="0"/>
                            </a:rPr>
                            <m:t>2</m:t>
                          </m:r>
                        </m:sub>
                      </m:sSub>
                    </m:oMath>
                  </m:oMathPara>
                </a14:m>
                <a:endParaRPr lang="pt-PT" baseline="-25000" dirty="0">
                  <a:latin typeface="Cambria Math" panose="02040503050406030204" pitchFamily="18" charset="0"/>
                  <a:ea typeface="Cambria Math" panose="02040503050406030204" pitchFamily="18" charset="0"/>
                </a:endParaRPr>
              </a:p>
            </p:txBody>
          </p:sp>
        </mc:Choice>
        <mc:Fallback xmlns="">
          <p:sp>
            <p:nvSpPr>
              <p:cNvPr id="311" name="CaixaDeTexto 310">
                <a:extLst>
                  <a:ext uri="{FF2B5EF4-FFF2-40B4-BE49-F238E27FC236}">
                    <a16:creationId xmlns:a16="http://schemas.microsoft.com/office/drawing/2014/main" id="{EA14DA3A-EEDD-7F09-EFDD-A117D38583B7}"/>
                  </a:ext>
                </a:extLst>
              </p:cNvPr>
              <p:cNvSpPr txBox="1">
                <a:spLocks noRot="1" noChangeAspect="1" noMove="1" noResize="1" noEditPoints="1" noAdjustHandles="1" noChangeArrowheads="1" noChangeShapeType="1" noTextEdit="1"/>
              </p:cNvSpPr>
              <p:nvPr/>
            </p:nvSpPr>
            <p:spPr>
              <a:xfrm>
                <a:off x="2964786" y="6424948"/>
                <a:ext cx="431999" cy="362984"/>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3" name="CaixaDeTexto 322">
                <a:extLst>
                  <a:ext uri="{FF2B5EF4-FFF2-40B4-BE49-F238E27FC236}">
                    <a16:creationId xmlns:a16="http://schemas.microsoft.com/office/drawing/2014/main" id="{A2D09C31-5EAC-8D3F-C198-2769A5313087}"/>
                  </a:ext>
                </a:extLst>
              </p:cNvPr>
              <p:cNvSpPr txBox="1"/>
              <p:nvPr/>
            </p:nvSpPr>
            <p:spPr>
              <a:xfrm>
                <a:off x="9651597" y="1500910"/>
                <a:ext cx="431999" cy="36298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pt-PT" b="0" i="1" smtClean="0">
                              <a:latin typeface="Cambria Math" panose="02040503050406030204" pitchFamily="18" charset="0"/>
                              <a:ea typeface="Cambria Math" panose="02040503050406030204" pitchFamily="18" charset="0"/>
                            </a:rPr>
                          </m:ctrlPr>
                        </m:sSubPr>
                        <m:e>
                          <m:r>
                            <a:rPr lang="pt-PT" b="1" i="0" smtClean="0">
                              <a:latin typeface="Cambria Math" panose="02040503050406030204" pitchFamily="18" charset="0"/>
                              <a:ea typeface="Cambria Math" panose="02040503050406030204" pitchFamily="18" charset="0"/>
                            </a:rPr>
                            <m:t>𝐲</m:t>
                          </m:r>
                        </m:e>
                        <m:sub>
                          <m:r>
                            <a:rPr lang="pt-PT" b="0" i="1" smtClean="0">
                              <a:latin typeface="Cambria Math" panose="02040503050406030204" pitchFamily="18" charset="0"/>
                              <a:ea typeface="Cambria Math" panose="02040503050406030204" pitchFamily="18" charset="0"/>
                            </a:rPr>
                            <m:t>2</m:t>
                          </m:r>
                        </m:sub>
                      </m:sSub>
                    </m:oMath>
                  </m:oMathPara>
                </a14:m>
                <a:endParaRPr lang="pt-PT" baseline="-25000" dirty="0">
                  <a:latin typeface="Cambria Math" panose="02040503050406030204" pitchFamily="18" charset="0"/>
                  <a:ea typeface="Cambria Math" panose="02040503050406030204" pitchFamily="18" charset="0"/>
                </a:endParaRPr>
              </a:p>
            </p:txBody>
          </p:sp>
        </mc:Choice>
        <mc:Fallback xmlns="">
          <p:sp>
            <p:nvSpPr>
              <p:cNvPr id="323" name="CaixaDeTexto 322">
                <a:extLst>
                  <a:ext uri="{FF2B5EF4-FFF2-40B4-BE49-F238E27FC236}">
                    <a16:creationId xmlns:a16="http://schemas.microsoft.com/office/drawing/2014/main" id="{A2D09C31-5EAC-8D3F-C198-2769A5313087}"/>
                  </a:ext>
                </a:extLst>
              </p:cNvPr>
              <p:cNvSpPr txBox="1">
                <a:spLocks noRot="1" noChangeAspect="1" noMove="1" noResize="1" noEditPoints="1" noAdjustHandles="1" noChangeArrowheads="1" noChangeShapeType="1" noTextEdit="1"/>
              </p:cNvSpPr>
              <p:nvPr/>
            </p:nvSpPr>
            <p:spPr>
              <a:xfrm>
                <a:off x="9651597" y="1500910"/>
                <a:ext cx="431999" cy="362984"/>
              </a:xfrm>
              <a:prstGeom prst="rect">
                <a:avLst/>
              </a:prstGeom>
              <a:blipFill>
                <a:blip r:embed="rId23"/>
                <a:stretch>
                  <a:fillRect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5" name="CaixaDeTexto 324">
                <a:extLst>
                  <a:ext uri="{FF2B5EF4-FFF2-40B4-BE49-F238E27FC236}">
                    <a16:creationId xmlns:a16="http://schemas.microsoft.com/office/drawing/2014/main" id="{564CA8D0-430E-CA36-A873-D6E672128100}"/>
                  </a:ext>
                </a:extLst>
              </p:cNvPr>
              <p:cNvSpPr txBox="1"/>
              <p:nvPr/>
            </p:nvSpPr>
            <p:spPr>
              <a:xfrm>
                <a:off x="1160915" y="2481514"/>
                <a:ext cx="406945" cy="4397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pt-PT" sz="1800" i="1" smtClean="0">
                              <a:latin typeface="Cambria Math" panose="02040503050406030204" pitchFamily="18" charset="0"/>
                            </a:rPr>
                          </m:ctrlPr>
                        </m:sSubSupPr>
                        <m:e>
                          <m:r>
                            <a:rPr lang="pt-PT" sz="1800" b="0" i="1" smtClean="0">
                              <a:latin typeface="Cambria Math" panose="02040503050406030204" pitchFamily="18" charset="0"/>
                            </a:rPr>
                            <m:t>𝑐</m:t>
                          </m:r>
                        </m:e>
                        <m:sub>
                          <m:r>
                            <a:rPr lang="pt-PT" sz="1800" b="0" i="1" smtClean="0">
                              <a:latin typeface="Cambria Math" panose="02040503050406030204" pitchFamily="18" charset="0"/>
                            </a:rPr>
                            <m:t>1</m:t>
                          </m:r>
                        </m:sub>
                        <m:sup>
                          <m:r>
                            <a:rPr lang="pt-PT" sz="1800" b="0" i="1" smtClean="0">
                              <a:latin typeface="Cambria Math" panose="02040503050406030204" pitchFamily="18" charset="0"/>
                            </a:rPr>
                            <m:t>(1)</m:t>
                          </m:r>
                        </m:sup>
                      </m:sSubSup>
                    </m:oMath>
                  </m:oMathPara>
                </a14:m>
                <a:endParaRPr lang="en-US" dirty="0"/>
              </a:p>
            </p:txBody>
          </p:sp>
        </mc:Choice>
        <mc:Fallback xmlns="">
          <p:sp>
            <p:nvSpPr>
              <p:cNvPr id="325" name="CaixaDeTexto 324">
                <a:extLst>
                  <a:ext uri="{FF2B5EF4-FFF2-40B4-BE49-F238E27FC236}">
                    <a16:creationId xmlns:a16="http://schemas.microsoft.com/office/drawing/2014/main" id="{564CA8D0-430E-CA36-A873-D6E672128100}"/>
                  </a:ext>
                </a:extLst>
              </p:cNvPr>
              <p:cNvSpPr txBox="1">
                <a:spLocks noRot="1" noChangeAspect="1" noMove="1" noResize="1" noEditPoints="1" noAdjustHandles="1" noChangeArrowheads="1" noChangeShapeType="1" noTextEdit="1"/>
              </p:cNvSpPr>
              <p:nvPr/>
            </p:nvSpPr>
            <p:spPr>
              <a:xfrm>
                <a:off x="1160915" y="2481514"/>
                <a:ext cx="406945" cy="439736"/>
              </a:xfrm>
              <a:prstGeom prst="rect">
                <a:avLst/>
              </a:prstGeom>
              <a:blipFill>
                <a:blip r:embed="rId24"/>
                <a:stretch>
                  <a:fillRect r="-27273"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6" name="CaixaDeTexto 325">
                <a:extLst>
                  <a:ext uri="{FF2B5EF4-FFF2-40B4-BE49-F238E27FC236}">
                    <a16:creationId xmlns:a16="http://schemas.microsoft.com/office/drawing/2014/main" id="{F3B241C4-2253-46FC-642E-84985C45D053}"/>
                  </a:ext>
                </a:extLst>
              </p:cNvPr>
              <p:cNvSpPr txBox="1"/>
              <p:nvPr/>
            </p:nvSpPr>
            <p:spPr>
              <a:xfrm>
                <a:off x="1160915" y="4923499"/>
                <a:ext cx="406945" cy="4397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pt-PT" sz="1800" i="1" smtClean="0">
                              <a:latin typeface="Cambria Math" panose="02040503050406030204" pitchFamily="18" charset="0"/>
                            </a:rPr>
                          </m:ctrlPr>
                        </m:sSubSupPr>
                        <m:e>
                          <m:r>
                            <a:rPr lang="pt-PT" sz="1800" b="0" i="1" smtClean="0">
                              <a:latin typeface="Cambria Math" panose="02040503050406030204" pitchFamily="18" charset="0"/>
                            </a:rPr>
                            <m:t>h</m:t>
                          </m:r>
                        </m:e>
                        <m:sub>
                          <m:r>
                            <a:rPr lang="pt-PT" sz="1800" b="0" i="1" smtClean="0">
                              <a:latin typeface="Cambria Math" panose="02040503050406030204" pitchFamily="18" charset="0"/>
                            </a:rPr>
                            <m:t>1</m:t>
                          </m:r>
                        </m:sub>
                        <m:sup>
                          <m:r>
                            <a:rPr lang="pt-PT" sz="1800" b="0" i="1" smtClean="0">
                              <a:latin typeface="Cambria Math" panose="02040503050406030204" pitchFamily="18" charset="0"/>
                            </a:rPr>
                            <m:t>(1)</m:t>
                          </m:r>
                        </m:sup>
                      </m:sSubSup>
                    </m:oMath>
                  </m:oMathPara>
                </a14:m>
                <a:endParaRPr lang="en-US" dirty="0"/>
              </a:p>
            </p:txBody>
          </p:sp>
        </mc:Choice>
        <mc:Fallback xmlns="">
          <p:sp>
            <p:nvSpPr>
              <p:cNvPr id="326" name="CaixaDeTexto 325">
                <a:extLst>
                  <a:ext uri="{FF2B5EF4-FFF2-40B4-BE49-F238E27FC236}">
                    <a16:creationId xmlns:a16="http://schemas.microsoft.com/office/drawing/2014/main" id="{F3B241C4-2253-46FC-642E-84985C45D053}"/>
                  </a:ext>
                </a:extLst>
              </p:cNvPr>
              <p:cNvSpPr txBox="1">
                <a:spLocks noRot="1" noChangeAspect="1" noMove="1" noResize="1" noEditPoints="1" noAdjustHandles="1" noChangeArrowheads="1" noChangeShapeType="1" noTextEdit="1"/>
              </p:cNvSpPr>
              <p:nvPr/>
            </p:nvSpPr>
            <p:spPr>
              <a:xfrm>
                <a:off x="1160915" y="4923499"/>
                <a:ext cx="406945" cy="439736"/>
              </a:xfrm>
              <a:prstGeom prst="rect">
                <a:avLst/>
              </a:prstGeom>
              <a:blipFill>
                <a:blip r:embed="rId25"/>
                <a:stretch>
                  <a:fillRect r="-33333"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3" name="CaixaDeTexto 332">
                <a:extLst>
                  <a:ext uri="{FF2B5EF4-FFF2-40B4-BE49-F238E27FC236}">
                    <a16:creationId xmlns:a16="http://schemas.microsoft.com/office/drawing/2014/main" id="{1D5A5239-7EAF-5D31-78B6-D48D2AD55F1F}"/>
                  </a:ext>
                </a:extLst>
              </p:cNvPr>
              <p:cNvSpPr txBox="1"/>
              <p:nvPr/>
            </p:nvSpPr>
            <p:spPr>
              <a:xfrm>
                <a:off x="10673073" y="2481514"/>
                <a:ext cx="406945" cy="4507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pt-PT" sz="1800" i="1" smtClean="0">
                              <a:latin typeface="Cambria Math" panose="02040503050406030204" pitchFamily="18" charset="0"/>
                            </a:rPr>
                          </m:ctrlPr>
                        </m:sSubSupPr>
                        <m:e>
                          <m:r>
                            <a:rPr lang="pt-PT" sz="1800" b="0" i="1" smtClean="0">
                              <a:latin typeface="Cambria Math" panose="02040503050406030204" pitchFamily="18" charset="0"/>
                            </a:rPr>
                            <m:t>𝑐</m:t>
                          </m:r>
                        </m:e>
                        <m:sub>
                          <m:r>
                            <a:rPr lang="pt-PT" sz="1800" b="0" i="1" smtClean="0">
                              <a:latin typeface="Cambria Math" panose="02040503050406030204" pitchFamily="18" charset="0"/>
                            </a:rPr>
                            <m:t>2</m:t>
                          </m:r>
                        </m:sub>
                        <m:sup>
                          <m:r>
                            <a:rPr lang="pt-PT" sz="1800" b="0" i="1" smtClean="0">
                              <a:latin typeface="Cambria Math" panose="02040503050406030204" pitchFamily="18" charset="0"/>
                            </a:rPr>
                            <m:t>(1)</m:t>
                          </m:r>
                        </m:sup>
                      </m:sSubSup>
                    </m:oMath>
                  </m:oMathPara>
                </a14:m>
                <a:endParaRPr lang="en-US" dirty="0"/>
              </a:p>
            </p:txBody>
          </p:sp>
        </mc:Choice>
        <mc:Fallback xmlns="">
          <p:sp>
            <p:nvSpPr>
              <p:cNvPr id="333" name="CaixaDeTexto 332">
                <a:extLst>
                  <a:ext uri="{FF2B5EF4-FFF2-40B4-BE49-F238E27FC236}">
                    <a16:creationId xmlns:a16="http://schemas.microsoft.com/office/drawing/2014/main" id="{1D5A5239-7EAF-5D31-78B6-D48D2AD55F1F}"/>
                  </a:ext>
                </a:extLst>
              </p:cNvPr>
              <p:cNvSpPr txBox="1">
                <a:spLocks noRot="1" noChangeAspect="1" noMove="1" noResize="1" noEditPoints="1" noAdjustHandles="1" noChangeArrowheads="1" noChangeShapeType="1" noTextEdit="1"/>
              </p:cNvSpPr>
              <p:nvPr/>
            </p:nvSpPr>
            <p:spPr>
              <a:xfrm>
                <a:off x="10673073" y="2481514"/>
                <a:ext cx="406945" cy="450764"/>
              </a:xfrm>
              <a:prstGeom prst="rect">
                <a:avLst/>
              </a:prstGeom>
              <a:blipFill>
                <a:blip r:embed="rId26"/>
                <a:stretch>
                  <a:fillRect r="-30303"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4" name="CaixaDeTexto 333">
                <a:extLst>
                  <a:ext uri="{FF2B5EF4-FFF2-40B4-BE49-F238E27FC236}">
                    <a16:creationId xmlns:a16="http://schemas.microsoft.com/office/drawing/2014/main" id="{AD9A0F8F-3154-D2B1-2D63-DD9E7E21A59A}"/>
                  </a:ext>
                </a:extLst>
              </p:cNvPr>
              <p:cNvSpPr txBox="1"/>
              <p:nvPr/>
            </p:nvSpPr>
            <p:spPr>
              <a:xfrm>
                <a:off x="10673073" y="4923499"/>
                <a:ext cx="406945" cy="4507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pt-PT" sz="1800" i="1" smtClean="0">
                              <a:latin typeface="Cambria Math" panose="02040503050406030204" pitchFamily="18" charset="0"/>
                            </a:rPr>
                          </m:ctrlPr>
                        </m:sSubSupPr>
                        <m:e>
                          <m:r>
                            <a:rPr lang="pt-PT" sz="1800" b="0" i="1" smtClean="0">
                              <a:latin typeface="Cambria Math" panose="02040503050406030204" pitchFamily="18" charset="0"/>
                            </a:rPr>
                            <m:t>h</m:t>
                          </m:r>
                        </m:e>
                        <m:sub>
                          <m:r>
                            <a:rPr lang="pt-PT" sz="1800" b="0" i="1" smtClean="0">
                              <a:latin typeface="Cambria Math" panose="02040503050406030204" pitchFamily="18" charset="0"/>
                            </a:rPr>
                            <m:t>2</m:t>
                          </m:r>
                        </m:sub>
                        <m:sup>
                          <m:r>
                            <a:rPr lang="pt-PT" sz="1800" b="0" i="1" smtClean="0">
                              <a:latin typeface="Cambria Math" panose="02040503050406030204" pitchFamily="18" charset="0"/>
                            </a:rPr>
                            <m:t>(1)</m:t>
                          </m:r>
                        </m:sup>
                      </m:sSubSup>
                    </m:oMath>
                  </m:oMathPara>
                </a14:m>
                <a:endParaRPr lang="en-US" dirty="0"/>
              </a:p>
            </p:txBody>
          </p:sp>
        </mc:Choice>
        <mc:Fallback xmlns="">
          <p:sp>
            <p:nvSpPr>
              <p:cNvPr id="334" name="CaixaDeTexto 333">
                <a:extLst>
                  <a:ext uri="{FF2B5EF4-FFF2-40B4-BE49-F238E27FC236}">
                    <a16:creationId xmlns:a16="http://schemas.microsoft.com/office/drawing/2014/main" id="{AD9A0F8F-3154-D2B1-2D63-DD9E7E21A59A}"/>
                  </a:ext>
                </a:extLst>
              </p:cNvPr>
              <p:cNvSpPr txBox="1">
                <a:spLocks noRot="1" noChangeAspect="1" noMove="1" noResize="1" noEditPoints="1" noAdjustHandles="1" noChangeArrowheads="1" noChangeShapeType="1" noTextEdit="1"/>
              </p:cNvSpPr>
              <p:nvPr/>
            </p:nvSpPr>
            <p:spPr>
              <a:xfrm>
                <a:off x="10673073" y="4923499"/>
                <a:ext cx="406945" cy="450764"/>
              </a:xfrm>
              <a:prstGeom prst="rect">
                <a:avLst/>
              </a:prstGeom>
              <a:blipFill>
                <a:blip r:embed="rId27"/>
                <a:stretch>
                  <a:fillRect r="-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5" name="CaixaDeTexto 334">
                <a:extLst>
                  <a:ext uri="{FF2B5EF4-FFF2-40B4-BE49-F238E27FC236}">
                    <a16:creationId xmlns:a16="http://schemas.microsoft.com/office/drawing/2014/main" id="{5EE95E69-DCDC-76D2-C876-415AD93932BE}"/>
                  </a:ext>
                </a:extLst>
              </p:cNvPr>
              <p:cNvSpPr txBox="1"/>
              <p:nvPr/>
            </p:nvSpPr>
            <p:spPr>
              <a:xfrm>
                <a:off x="5795544" y="3116710"/>
                <a:ext cx="1166084" cy="307777"/>
              </a:xfrm>
              <a:prstGeom prst="rect">
                <a:avLst/>
              </a:prstGeom>
              <a:noFill/>
            </p:spPr>
            <p:txBody>
              <a:bodyPr wrap="square">
                <a:spAutoFit/>
              </a:bodyPr>
              <a:lstStyle/>
              <a:p>
                <a:r>
                  <a:rPr lang="pt-PT" sz="1400" dirty="0">
                    <a:latin typeface="Cambria Math" panose="02040503050406030204" pitchFamily="18" charset="0"/>
                    <a:ea typeface="Cambria Math" panose="02040503050406030204" pitchFamily="18" charset="0"/>
                  </a:rPr>
                  <a:t>cell gate </a:t>
                </a:r>
                <a14:m>
                  <m:oMath xmlns:m="http://schemas.openxmlformats.org/officeDocument/2006/math">
                    <m:sSub>
                      <m:sSubPr>
                        <m:ctrlPr>
                          <a:rPr lang="pt-PT" sz="1400" b="0" i="1" smtClean="0">
                            <a:latin typeface="Cambria Math" panose="02040503050406030204" pitchFamily="18" charset="0"/>
                            <a:ea typeface="Cambria Math" panose="02040503050406030204" pitchFamily="18" charset="0"/>
                          </a:rPr>
                        </m:ctrlPr>
                      </m:sSubPr>
                      <m:e>
                        <m:acc>
                          <m:accPr>
                            <m:chr m:val="̅"/>
                            <m:ctrlPr>
                              <a:rPr lang="pt-PT" sz="1400" i="1" smtClean="0">
                                <a:latin typeface="Cambria Math" panose="02040503050406030204" pitchFamily="18" charset="0"/>
                                <a:ea typeface="Cambria Math" panose="02040503050406030204" pitchFamily="18" charset="0"/>
                              </a:rPr>
                            </m:ctrlPr>
                          </m:accPr>
                          <m:e>
                            <m:r>
                              <a:rPr lang="pt-PT" sz="1400" b="0" i="1" smtClean="0">
                                <a:latin typeface="Cambria Math" panose="02040503050406030204" pitchFamily="18" charset="0"/>
                                <a:ea typeface="Cambria Math" panose="02040503050406030204" pitchFamily="18" charset="0"/>
                              </a:rPr>
                              <m:t>𝑐</m:t>
                            </m:r>
                          </m:e>
                        </m:acc>
                      </m:e>
                      <m:sub>
                        <m:r>
                          <a:rPr lang="pt-PT" sz="1400" b="0" i="1" smtClean="0">
                            <a:latin typeface="Cambria Math" panose="02040503050406030204" pitchFamily="18" charset="0"/>
                            <a:ea typeface="Cambria Math" panose="02040503050406030204" pitchFamily="18" charset="0"/>
                          </a:rPr>
                          <m:t>2</m:t>
                        </m:r>
                      </m:sub>
                    </m:sSub>
                  </m:oMath>
                </a14:m>
                <a:endParaRPr lang="pt-PT" sz="1400" dirty="0"/>
              </a:p>
            </p:txBody>
          </p:sp>
        </mc:Choice>
        <mc:Fallback xmlns="">
          <p:sp>
            <p:nvSpPr>
              <p:cNvPr id="335" name="CaixaDeTexto 334">
                <a:extLst>
                  <a:ext uri="{FF2B5EF4-FFF2-40B4-BE49-F238E27FC236}">
                    <a16:creationId xmlns:a16="http://schemas.microsoft.com/office/drawing/2014/main" id="{5EE95E69-DCDC-76D2-C876-415AD93932BE}"/>
                  </a:ext>
                </a:extLst>
              </p:cNvPr>
              <p:cNvSpPr txBox="1">
                <a:spLocks noRot="1" noChangeAspect="1" noMove="1" noResize="1" noEditPoints="1" noAdjustHandles="1" noChangeArrowheads="1" noChangeShapeType="1" noTextEdit="1"/>
              </p:cNvSpPr>
              <p:nvPr/>
            </p:nvSpPr>
            <p:spPr>
              <a:xfrm>
                <a:off x="5795544" y="3116710"/>
                <a:ext cx="1166084" cy="307777"/>
              </a:xfrm>
              <a:prstGeom prst="rect">
                <a:avLst/>
              </a:prstGeom>
              <a:blipFill>
                <a:blip r:embed="rId28"/>
                <a:stretch>
                  <a:fillRect l="-1075" t="-4000" b="-20000"/>
                </a:stretch>
              </a:blipFill>
            </p:spPr>
            <p:txBody>
              <a:bodyPr/>
              <a:lstStyle/>
              <a:p>
                <a:r>
                  <a:rPr lang="en-US">
                    <a:noFill/>
                  </a:rPr>
                  <a:t> </a:t>
                </a:r>
              </a:p>
            </p:txBody>
          </p:sp>
        </mc:Fallback>
      </mc:AlternateContent>
      <p:grpSp>
        <p:nvGrpSpPr>
          <p:cNvPr id="336" name="Agrupar 335">
            <a:extLst>
              <a:ext uri="{FF2B5EF4-FFF2-40B4-BE49-F238E27FC236}">
                <a16:creationId xmlns:a16="http://schemas.microsoft.com/office/drawing/2014/main" id="{4A835C3B-A634-6773-3B1E-F77A085D8C7B}"/>
              </a:ext>
            </a:extLst>
          </p:cNvPr>
          <p:cNvGrpSpPr/>
          <p:nvPr/>
        </p:nvGrpSpPr>
        <p:grpSpPr>
          <a:xfrm>
            <a:off x="430469" y="1224295"/>
            <a:ext cx="4153579" cy="1020472"/>
            <a:chOff x="4147257" y="1189407"/>
            <a:chExt cx="4153579" cy="1020472"/>
          </a:xfrm>
        </p:grpSpPr>
        <p:grpSp>
          <p:nvGrpSpPr>
            <p:cNvPr id="337" name="Agrupar 336">
              <a:extLst>
                <a:ext uri="{FF2B5EF4-FFF2-40B4-BE49-F238E27FC236}">
                  <a16:creationId xmlns:a16="http://schemas.microsoft.com/office/drawing/2014/main" id="{36F1C2E8-AAA1-B0E0-D5D5-4B8543A381BA}"/>
                </a:ext>
              </a:extLst>
            </p:cNvPr>
            <p:cNvGrpSpPr/>
            <p:nvPr/>
          </p:nvGrpSpPr>
          <p:grpSpPr>
            <a:xfrm>
              <a:off x="4147257" y="1191978"/>
              <a:ext cx="2390976" cy="972312"/>
              <a:chOff x="9630222" y="1491025"/>
              <a:chExt cx="2390976" cy="972312"/>
            </a:xfrm>
          </p:grpSpPr>
          <mc:AlternateContent xmlns:mc="http://schemas.openxmlformats.org/markup-compatibility/2006" xmlns:a14="http://schemas.microsoft.com/office/drawing/2010/main">
            <mc:Choice Requires="a14">
              <p:sp>
                <p:nvSpPr>
                  <p:cNvPr id="344" name="CaixaDeTexto 343">
                    <a:extLst>
                      <a:ext uri="{FF2B5EF4-FFF2-40B4-BE49-F238E27FC236}">
                        <a16:creationId xmlns:a16="http://schemas.microsoft.com/office/drawing/2014/main" id="{0A32F552-C68B-AA85-F527-3A3FB1FF84E2}"/>
                      </a:ext>
                    </a:extLst>
                  </p:cNvPr>
                  <p:cNvSpPr txBox="1"/>
                  <p:nvPr/>
                </p:nvSpPr>
                <p:spPr>
                  <a:xfrm>
                    <a:off x="9630222" y="1491025"/>
                    <a:ext cx="2390976" cy="9637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pt-PT" b="0" i="1" smtClean="0">
                                  <a:latin typeface="Cambria Math" panose="02040503050406030204" pitchFamily="18" charset="0"/>
                                </a:rPr>
                              </m:ctrlPr>
                            </m:sSubSupPr>
                            <m:e>
                              <m:r>
                                <a:rPr lang="pt-PT" b="0" i="1" smtClean="0">
                                  <a:latin typeface="Cambria Math" panose="02040503050406030204" pitchFamily="18" charset="0"/>
                                </a:rPr>
                                <m:t>𝑊</m:t>
                              </m:r>
                            </m:e>
                            <m:sub>
                              <m:r>
                                <a:rPr lang="pt-PT" b="0" i="1" smtClean="0">
                                  <a:latin typeface="Cambria Math" panose="02040503050406030204" pitchFamily="18" charset="0"/>
                                </a:rPr>
                                <m:t>2</m:t>
                              </m:r>
                            </m:sub>
                            <m:sup>
                              <m:r>
                                <a:rPr lang="pt-PT" b="0" i="1" smtClean="0">
                                  <a:latin typeface="Cambria Math" panose="02040503050406030204" pitchFamily="18" charset="0"/>
                                </a:rPr>
                                <m:t>(1)</m:t>
                              </m:r>
                            </m:sup>
                          </m:sSubSup>
                          <m:r>
                            <a:rPr lang="pt-PT" b="0" i="1"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pt-PT" b="0" i="1" smtClean="0">
                                  <a:latin typeface="Cambria Math" panose="02040503050406030204" pitchFamily="18" charset="0"/>
                                </a:rPr>
                                <m:t> </m:t>
                              </m:r>
                              <m:m>
                                <m:mPr>
                                  <m:mcs>
                                    <m:mc>
                                      <m:mcPr>
                                        <m:count m:val="2"/>
                                        <m:mcJc m:val="center"/>
                                      </m:mcPr>
                                    </m:mc>
                                  </m:mcs>
                                  <m:ctrlPr>
                                    <a:rPr lang="en-US" i="1">
                                      <a:latin typeface="Cambria Math" panose="02040503050406030204" pitchFamily="18" charset="0"/>
                                    </a:rPr>
                                  </m:ctrlPr>
                                </m:mPr>
                                <m:mr>
                                  <m:e>
                                    <m:r>
                                      <m:rPr>
                                        <m:brk m:alnAt="7"/>
                                      </m:rPr>
                                      <a:rPr lang="pt-PT" i="1">
                                        <a:latin typeface="Cambria Math" panose="02040503050406030204" pitchFamily="18" charset="0"/>
                                      </a:rPr>
                                      <m:t>1</m:t>
                                    </m:r>
                                    <m:r>
                                      <a:rPr lang="pt-PT" i="1">
                                        <a:latin typeface="Cambria Math" panose="02040503050406030204" pitchFamily="18" charset="0"/>
                                      </a:rPr>
                                      <m:t>.63</m:t>
                                    </m:r>
                                  </m:e>
                                  <m:e>
                                    <m:r>
                                      <a:rPr lang="pt-PT" i="1">
                                        <a:latin typeface="Cambria Math" panose="02040503050406030204" pitchFamily="18" charset="0"/>
                                      </a:rPr>
                                      <m:t>2.70</m:t>
                                    </m:r>
                                  </m:e>
                                </m:mr>
                                <m:mr>
                                  <m:e>
                                    <m:r>
                                      <a:rPr lang="pt-PT" i="1">
                                        <a:latin typeface="Cambria Math" panose="02040503050406030204" pitchFamily="18" charset="0"/>
                                      </a:rPr>
                                      <m:t>1.65</m:t>
                                    </m:r>
                                  </m:e>
                                  <m:e>
                                    <m:r>
                                      <a:rPr lang="pt-PT" i="1">
                                        <a:latin typeface="Cambria Math" panose="02040503050406030204" pitchFamily="18" charset="0"/>
                                      </a:rPr>
                                      <m:t>2.00</m:t>
                                    </m:r>
                                  </m:e>
                                </m:mr>
                                <m:mr>
                                  <m:e>
                                    <m:eqArr>
                                      <m:eqArrPr>
                                        <m:ctrlPr>
                                          <a:rPr lang="en-US" i="1">
                                            <a:latin typeface="Cambria Math" panose="02040503050406030204" pitchFamily="18" charset="0"/>
                                          </a:rPr>
                                        </m:ctrlPr>
                                      </m:eqArrPr>
                                      <m:e>
                                        <m:r>
                                          <a:rPr lang="pt-PT" i="1">
                                            <a:latin typeface="Cambria Math" panose="02040503050406030204" pitchFamily="18" charset="0"/>
                                          </a:rPr>
                                          <m:t>0.94</m:t>
                                        </m:r>
                                      </m:e>
                                      <m:e>
                                        <m:r>
                                          <a:rPr lang="pt-PT" i="1">
                                            <a:latin typeface="Cambria Math" panose="02040503050406030204" pitchFamily="18" charset="0"/>
                                          </a:rPr>
                                          <m:t>−0.19</m:t>
                                        </m:r>
                                      </m:e>
                                    </m:eqArr>
                                  </m:e>
                                  <m:e>
                                    <m:eqArr>
                                      <m:eqArrPr>
                                        <m:ctrlPr>
                                          <a:rPr lang="en-US" i="1">
                                            <a:latin typeface="Cambria Math" panose="02040503050406030204" pitchFamily="18" charset="0"/>
                                          </a:rPr>
                                        </m:ctrlPr>
                                      </m:eqArrPr>
                                      <m:e>
                                        <m:r>
                                          <a:rPr lang="pt-PT" i="1">
                                            <a:latin typeface="Cambria Math" panose="02040503050406030204" pitchFamily="18" charset="0"/>
                                          </a:rPr>
                                          <m:t>1.41</m:t>
                                        </m:r>
                                      </m:e>
                                      <m:e>
                                        <m:r>
                                          <a:rPr lang="pt-PT" i="1">
                                            <a:latin typeface="Cambria Math" panose="02040503050406030204" pitchFamily="18" charset="0"/>
                                          </a:rPr>
                                          <m:t>4.38</m:t>
                                        </m:r>
                                      </m:e>
                                    </m:eqArr>
                                  </m:e>
                                </m:mr>
                              </m:m>
                              <m:r>
                                <a:rPr lang="pt-PT" b="0" i="1" smtClean="0">
                                  <a:latin typeface="Cambria Math" panose="02040503050406030204" pitchFamily="18" charset="0"/>
                                </a:rPr>
                                <m:t> </m:t>
                              </m:r>
                            </m:e>
                          </m:d>
                        </m:oMath>
                      </m:oMathPara>
                    </a14:m>
                    <a:endParaRPr lang="en-US" dirty="0"/>
                  </a:p>
                </p:txBody>
              </p:sp>
            </mc:Choice>
            <mc:Fallback xmlns="">
              <p:sp>
                <p:nvSpPr>
                  <p:cNvPr id="344" name="CaixaDeTexto 343">
                    <a:extLst>
                      <a:ext uri="{FF2B5EF4-FFF2-40B4-BE49-F238E27FC236}">
                        <a16:creationId xmlns:a16="http://schemas.microsoft.com/office/drawing/2014/main" id="{0A32F552-C68B-AA85-F527-3A3FB1FF84E2}"/>
                      </a:ext>
                    </a:extLst>
                  </p:cNvPr>
                  <p:cNvSpPr txBox="1">
                    <a:spLocks noRot="1" noChangeAspect="1" noMove="1" noResize="1" noEditPoints="1" noAdjustHandles="1" noChangeArrowheads="1" noChangeShapeType="1" noTextEdit="1"/>
                  </p:cNvSpPr>
                  <p:nvPr/>
                </p:nvSpPr>
                <p:spPr>
                  <a:xfrm>
                    <a:off x="9630222" y="1491025"/>
                    <a:ext cx="2390976" cy="963725"/>
                  </a:xfrm>
                  <a:prstGeom prst="rect">
                    <a:avLst/>
                  </a:prstGeom>
                  <a:blipFill>
                    <a:blip r:embed="rId29"/>
                    <a:stretch>
                      <a:fillRect l="-2116" b="-6494"/>
                    </a:stretch>
                  </a:blipFill>
                </p:spPr>
                <p:txBody>
                  <a:bodyPr/>
                  <a:lstStyle/>
                  <a:p>
                    <a:r>
                      <a:rPr lang="en-US">
                        <a:noFill/>
                      </a:rPr>
                      <a:t> </a:t>
                    </a:r>
                  </a:p>
                </p:txBody>
              </p:sp>
            </mc:Fallback>
          </mc:AlternateContent>
          <p:sp>
            <p:nvSpPr>
              <p:cNvPr id="345" name="Retângulo 344">
                <a:extLst>
                  <a:ext uri="{FF2B5EF4-FFF2-40B4-BE49-F238E27FC236}">
                    <a16:creationId xmlns:a16="http://schemas.microsoft.com/office/drawing/2014/main" id="{58B7507D-23AB-1FB1-F60F-509AC27D2446}"/>
                  </a:ext>
                </a:extLst>
              </p:cNvPr>
              <p:cNvSpPr/>
              <p:nvPr/>
            </p:nvSpPr>
            <p:spPr>
              <a:xfrm>
                <a:off x="10576380" y="1497926"/>
                <a:ext cx="1299428" cy="188299"/>
              </a:xfrm>
              <a:prstGeom prst="rect">
                <a:avLst/>
              </a:prstGeom>
              <a:solidFill>
                <a:srgbClr val="3D78B5">
                  <a:alpha val="14901"/>
                </a:srgbClr>
              </a:solidFill>
              <a:ln>
                <a:no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Retângulo 345">
                <a:extLst>
                  <a:ext uri="{FF2B5EF4-FFF2-40B4-BE49-F238E27FC236}">
                    <a16:creationId xmlns:a16="http://schemas.microsoft.com/office/drawing/2014/main" id="{54C796EA-6D63-7839-810C-8A5984ACAD5B}"/>
                  </a:ext>
                </a:extLst>
              </p:cNvPr>
              <p:cNvSpPr/>
              <p:nvPr/>
            </p:nvSpPr>
            <p:spPr>
              <a:xfrm>
                <a:off x="10576380" y="1769120"/>
                <a:ext cx="1299428" cy="188299"/>
              </a:xfrm>
              <a:prstGeom prst="rect">
                <a:avLst/>
              </a:prstGeom>
              <a:solidFill>
                <a:srgbClr val="CCAE59">
                  <a:alpha val="14901"/>
                </a:srgbClr>
              </a:solidFill>
              <a:ln>
                <a:no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Retângulo 346">
                <a:extLst>
                  <a:ext uri="{FF2B5EF4-FFF2-40B4-BE49-F238E27FC236}">
                    <a16:creationId xmlns:a16="http://schemas.microsoft.com/office/drawing/2014/main" id="{5E376DDD-3143-FDCB-C8EB-66017E603B00}"/>
                  </a:ext>
                </a:extLst>
              </p:cNvPr>
              <p:cNvSpPr/>
              <p:nvPr/>
            </p:nvSpPr>
            <p:spPr>
              <a:xfrm>
                <a:off x="10575320" y="2014176"/>
                <a:ext cx="1299428" cy="188299"/>
              </a:xfrm>
              <a:prstGeom prst="rect">
                <a:avLst/>
              </a:prstGeom>
              <a:solidFill>
                <a:srgbClr val="B7520C">
                  <a:alpha val="14901"/>
                </a:srgbClr>
              </a:solidFill>
              <a:ln>
                <a:no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Retângulo 347">
                <a:extLst>
                  <a:ext uri="{FF2B5EF4-FFF2-40B4-BE49-F238E27FC236}">
                    <a16:creationId xmlns:a16="http://schemas.microsoft.com/office/drawing/2014/main" id="{4401EB35-C089-ED88-5997-DFAC319E93A5}"/>
                  </a:ext>
                </a:extLst>
              </p:cNvPr>
              <p:cNvSpPr/>
              <p:nvPr/>
            </p:nvSpPr>
            <p:spPr>
              <a:xfrm>
                <a:off x="10575320" y="2275038"/>
                <a:ext cx="1299428" cy="188299"/>
              </a:xfrm>
              <a:prstGeom prst="rect">
                <a:avLst/>
              </a:prstGeom>
              <a:solidFill>
                <a:srgbClr val="895299">
                  <a:alpha val="14901"/>
                </a:srgbClr>
              </a:solidFill>
              <a:ln>
                <a:no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8" name="Agrupar 337">
              <a:extLst>
                <a:ext uri="{FF2B5EF4-FFF2-40B4-BE49-F238E27FC236}">
                  <a16:creationId xmlns:a16="http://schemas.microsoft.com/office/drawing/2014/main" id="{348EF146-AFE0-BD0A-E4F3-8E096E90FE0A}"/>
                </a:ext>
              </a:extLst>
            </p:cNvPr>
            <p:cNvGrpSpPr/>
            <p:nvPr/>
          </p:nvGrpSpPr>
          <p:grpSpPr>
            <a:xfrm>
              <a:off x="6771763" y="1189407"/>
              <a:ext cx="1529073" cy="1020472"/>
              <a:chOff x="9738169" y="2721037"/>
              <a:chExt cx="1529073" cy="1020472"/>
            </a:xfrm>
          </p:grpSpPr>
          <mc:AlternateContent xmlns:mc="http://schemas.openxmlformats.org/markup-compatibility/2006" xmlns:a14="http://schemas.microsoft.com/office/drawing/2010/main">
            <mc:Choice Requires="a14">
              <p:sp>
                <p:nvSpPr>
                  <p:cNvPr id="339" name="CaixaDeTexto 338">
                    <a:extLst>
                      <a:ext uri="{FF2B5EF4-FFF2-40B4-BE49-F238E27FC236}">
                        <a16:creationId xmlns:a16="http://schemas.microsoft.com/office/drawing/2014/main" id="{9521336B-5854-D86D-B328-FD642506A291}"/>
                      </a:ext>
                    </a:extLst>
                  </p:cNvPr>
                  <p:cNvSpPr txBox="1"/>
                  <p:nvPr/>
                </p:nvSpPr>
                <p:spPr>
                  <a:xfrm>
                    <a:off x="9738169" y="2721037"/>
                    <a:ext cx="1529073"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pt-PT" b="0" i="1" smtClean="0">
                                  <a:latin typeface="Cambria Math" panose="02040503050406030204" pitchFamily="18" charset="0"/>
                                </a:rPr>
                              </m:ctrlPr>
                            </m:sSubSupPr>
                            <m:e>
                              <m:r>
                                <a:rPr lang="pt-PT" b="0" i="1" smtClean="0">
                                  <a:latin typeface="Cambria Math" panose="02040503050406030204" pitchFamily="18" charset="0"/>
                                </a:rPr>
                                <m:t>𝑏</m:t>
                              </m:r>
                            </m:e>
                            <m:sub>
                              <m:r>
                                <a:rPr lang="pt-PT" b="0" i="1" smtClean="0">
                                  <a:latin typeface="Cambria Math" panose="02040503050406030204" pitchFamily="18" charset="0"/>
                                </a:rPr>
                                <m:t>2</m:t>
                              </m:r>
                            </m:sub>
                            <m:sup>
                              <m:r>
                                <a:rPr lang="pt-PT" b="0" i="1" smtClean="0">
                                  <a:latin typeface="Cambria Math" panose="02040503050406030204" pitchFamily="18" charset="0"/>
                                </a:rPr>
                                <m:t>(1)</m:t>
                              </m:r>
                            </m:sup>
                          </m:sSubSup>
                          <m:r>
                            <a:rPr lang="pt-PT" b="0" i="1" smtClean="0">
                              <a:latin typeface="Cambria Math" panose="02040503050406030204" pitchFamily="18" charset="0"/>
                            </a:rPr>
                            <m:t>=</m:t>
                          </m:r>
                          <m:d>
                            <m:dPr>
                              <m:begChr m:val="["/>
                              <m:endChr m:val="]"/>
                              <m:ctrlPr>
                                <a:rPr lang="pt-PT" b="0" i="1" smtClean="0">
                                  <a:latin typeface="Cambria Math" panose="02040503050406030204" pitchFamily="18" charset="0"/>
                                </a:rPr>
                              </m:ctrlPr>
                            </m:dPr>
                            <m:e>
                              <m:eqArr>
                                <m:eqArrPr>
                                  <m:ctrlPr>
                                    <a:rPr lang="pt-PT" b="0" i="1" smtClean="0">
                                      <a:latin typeface="Cambria Math" panose="02040503050406030204" pitchFamily="18" charset="0"/>
                                    </a:rPr>
                                  </m:ctrlPr>
                                </m:eqArrPr>
                                <m:e>
                                  <m:r>
                                    <a:rPr lang="pt-PT" b="0" i="1" smtClean="0">
                                      <a:latin typeface="Cambria Math" panose="02040503050406030204" pitchFamily="18" charset="0"/>
                                    </a:rPr>
                                    <m:t>1.62</m:t>
                                  </m:r>
                                </m:e>
                                <m:e>
                                  <m:r>
                                    <a:rPr lang="pt-PT" b="0" i="1" smtClean="0">
                                      <a:latin typeface="Cambria Math" panose="02040503050406030204" pitchFamily="18" charset="0"/>
                                    </a:rPr>
                                    <m:t>0.62</m:t>
                                  </m:r>
                                </m:e>
                                <m:e>
                                  <m:r>
                                    <a:rPr lang="pt-PT" b="0" i="1" smtClean="0">
                                      <a:latin typeface="Cambria Math" panose="02040503050406030204" pitchFamily="18" charset="0"/>
                                    </a:rPr>
                                    <m:t>−0.32</m:t>
                                  </m:r>
                                </m:e>
                                <m:e>
                                  <m:r>
                                    <a:rPr lang="pt-PT" b="0" i="1" smtClean="0">
                                      <a:latin typeface="Cambria Math" panose="02040503050406030204" pitchFamily="18" charset="0"/>
                                    </a:rPr>
                                    <m:t>0.59</m:t>
                                  </m:r>
                                </m:e>
                              </m:eqArr>
                            </m:e>
                          </m:d>
                        </m:oMath>
                      </m:oMathPara>
                    </a14:m>
                    <a:endParaRPr lang="en-US" dirty="0"/>
                  </a:p>
                </p:txBody>
              </p:sp>
            </mc:Choice>
            <mc:Fallback xmlns="">
              <p:sp>
                <p:nvSpPr>
                  <p:cNvPr id="339" name="CaixaDeTexto 338">
                    <a:extLst>
                      <a:ext uri="{FF2B5EF4-FFF2-40B4-BE49-F238E27FC236}">
                        <a16:creationId xmlns:a16="http://schemas.microsoft.com/office/drawing/2014/main" id="{9521336B-5854-D86D-B328-FD642506A291}"/>
                      </a:ext>
                    </a:extLst>
                  </p:cNvPr>
                  <p:cNvSpPr txBox="1">
                    <a:spLocks noRot="1" noChangeAspect="1" noMove="1" noResize="1" noEditPoints="1" noAdjustHandles="1" noChangeArrowheads="1" noChangeShapeType="1" noTextEdit="1"/>
                  </p:cNvSpPr>
                  <p:nvPr/>
                </p:nvSpPr>
                <p:spPr>
                  <a:xfrm>
                    <a:off x="9738169" y="2721037"/>
                    <a:ext cx="1529073" cy="1020472"/>
                  </a:xfrm>
                  <a:prstGeom prst="rect">
                    <a:avLst/>
                  </a:prstGeom>
                  <a:blipFill>
                    <a:blip r:embed="rId30"/>
                    <a:stretch>
                      <a:fillRect l="-3306" b="-7407"/>
                    </a:stretch>
                  </a:blipFill>
                </p:spPr>
                <p:txBody>
                  <a:bodyPr/>
                  <a:lstStyle/>
                  <a:p>
                    <a:r>
                      <a:rPr lang="en-US">
                        <a:noFill/>
                      </a:rPr>
                      <a:t> </a:t>
                    </a:r>
                  </a:p>
                </p:txBody>
              </p:sp>
            </mc:Fallback>
          </mc:AlternateContent>
          <p:sp>
            <p:nvSpPr>
              <p:cNvPr id="340" name="Retângulo 339">
                <a:extLst>
                  <a:ext uri="{FF2B5EF4-FFF2-40B4-BE49-F238E27FC236}">
                    <a16:creationId xmlns:a16="http://schemas.microsoft.com/office/drawing/2014/main" id="{94CBA5BB-8384-BCDE-2E0D-7C08ED379055}"/>
                  </a:ext>
                </a:extLst>
              </p:cNvPr>
              <p:cNvSpPr/>
              <p:nvPr/>
            </p:nvSpPr>
            <p:spPr>
              <a:xfrm>
                <a:off x="10540624" y="2763783"/>
                <a:ext cx="594844" cy="188299"/>
              </a:xfrm>
              <a:prstGeom prst="rect">
                <a:avLst/>
              </a:prstGeom>
              <a:solidFill>
                <a:srgbClr val="3D78B5">
                  <a:alpha val="14901"/>
                </a:srgbClr>
              </a:solidFill>
              <a:ln>
                <a:no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Retângulo 340">
                <a:extLst>
                  <a:ext uri="{FF2B5EF4-FFF2-40B4-BE49-F238E27FC236}">
                    <a16:creationId xmlns:a16="http://schemas.microsoft.com/office/drawing/2014/main" id="{06AD8797-B1D9-6331-1AD7-DC72D17C32C6}"/>
                  </a:ext>
                </a:extLst>
              </p:cNvPr>
              <p:cNvSpPr/>
              <p:nvPr/>
            </p:nvSpPr>
            <p:spPr>
              <a:xfrm>
                <a:off x="10540624" y="3034977"/>
                <a:ext cx="594844" cy="188299"/>
              </a:xfrm>
              <a:prstGeom prst="rect">
                <a:avLst/>
              </a:prstGeom>
              <a:solidFill>
                <a:srgbClr val="CCAE59">
                  <a:alpha val="14901"/>
                </a:srgbClr>
              </a:solidFill>
              <a:ln>
                <a:no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Retângulo 341">
                <a:extLst>
                  <a:ext uri="{FF2B5EF4-FFF2-40B4-BE49-F238E27FC236}">
                    <a16:creationId xmlns:a16="http://schemas.microsoft.com/office/drawing/2014/main" id="{2989ADEA-8D4C-3803-CA9D-D9D3641A1CEA}"/>
                  </a:ext>
                </a:extLst>
              </p:cNvPr>
              <p:cNvSpPr/>
              <p:nvPr/>
            </p:nvSpPr>
            <p:spPr>
              <a:xfrm>
                <a:off x="10539564" y="3280033"/>
                <a:ext cx="594844" cy="188299"/>
              </a:xfrm>
              <a:prstGeom prst="rect">
                <a:avLst/>
              </a:prstGeom>
              <a:solidFill>
                <a:srgbClr val="B7520C">
                  <a:alpha val="14901"/>
                </a:srgbClr>
              </a:solidFill>
              <a:ln>
                <a:no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Retângulo 342">
                <a:extLst>
                  <a:ext uri="{FF2B5EF4-FFF2-40B4-BE49-F238E27FC236}">
                    <a16:creationId xmlns:a16="http://schemas.microsoft.com/office/drawing/2014/main" id="{79088919-73D6-1A4A-1C9B-8B8312F2166B}"/>
                  </a:ext>
                </a:extLst>
              </p:cNvPr>
              <p:cNvSpPr/>
              <p:nvPr/>
            </p:nvSpPr>
            <p:spPr>
              <a:xfrm>
                <a:off x="10539564" y="3540895"/>
                <a:ext cx="594844" cy="188299"/>
              </a:xfrm>
              <a:prstGeom prst="rect">
                <a:avLst/>
              </a:prstGeom>
              <a:solidFill>
                <a:srgbClr val="895299">
                  <a:alpha val="14901"/>
                </a:srgbClr>
              </a:solidFill>
              <a:ln>
                <a:no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 name="Botão de Ação: Informação 2">
            <a:hlinkClick r:id="rId31" action="ppaction://hlinksldjump" highlightClick="1"/>
            <a:extLst>
              <a:ext uri="{FF2B5EF4-FFF2-40B4-BE49-F238E27FC236}">
                <a16:creationId xmlns:a16="http://schemas.microsoft.com/office/drawing/2014/main" id="{C8EDD7E5-B50B-33EB-B184-66F752BF3834}"/>
              </a:ext>
            </a:extLst>
          </p:cNvPr>
          <p:cNvSpPr/>
          <p:nvPr/>
        </p:nvSpPr>
        <p:spPr>
          <a:xfrm>
            <a:off x="11521441" y="316851"/>
            <a:ext cx="387276" cy="365760"/>
          </a:xfrm>
          <a:prstGeom prst="actionButtonInformati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6197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o Número do Diapositivo 3">
            <a:extLst>
              <a:ext uri="{FF2B5EF4-FFF2-40B4-BE49-F238E27FC236}">
                <a16:creationId xmlns:a16="http://schemas.microsoft.com/office/drawing/2014/main" id="{0B6AD0DB-5EEA-D51D-5EC6-134E78EB9ED7}"/>
              </a:ext>
            </a:extLst>
          </p:cNvPr>
          <p:cNvSpPr>
            <a:spLocks noGrp="1"/>
          </p:cNvSpPr>
          <p:nvPr>
            <p:ph type="sldNum" sz="quarter" idx="12"/>
          </p:nvPr>
        </p:nvSpPr>
        <p:spPr/>
        <p:txBody>
          <a:bodyPr/>
          <a:lstStyle/>
          <a:p>
            <a:fld id="{9349F829-3AB5-2249-A75E-9CF92A8C3104}" type="slidenum">
              <a:rPr lang="pt-PT" smtClean="0"/>
              <a:t>57</a:t>
            </a:fld>
            <a:endParaRPr lang="pt-PT"/>
          </a:p>
        </p:txBody>
      </p:sp>
      <p:sp>
        <p:nvSpPr>
          <p:cNvPr id="184" name="Título 1">
            <a:extLst>
              <a:ext uri="{FF2B5EF4-FFF2-40B4-BE49-F238E27FC236}">
                <a16:creationId xmlns:a16="http://schemas.microsoft.com/office/drawing/2014/main" id="{77D952A0-9436-B9E8-51E9-11BFA3F5B874}"/>
              </a:ext>
            </a:extLst>
          </p:cNvPr>
          <p:cNvSpPr txBox="1">
            <a:spLocks/>
          </p:cNvSpPr>
          <p:nvPr/>
        </p:nvSpPr>
        <p:spPr>
          <a:xfrm>
            <a:off x="0" y="1"/>
            <a:ext cx="12192000" cy="999460"/>
          </a:xfrm>
          <a:prstGeom prst="rect">
            <a:avLst/>
          </a:prstGeom>
          <a:solidFill>
            <a:schemeClr val="bg1">
              <a:lumMod val="9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sz="3200" b="1" dirty="0">
                <a:solidFill>
                  <a:srgbClr val="1990B0"/>
                </a:solidFill>
                <a:cs typeface="Arial" panose="020B0604020202020204" pitchFamily="34" charset="0"/>
              </a:rPr>
              <a:t>  </a:t>
            </a:r>
            <a:r>
              <a:rPr lang="en-US" sz="2800" b="1" dirty="0">
                <a:cs typeface="Arial" panose="020B0604020202020204" pitchFamily="34" charset="0"/>
              </a:rPr>
              <a:t> LSTM</a:t>
            </a:r>
            <a:r>
              <a:rPr lang="en-US" sz="2800" dirty="0">
                <a:cs typeface="Arial" panose="020B0604020202020204" pitchFamily="34" charset="0"/>
              </a:rPr>
              <a:t> </a:t>
            </a:r>
            <a:r>
              <a:rPr lang="en-US" sz="2800" b="1" dirty="0">
                <a:cs typeface="Arial" panose="020B0604020202020204" pitchFamily="34" charset="0"/>
              </a:rPr>
              <a:t>details </a:t>
            </a:r>
            <a:r>
              <a:rPr lang="en-US" sz="2800" dirty="0">
                <a:cs typeface="Arial" panose="020B0604020202020204" pitchFamily="34" charset="0"/>
              </a:rPr>
              <a:t>(3 hidden layers, n cells/neurons per layer, 8 inputs and 1 output)</a:t>
            </a:r>
            <a:endParaRPr lang="en-US" sz="2800" b="1" dirty="0">
              <a:cs typeface="Arial" panose="020B0604020202020204" pitchFamily="34" charset="0"/>
            </a:endParaRPr>
          </a:p>
        </p:txBody>
      </p:sp>
      <p:sp>
        <p:nvSpPr>
          <p:cNvPr id="22" name="CaixaDeTexto 21">
            <a:extLst>
              <a:ext uri="{FF2B5EF4-FFF2-40B4-BE49-F238E27FC236}">
                <a16:creationId xmlns:a16="http://schemas.microsoft.com/office/drawing/2014/main" id="{2A99DD5A-8BEC-6649-9B98-8704FF294F2D}"/>
              </a:ext>
            </a:extLst>
          </p:cNvPr>
          <p:cNvSpPr txBox="1"/>
          <p:nvPr/>
        </p:nvSpPr>
        <p:spPr>
          <a:xfrm>
            <a:off x="0" y="1108952"/>
            <a:ext cx="12192000" cy="369332"/>
          </a:xfrm>
          <a:prstGeom prst="rect">
            <a:avLst/>
          </a:prstGeom>
          <a:noFill/>
        </p:spPr>
        <p:txBody>
          <a:bodyPr wrap="square">
            <a:spAutoFit/>
          </a:bodyPr>
          <a:lstStyle/>
          <a:p>
            <a:pPr algn="ctr"/>
            <a:r>
              <a:rPr lang="en-US" sz="1800" b="1" dirty="0"/>
              <a:t>1 time-stamp</a:t>
            </a:r>
          </a:p>
        </p:txBody>
      </p:sp>
      <p:grpSp>
        <p:nvGrpSpPr>
          <p:cNvPr id="92" name="Agrupar 91">
            <a:extLst>
              <a:ext uri="{FF2B5EF4-FFF2-40B4-BE49-F238E27FC236}">
                <a16:creationId xmlns:a16="http://schemas.microsoft.com/office/drawing/2014/main" id="{32E20CEA-163E-704A-6A6A-94B0766D0E2F}"/>
              </a:ext>
            </a:extLst>
          </p:cNvPr>
          <p:cNvGrpSpPr/>
          <p:nvPr/>
        </p:nvGrpSpPr>
        <p:grpSpPr>
          <a:xfrm>
            <a:off x="855500" y="2635804"/>
            <a:ext cx="10481000" cy="3113244"/>
            <a:chOff x="1004323" y="2376667"/>
            <a:chExt cx="10481000" cy="3113244"/>
          </a:xfrm>
        </p:grpSpPr>
        <p:sp>
          <p:nvSpPr>
            <p:cNvPr id="3" name="Oval 2">
              <a:extLst>
                <a:ext uri="{FF2B5EF4-FFF2-40B4-BE49-F238E27FC236}">
                  <a16:creationId xmlns:a16="http://schemas.microsoft.com/office/drawing/2014/main" id="{AFF52671-1F10-02A7-FDF1-5F0303FA6865}"/>
                </a:ext>
              </a:extLst>
            </p:cNvPr>
            <p:cNvSpPr/>
            <p:nvPr/>
          </p:nvSpPr>
          <p:spPr>
            <a:xfrm>
              <a:off x="1004323" y="2376667"/>
              <a:ext cx="360000" cy="360000"/>
            </a:xfrm>
            <a:prstGeom prst="ellipse">
              <a:avLst/>
            </a:prstGeom>
            <a:solidFill>
              <a:srgbClr val="4B728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a:t>1</a:t>
              </a:r>
            </a:p>
          </p:txBody>
        </p:sp>
        <p:sp>
          <p:nvSpPr>
            <p:cNvPr id="5" name="Oval 4">
              <a:extLst>
                <a:ext uri="{FF2B5EF4-FFF2-40B4-BE49-F238E27FC236}">
                  <a16:creationId xmlns:a16="http://schemas.microsoft.com/office/drawing/2014/main" id="{A00710A6-65B4-F3B7-1C92-1707E4796911}"/>
                </a:ext>
              </a:extLst>
            </p:cNvPr>
            <p:cNvSpPr/>
            <p:nvPr/>
          </p:nvSpPr>
          <p:spPr>
            <a:xfrm>
              <a:off x="1004323" y="2870104"/>
              <a:ext cx="360000" cy="360000"/>
            </a:xfrm>
            <a:prstGeom prst="ellipse">
              <a:avLst/>
            </a:prstGeom>
            <a:solidFill>
              <a:srgbClr val="4B728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a:t>2</a:t>
              </a:r>
            </a:p>
          </p:txBody>
        </p:sp>
        <p:sp>
          <p:nvSpPr>
            <p:cNvPr id="6" name="Oval 5">
              <a:extLst>
                <a:ext uri="{FF2B5EF4-FFF2-40B4-BE49-F238E27FC236}">
                  <a16:creationId xmlns:a16="http://schemas.microsoft.com/office/drawing/2014/main" id="{A3A66309-732F-0D68-F7C5-5132B64CA334}"/>
                </a:ext>
              </a:extLst>
            </p:cNvPr>
            <p:cNvSpPr/>
            <p:nvPr/>
          </p:nvSpPr>
          <p:spPr>
            <a:xfrm>
              <a:off x="1004323" y="4636474"/>
              <a:ext cx="360000" cy="360000"/>
            </a:xfrm>
            <a:prstGeom prst="ellipse">
              <a:avLst/>
            </a:prstGeom>
            <a:solidFill>
              <a:srgbClr val="4B728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a:t>7</a:t>
              </a:r>
            </a:p>
          </p:txBody>
        </p:sp>
        <p:sp>
          <p:nvSpPr>
            <p:cNvPr id="7" name="Oval 6">
              <a:extLst>
                <a:ext uri="{FF2B5EF4-FFF2-40B4-BE49-F238E27FC236}">
                  <a16:creationId xmlns:a16="http://schemas.microsoft.com/office/drawing/2014/main" id="{D2257C4B-F730-3324-B757-D8AE524B89B9}"/>
                </a:ext>
              </a:extLst>
            </p:cNvPr>
            <p:cNvSpPr/>
            <p:nvPr/>
          </p:nvSpPr>
          <p:spPr>
            <a:xfrm>
              <a:off x="1004323" y="5129911"/>
              <a:ext cx="360000" cy="360000"/>
            </a:xfrm>
            <a:prstGeom prst="ellipse">
              <a:avLst/>
            </a:prstGeom>
            <a:solidFill>
              <a:srgbClr val="4B728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a:t>8</a:t>
              </a:r>
            </a:p>
          </p:txBody>
        </p:sp>
        <p:sp>
          <p:nvSpPr>
            <p:cNvPr id="8" name="Oval 7">
              <a:extLst>
                <a:ext uri="{FF2B5EF4-FFF2-40B4-BE49-F238E27FC236}">
                  <a16:creationId xmlns:a16="http://schemas.microsoft.com/office/drawing/2014/main" id="{3E894686-23B5-E1FF-D43E-E43FBD4BD8EA}"/>
                </a:ext>
              </a:extLst>
            </p:cNvPr>
            <p:cNvSpPr/>
            <p:nvPr/>
          </p:nvSpPr>
          <p:spPr>
            <a:xfrm>
              <a:off x="1004323" y="3393289"/>
              <a:ext cx="360000" cy="360000"/>
            </a:xfrm>
            <a:prstGeom prst="ellipse">
              <a:avLst/>
            </a:prstGeom>
            <a:solidFill>
              <a:srgbClr val="4B728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a:t>3</a:t>
              </a:r>
            </a:p>
          </p:txBody>
        </p:sp>
        <p:sp>
          <p:nvSpPr>
            <p:cNvPr id="9" name="Oval 8">
              <a:extLst>
                <a:ext uri="{FF2B5EF4-FFF2-40B4-BE49-F238E27FC236}">
                  <a16:creationId xmlns:a16="http://schemas.microsoft.com/office/drawing/2014/main" id="{A8978101-84A1-3BE6-2F5B-10A3C26F31CC}"/>
                </a:ext>
              </a:extLst>
            </p:cNvPr>
            <p:cNvSpPr/>
            <p:nvPr/>
          </p:nvSpPr>
          <p:spPr>
            <a:xfrm>
              <a:off x="3842773" y="2539852"/>
              <a:ext cx="360000" cy="36000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a:solidFill>
                    <a:schemeClr val="tx1"/>
                  </a:solidFill>
                </a:rPr>
                <a:t>1</a:t>
              </a:r>
            </a:p>
          </p:txBody>
        </p:sp>
        <p:sp>
          <p:nvSpPr>
            <p:cNvPr id="10" name="Oval 9">
              <a:extLst>
                <a:ext uri="{FF2B5EF4-FFF2-40B4-BE49-F238E27FC236}">
                  <a16:creationId xmlns:a16="http://schemas.microsoft.com/office/drawing/2014/main" id="{ADC1DD1C-8AE2-CA6B-CF16-7FBDD39AAC4C}"/>
                </a:ext>
              </a:extLst>
            </p:cNvPr>
            <p:cNvSpPr/>
            <p:nvPr/>
          </p:nvSpPr>
          <p:spPr>
            <a:xfrm>
              <a:off x="3842773" y="3033289"/>
              <a:ext cx="360000" cy="36000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a:solidFill>
                    <a:schemeClr val="tx1"/>
                  </a:solidFill>
                </a:rPr>
                <a:t>2</a:t>
              </a:r>
            </a:p>
          </p:txBody>
        </p:sp>
        <p:sp>
          <p:nvSpPr>
            <p:cNvPr id="11" name="Oval 10">
              <a:extLst>
                <a:ext uri="{FF2B5EF4-FFF2-40B4-BE49-F238E27FC236}">
                  <a16:creationId xmlns:a16="http://schemas.microsoft.com/office/drawing/2014/main" id="{DC7B4C69-C618-DA32-1570-8E6187E71A57}"/>
                </a:ext>
              </a:extLst>
            </p:cNvPr>
            <p:cNvSpPr/>
            <p:nvPr/>
          </p:nvSpPr>
          <p:spPr>
            <a:xfrm>
              <a:off x="3828485" y="4878758"/>
              <a:ext cx="360000" cy="36000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a:solidFill>
                    <a:schemeClr val="tx1"/>
                  </a:solidFill>
                </a:rPr>
                <a:t>n</a:t>
              </a:r>
            </a:p>
          </p:txBody>
        </p:sp>
        <p:sp>
          <p:nvSpPr>
            <p:cNvPr id="12" name="Oval 11">
              <a:extLst>
                <a:ext uri="{FF2B5EF4-FFF2-40B4-BE49-F238E27FC236}">
                  <a16:creationId xmlns:a16="http://schemas.microsoft.com/office/drawing/2014/main" id="{B70C70C2-9562-74CA-D2D8-117EA26A3AE5}"/>
                </a:ext>
              </a:extLst>
            </p:cNvPr>
            <p:cNvSpPr/>
            <p:nvPr/>
          </p:nvSpPr>
          <p:spPr>
            <a:xfrm>
              <a:off x="6359276" y="2532708"/>
              <a:ext cx="360000" cy="36000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a:solidFill>
                    <a:schemeClr val="tx1"/>
                  </a:solidFill>
                </a:rPr>
                <a:t>1</a:t>
              </a:r>
            </a:p>
          </p:txBody>
        </p:sp>
        <p:sp>
          <p:nvSpPr>
            <p:cNvPr id="13" name="Oval 12">
              <a:extLst>
                <a:ext uri="{FF2B5EF4-FFF2-40B4-BE49-F238E27FC236}">
                  <a16:creationId xmlns:a16="http://schemas.microsoft.com/office/drawing/2014/main" id="{2EA5D332-D2B9-8D9C-695D-1985E6D92BCA}"/>
                </a:ext>
              </a:extLst>
            </p:cNvPr>
            <p:cNvSpPr/>
            <p:nvPr/>
          </p:nvSpPr>
          <p:spPr>
            <a:xfrm>
              <a:off x="6359276" y="3026145"/>
              <a:ext cx="360000" cy="36000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a:solidFill>
                    <a:schemeClr val="tx1"/>
                  </a:solidFill>
                </a:rPr>
                <a:t>2</a:t>
              </a:r>
            </a:p>
          </p:txBody>
        </p:sp>
        <p:sp>
          <p:nvSpPr>
            <p:cNvPr id="14" name="Oval 13">
              <a:extLst>
                <a:ext uri="{FF2B5EF4-FFF2-40B4-BE49-F238E27FC236}">
                  <a16:creationId xmlns:a16="http://schemas.microsoft.com/office/drawing/2014/main" id="{346199C6-4D25-F6F6-4544-F73842FE9DC7}"/>
                </a:ext>
              </a:extLst>
            </p:cNvPr>
            <p:cNvSpPr/>
            <p:nvPr/>
          </p:nvSpPr>
          <p:spPr>
            <a:xfrm>
              <a:off x="6344988" y="4871614"/>
              <a:ext cx="360000" cy="36000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a:solidFill>
                    <a:schemeClr val="tx1"/>
                  </a:solidFill>
                </a:rPr>
                <a:t>n</a:t>
              </a:r>
            </a:p>
          </p:txBody>
        </p:sp>
        <p:sp>
          <p:nvSpPr>
            <p:cNvPr id="16" name="Oval 15">
              <a:extLst>
                <a:ext uri="{FF2B5EF4-FFF2-40B4-BE49-F238E27FC236}">
                  <a16:creationId xmlns:a16="http://schemas.microsoft.com/office/drawing/2014/main" id="{CCF03415-8C13-4781-4E3C-92EAC69EFAF8}"/>
                </a:ext>
              </a:extLst>
            </p:cNvPr>
            <p:cNvSpPr/>
            <p:nvPr/>
          </p:nvSpPr>
          <p:spPr>
            <a:xfrm>
              <a:off x="11125323" y="3689245"/>
              <a:ext cx="360000" cy="360000"/>
            </a:xfrm>
            <a:prstGeom prst="ellipse">
              <a:avLst/>
            </a:prstGeom>
            <a:solidFill>
              <a:srgbClr val="4F9A8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a:t>1</a:t>
              </a:r>
            </a:p>
          </p:txBody>
        </p:sp>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E5D376B7-688C-78C2-0487-F384F399A8B7}"/>
                    </a:ext>
                  </a:extLst>
                </p:cNvPr>
                <p:cNvSpPr txBox="1"/>
                <p:nvPr/>
              </p:nvSpPr>
              <p:spPr>
                <a:xfrm>
                  <a:off x="1147518" y="4117498"/>
                  <a:ext cx="1186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oMath>
                    </m:oMathPara>
                  </a14:m>
                  <a:endParaRPr lang="en-US" dirty="0"/>
                </a:p>
              </p:txBody>
            </p:sp>
          </mc:Choice>
          <mc:Fallback xmlns="">
            <p:sp>
              <p:nvSpPr>
                <p:cNvPr id="23" name="CaixaDeTexto 22">
                  <a:extLst>
                    <a:ext uri="{FF2B5EF4-FFF2-40B4-BE49-F238E27FC236}">
                      <a16:creationId xmlns:a16="http://schemas.microsoft.com/office/drawing/2014/main" id="{E5D376B7-688C-78C2-0487-F384F399A8B7}"/>
                    </a:ext>
                  </a:extLst>
                </p:cNvPr>
                <p:cNvSpPr txBox="1">
                  <a:spLocks noRot="1" noChangeAspect="1" noMove="1" noResize="1" noEditPoints="1" noAdjustHandles="1" noChangeArrowheads="1" noChangeShapeType="1" noTextEdit="1"/>
                </p:cNvSpPr>
                <p:nvPr/>
              </p:nvSpPr>
              <p:spPr>
                <a:xfrm>
                  <a:off x="1147518" y="4117498"/>
                  <a:ext cx="118622" cy="276999"/>
                </a:xfrm>
                <a:prstGeom prst="rect">
                  <a:avLst/>
                </a:prstGeom>
                <a:blipFill>
                  <a:blip r:embed="rId3"/>
                  <a:stretch>
                    <a:fillRect l="-40000" r="-40000"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5F65E208-BADB-BEA2-F72C-8AA0AB1925CC}"/>
                    </a:ext>
                  </a:extLst>
                </p:cNvPr>
                <p:cNvSpPr txBox="1"/>
                <p:nvPr/>
              </p:nvSpPr>
              <p:spPr>
                <a:xfrm>
                  <a:off x="3949334" y="4133132"/>
                  <a:ext cx="1186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26" name="CaixaDeTexto 25">
                  <a:extLst>
                    <a:ext uri="{FF2B5EF4-FFF2-40B4-BE49-F238E27FC236}">
                      <a16:creationId xmlns:a16="http://schemas.microsoft.com/office/drawing/2014/main" id="{5F65E208-BADB-BEA2-F72C-8AA0AB1925CC}"/>
                    </a:ext>
                  </a:extLst>
                </p:cNvPr>
                <p:cNvSpPr txBox="1">
                  <a:spLocks noRot="1" noChangeAspect="1" noMove="1" noResize="1" noEditPoints="1" noAdjustHandles="1" noChangeArrowheads="1" noChangeShapeType="1" noTextEdit="1"/>
                </p:cNvSpPr>
                <p:nvPr/>
              </p:nvSpPr>
              <p:spPr>
                <a:xfrm>
                  <a:off x="3949334" y="4133132"/>
                  <a:ext cx="118622" cy="276999"/>
                </a:xfrm>
                <a:prstGeom prst="rect">
                  <a:avLst/>
                </a:prstGeom>
                <a:blipFill>
                  <a:blip r:embed="rId4"/>
                  <a:stretch>
                    <a:fillRect l="-40000" r="-40000"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6169E2DD-40FE-785F-F2B0-95DFE9E578DA}"/>
                    </a:ext>
                  </a:extLst>
                </p:cNvPr>
                <p:cNvSpPr txBox="1"/>
                <p:nvPr/>
              </p:nvSpPr>
              <p:spPr>
                <a:xfrm>
                  <a:off x="6471204" y="4132491"/>
                  <a:ext cx="1186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28" name="CaixaDeTexto 27">
                  <a:extLst>
                    <a:ext uri="{FF2B5EF4-FFF2-40B4-BE49-F238E27FC236}">
                      <a16:creationId xmlns:a16="http://schemas.microsoft.com/office/drawing/2014/main" id="{6169E2DD-40FE-785F-F2B0-95DFE9E578DA}"/>
                    </a:ext>
                  </a:extLst>
                </p:cNvPr>
                <p:cNvSpPr txBox="1">
                  <a:spLocks noRot="1" noChangeAspect="1" noMove="1" noResize="1" noEditPoints="1" noAdjustHandles="1" noChangeArrowheads="1" noChangeShapeType="1" noTextEdit="1"/>
                </p:cNvSpPr>
                <p:nvPr/>
              </p:nvSpPr>
              <p:spPr>
                <a:xfrm>
                  <a:off x="6471204" y="4132491"/>
                  <a:ext cx="118622" cy="276999"/>
                </a:xfrm>
                <a:prstGeom prst="rect">
                  <a:avLst/>
                </a:prstGeom>
                <a:blipFill>
                  <a:blip r:embed="rId5"/>
                  <a:stretch>
                    <a:fillRect l="-36364" r="-36364" b="-4348"/>
                  </a:stretch>
                </a:blipFill>
              </p:spPr>
              <p:txBody>
                <a:bodyPr/>
                <a:lstStyle/>
                <a:p>
                  <a:r>
                    <a:rPr lang="en-US">
                      <a:noFill/>
                    </a:rPr>
                    <a:t> </a:t>
                  </a:r>
                </a:p>
              </p:txBody>
            </p:sp>
          </mc:Fallback>
        </mc:AlternateContent>
        <p:cxnSp>
          <p:nvCxnSpPr>
            <p:cNvPr id="55" name="Conexão reta 107">
              <a:extLst>
                <a:ext uri="{FF2B5EF4-FFF2-40B4-BE49-F238E27FC236}">
                  <a16:creationId xmlns:a16="http://schemas.microsoft.com/office/drawing/2014/main" id="{8928E401-916A-926A-C4C7-176DCFF3014A}"/>
                </a:ext>
              </a:extLst>
            </p:cNvPr>
            <p:cNvCxnSpPr>
              <a:cxnSpLocks/>
              <a:stCxn id="7" idx="6"/>
              <a:endCxn id="41" idx="1"/>
            </p:cNvCxnSpPr>
            <p:nvPr/>
          </p:nvCxnSpPr>
          <p:spPr>
            <a:xfrm flipV="1">
              <a:off x="1364323" y="5115192"/>
              <a:ext cx="899469" cy="194719"/>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exão reta 107">
              <a:extLst>
                <a:ext uri="{FF2B5EF4-FFF2-40B4-BE49-F238E27FC236}">
                  <a16:creationId xmlns:a16="http://schemas.microsoft.com/office/drawing/2014/main" id="{416D24B3-F02C-D1C7-73B7-3ACE55F1C1FA}"/>
                </a:ext>
              </a:extLst>
            </p:cNvPr>
            <p:cNvCxnSpPr>
              <a:cxnSpLocks/>
              <a:endCxn id="41" idx="1"/>
            </p:cNvCxnSpPr>
            <p:nvPr/>
          </p:nvCxnSpPr>
          <p:spPr>
            <a:xfrm>
              <a:off x="1364323" y="4842473"/>
              <a:ext cx="899469" cy="272719"/>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exão reta 107">
              <a:extLst>
                <a:ext uri="{FF2B5EF4-FFF2-40B4-BE49-F238E27FC236}">
                  <a16:creationId xmlns:a16="http://schemas.microsoft.com/office/drawing/2014/main" id="{9AF97A39-44EE-AB79-C827-54B2E2A2995A}"/>
                </a:ext>
              </a:extLst>
            </p:cNvPr>
            <p:cNvCxnSpPr>
              <a:cxnSpLocks/>
              <a:stCxn id="7" idx="6"/>
              <a:endCxn id="37" idx="1"/>
            </p:cNvCxnSpPr>
            <p:nvPr/>
          </p:nvCxnSpPr>
          <p:spPr>
            <a:xfrm flipV="1">
              <a:off x="1364323" y="3476823"/>
              <a:ext cx="899469" cy="1833088"/>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exão reta 107">
              <a:extLst>
                <a:ext uri="{FF2B5EF4-FFF2-40B4-BE49-F238E27FC236}">
                  <a16:creationId xmlns:a16="http://schemas.microsoft.com/office/drawing/2014/main" id="{1020B6D3-6975-0763-C12F-4CA91C6673F2}"/>
                </a:ext>
              </a:extLst>
            </p:cNvPr>
            <p:cNvCxnSpPr>
              <a:cxnSpLocks/>
              <a:stCxn id="7" idx="6"/>
              <a:endCxn id="34" idx="1"/>
            </p:cNvCxnSpPr>
            <p:nvPr/>
          </p:nvCxnSpPr>
          <p:spPr>
            <a:xfrm flipV="1">
              <a:off x="1364323" y="2645989"/>
              <a:ext cx="899469" cy="2663922"/>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exão reta 107">
              <a:extLst>
                <a:ext uri="{FF2B5EF4-FFF2-40B4-BE49-F238E27FC236}">
                  <a16:creationId xmlns:a16="http://schemas.microsoft.com/office/drawing/2014/main" id="{39E3CD32-86AF-4DBF-F6D0-1B8E3763BBEF}"/>
                </a:ext>
              </a:extLst>
            </p:cNvPr>
            <p:cNvCxnSpPr>
              <a:cxnSpLocks/>
              <a:stCxn id="6" idx="6"/>
              <a:endCxn id="37" idx="1"/>
            </p:cNvCxnSpPr>
            <p:nvPr/>
          </p:nvCxnSpPr>
          <p:spPr>
            <a:xfrm flipV="1">
              <a:off x="1364323" y="3476823"/>
              <a:ext cx="899469" cy="1339651"/>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exão reta 107">
              <a:extLst>
                <a:ext uri="{FF2B5EF4-FFF2-40B4-BE49-F238E27FC236}">
                  <a16:creationId xmlns:a16="http://schemas.microsoft.com/office/drawing/2014/main" id="{4F26BEE2-A95E-9E53-2CDB-5A6396C3B0EE}"/>
                </a:ext>
              </a:extLst>
            </p:cNvPr>
            <p:cNvCxnSpPr>
              <a:cxnSpLocks/>
              <a:stCxn id="6" idx="6"/>
              <a:endCxn id="34" idx="1"/>
            </p:cNvCxnSpPr>
            <p:nvPr/>
          </p:nvCxnSpPr>
          <p:spPr>
            <a:xfrm flipV="1">
              <a:off x="1364323" y="2645989"/>
              <a:ext cx="899469" cy="2170485"/>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exão reta 107">
              <a:extLst>
                <a:ext uri="{FF2B5EF4-FFF2-40B4-BE49-F238E27FC236}">
                  <a16:creationId xmlns:a16="http://schemas.microsoft.com/office/drawing/2014/main" id="{17E1196F-12EF-292A-2B1E-92642BDE59F2}"/>
                </a:ext>
              </a:extLst>
            </p:cNvPr>
            <p:cNvCxnSpPr>
              <a:cxnSpLocks/>
              <a:stCxn id="8" idx="6"/>
              <a:endCxn id="37" idx="1"/>
            </p:cNvCxnSpPr>
            <p:nvPr/>
          </p:nvCxnSpPr>
          <p:spPr>
            <a:xfrm flipV="1">
              <a:off x="1364323" y="3476823"/>
              <a:ext cx="899469" cy="96466"/>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onexão reta 107">
              <a:extLst>
                <a:ext uri="{FF2B5EF4-FFF2-40B4-BE49-F238E27FC236}">
                  <a16:creationId xmlns:a16="http://schemas.microsoft.com/office/drawing/2014/main" id="{F322C882-07D2-CEBF-0F9D-E66DFB5F216D}"/>
                </a:ext>
              </a:extLst>
            </p:cNvPr>
            <p:cNvCxnSpPr>
              <a:cxnSpLocks/>
              <a:stCxn id="8" idx="6"/>
              <a:endCxn id="41" idx="1"/>
            </p:cNvCxnSpPr>
            <p:nvPr/>
          </p:nvCxnSpPr>
          <p:spPr>
            <a:xfrm>
              <a:off x="1364323" y="3573289"/>
              <a:ext cx="899469" cy="1541903"/>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onexão reta 107">
              <a:extLst>
                <a:ext uri="{FF2B5EF4-FFF2-40B4-BE49-F238E27FC236}">
                  <a16:creationId xmlns:a16="http://schemas.microsoft.com/office/drawing/2014/main" id="{EB2F1265-1541-5ADE-3147-78D9D7CCB697}"/>
                </a:ext>
              </a:extLst>
            </p:cNvPr>
            <p:cNvCxnSpPr>
              <a:cxnSpLocks/>
              <a:stCxn id="8" idx="6"/>
              <a:endCxn id="34" idx="1"/>
            </p:cNvCxnSpPr>
            <p:nvPr/>
          </p:nvCxnSpPr>
          <p:spPr>
            <a:xfrm flipV="1">
              <a:off x="1364323" y="2645989"/>
              <a:ext cx="899469" cy="927300"/>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Conexão reta 107">
              <a:extLst>
                <a:ext uri="{FF2B5EF4-FFF2-40B4-BE49-F238E27FC236}">
                  <a16:creationId xmlns:a16="http://schemas.microsoft.com/office/drawing/2014/main" id="{FC8B3847-6704-BBAD-CD94-1A7D0BB45021}"/>
                </a:ext>
              </a:extLst>
            </p:cNvPr>
            <p:cNvCxnSpPr>
              <a:cxnSpLocks/>
              <a:stCxn id="5" idx="6"/>
              <a:endCxn id="34" idx="1"/>
            </p:cNvCxnSpPr>
            <p:nvPr/>
          </p:nvCxnSpPr>
          <p:spPr>
            <a:xfrm flipV="1">
              <a:off x="1364323" y="2645989"/>
              <a:ext cx="899469" cy="404115"/>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exão reta 107">
              <a:extLst>
                <a:ext uri="{FF2B5EF4-FFF2-40B4-BE49-F238E27FC236}">
                  <a16:creationId xmlns:a16="http://schemas.microsoft.com/office/drawing/2014/main" id="{C242305D-BBE6-F56E-AE8F-7C1A53210F50}"/>
                </a:ext>
              </a:extLst>
            </p:cNvPr>
            <p:cNvCxnSpPr>
              <a:cxnSpLocks/>
              <a:stCxn id="3" idx="6"/>
              <a:endCxn id="34" idx="1"/>
            </p:cNvCxnSpPr>
            <p:nvPr/>
          </p:nvCxnSpPr>
          <p:spPr>
            <a:xfrm>
              <a:off x="1364323" y="2556667"/>
              <a:ext cx="899469" cy="89322"/>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Conexão reta 107">
              <a:extLst>
                <a:ext uri="{FF2B5EF4-FFF2-40B4-BE49-F238E27FC236}">
                  <a16:creationId xmlns:a16="http://schemas.microsoft.com/office/drawing/2014/main" id="{A9002C7B-C318-8C1A-083C-76CFB90C6F4D}"/>
                </a:ext>
              </a:extLst>
            </p:cNvPr>
            <p:cNvCxnSpPr>
              <a:cxnSpLocks/>
              <a:stCxn id="3" idx="6"/>
              <a:endCxn id="37" idx="1"/>
            </p:cNvCxnSpPr>
            <p:nvPr/>
          </p:nvCxnSpPr>
          <p:spPr>
            <a:xfrm>
              <a:off x="1364323" y="2556667"/>
              <a:ext cx="899469" cy="920156"/>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onexão reta 107">
              <a:extLst>
                <a:ext uri="{FF2B5EF4-FFF2-40B4-BE49-F238E27FC236}">
                  <a16:creationId xmlns:a16="http://schemas.microsoft.com/office/drawing/2014/main" id="{CA69D9D4-D32D-08D0-A4DF-0B2C3F3D1A04}"/>
                </a:ext>
              </a:extLst>
            </p:cNvPr>
            <p:cNvCxnSpPr>
              <a:cxnSpLocks/>
              <a:stCxn id="3" idx="6"/>
              <a:endCxn id="41" idx="1"/>
            </p:cNvCxnSpPr>
            <p:nvPr/>
          </p:nvCxnSpPr>
          <p:spPr>
            <a:xfrm>
              <a:off x="1364323" y="2556667"/>
              <a:ext cx="899469" cy="2558525"/>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Conexão reta 107">
              <a:extLst>
                <a:ext uri="{FF2B5EF4-FFF2-40B4-BE49-F238E27FC236}">
                  <a16:creationId xmlns:a16="http://schemas.microsoft.com/office/drawing/2014/main" id="{C84FD2E7-B6CF-794C-FA43-28FBD5D171AD}"/>
                </a:ext>
              </a:extLst>
            </p:cNvPr>
            <p:cNvCxnSpPr>
              <a:cxnSpLocks/>
              <a:stCxn id="5" idx="6"/>
              <a:endCxn id="37" idx="1"/>
            </p:cNvCxnSpPr>
            <p:nvPr/>
          </p:nvCxnSpPr>
          <p:spPr>
            <a:xfrm>
              <a:off x="1364323" y="3050104"/>
              <a:ext cx="899469" cy="426719"/>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Conexão reta 107">
              <a:extLst>
                <a:ext uri="{FF2B5EF4-FFF2-40B4-BE49-F238E27FC236}">
                  <a16:creationId xmlns:a16="http://schemas.microsoft.com/office/drawing/2014/main" id="{9EE0AA54-4632-0F68-9047-4620B898D0C9}"/>
                </a:ext>
              </a:extLst>
            </p:cNvPr>
            <p:cNvCxnSpPr>
              <a:cxnSpLocks/>
              <a:stCxn id="5" idx="6"/>
              <a:endCxn id="41" idx="1"/>
            </p:cNvCxnSpPr>
            <p:nvPr/>
          </p:nvCxnSpPr>
          <p:spPr>
            <a:xfrm>
              <a:off x="1364323" y="3050104"/>
              <a:ext cx="899469" cy="2065088"/>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Conexão reta 107">
              <a:extLst>
                <a:ext uri="{FF2B5EF4-FFF2-40B4-BE49-F238E27FC236}">
                  <a16:creationId xmlns:a16="http://schemas.microsoft.com/office/drawing/2014/main" id="{0C77AFF4-C92C-995D-CCC8-8F307D647105}"/>
                </a:ext>
              </a:extLst>
            </p:cNvPr>
            <p:cNvCxnSpPr>
              <a:cxnSpLocks/>
              <a:stCxn id="34" idx="3"/>
              <a:endCxn id="9" idx="2"/>
            </p:cNvCxnSpPr>
            <p:nvPr/>
          </p:nvCxnSpPr>
          <p:spPr>
            <a:xfrm>
              <a:off x="3163380" y="2645989"/>
              <a:ext cx="679393" cy="73863"/>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onexão reta 107">
              <a:extLst>
                <a:ext uri="{FF2B5EF4-FFF2-40B4-BE49-F238E27FC236}">
                  <a16:creationId xmlns:a16="http://schemas.microsoft.com/office/drawing/2014/main" id="{7A7CF72B-157B-D834-D8E8-E0FBA43FD78E}"/>
                </a:ext>
              </a:extLst>
            </p:cNvPr>
            <p:cNvCxnSpPr>
              <a:cxnSpLocks/>
              <a:stCxn id="34" idx="3"/>
              <a:endCxn id="10" idx="2"/>
            </p:cNvCxnSpPr>
            <p:nvPr/>
          </p:nvCxnSpPr>
          <p:spPr>
            <a:xfrm>
              <a:off x="3163380" y="2645989"/>
              <a:ext cx="679393" cy="567300"/>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Conexão reta 107">
              <a:extLst>
                <a:ext uri="{FF2B5EF4-FFF2-40B4-BE49-F238E27FC236}">
                  <a16:creationId xmlns:a16="http://schemas.microsoft.com/office/drawing/2014/main" id="{4C096576-E3C2-9F48-0F99-2FA2484ACBD4}"/>
                </a:ext>
              </a:extLst>
            </p:cNvPr>
            <p:cNvCxnSpPr>
              <a:cxnSpLocks/>
              <a:stCxn id="34" idx="3"/>
              <a:endCxn id="11" idx="2"/>
            </p:cNvCxnSpPr>
            <p:nvPr/>
          </p:nvCxnSpPr>
          <p:spPr>
            <a:xfrm>
              <a:off x="3163380" y="2645989"/>
              <a:ext cx="665105" cy="2412769"/>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Conexão reta 107">
              <a:extLst>
                <a:ext uri="{FF2B5EF4-FFF2-40B4-BE49-F238E27FC236}">
                  <a16:creationId xmlns:a16="http://schemas.microsoft.com/office/drawing/2014/main" id="{F9C78D58-B3A5-501A-4DE7-A14BD76967C2}"/>
                </a:ext>
              </a:extLst>
            </p:cNvPr>
            <p:cNvCxnSpPr>
              <a:cxnSpLocks/>
              <a:stCxn id="37" idx="3"/>
              <a:endCxn id="9" idx="2"/>
            </p:cNvCxnSpPr>
            <p:nvPr/>
          </p:nvCxnSpPr>
          <p:spPr>
            <a:xfrm flipV="1">
              <a:off x="3163380" y="2719852"/>
              <a:ext cx="679393" cy="756971"/>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Conexão reta 107">
              <a:extLst>
                <a:ext uri="{FF2B5EF4-FFF2-40B4-BE49-F238E27FC236}">
                  <a16:creationId xmlns:a16="http://schemas.microsoft.com/office/drawing/2014/main" id="{63FE2257-347B-66B4-FE3F-82516205112A}"/>
                </a:ext>
              </a:extLst>
            </p:cNvPr>
            <p:cNvCxnSpPr>
              <a:cxnSpLocks/>
              <a:stCxn id="37" idx="3"/>
              <a:endCxn id="10" idx="2"/>
            </p:cNvCxnSpPr>
            <p:nvPr/>
          </p:nvCxnSpPr>
          <p:spPr>
            <a:xfrm flipV="1">
              <a:off x="3163380" y="3213289"/>
              <a:ext cx="679393" cy="263534"/>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Conexão reta 107">
              <a:extLst>
                <a:ext uri="{FF2B5EF4-FFF2-40B4-BE49-F238E27FC236}">
                  <a16:creationId xmlns:a16="http://schemas.microsoft.com/office/drawing/2014/main" id="{F102F3EB-BF67-0600-BE83-C019A1C1735F}"/>
                </a:ext>
              </a:extLst>
            </p:cNvPr>
            <p:cNvCxnSpPr>
              <a:cxnSpLocks/>
              <a:stCxn id="37" idx="3"/>
              <a:endCxn id="11" idx="2"/>
            </p:cNvCxnSpPr>
            <p:nvPr/>
          </p:nvCxnSpPr>
          <p:spPr>
            <a:xfrm>
              <a:off x="3163380" y="3476823"/>
              <a:ext cx="665105" cy="1581935"/>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Conexão reta 107">
              <a:extLst>
                <a:ext uri="{FF2B5EF4-FFF2-40B4-BE49-F238E27FC236}">
                  <a16:creationId xmlns:a16="http://schemas.microsoft.com/office/drawing/2014/main" id="{0EFE1896-0082-3140-22D6-F932FF4807DD}"/>
                </a:ext>
              </a:extLst>
            </p:cNvPr>
            <p:cNvCxnSpPr>
              <a:cxnSpLocks/>
              <a:stCxn id="41" idx="3"/>
              <a:endCxn id="9" idx="2"/>
            </p:cNvCxnSpPr>
            <p:nvPr/>
          </p:nvCxnSpPr>
          <p:spPr>
            <a:xfrm flipV="1">
              <a:off x="3163380" y="2719852"/>
              <a:ext cx="679393" cy="2395340"/>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Conexão reta 107">
              <a:extLst>
                <a:ext uri="{FF2B5EF4-FFF2-40B4-BE49-F238E27FC236}">
                  <a16:creationId xmlns:a16="http://schemas.microsoft.com/office/drawing/2014/main" id="{22985819-AA5C-D6C7-F3E2-833087DB707B}"/>
                </a:ext>
              </a:extLst>
            </p:cNvPr>
            <p:cNvCxnSpPr>
              <a:cxnSpLocks/>
              <a:stCxn id="41" idx="3"/>
              <a:endCxn id="10" idx="2"/>
            </p:cNvCxnSpPr>
            <p:nvPr/>
          </p:nvCxnSpPr>
          <p:spPr>
            <a:xfrm flipV="1">
              <a:off x="3163380" y="3213289"/>
              <a:ext cx="679393" cy="1901903"/>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Conexão reta 107">
              <a:extLst>
                <a:ext uri="{FF2B5EF4-FFF2-40B4-BE49-F238E27FC236}">
                  <a16:creationId xmlns:a16="http://schemas.microsoft.com/office/drawing/2014/main" id="{27E61CA4-1B59-FB3A-D178-2B54FD1BF86F}"/>
                </a:ext>
              </a:extLst>
            </p:cNvPr>
            <p:cNvCxnSpPr>
              <a:cxnSpLocks/>
              <a:stCxn id="41" idx="3"/>
              <a:endCxn id="11" idx="2"/>
            </p:cNvCxnSpPr>
            <p:nvPr/>
          </p:nvCxnSpPr>
          <p:spPr>
            <a:xfrm flipV="1">
              <a:off x="3163380" y="5058758"/>
              <a:ext cx="665105" cy="56434"/>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Conexão reta 107">
              <a:extLst>
                <a:ext uri="{FF2B5EF4-FFF2-40B4-BE49-F238E27FC236}">
                  <a16:creationId xmlns:a16="http://schemas.microsoft.com/office/drawing/2014/main" id="{10308925-0CD6-FC88-5156-D51069B54A5C}"/>
                </a:ext>
              </a:extLst>
            </p:cNvPr>
            <p:cNvCxnSpPr>
              <a:cxnSpLocks/>
            </p:cNvCxnSpPr>
            <p:nvPr/>
          </p:nvCxnSpPr>
          <p:spPr>
            <a:xfrm>
              <a:off x="5683805" y="2656412"/>
              <a:ext cx="679393" cy="73863"/>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Conexão reta 107">
              <a:extLst>
                <a:ext uri="{FF2B5EF4-FFF2-40B4-BE49-F238E27FC236}">
                  <a16:creationId xmlns:a16="http://schemas.microsoft.com/office/drawing/2014/main" id="{E86B68B8-9C94-BE53-66BF-D36CC05D4882}"/>
                </a:ext>
              </a:extLst>
            </p:cNvPr>
            <p:cNvCxnSpPr>
              <a:cxnSpLocks/>
            </p:cNvCxnSpPr>
            <p:nvPr/>
          </p:nvCxnSpPr>
          <p:spPr>
            <a:xfrm>
              <a:off x="5683805" y="2656412"/>
              <a:ext cx="679393" cy="567300"/>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Conexão reta 107">
              <a:extLst>
                <a:ext uri="{FF2B5EF4-FFF2-40B4-BE49-F238E27FC236}">
                  <a16:creationId xmlns:a16="http://schemas.microsoft.com/office/drawing/2014/main" id="{505FAFDE-21DD-D20D-4447-1B5ACBDE83C7}"/>
                </a:ext>
              </a:extLst>
            </p:cNvPr>
            <p:cNvCxnSpPr>
              <a:cxnSpLocks/>
            </p:cNvCxnSpPr>
            <p:nvPr/>
          </p:nvCxnSpPr>
          <p:spPr>
            <a:xfrm>
              <a:off x="5683805" y="2656412"/>
              <a:ext cx="665105" cy="2412769"/>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Conexão reta 107">
              <a:extLst>
                <a:ext uri="{FF2B5EF4-FFF2-40B4-BE49-F238E27FC236}">
                  <a16:creationId xmlns:a16="http://schemas.microsoft.com/office/drawing/2014/main" id="{C31BB33D-F7E5-0C40-9758-5F6716154A4C}"/>
                </a:ext>
              </a:extLst>
            </p:cNvPr>
            <p:cNvCxnSpPr>
              <a:cxnSpLocks/>
            </p:cNvCxnSpPr>
            <p:nvPr/>
          </p:nvCxnSpPr>
          <p:spPr>
            <a:xfrm flipV="1">
              <a:off x="5683805" y="2730275"/>
              <a:ext cx="679393" cy="756971"/>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Conexão reta 107">
              <a:extLst>
                <a:ext uri="{FF2B5EF4-FFF2-40B4-BE49-F238E27FC236}">
                  <a16:creationId xmlns:a16="http://schemas.microsoft.com/office/drawing/2014/main" id="{DE30EA1A-9A13-62D9-66FB-B1E467BF0B0F}"/>
                </a:ext>
              </a:extLst>
            </p:cNvPr>
            <p:cNvCxnSpPr>
              <a:cxnSpLocks/>
            </p:cNvCxnSpPr>
            <p:nvPr/>
          </p:nvCxnSpPr>
          <p:spPr>
            <a:xfrm flipV="1">
              <a:off x="5683805" y="3223712"/>
              <a:ext cx="679393" cy="263534"/>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Conexão reta 107">
              <a:extLst>
                <a:ext uri="{FF2B5EF4-FFF2-40B4-BE49-F238E27FC236}">
                  <a16:creationId xmlns:a16="http://schemas.microsoft.com/office/drawing/2014/main" id="{A2BDE186-4EAD-94A5-4BC0-AD0E205B838A}"/>
                </a:ext>
              </a:extLst>
            </p:cNvPr>
            <p:cNvCxnSpPr>
              <a:cxnSpLocks/>
            </p:cNvCxnSpPr>
            <p:nvPr/>
          </p:nvCxnSpPr>
          <p:spPr>
            <a:xfrm>
              <a:off x="5683805" y="3487246"/>
              <a:ext cx="665105" cy="1581935"/>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Conexão reta 107">
              <a:extLst>
                <a:ext uri="{FF2B5EF4-FFF2-40B4-BE49-F238E27FC236}">
                  <a16:creationId xmlns:a16="http://schemas.microsoft.com/office/drawing/2014/main" id="{2C4AB310-6B4E-86AE-A653-9FEE2A04A246}"/>
                </a:ext>
              </a:extLst>
            </p:cNvPr>
            <p:cNvCxnSpPr>
              <a:cxnSpLocks/>
            </p:cNvCxnSpPr>
            <p:nvPr/>
          </p:nvCxnSpPr>
          <p:spPr>
            <a:xfrm flipV="1">
              <a:off x="5683805" y="2730275"/>
              <a:ext cx="679393" cy="2395340"/>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Conexão reta 107">
              <a:extLst>
                <a:ext uri="{FF2B5EF4-FFF2-40B4-BE49-F238E27FC236}">
                  <a16:creationId xmlns:a16="http://schemas.microsoft.com/office/drawing/2014/main" id="{78C035E8-BAE2-82F3-D31A-B772BFE0375F}"/>
                </a:ext>
              </a:extLst>
            </p:cNvPr>
            <p:cNvCxnSpPr>
              <a:cxnSpLocks/>
            </p:cNvCxnSpPr>
            <p:nvPr/>
          </p:nvCxnSpPr>
          <p:spPr>
            <a:xfrm flipV="1">
              <a:off x="5683805" y="3223712"/>
              <a:ext cx="679393" cy="1901903"/>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Conexão reta 107">
              <a:extLst>
                <a:ext uri="{FF2B5EF4-FFF2-40B4-BE49-F238E27FC236}">
                  <a16:creationId xmlns:a16="http://schemas.microsoft.com/office/drawing/2014/main" id="{40F218D6-3B84-E734-EEDC-A32B317D1B6F}"/>
                </a:ext>
              </a:extLst>
            </p:cNvPr>
            <p:cNvCxnSpPr>
              <a:cxnSpLocks/>
            </p:cNvCxnSpPr>
            <p:nvPr/>
          </p:nvCxnSpPr>
          <p:spPr>
            <a:xfrm flipV="1">
              <a:off x="5683805" y="5069181"/>
              <a:ext cx="665105" cy="56434"/>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Conexão reta 107">
              <a:extLst>
                <a:ext uri="{FF2B5EF4-FFF2-40B4-BE49-F238E27FC236}">
                  <a16:creationId xmlns:a16="http://schemas.microsoft.com/office/drawing/2014/main" id="{96554FCF-BE6D-BD28-4652-73FA5C796E0A}"/>
                </a:ext>
              </a:extLst>
            </p:cNvPr>
            <p:cNvCxnSpPr>
              <a:cxnSpLocks/>
              <a:stCxn id="11" idx="6"/>
              <a:endCxn id="43" idx="1"/>
            </p:cNvCxnSpPr>
            <p:nvPr/>
          </p:nvCxnSpPr>
          <p:spPr>
            <a:xfrm flipV="1">
              <a:off x="4188485" y="3464601"/>
              <a:ext cx="599654" cy="1594157"/>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Conexão reta 107">
              <a:extLst>
                <a:ext uri="{FF2B5EF4-FFF2-40B4-BE49-F238E27FC236}">
                  <a16:creationId xmlns:a16="http://schemas.microsoft.com/office/drawing/2014/main" id="{CCBF6CD4-1758-3355-7989-74F64278C177}"/>
                </a:ext>
              </a:extLst>
            </p:cNvPr>
            <p:cNvCxnSpPr>
              <a:cxnSpLocks/>
              <a:stCxn id="11" idx="6"/>
              <a:endCxn id="45" idx="1"/>
            </p:cNvCxnSpPr>
            <p:nvPr/>
          </p:nvCxnSpPr>
          <p:spPr>
            <a:xfrm>
              <a:off x="4188485" y="5058758"/>
              <a:ext cx="599654" cy="53542"/>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Conexão reta 107">
              <a:extLst>
                <a:ext uri="{FF2B5EF4-FFF2-40B4-BE49-F238E27FC236}">
                  <a16:creationId xmlns:a16="http://schemas.microsoft.com/office/drawing/2014/main" id="{CC9EF392-2429-DFA5-DF7E-CAA87699B470}"/>
                </a:ext>
              </a:extLst>
            </p:cNvPr>
            <p:cNvCxnSpPr>
              <a:cxnSpLocks/>
              <a:stCxn id="11" idx="6"/>
              <a:endCxn id="42" idx="1"/>
            </p:cNvCxnSpPr>
            <p:nvPr/>
          </p:nvCxnSpPr>
          <p:spPr>
            <a:xfrm flipV="1">
              <a:off x="4188485" y="2645989"/>
              <a:ext cx="599654" cy="2412769"/>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Conexão reta 107">
              <a:extLst>
                <a:ext uri="{FF2B5EF4-FFF2-40B4-BE49-F238E27FC236}">
                  <a16:creationId xmlns:a16="http://schemas.microsoft.com/office/drawing/2014/main" id="{BB43E64B-8837-E5AF-BB63-0AFD7E6317D7}"/>
                </a:ext>
              </a:extLst>
            </p:cNvPr>
            <p:cNvCxnSpPr>
              <a:cxnSpLocks/>
              <a:stCxn id="10" idx="6"/>
              <a:endCxn id="42" idx="1"/>
            </p:cNvCxnSpPr>
            <p:nvPr/>
          </p:nvCxnSpPr>
          <p:spPr>
            <a:xfrm flipV="1">
              <a:off x="4202773" y="2645989"/>
              <a:ext cx="585366" cy="567300"/>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Conexão reta 107">
              <a:extLst>
                <a:ext uri="{FF2B5EF4-FFF2-40B4-BE49-F238E27FC236}">
                  <a16:creationId xmlns:a16="http://schemas.microsoft.com/office/drawing/2014/main" id="{C14B80C2-9BAE-BD35-E82D-370D7E467F2C}"/>
                </a:ext>
              </a:extLst>
            </p:cNvPr>
            <p:cNvCxnSpPr>
              <a:cxnSpLocks/>
              <a:stCxn id="10" idx="6"/>
              <a:endCxn id="43" idx="1"/>
            </p:cNvCxnSpPr>
            <p:nvPr/>
          </p:nvCxnSpPr>
          <p:spPr>
            <a:xfrm>
              <a:off x="4202773" y="3213289"/>
              <a:ext cx="585366" cy="251312"/>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Conexão reta 107">
              <a:extLst>
                <a:ext uri="{FF2B5EF4-FFF2-40B4-BE49-F238E27FC236}">
                  <a16:creationId xmlns:a16="http://schemas.microsoft.com/office/drawing/2014/main" id="{3FD853D3-2C36-8F16-3388-A661BF9DD2D8}"/>
                </a:ext>
              </a:extLst>
            </p:cNvPr>
            <p:cNvCxnSpPr>
              <a:cxnSpLocks/>
              <a:stCxn id="10" idx="6"/>
              <a:endCxn id="45" idx="1"/>
            </p:cNvCxnSpPr>
            <p:nvPr/>
          </p:nvCxnSpPr>
          <p:spPr>
            <a:xfrm>
              <a:off x="4202773" y="3213289"/>
              <a:ext cx="585366" cy="1899011"/>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Conexão reta 107">
              <a:extLst>
                <a:ext uri="{FF2B5EF4-FFF2-40B4-BE49-F238E27FC236}">
                  <a16:creationId xmlns:a16="http://schemas.microsoft.com/office/drawing/2014/main" id="{906DEA30-10D7-62A9-A438-5BDD1D3F0043}"/>
                </a:ext>
              </a:extLst>
            </p:cNvPr>
            <p:cNvCxnSpPr>
              <a:cxnSpLocks/>
              <a:stCxn id="9" idx="6"/>
              <a:endCxn id="42" idx="1"/>
            </p:cNvCxnSpPr>
            <p:nvPr/>
          </p:nvCxnSpPr>
          <p:spPr>
            <a:xfrm flipV="1">
              <a:off x="4202773" y="2645989"/>
              <a:ext cx="585366" cy="73863"/>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Conexão reta 107">
              <a:extLst>
                <a:ext uri="{FF2B5EF4-FFF2-40B4-BE49-F238E27FC236}">
                  <a16:creationId xmlns:a16="http://schemas.microsoft.com/office/drawing/2014/main" id="{5A1D0F7C-E2AA-9BCA-1CDB-8B7BE2485488}"/>
                </a:ext>
              </a:extLst>
            </p:cNvPr>
            <p:cNvCxnSpPr>
              <a:cxnSpLocks/>
              <a:stCxn id="9" idx="6"/>
              <a:endCxn id="43" idx="1"/>
            </p:cNvCxnSpPr>
            <p:nvPr/>
          </p:nvCxnSpPr>
          <p:spPr>
            <a:xfrm>
              <a:off x="4202773" y="2719852"/>
              <a:ext cx="585366" cy="744749"/>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8" name="Conexão reta 107">
              <a:extLst>
                <a:ext uri="{FF2B5EF4-FFF2-40B4-BE49-F238E27FC236}">
                  <a16:creationId xmlns:a16="http://schemas.microsoft.com/office/drawing/2014/main" id="{80177649-E819-FD2D-A7F5-ADD9DB5450F6}"/>
                </a:ext>
              </a:extLst>
            </p:cNvPr>
            <p:cNvCxnSpPr>
              <a:cxnSpLocks/>
              <a:stCxn id="9" idx="6"/>
              <a:endCxn id="45" idx="1"/>
            </p:cNvCxnSpPr>
            <p:nvPr/>
          </p:nvCxnSpPr>
          <p:spPr>
            <a:xfrm>
              <a:off x="4202773" y="2719852"/>
              <a:ext cx="585366" cy="2392448"/>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Conexão reta 107">
              <a:extLst>
                <a:ext uri="{FF2B5EF4-FFF2-40B4-BE49-F238E27FC236}">
                  <a16:creationId xmlns:a16="http://schemas.microsoft.com/office/drawing/2014/main" id="{B37F6F1A-1AE1-4355-1965-780A1A8B4174}"/>
                </a:ext>
              </a:extLst>
            </p:cNvPr>
            <p:cNvCxnSpPr>
              <a:cxnSpLocks/>
            </p:cNvCxnSpPr>
            <p:nvPr/>
          </p:nvCxnSpPr>
          <p:spPr>
            <a:xfrm flipV="1">
              <a:off x="6717080" y="3482673"/>
              <a:ext cx="599654" cy="1594157"/>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Conexão reta 107">
              <a:extLst>
                <a:ext uri="{FF2B5EF4-FFF2-40B4-BE49-F238E27FC236}">
                  <a16:creationId xmlns:a16="http://schemas.microsoft.com/office/drawing/2014/main" id="{80352694-C397-E80F-83D4-516F9EF56F49}"/>
                </a:ext>
              </a:extLst>
            </p:cNvPr>
            <p:cNvCxnSpPr>
              <a:cxnSpLocks/>
            </p:cNvCxnSpPr>
            <p:nvPr/>
          </p:nvCxnSpPr>
          <p:spPr>
            <a:xfrm>
              <a:off x="6717080" y="5076830"/>
              <a:ext cx="599654" cy="53542"/>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Conexão reta 107">
              <a:extLst>
                <a:ext uri="{FF2B5EF4-FFF2-40B4-BE49-F238E27FC236}">
                  <a16:creationId xmlns:a16="http://schemas.microsoft.com/office/drawing/2014/main" id="{E7BB5F73-0267-7B00-1BE2-FD7C900608C2}"/>
                </a:ext>
              </a:extLst>
            </p:cNvPr>
            <p:cNvCxnSpPr>
              <a:cxnSpLocks/>
            </p:cNvCxnSpPr>
            <p:nvPr/>
          </p:nvCxnSpPr>
          <p:spPr>
            <a:xfrm flipV="1">
              <a:off x="6717080" y="2664061"/>
              <a:ext cx="599654" cy="2412769"/>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Conexão reta 107">
              <a:extLst>
                <a:ext uri="{FF2B5EF4-FFF2-40B4-BE49-F238E27FC236}">
                  <a16:creationId xmlns:a16="http://schemas.microsoft.com/office/drawing/2014/main" id="{F1A7BCE2-1C05-929D-41B0-17824AE1AD2C}"/>
                </a:ext>
              </a:extLst>
            </p:cNvPr>
            <p:cNvCxnSpPr>
              <a:cxnSpLocks/>
            </p:cNvCxnSpPr>
            <p:nvPr/>
          </p:nvCxnSpPr>
          <p:spPr>
            <a:xfrm flipV="1">
              <a:off x="6731368" y="2664061"/>
              <a:ext cx="585366" cy="567300"/>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5" name="Conexão reta 107">
              <a:extLst>
                <a:ext uri="{FF2B5EF4-FFF2-40B4-BE49-F238E27FC236}">
                  <a16:creationId xmlns:a16="http://schemas.microsoft.com/office/drawing/2014/main" id="{8E4DE7A1-B7C5-C513-BE21-B265758CF199}"/>
                </a:ext>
              </a:extLst>
            </p:cNvPr>
            <p:cNvCxnSpPr>
              <a:cxnSpLocks/>
            </p:cNvCxnSpPr>
            <p:nvPr/>
          </p:nvCxnSpPr>
          <p:spPr>
            <a:xfrm>
              <a:off x="6731368" y="3231361"/>
              <a:ext cx="585366" cy="251312"/>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Conexão reta 107">
              <a:extLst>
                <a:ext uri="{FF2B5EF4-FFF2-40B4-BE49-F238E27FC236}">
                  <a16:creationId xmlns:a16="http://schemas.microsoft.com/office/drawing/2014/main" id="{35FD394D-6FD9-F7D6-17BC-09FB0EC0173D}"/>
                </a:ext>
              </a:extLst>
            </p:cNvPr>
            <p:cNvCxnSpPr>
              <a:cxnSpLocks/>
            </p:cNvCxnSpPr>
            <p:nvPr/>
          </p:nvCxnSpPr>
          <p:spPr>
            <a:xfrm>
              <a:off x="6731368" y="3231361"/>
              <a:ext cx="585366" cy="1899011"/>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7" name="Conexão reta 107">
              <a:extLst>
                <a:ext uri="{FF2B5EF4-FFF2-40B4-BE49-F238E27FC236}">
                  <a16:creationId xmlns:a16="http://schemas.microsoft.com/office/drawing/2014/main" id="{D32F954C-602C-CA01-EDF0-3A477BE6E634}"/>
                </a:ext>
              </a:extLst>
            </p:cNvPr>
            <p:cNvCxnSpPr>
              <a:cxnSpLocks/>
            </p:cNvCxnSpPr>
            <p:nvPr/>
          </p:nvCxnSpPr>
          <p:spPr>
            <a:xfrm flipV="1">
              <a:off x="6731368" y="2664061"/>
              <a:ext cx="585366" cy="73863"/>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8" name="Conexão reta 107">
              <a:extLst>
                <a:ext uri="{FF2B5EF4-FFF2-40B4-BE49-F238E27FC236}">
                  <a16:creationId xmlns:a16="http://schemas.microsoft.com/office/drawing/2014/main" id="{4253410A-3AE8-F205-8020-4B0296D149ED}"/>
                </a:ext>
              </a:extLst>
            </p:cNvPr>
            <p:cNvCxnSpPr>
              <a:cxnSpLocks/>
            </p:cNvCxnSpPr>
            <p:nvPr/>
          </p:nvCxnSpPr>
          <p:spPr>
            <a:xfrm>
              <a:off x="6731368" y="2737924"/>
              <a:ext cx="585366" cy="744749"/>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Conexão reta 107">
              <a:extLst>
                <a:ext uri="{FF2B5EF4-FFF2-40B4-BE49-F238E27FC236}">
                  <a16:creationId xmlns:a16="http://schemas.microsoft.com/office/drawing/2014/main" id="{9898A90F-F296-631C-26E4-9B00282ABC7D}"/>
                </a:ext>
              </a:extLst>
            </p:cNvPr>
            <p:cNvCxnSpPr>
              <a:cxnSpLocks/>
            </p:cNvCxnSpPr>
            <p:nvPr/>
          </p:nvCxnSpPr>
          <p:spPr>
            <a:xfrm>
              <a:off x="6731368" y="2737924"/>
              <a:ext cx="585366" cy="2392448"/>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295FBC9E-D525-CF41-4D57-321C7E50916A}"/>
                    </a:ext>
                  </a:extLst>
                </p:cNvPr>
                <p:cNvSpPr txBox="1"/>
                <p:nvPr/>
              </p:nvSpPr>
              <p:spPr>
                <a:xfrm>
                  <a:off x="5178622" y="4117498"/>
                  <a:ext cx="1186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oMath>
                    </m:oMathPara>
                  </a14:m>
                  <a:endParaRPr lang="en-US" dirty="0"/>
                </a:p>
              </p:txBody>
            </p:sp>
          </mc:Choice>
          <mc:Fallback xmlns="">
            <p:sp>
              <p:nvSpPr>
                <p:cNvPr id="27" name="CaixaDeTexto 26">
                  <a:extLst>
                    <a:ext uri="{FF2B5EF4-FFF2-40B4-BE49-F238E27FC236}">
                      <a16:creationId xmlns:a16="http://schemas.microsoft.com/office/drawing/2014/main" id="{295FBC9E-D525-CF41-4D57-321C7E50916A}"/>
                    </a:ext>
                  </a:extLst>
                </p:cNvPr>
                <p:cNvSpPr txBox="1">
                  <a:spLocks noRot="1" noChangeAspect="1" noMove="1" noResize="1" noEditPoints="1" noAdjustHandles="1" noChangeArrowheads="1" noChangeShapeType="1" noTextEdit="1"/>
                </p:cNvSpPr>
                <p:nvPr/>
              </p:nvSpPr>
              <p:spPr>
                <a:xfrm>
                  <a:off x="5178622" y="4117498"/>
                  <a:ext cx="118622" cy="276999"/>
                </a:xfrm>
                <a:prstGeom prst="rect">
                  <a:avLst/>
                </a:prstGeom>
                <a:blipFill>
                  <a:blip r:embed="rId6"/>
                  <a:stretch>
                    <a:fillRect l="-40000" r="-40000" b="-4348"/>
                  </a:stretch>
                </a:blipFill>
              </p:spPr>
              <p:txBody>
                <a:bodyPr/>
                <a:lstStyle/>
                <a:p>
                  <a:r>
                    <a:rPr lang="en-US">
                      <a:noFill/>
                    </a:rPr>
                    <a:t> </a:t>
                  </a:r>
                </a:p>
              </p:txBody>
            </p:sp>
          </mc:Fallback>
        </mc:AlternateContent>
        <p:sp>
          <p:nvSpPr>
            <p:cNvPr id="42" name="Retângulo: Cantos Arredondados 136">
              <a:extLst>
                <a:ext uri="{FF2B5EF4-FFF2-40B4-BE49-F238E27FC236}">
                  <a16:creationId xmlns:a16="http://schemas.microsoft.com/office/drawing/2014/main" id="{03E04ED7-145D-A2E9-FF5E-08C9EF32630A}"/>
                </a:ext>
              </a:extLst>
            </p:cNvPr>
            <p:cNvSpPr/>
            <p:nvPr/>
          </p:nvSpPr>
          <p:spPr>
            <a:xfrm>
              <a:off x="4788139" y="2399270"/>
              <a:ext cx="899588" cy="49343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400" b="1" dirty="0">
                  <a:solidFill>
                    <a:schemeClr val="tx1"/>
                  </a:solidFill>
                  <a:latin typeface="-apple-system"/>
                </a:rPr>
                <a:t>LSTM </a:t>
              </a:r>
              <a:r>
                <a:rPr lang="pt-PT" sz="1400" b="1" dirty="0" err="1">
                  <a:solidFill>
                    <a:schemeClr val="tx1"/>
                  </a:solidFill>
                  <a:latin typeface="-apple-system"/>
                </a:rPr>
                <a:t>cell</a:t>
              </a:r>
              <a:endParaRPr lang="pt-PT" sz="1400" b="1" dirty="0">
                <a:solidFill>
                  <a:schemeClr val="tx1"/>
                </a:solidFill>
                <a:latin typeface="-apple-system"/>
              </a:endParaRPr>
            </a:p>
          </p:txBody>
        </p:sp>
        <p:sp>
          <p:nvSpPr>
            <p:cNvPr id="43" name="Retângulo: Cantos Arredondados 136">
              <a:extLst>
                <a:ext uri="{FF2B5EF4-FFF2-40B4-BE49-F238E27FC236}">
                  <a16:creationId xmlns:a16="http://schemas.microsoft.com/office/drawing/2014/main" id="{0576F98A-5411-7D67-362C-661DC52D4EAF}"/>
                </a:ext>
              </a:extLst>
            </p:cNvPr>
            <p:cNvSpPr/>
            <p:nvPr/>
          </p:nvSpPr>
          <p:spPr>
            <a:xfrm>
              <a:off x="4788139" y="3217882"/>
              <a:ext cx="899588" cy="49343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400" b="1" dirty="0">
                  <a:solidFill>
                    <a:schemeClr val="tx1"/>
                  </a:solidFill>
                  <a:latin typeface="-apple-system"/>
                </a:rPr>
                <a:t>LSTM </a:t>
              </a:r>
              <a:r>
                <a:rPr lang="pt-PT" sz="1400" b="1" dirty="0" err="1">
                  <a:solidFill>
                    <a:schemeClr val="tx1"/>
                  </a:solidFill>
                  <a:latin typeface="-apple-system"/>
                </a:rPr>
                <a:t>cell</a:t>
              </a:r>
              <a:endParaRPr lang="pt-PT" sz="1400" b="1" dirty="0">
                <a:solidFill>
                  <a:schemeClr val="tx1"/>
                </a:solidFill>
                <a:latin typeface="-apple-system"/>
              </a:endParaRPr>
            </a:p>
          </p:txBody>
        </p:sp>
        <p:sp>
          <p:nvSpPr>
            <p:cNvPr id="45" name="Retângulo: Cantos Arredondados 136">
              <a:extLst>
                <a:ext uri="{FF2B5EF4-FFF2-40B4-BE49-F238E27FC236}">
                  <a16:creationId xmlns:a16="http://schemas.microsoft.com/office/drawing/2014/main" id="{729FFE1E-0522-8B88-8DB2-DD69254C9F34}"/>
                </a:ext>
              </a:extLst>
            </p:cNvPr>
            <p:cNvSpPr/>
            <p:nvPr/>
          </p:nvSpPr>
          <p:spPr>
            <a:xfrm>
              <a:off x="4788139" y="4865581"/>
              <a:ext cx="899588" cy="49343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400" b="1" dirty="0">
                  <a:solidFill>
                    <a:schemeClr val="tx1"/>
                  </a:solidFill>
                  <a:latin typeface="-apple-system"/>
                </a:rPr>
                <a:t>LSTM </a:t>
              </a:r>
              <a:r>
                <a:rPr lang="pt-PT" sz="1400" b="1" dirty="0" err="1">
                  <a:solidFill>
                    <a:schemeClr val="tx1"/>
                  </a:solidFill>
                  <a:latin typeface="-apple-system"/>
                </a:rPr>
                <a:t>cell</a:t>
              </a:r>
              <a:endParaRPr lang="pt-PT" sz="1400" b="1" dirty="0">
                <a:solidFill>
                  <a:schemeClr val="tx1"/>
                </a:solidFill>
                <a:latin typeface="-apple-system"/>
              </a:endParaRPr>
            </a:p>
          </p:txBody>
        </p:sp>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ACFB0467-9DB1-31F7-1A81-DE7A58870217}"/>
                    </a:ext>
                  </a:extLst>
                </p:cNvPr>
                <p:cNvSpPr txBox="1"/>
                <p:nvPr/>
              </p:nvSpPr>
              <p:spPr>
                <a:xfrm>
                  <a:off x="2660735" y="4134789"/>
                  <a:ext cx="1186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oMath>
                    </m:oMathPara>
                  </a14:m>
                  <a:endParaRPr lang="en-US" dirty="0"/>
                </a:p>
              </p:txBody>
            </p:sp>
          </mc:Choice>
          <mc:Fallback xmlns="">
            <p:sp>
              <p:nvSpPr>
                <p:cNvPr id="24" name="CaixaDeTexto 23">
                  <a:extLst>
                    <a:ext uri="{FF2B5EF4-FFF2-40B4-BE49-F238E27FC236}">
                      <a16:creationId xmlns:a16="http://schemas.microsoft.com/office/drawing/2014/main" id="{ACFB0467-9DB1-31F7-1A81-DE7A58870217}"/>
                    </a:ext>
                  </a:extLst>
                </p:cNvPr>
                <p:cNvSpPr txBox="1">
                  <a:spLocks noRot="1" noChangeAspect="1" noMove="1" noResize="1" noEditPoints="1" noAdjustHandles="1" noChangeArrowheads="1" noChangeShapeType="1" noTextEdit="1"/>
                </p:cNvSpPr>
                <p:nvPr/>
              </p:nvSpPr>
              <p:spPr>
                <a:xfrm>
                  <a:off x="2660735" y="4134789"/>
                  <a:ext cx="118622" cy="276999"/>
                </a:xfrm>
                <a:prstGeom prst="rect">
                  <a:avLst/>
                </a:prstGeom>
                <a:blipFill>
                  <a:blip r:embed="rId7"/>
                  <a:stretch>
                    <a:fillRect l="-36364" r="-36364" b="-4545"/>
                  </a:stretch>
                </a:blipFill>
              </p:spPr>
              <p:txBody>
                <a:bodyPr/>
                <a:lstStyle/>
                <a:p>
                  <a:r>
                    <a:rPr lang="en-US">
                      <a:noFill/>
                    </a:rPr>
                    <a:t> </a:t>
                  </a:r>
                </a:p>
              </p:txBody>
            </p:sp>
          </mc:Fallback>
        </mc:AlternateContent>
        <p:sp>
          <p:nvSpPr>
            <p:cNvPr id="34" name="Retângulo: Cantos Arredondados 136">
              <a:extLst>
                <a:ext uri="{FF2B5EF4-FFF2-40B4-BE49-F238E27FC236}">
                  <a16:creationId xmlns:a16="http://schemas.microsoft.com/office/drawing/2014/main" id="{FD1D7654-189B-4EEE-DD25-CE174162A70A}"/>
                </a:ext>
              </a:extLst>
            </p:cNvPr>
            <p:cNvSpPr/>
            <p:nvPr/>
          </p:nvSpPr>
          <p:spPr>
            <a:xfrm>
              <a:off x="2263792" y="2399270"/>
              <a:ext cx="899588" cy="49343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400" b="1" dirty="0">
                  <a:solidFill>
                    <a:schemeClr val="tx1"/>
                  </a:solidFill>
                  <a:latin typeface="-apple-system"/>
                </a:rPr>
                <a:t>LSTM </a:t>
              </a:r>
              <a:r>
                <a:rPr lang="pt-PT" sz="1400" b="1" dirty="0" err="1">
                  <a:solidFill>
                    <a:schemeClr val="tx1"/>
                  </a:solidFill>
                  <a:latin typeface="-apple-system"/>
                </a:rPr>
                <a:t>cell</a:t>
              </a:r>
              <a:endParaRPr lang="pt-PT" sz="1400" b="1" dirty="0">
                <a:solidFill>
                  <a:schemeClr val="tx1"/>
                </a:solidFill>
                <a:latin typeface="-apple-system"/>
              </a:endParaRPr>
            </a:p>
          </p:txBody>
        </p:sp>
        <p:sp>
          <p:nvSpPr>
            <p:cNvPr id="37" name="Retângulo: Cantos Arredondados 136">
              <a:extLst>
                <a:ext uri="{FF2B5EF4-FFF2-40B4-BE49-F238E27FC236}">
                  <a16:creationId xmlns:a16="http://schemas.microsoft.com/office/drawing/2014/main" id="{12638507-C901-3E4C-4917-2A30ADA30162}"/>
                </a:ext>
              </a:extLst>
            </p:cNvPr>
            <p:cNvSpPr/>
            <p:nvPr/>
          </p:nvSpPr>
          <p:spPr>
            <a:xfrm>
              <a:off x="2263792" y="3230104"/>
              <a:ext cx="899588" cy="49343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400" b="1" dirty="0">
                  <a:solidFill>
                    <a:schemeClr val="tx1"/>
                  </a:solidFill>
                  <a:latin typeface="-apple-system"/>
                </a:rPr>
                <a:t>LSTM </a:t>
              </a:r>
              <a:r>
                <a:rPr lang="pt-PT" sz="1400" b="1" dirty="0" err="1">
                  <a:solidFill>
                    <a:schemeClr val="tx1"/>
                  </a:solidFill>
                  <a:latin typeface="-apple-system"/>
                </a:rPr>
                <a:t>cell</a:t>
              </a:r>
              <a:endParaRPr lang="pt-PT" sz="1400" b="1" dirty="0">
                <a:solidFill>
                  <a:schemeClr val="tx1"/>
                </a:solidFill>
                <a:latin typeface="-apple-system"/>
              </a:endParaRPr>
            </a:p>
          </p:txBody>
        </p:sp>
        <p:sp>
          <p:nvSpPr>
            <p:cNvPr id="41" name="Retângulo: Cantos Arredondados 136">
              <a:extLst>
                <a:ext uri="{FF2B5EF4-FFF2-40B4-BE49-F238E27FC236}">
                  <a16:creationId xmlns:a16="http://schemas.microsoft.com/office/drawing/2014/main" id="{7A033412-7237-CAA3-6F89-42734013EAC9}"/>
                </a:ext>
              </a:extLst>
            </p:cNvPr>
            <p:cNvSpPr/>
            <p:nvPr/>
          </p:nvSpPr>
          <p:spPr>
            <a:xfrm>
              <a:off x="2263792" y="4868473"/>
              <a:ext cx="899588" cy="49343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400" b="1" dirty="0">
                  <a:solidFill>
                    <a:schemeClr val="tx1"/>
                  </a:solidFill>
                  <a:latin typeface="-apple-system"/>
                </a:rPr>
                <a:t>LSTM </a:t>
              </a:r>
              <a:r>
                <a:rPr lang="pt-PT" sz="1400" b="1" dirty="0" err="1">
                  <a:solidFill>
                    <a:schemeClr val="tx1"/>
                  </a:solidFill>
                  <a:latin typeface="-apple-system"/>
                </a:rPr>
                <a:t>cell</a:t>
              </a:r>
              <a:endParaRPr lang="pt-PT" sz="1400" b="1" dirty="0">
                <a:solidFill>
                  <a:schemeClr val="tx1"/>
                </a:solidFill>
                <a:latin typeface="-apple-system"/>
              </a:endParaRPr>
            </a:p>
          </p:txBody>
        </p:sp>
        <p:sp>
          <p:nvSpPr>
            <p:cNvPr id="47" name="Oval 46">
              <a:extLst>
                <a:ext uri="{FF2B5EF4-FFF2-40B4-BE49-F238E27FC236}">
                  <a16:creationId xmlns:a16="http://schemas.microsoft.com/office/drawing/2014/main" id="{E19123F4-A1F9-37E0-5F62-A9692C1F6A49}"/>
                </a:ext>
              </a:extLst>
            </p:cNvPr>
            <p:cNvSpPr/>
            <p:nvPr/>
          </p:nvSpPr>
          <p:spPr>
            <a:xfrm>
              <a:off x="8884860" y="2532708"/>
              <a:ext cx="360000" cy="36000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a:solidFill>
                    <a:schemeClr val="tx1"/>
                  </a:solidFill>
                </a:rPr>
                <a:t>1</a:t>
              </a:r>
            </a:p>
          </p:txBody>
        </p:sp>
        <p:sp>
          <p:nvSpPr>
            <p:cNvPr id="49" name="Oval 48">
              <a:extLst>
                <a:ext uri="{FF2B5EF4-FFF2-40B4-BE49-F238E27FC236}">
                  <a16:creationId xmlns:a16="http://schemas.microsoft.com/office/drawing/2014/main" id="{0278340C-6463-5754-5B10-87263A27AC4F}"/>
                </a:ext>
              </a:extLst>
            </p:cNvPr>
            <p:cNvSpPr/>
            <p:nvPr/>
          </p:nvSpPr>
          <p:spPr>
            <a:xfrm>
              <a:off x="8884860" y="3026145"/>
              <a:ext cx="360000" cy="36000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a:solidFill>
                    <a:schemeClr val="tx1"/>
                  </a:solidFill>
                </a:rPr>
                <a:t>2</a:t>
              </a:r>
            </a:p>
          </p:txBody>
        </p:sp>
        <p:sp>
          <p:nvSpPr>
            <p:cNvPr id="51" name="Oval 50">
              <a:extLst>
                <a:ext uri="{FF2B5EF4-FFF2-40B4-BE49-F238E27FC236}">
                  <a16:creationId xmlns:a16="http://schemas.microsoft.com/office/drawing/2014/main" id="{5A004295-D6F5-7B05-7DEE-9F246396EE49}"/>
                </a:ext>
              </a:extLst>
            </p:cNvPr>
            <p:cNvSpPr/>
            <p:nvPr/>
          </p:nvSpPr>
          <p:spPr>
            <a:xfrm>
              <a:off x="8870572" y="4871614"/>
              <a:ext cx="360000" cy="36000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a:solidFill>
                    <a:schemeClr val="tx1"/>
                  </a:solidFill>
                </a:rPr>
                <a:t>n</a:t>
              </a:r>
            </a:p>
          </p:txBody>
        </p:sp>
        <mc:AlternateContent xmlns:mc="http://schemas.openxmlformats.org/markup-compatibility/2006" xmlns:a14="http://schemas.microsoft.com/office/drawing/2010/main">
          <mc:Choice Requires="a14">
            <p:sp>
              <p:nvSpPr>
                <p:cNvPr id="54" name="CaixaDeTexto 53">
                  <a:extLst>
                    <a:ext uri="{FF2B5EF4-FFF2-40B4-BE49-F238E27FC236}">
                      <a16:creationId xmlns:a16="http://schemas.microsoft.com/office/drawing/2014/main" id="{13293C6C-047D-8EFF-FAE8-CA237B038106}"/>
                    </a:ext>
                  </a:extLst>
                </p:cNvPr>
                <p:cNvSpPr txBox="1"/>
                <p:nvPr/>
              </p:nvSpPr>
              <p:spPr>
                <a:xfrm>
                  <a:off x="8996788" y="4132491"/>
                  <a:ext cx="1186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54" name="CaixaDeTexto 53">
                  <a:extLst>
                    <a:ext uri="{FF2B5EF4-FFF2-40B4-BE49-F238E27FC236}">
                      <a16:creationId xmlns:a16="http://schemas.microsoft.com/office/drawing/2014/main" id="{13293C6C-047D-8EFF-FAE8-CA237B038106}"/>
                    </a:ext>
                  </a:extLst>
                </p:cNvPr>
                <p:cNvSpPr txBox="1">
                  <a:spLocks noRot="1" noChangeAspect="1" noMove="1" noResize="1" noEditPoints="1" noAdjustHandles="1" noChangeArrowheads="1" noChangeShapeType="1" noTextEdit="1"/>
                </p:cNvSpPr>
                <p:nvPr/>
              </p:nvSpPr>
              <p:spPr>
                <a:xfrm>
                  <a:off x="8996788" y="4132491"/>
                  <a:ext cx="118622" cy="276999"/>
                </a:xfrm>
                <a:prstGeom prst="rect">
                  <a:avLst/>
                </a:prstGeom>
                <a:blipFill>
                  <a:blip r:embed="rId3"/>
                  <a:stretch>
                    <a:fillRect l="-36364" r="-27273" b="-4348"/>
                  </a:stretch>
                </a:blipFill>
              </p:spPr>
              <p:txBody>
                <a:bodyPr/>
                <a:lstStyle/>
                <a:p>
                  <a:r>
                    <a:rPr lang="en-US">
                      <a:noFill/>
                    </a:rPr>
                    <a:t> </a:t>
                  </a:r>
                </a:p>
              </p:txBody>
            </p:sp>
          </mc:Fallback>
        </mc:AlternateContent>
        <p:cxnSp>
          <p:nvCxnSpPr>
            <p:cNvPr id="56" name="Conexão reta 107">
              <a:extLst>
                <a:ext uri="{FF2B5EF4-FFF2-40B4-BE49-F238E27FC236}">
                  <a16:creationId xmlns:a16="http://schemas.microsoft.com/office/drawing/2014/main" id="{081D77C7-E5B5-85D9-FD54-C083158F4898}"/>
                </a:ext>
              </a:extLst>
            </p:cNvPr>
            <p:cNvCxnSpPr>
              <a:cxnSpLocks/>
            </p:cNvCxnSpPr>
            <p:nvPr/>
          </p:nvCxnSpPr>
          <p:spPr>
            <a:xfrm>
              <a:off x="8209389" y="2656412"/>
              <a:ext cx="679393" cy="73863"/>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exão reta 107">
              <a:extLst>
                <a:ext uri="{FF2B5EF4-FFF2-40B4-BE49-F238E27FC236}">
                  <a16:creationId xmlns:a16="http://schemas.microsoft.com/office/drawing/2014/main" id="{E7FAC53C-5079-5F40-26DC-B050EE6A8ECD}"/>
                </a:ext>
              </a:extLst>
            </p:cNvPr>
            <p:cNvCxnSpPr>
              <a:cxnSpLocks/>
            </p:cNvCxnSpPr>
            <p:nvPr/>
          </p:nvCxnSpPr>
          <p:spPr>
            <a:xfrm>
              <a:off x="8209389" y="2656412"/>
              <a:ext cx="679393" cy="567300"/>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exão reta 107">
              <a:extLst>
                <a:ext uri="{FF2B5EF4-FFF2-40B4-BE49-F238E27FC236}">
                  <a16:creationId xmlns:a16="http://schemas.microsoft.com/office/drawing/2014/main" id="{206678C0-362E-937B-0E29-77C05C56D822}"/>
                </a:ext>
              </a:extLst>
            </p:cNvPr>
            <p:cNvCxnSpPr>
              <a:cxnSpLocks/>
            </p:cNvCxnSpPr>
            <p:nvPr/>
          </p:nvCxnSpPr>
          <p:spPr>
            <a:xfrm>
              <a:off x="8209389" y="2656412"/>
              <a:ext cx="665105" cy="2412769"/>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exão reta 107">
              <a:extLst>
                <a:ext uri="{FF2B5EF4-FFF2-40B4-BE49-F238E27FC236}">
                  <a16:creationId xmlns:a16="http://schemas.microsoft.com/office/drawing/2014/main" id="{C325135D-354F-15B4-9D7E-43556EC6030B}"/>
                </a:ext>
              </a:extLst>
            </p:cNvPr>
            <p:cNvCxnSpPr>
              <a:cxnSpLocks/>
            </p:cNvCxnSpPr>
            <p:nvPr/>
          </p:nvCxnSpPr>
          <p:spPr>
            <a:xfrm flipV="1">
              <a:off x="8209389" y="2730275"/>
              <a:ext cx="679393" cy="756971"/>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exão reta 107">
              <a:extLst>
                <a:ext uri="{FF2B5EF4-FFF2-40B4-BE49-F238E27FC236}">
                  <a16:creationId xmlns:a16="http://schemas.microsoft.com/office/drawing/2014/main" id="{C646C674-5992-885B-1B45-BEEF776978F7}"/>
                </a:ext>
              </a:extLst>
            </p:cNvPr>
            <p:cNvCxnSpPr>
              <a:cxnSpLocks/>
            </p:cNvCxnSpPr>
            <p:nvPr/>
          </p:nvCxnSpPr>
          <p:spPr>
            <a:xfrm flipV="1">
              <a:off x="8209389" y="3223712"/>
              <a:ext cx="679393" cy="263534"/>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exão reta 107">
              <a:extLst>
                <a:ext uri="{FF2B5EF4-FFF2-40B4-BE49-F238E27FC236}">
                  <a16:creationId xmlns:a16="http://schemas.microsoft.com/office/drawing/2014/main" id="{917B8A08-EE36-8A8C-9813-693201C10827}"/>
                </a:ext>
              </a:extLst>
            </p:cNvPr>
            <p:cNvCxnSpPr>
              <a:cxnSpLocks/>
            </p:cNvCxnSpPr>
            <p:nvPr/>
          </p:nvCxnSpPr>
          <p:spPr>
            <a:xfrm>
              <a:off x="8209389" y="3487246"/>
              <a:ext cx="665105" cy="1581935"/>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exão reta 107">
              <a:extLst>
                <a:ext uri="{FF2B5EF4-FFF2-40B4-BE49-F238E27FC236}">
                  <a16:creationId xmlns:a16="http://schemas.microsoft.com/office/drawing/2014/main" id="{071413FE-6B57-635A-1D2D-CF148101D3C2}"/>
                </a:ext>
              </a:extLst>
            </p:cNvPr>
            <p:cNvCxnSpPr>
              <a:cxnSpLocks/>
            </p:cNvCxnSpPr>
            <p:nvPr/>
          </p:nvCxnSpPr>
          <p:spPr>
            <a:xfrm flipV="1">
              <a:off x="8209389" y="2730275"/>
              <a:ext cx="679393" cy="2395340"/>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exão reta 107">
              <a:extLst>
                <a:ext uri="{FF2B5EF4-FFF2-40B4-BE49-F238E27FC236}">
                  <a16:creationId xmlns:a16="http://schemas.microsoft.com/office/drawing/2014/main" id="{E97D46CF-6762-4A15-004A-1AAD3379CB6C}"/>
                </a:ext>
              </a:extLst>
            </p:cNvPr>
            <p:cNvCxnSpPr>
              <a:cxnSpLocks/>
            </p:cNvCxnSpPr>
            <p:nvPr/>
          </p:nvCxnSpPr>
          <p:spPr>
            <a:xfrm flipV="1">
              <a:off x="8209389" y="3223712"/>
              <a:ext cx="679393" cy="1901903"/>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exão reta 107">
              <a:extLst>
                <a:ext uri="{FF2B5EF4-FFF2-40B4-BE49-F238E27FC236}">
                  <a16:creationId xmlns:a16="http://schemas.microsoft.com/office/drawing/2014/main" id="{A101ABD7-3A10-90A3-82D1-15FA41A850A1}"/>
                </a:ext>
              </a:extLst>
            </p:cNvPr>
            <p:cNvCxnSpPr>
              <a:cxnSpLocks/>
            </p:cNvCxnSpPr>
            <p:nvPr/>
          </p:nvCxnSpPr>
          <p:spPr>
            <a:xfrm flipV="1">
              <a:off x="8209389" y="5069181"/>
              <a:ext cx="665105" cy="56434"/>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CaixaDeTexto 67">
                  <a:extLst>
                    <a:ext uri="{FF2B5EF4-FFF2-40B4-BE49-F238E27FC236}">
                      <a16:creationId xmlns:a16="http://schemas.microsoft.com/office/drawing/2014/main" id="{FEAE778D-F4D2-AED5-B4E3-78849EAEFE0D}"/>
                    </a:ext>
                  </a:extLst>
                </p:cNvPr>
                <p:cNvSpPr txBox="1"/>
                <p:nvPr/>
              </p:nvSpPr>
              <p:spPr>
                <a:xfrm>
                  <a:off x="7704206" y="4117498"/>
                  <a:ext cx="1186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oMath>
                    </m:oMathPara>
                  </a14:m>
                  <a:endParaRPr lang="en-US" dirty="0"/>
                </a:p>
              </p:txBody>
            </p:sp>
          </mc:Choice>
          <mc:Fallback xmlns="">
            <p:sp>
              <p:nvSpPr>
                <p:cNvPr id="68" name="CaixaDeTexto 67">
                  <a:extLst>
                    <a:ext uri="{FF2B5EF4-FFF2-40B4-BE49-F238E27FC236}">
                      <a16:creationId xmlns:a16="http://schemas.microsoft.com/office/drawing/2014/main" id="{FEAE778D-F4D2-AED5-B4E3-78849EAEFE0D}"/>
                    </a:ext>
                  </a:extLst>
                </p:cNvPr>
                <p:cNvSpPr txBox="1">
                  <a:spLocks noRot="1" noChangeAspect="1" noMove="1" noResize="1" noEditPoints="1" noAdjustHandles="1" noChangeArrowheads="1" noChangeShapeType="1" noTextEdit="1"/>
                </p:cNvSpPr>
                <p:nvPr/>
              </p:nvSpPr>
              <p:spPr>
                <a:xfrm>
                  <a:off x="7704206" y="4117498"/>
                  <a:ext cx="118622" cy="276999"/>
                </a:xfrm>
                <a:prstGeom prst="rect">
                  <a:avLst/>
                </a:prstGeom>
                <a:blipFill>
                  <a:blip r:embed="rId8"/>
                  <a:stretch>
                    <a:fillRect l="-36364" r="-36364" b="-4348"/>
                  </a:stretch>
                </a:blipFill>
              </p:spPr>
              <p:txBody>
                <a:bodyPr/>
                <a:lstStyle/>
                <a:p>
                  <a:r>
                    <a:rPr lang="en-US">
                      <a:noFill/>
                    </a:rPr>
                    <a:t> </a:t>
                  </a:r>
                </a:p>
              </p:txBody>
            </p:sp>
          </mc:Fallback>
        </mc:AlternateContent>
        <p:sp>
          <p:nvSpPr>
            <p:cNvPr id="69" name="Retângulo: Cantos Arredondados 136">
              <a:extLst>
                <a:ext uri="{FF2B5EF4-FFF2-40B4-BE49-F238E27FC236}">
                  <a16:creationId xmlns:a16="http://schemas.microsoft.com/office/drawing/2014/main" id="{30C69936-6F8E-08F3-EBB5-CC0917D8268A}"/>
                </a:ext>
              </a:extLst>
            </p:cNvPr>
            <p:cNvSpPr/>
            <p:nvPr/>
          </p:nvSpPr>
          <p:spPr>
            <a:xfrm>
              <a:off x="7313723" y="2399270"/>
              <a:ext cx="899588" cy="49343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400" b="1" dirty="0">
                  <a:solidFill>
                    <a:schemeClr val="tx1"/>
                  </a:solidFill>
                  <a:latin typeface="-apple-system"/>
                </a:rPr>
                <a:t>LSTM </a:t>
              </a:r>
              <a:r>
                <a:rPr lang="pt-PT" sz="1400" b="1" dirty="0" err="1">
                  <a:solidFill>
                    <a:schemeClr val="tx1"/>
                  </a:solidFill>
                  <a:latin typeface="-apple-system"/>
                </a:rPr>
                <a:t>cell</a:t>
              </a:r>
              <a:endParaRPr lang="pt-PT" sz="1400" b="1" dirty="0">
                <a:solidFill>
                  <a:schemeClr val="tx1"/>
                </a:solidFill>
                <a:latin typeface="-apple-system"/>
              </a:endParaRPr>
            </a:p>
          </p:txBody>
        </p:sp>
        <p:sp>
          <p:nvSpPr>
            <p:cNvPr id="70" name="Retângulo: Cantos Arredondados 136">
              <a:extLst>
                <a:ext uri="{FF2B5EF4-FFF2-40B4-BE49-F238E27FC236}">
                  <a16:creationId xmlns:a16="http://schemas.microsoft.com/office/drawing/2014/main" id="{057902E0-A500-B52D-E4DC-94671A4ADCE0}"/>
                </a:ext>
              </a:extLst>
            </p:cNvPr>
            <p:cNvSpPr/>
            <p:nvPr/>
          </p:nvSpPr>
          <p:spPr>
            <a:xfrm>
              <a:off x="7313723" y="3217882"/>
              <a:ext cx="899588" cy="49343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400" b="1" dirty="0">
                  <a:solidFill>
                    <a:schemeClr val="tx1"/>
                  </a:solidFill>
                  <a:latin typeface="-apple-system"/>
                </a:rPr>
                <a:t>LSTM </a:t>
              </a:r>
              <a:r>
                <a:rPr lang="pt-PT" sz="1400" b="1" dirty="0" err="1">
                  <a:solidFill>
                    <a:schemeClr val="tx1"/>
                  </a:solidFill>
                  <a:latin typeface="-apple-system"/>
                </a:rPr>
                <a:t>cell</a:t>
              </a:r>
              <a:endParaRPr lang="pt-PT" sz="1400" b="1" dirty="0">
                <a:solidFill>
                  <a:schemeClr val="tx1"/>
                </a:solidFill>
                <a:latin typeface="-apple-system"/>
              </a:endParaRPr>
            </a:p>
          </p:txBody>
        </p:sp>
        <p:sp>
          <p:nvSpPr>
            <p:cNvPr id="71" name="Retângulo: Cantos Arredondados 136">
              <a:extLst>
                <a:ext uri="{FF2B5EF4-FFF2-40B4-BE49-F238E27FC236}">
                  <a16:creationId xmlns:a16="http://schemas.microsoft.com/office/drawing/2014/main" id="{59B88C77-FE95-E137-41BC-706E57DB49C1}"/>
                </a:ext>
              </a:extLst>
            </p:cNvPr>
            <p:cNvSpPr/>
            <p:nvPr/>
          </p:nvSpPr>
          <p:spPr>
            <a:xfrm>
              <a:off x="7313723" y="4865581"/>
              <a:ext cx="899588" cy="49343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400" b="1" dirty="0">
                  <a:solidFill>
                    <a:schemeClr val="tx1"/>
                  </a:solidFill>
                  <a:latin typeface="-apple-system"/>
                </a:rPr>
                <a:t>LSTM </a:t>
              </a:r>
              <a:r>
                <a:rPr lang="pt-PT" sz="1400" b="1" dirty="0" err="1">
                  <a:solidFill>
                    <a:schemeClr val="tx1"/>
                  </a:solidFill>
                  <a:latin typeface="-apple-system"/>
                </a:rPr>
                <a:t>cell</a:t>
              </a:r>
              <a:endParaRPr lang="pt-PT" sz="1400" b="1" dirty="0">
                <a:solidFill>
                  <a:schemeClr val="tx1"/>
                </a:solidFill>
                <a:latin typeface="-apple-system"/>
              </a:endParaRPr>
            </a:p>
          </p:txBody>
        </p:sp>
        <p:sp>
          <p:nvSpPr>
            <p:cNvPr id="73" name="Retângulo: Cantos Arredondados 136">
              <a:extLst>
                <a:ext uri="{FF2B5EF4-FFF2-40B4-BE49-F238E27FC236}">
                  <a16:creationId xmlns:a16="http://schemas.microsoft.com/office/drawing/2014/main" id="{B7C3C5A0-507C-6ACB-EC6C-F1AB0233CA3C}"/>
                </a:ext>
              </a:extLst>
            </p:cNvPr>
            <p:cNvSpPr/>
            <p:nvPr/>
          </p:nvSpPr>
          <p:spPr>
            <a:xfrm>
              <a:off x="9820832" y="3624060"/>
              <a:ext cx="899588" cy="493438"/>
            </a:xfrm>
            <a:prstGeom prst="roundRect">
              <a:avLst>
                <a:gd name="adj" fmla="val 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400" b="1" dirty="0">
                  <a:solidFill>
                    <a:schemeClr val="tx1"/>
                  </a:solidFill>
                  <a:latin typeface="-apple-system"/>
                </a:rPr>
                <a:t>Dense </a:t>
              </a:r>
              <a:r>
                <a:rPr lang="pt-PT" sz="1400" b="1" dirty="0" err="1">
                  <a:solidFill>
                    <a:schemeClr val="tx1"/>
                  </a:solidFill>
                  <a:latin typeface="-apple-system"/>
                </a:rPr>
                <a:t>layer</a:t>
              </a:r>
              <a:endParaRPr lang="pt-PT" sz="1400" b="1" dirty="0">
                <a:solidFill>
                  <a:schemeClr val="tx1"/>
                </a:solidFill>
                <a:latin typeface="-apple-system"/>
              </a:endParaRPr>
            </a:p>
          </p:txBody>
        </p:sp>
        <p:cxnSp>
          <p:nvCxnSpPr>
            <p:cNvPr id="74" name="Conexão reta 107">
              <a:extLst>
                <a:ext uri="{FF2B5EF4-FFF2-40B4-BE49-F238E27FC236}">
                  <a16:creationId xmlns:a16="http://schemas.microsoft.com/office/drawing/2014/main" id="{C8192C1E-9103-D005-9B85-6B6D62434A01}"/>
                </a:ext>
              </a:extLst>
            </p:cNvPr>
            <p:cNvCxnSpPr>
              <a:cxnSpLocks/>
              <a:stCxn id="51" idx="6"/>
              <a:endCxn id="73" idx="1"/>
            </p:cNvCxnSpPr>
            <p:nvPr/>
          </p:nvCxnSpPr>
          <p:spPr>
            <a:xfrm flipV="1">
              <a:off x="9230572" y="3870779"/>
              <a:ext cx="590260" cy="1180835"/>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exão reta 107">
              <a:extLst>
                <a:ext uri="{FF2B5EF4-FFF2-40B4-BE49-F238E27FC236}">
                  <a16:creationId xmlns:a16="http://schemas.microsoft.com/office/drawing/2014/main" id="{2DE912DB-3707-A992-231F-18A0E01497FC}"/>
                </a:ext>
              </a:extLst>
            </p:cNvPr>
            <p:cNvCxnSpPr>
              <a:cxnSpLocks/>
              <a:stCxn id="49" idx="6"/>
              <a:endCxn id="73" idx="1"/>
            </p:cNvCxnSpPr>
            <p:nvPr/>
          </p:nvCxnSpPr>
          <p:spPr>
            <a:xfrm>
              <a:off x="9244860" y="3206145"/>
              <a:ext cx="575972" cy="664634"/>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exão reta 107">
              <a:extLst>
                <a:ext uri="{FF2B5EF4-FFF2-40B4-BE49-F238E27FC236}">
                  <a16:creationId xmlns:a16="http://schemas.microsoft.com/office/drawing/2014/main" id="{6A47ED79-E08C-C7AE-CAAB-C656D202CC2B}"/>
                </a:ext>
              </a:extLst>
            </p:cNvPr>
            <p:cNvCxnSpPr>
              <a:cxnSpLocks/>
              <a:stCxn id="47" idx="6"/>
              <a:endCxn id="73" idx="1"/>
            </p:cNvCxnSpPr>
            <p:nvPr/>
          </p:nvCxnSpPr>
          <p:spPr>
            <a:xfrm>
              <a:off x="9244860" y="2712708"/>
              <a:ext cx="575972" cy="1158071"/>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Conexão reta 107">
              <a:extLst>
                <a:ext uri="{FF2B5EF4-FFF2-40B4-BE49-F238E27FC236}">
                  <a16:creationId xmlns:a16="http://schemas.microsoft.com/office/drawing/2014/main" id="{66550949-7780-9EFC-A7B8-4925BBBC97D5}"/>
                </a:ext>
              </a:extLst>
            </p:cNvPr>
            <p:cNvCxnSpPr>
              <a:cxnSpLocks/>
              <a:stCxn id="73" idx="3"/>
              <a:endCxn id="16" idx="2"/>
            </p:cNvCxnSpPr>
            <p:nvPr/>
          </p:nvCxnSpPr>
          <p:spPr>
            <a:xfrm flipV="1">
              <a:off x="10720420" y="3869245"/>
              <a:ext cx="404903" cy="1534"/>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3" name="CaixaDeTexto 92">
            <a:extLst>
              <a:ext uri="{FF2B5EF4-FFF2-40B4-BE49-F238E27FC236}">
                <a16:creationId xmlns:a16="http://schemas.microsoft.com/office/drawing/2014/main" id="{6782D90D-85C2-17AB-E42E-C09F0E633440}"/>
              </a:ext>
            </a:extLst>
          </p:cNvPr>
          <p:cNvSpPr txBox="1"/>
          <p:nvPr/>
        </p:nvSpPr>
        <p:spPr>
          <a:xfrm>
            <a:off x="715789" y="1950576"/>
            <a:ext cx="684434" cy="307777"/>
          </a:xfrm>
          <a:prstGeom prst="rect">
            <a:avLst/>
          </a:prstGeom>
          <a:noFill/>
        </p:spPr>
        <p:txBody>
          <a:bodyPr wrap="square" rtlCol="0">
            <a:spAutoFit/>
          </a:bodyPr>
          <a:lstStyle/>
          <a:p>
            <a:r>
              <a:rPr lang="en-US" sz="1400" b="1" dirty="0"/>
              <a:t>input </a:t>
            </a:r>
          </a:p>
        </p:txBody>
      </p:sp>
      <p:sp>
        <p:nvSpPr>
          <p:cNvPr id="94" name="CaixaDeTexto 93">
            <a:extLst>
              <a:ext uri="{FF2B5EF4-FFF2-40B4-BE49-F238E27FC236}">
                <a16:creationId xmlns:a16="http://schemas.microsoft.com/office/drawing/2014/main" id="{F4D0D355-7329-5144-8DED-F3E179AED64B}"/>
              </a:ext>
            </a:extLst>
          </p:cNvPr>
          <p:cNvSpPr txBox="1"/>
          <p:nvPr/>
        </p:nvSpPr>
        <p:spPr>
          <a:xfrm>
            <a:off x="10782746" y="1950576"/>
            <a:ext cx="782461" cy="307777"/>
          </a:xfrm>
          <a:prstGeom prst="rect">
            <a:avLst/>
          </a:prstGeom>
          <a:noFill/>
        </p:spPr>
        <p:txBody>
          <a:bodyPr wrap="square" rtlCol="0">
            <a:spAutoFit/>
          </a:bodyPr>
          <a:lstStyle/>
          <a:p>
            <a:r>
              <a:rPr lang="en-US" sz="1400" b="1" dirty="0"/>
              <a:t>output </a:t>
            </a:r>
          </a:p>
        </p:txBody>
      </p:sp>
      <p:sp>
        <p:nvSpPr>
          <p:cNvPr id="96" name="CaixaDeTexto 95">
            <a:extLst>
              <a:ext uri="{FF2B5EF4-FFF2-40B4-BE49-F238E27FC236}">
                <a16:creationId xmlns:a16="http://schemas.microsoft.com/office/drawing/2014/main" id="{BF9D7D13-5202-EA12-04EC-3DDFF38378D8}"/>
              </a:ext>
            </a:extLst>
          </p:cNvPr>
          <p:cNvSpPr txBox="1"/>
          <p:nvPr/>
        </p:nvSpPr>
        <p:spPr>
          <a:xfrm>
            <a:off x="3247315" y="1950576"/>
            <a:ext cx="1253269" cy="738664"/>
          </a:xfrm>
          <a:prstGeom prst="rect">
            <a:avLst/>
          </a:prstGeom>
          <a:noFill/>
        </p:spPr>
        <p:txBody>
          <a:bodyPr wrap="square" rtlCol="0">
            <a:spAutoFit/>
          </a:bodyPr>
          <a:lstStyle/>
          <a:p>
            <a:pPr algn="ctr"/>
            <a:r>
              <a:rPr lang="en-US" sz="1400" b="1" dirty="0"/>
              <a:t>hidden state</a:t>
            </a:r>
          </a:p>
          <a:p>
            <a:pPr algn="ctr"/>
            <a:r>
              <a:rPr lang="en-US" sz="1400" b="1" dirty="0"/>
              <a:t> + cell state </a:t>
            </a:r>
          </a:p>
          <a:p>
            <a:pPr algn="ctr"/>
            <a:r>
              <a:rPr lang="en-US" sz="1400" b="1" dirty="0"/>
              <a:t>(1) </a:t>
            </a:r>
          </a:p>
        </p:txBody>
      </p:sp>
      <p:sp>
        <p:nvSpPr>
          <p:cNvPr id="97" name="CaixaDeTexto 96">
            <a:extLst>
              <a:ext uri="{FF2B5EF4-FFF2-40B4-BE49-F238E27FC236}">
                <a16:creationId xmlns:a16="http://schemas.microsoft.com/office/drawing/2014/main" id="{5BCEA44D-6BB2-95AA-D414-766B71C9D2D8}"/>
              </a:ext>
            </a:extLst>
          </p:cNvPr>
          <p:cNvSpPr txBox="1"/>
          <p:nvPr/>
        </p:nvSpPr>
        <p:spPr>
          <a:xfrm>
            <a:off x="5763818" y="1953341"/>
            <a:ext cx="1253269" cy="738664"/>
          </a:xfrm>
          <a:prstGeom prst="rect">
            <a:avLst/>
          </a:prstGeom>
          <a:noFill/>
        </p:spPr>
        <p:txBody>
          <a:bodyPr wrap="square" rtlCol="0">
            <a:spAutoFit/>
          </a:bodyPr>
          <a:lstStyle/>
          <a:p>
            <a:pPr algn="ctr"/>
            <a:r>
              <a:rPr lang="en-US" sz="1400" b="1" dirty="0"/>
              <a:t>hidden state</a:t>
            </a:r>
          </a:p>
          <a:p>
            <a:pPr algn="ctr"/>
            <a:r>
              <a:rPr lang="en-US" sz="1400" b="1" dirty="0"/>
              <a:t> + cell state </a:t>
            </a:r>
          </a:p>
          <a:p>
            <a:pPr algn="ctr"/>
            <a:r>
              <a:rPr lang="en-US" sz="1400" b="1" dirty="0"/>
              <a:t>(2) </a:t>
            </a:r>
          </a:p>
        </p:txBody>
      </p:sp>
      <p:sp>
        <p:nvSpPr>
          <p:cNvPr id="98" name="CaixaDeTexto 97">
            <a:extLst>
              <a:ext uri="{FF2B5EF4-FFF2-40B4-BE49-F238E27FC236}">
                <a16:creationId xmlns:a16="http://schemas.microsoft.com/office/drawing/2014/main" id="{83A1A060-BF3C-2FC6-7CFB-DAA0F459C8A9}"/>
              </a:ext>
            </a:extLst>
          </p:cNvPr>
          <p:cNvSpPr txBox="1"/>
          <p:nvPr/>
        </p:nvSpPr>
        <p:spPr>
          <a:xfrm>
            <a:off x="8273282" y="1953218"/>
            <a:ext cx="1253269" cy="738664"/>
          </a:xfrm>
          <a:prstGeom prst="rect">
            <a:avLst/>
          </a:prstGeom>
          <a:noFill/>
        </p:spPr>
        <p:txBody>
          <a:bodyPr wrap="square" rtlCol="0">
            <a:spAutoFit/>
          </a:bodyPr>
          <a:lstStyle/>
          <a:p>
            <a:pPr algn="ctr"/>
            <a:r>
              <a:rPr lang="en-US" sz="1400" b="1" dirty="0"/>
              <a:t>hidden state</a:t>
            </a:r>
          </a:p>
          <a:p>
            <a:pPr algn="ctr"/>
            <a:r>
              <a:rPr lang="en-US" sz="1400" b="1" dirty="0"/>
              <a:t> + cell state </a:t>
            </a:r>
          </a:p>
          <a:p>
            <a:pPr algn="ctr"/>
            <a:r>
              <a:rPr lang="en-US" sz="1400" b="1" dirty="0"/>
              <a:t>(3) </a:t>
            </a:r>
          </a:p>
        </p:txBody>
      </p:sp>
      <p:sp>
        <p:nvSpPr>
          <p:cNvPr id="101" name="Botão de Ação: Informação 100">
            <a:hlinkClick r:id="rId9" action="ppaction://hlinksldjump" highlightClick="1"/>
            <a:extLst>
              <a:ext uri="{FF2B5EF4-FFF2-40B4-BE49-F238E27FC236}">
                <a16:creationId xmlns:a16="http://schemas.microsoft.com/office/drawing/2014/main" id="{B2E090C5-1147-578E-B69B-82F1ED029660}"/>
              </a:ext>
            </a:extLst>
          </p:cNvPr>
          <p:cNvSpPr/>
          <p:nvPr/>
        </p:nvSpPr>
        <p:spPr>
          <a:xfrm>
            <a:off x="11521441" y="316851"/>
            <a:ext cx="387276" cy="365760"/>
          </a:xfrm>
          <a:prstGeom prst="actionButtonInformati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48115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o Número do Diapositivo 3">
            <a:extLst>
              <a:ext uri="{FF2B5EF4-FFF2-40B4-BE49-F238E27FC236}">
                <a16:creationId xmlns:a16="http://schemas.microsoft.com/office/drawing/2014/main" id="{0B6AD0DB-5EEA-D51D-5EC6-134E78EB9ED7}"/>
              </a:ext>
            </a:extLst>
          </p:cNvPr>
          <p:cNvSpPr>
            <a:spLocks noGrp="1"/>
          </p:cNvSpPr>
          <p:nvPr>
            <p:ph type="sldNum" sz="quarter" idx="12"/>
          </p:nvPr>
        </p:nvSpPr>
        <p:spPr/>
        <p:txBody>
          <a:bodyPr/>
          <a:lstStyle/>
          <a:p>
            <a:fld id="{9349F829-3AB5-2249-A75E-9CF92A8C3104}" type="slidenum">
              <a:rPr lang="pt-PT" smtClean="0"/>
              <a:t>58</a:t>
            </a:fld>
            <a:endParaRPr lang="pt-PT"/>
          </a:p>
        </p:txBody>
      </p:sp>
      <p:sp>
        <p:nvSpPr>
          <p:cNvPr id="184" name="Título 1">
            <a:extLst>
              <a:ext uri="{FF2B5EF4-FFF2-40B4-BE49-F238E27FC236}">
                <a16:creationId xmlns:a16="http://schemas.microsoft.com/office/drawing/2014/main" id="{77D952A0-9436-B9E8-51E9-11BFA3F5B874}"/>
              </a:ext>
            </a:extLst>
          </p:cNvPr>
          <p:cNvSpPr txBox="1">
            <a:spLocks/>
          </p:cNvSpPr>
          <p:nvPr/>
        </p:nvSpPr>
        <p:spPr>
          <a:xfrm>
            <a:off x="0" y="1"/>
            <a:ext cx="12192000" cy="999460"/>
          </a:xfrm>
          <a:prstGeom prst="rect">
            <a:avLst/>
          </a:prstGeom>
          <a:solidFill>
            <a:schemeClr val="bg1">
              <a:lumMod val="9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sz="3200" b="1" dirty="0">
                <a:solidFill>
                  <a:srgbClr val="1990B0"/>
                </a:solidFill>
                <a:cs typeface="Arial" panose="020B0604020202020204" pitchFamily="34" charset="0"/>
              </a:rPr>
              <a:t>  </a:t>
            </a:r>
            <a:r>
              <a:rPr lang="en-US" sz="2800" b="1" dirty="0">
                <a:cs typeface="Arial" panose="020B0604020202020204" pitchFamily="34" charset="0"/>
              </a:rPr>
              <a:t> LSTM</a:t>
            </a:r>
            <a:r>
              <a:rPr lang="en-US" sz="2800" dirty="0">
                <a:cs typeface="Arial" panose="020B0604020202020204" pitchFamily="34" charset="0"/>
              </a:rPr>
              <a:t> </a:t>
            </a:r>
            <a:r>
              <a:rPr lang="en-US" sz="2800" b="1" dirty="0">
                <a:cs typeface="Arial" panose="020B0604020202020204" pitchFamily="34" charset="0"/>
              </a:rPr>
              <a:t>details </a:t>
            </a:r>
            <a:r>
              <a:rPr lang="en-US" sz="2800" dirty="0">
                <a:cs typeface="Arial" panose="020B0604020202020204" pitchFamily="34" charset="0"/>
              </a:rPr>
              <a:t>(3 hidden layers, n cells/neurons per layer, 8 inputs and 1 output)</a:t>
            </a:r>
            <a:endParaRPr lang="en-US" sz="2800" b="1" dirty="0">
              <a:cs typeface="Arial" panose="020B0604020202020204" pitchFamily="34" charset="0"/>
            </a:endParaRPr>
          </a:p>
        </p:txBody>
      </p:sp>
      <p:sp>
        <p:nvSpPr>
          <p:cNvPr id="22" name="CaixaDeTexto 21">
            <a:extLst>
              <a:ext uri="{FF2B5EF4-FFF2-40B4-BE49-F238E27FC236}">
                <a16:creationId xmlns:a16="http://schemas.microsoft.com/office/drawing/2014/main" id="{2A99DD5A-8BEC-6649-9B98-8704FF294F2D}"/>
              </a:ext>
            </a:extLst>
          </p:cNvPr>
          <p:cNvSpPr txBox="1"/>
          <p:nvPr/>
        </p:nvSpPr>
        <p:spPr>
          <a:xfrm>
            <a:off x="18851" y="1142259"/>
            <a:ext cx="12192000" cy="369332"/>
          </a:xfrm>
          <a:prstGeom prst="rect">
            <a:avLst/>
          </a:prstGeom>
          <a:noFill/>
        </p:spPr>
        <p:txBody>
          <a:bodyPr wrap="square">
            <a:spAutoFit/>
          </a:bodyPr>
          <a:lstStyle/>
          <a:p>
            <a:pPr algn="ctr"/>
            <a:r>
              <a:rPr lang="en-US" b="1" dirty="0"/>
              <a:t>3</a:t>
            </a:r>
            <a:r>
              <a:rPr lang="en-US" sz="1800" b="1" dirty="0"/>
              <a:t> time-stamps</a:t>
            </a:r>
          </a:p>
        </p:txBody>
      </p:sp>
      <p:grpSp>
        <p:nvGrpSpPr>
          <p:cNvPr id="686" name="Agrupar 685">
            <a:extLst>
              <a:ext uri="{FF2B5EF4-FFF2-40B4-BE49-F238E27FC236}">
                <a16:creationId xmlns:a16="http://schemas.microsoft.com/office/drawing/2014/main" id="{BF36CD0B-7825-336B-A713-E95BE200BE93}"/>
              </a:ext>
            </a:extLst>
          </p:cNvPr>
          <p:cNvGrpSpPr/>
          <p:nvPr/>
        </p:nvGrpSpPr>
        <p:grpSpPr>
          <a:xfrm>
            <a:off x="2751163" y="1690608"/>
            <a:ext cx="6689673" cy="4486725"/>
            <a:chOff x="2674548" y="1826559"/>
            <a:chExt cx="6689673" cy="4486725"/>
          </a:xfrm>
        </p:grpSpPr>
        <p:sp>
          <p:nvSpPr>
            <p:cNvPr id="471" name="Retângulo 470">
              <a:extLst>
                <a:ext uri="{FF2B5EF4-FFF2-40B4-BE49-F238E27FC236}">
                  <a16:creationId xmlns:a16="http://schemas.microsoft.com/office/drawing/2014/main" id="{9E9B588E-C82F-AF9F-73E9-711B75212534}"/>
                </a:ext>
              </a:extLst>
            </p:cNvPr>
            <p:cNvSpPr/>
            <p:nvPr/>
          </p:nvSpPr>
          <p:spPr>
            <a:xfrm>
              <a:off x="2677802" y="4864580"/>
              <a:ext cx="1500734" cy="340112"/>
            </a:xfrm>
            <a:prstGeom prst="rect">
              <a:avLst/>
            </a:prstGeom>
            <a:solidFill>
              <a:schemeClr val="bg1">
                <a:lumMod val="8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2" name="Conexão reta 107">
              <a:extLst>
                <a:ext uri="{FF2B5EF4-FFF2-40B4-BE49-F238E27FC236}">
                  <a16:creationId xmlns:a16="http://schemas.microsoft.com/office/drawing/2014/main" id="{A33355B0-0ACF-C5EE-EDA5-8C1D485C0226}"/>
                </a:ext>
              </a:extLst>
            </p:cNvPr>
            <p:cNvCxnSpPr>
              <a:cxnSpLocks/>
            </p:cNvCxnSpPr>
            <p:nvPr/>
          </p:nvCxnSpPr>
          <p:spPr>
            <a:xfrm flipV="1">
              <a:off x="4173793" y="4963870"/>
              <a:ext cx="1094265" cy="2543"/>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3" name="Conexão reta 107">
              <a:extLst>
                <a:ext uri="{FF2B5EF4-FFF2-40B4-BE49-F238E27FC236}">
                  <a16:creationId xmlns:a16="http://schemas.microsoft.com/office/drawing/2014/main" id="{9434BA27-FA7E-902B-62C7-2BB1519178A0}"/>
                </a:ext>
              </a:extLst>
            </p:cNvPr>
            <p:cNvCxnSpPr>
              <a:cxnSpLocks/>
            </p:cNvCxnSpPr>
            <p:nvPr/>
          </p:nvCxnSpPr>
          <p:spPr>
            <a:xfrm flipV="1">
              <a:off x="4172766" y="5109211"/>
              <a:ext cx="1094265" cy="2543"/>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tângulo 2">
              <a:extLst>
                <a:ext uri="{FF2B5EF4-FFF2-40B4-BE49-F238E27FC236}">
                  <a16:creationId xmlns:a16="http://schemas.microsoft.com/office/drawing/2014/main" id="{5474DD4E-8FF0-FEB7-46EB-AFAE63CEE8AB}"/>
                </a:ext>
              </a:extLst>
            </p:cNvPr>
            <p:cNvSpPr/>
            <p:nvPr/>
          </p:nvSpPr>
          <p:spPr>
            <a:xfrm>
              <a:off x="2674548" y="3787081"/>
              <a:ext cx="1500734" cy="340112"/>
            </a:xfrm>
            <a:prstGeom prst="rect">
              <a:avLst/>
            </a:prstGeom>
            <a:solidFill>
              <a:schemeClr val="bg1">
                <a:lumMod val="8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tângulo 1">
              <a:extLst>
                <a:ext uri="{FF2B5EF4-FFF2-40B4-BE49-F238E27FC236}">
                  <a16:creationId xmlns:a16="http://schemas.microsoft.com/office/drawing/2014/main" id="{739EEA17-3F85-EC9B-5F58-D16D75579DE3}"/>
                </a:ext>
              </a:extLst>
            </p:cNvPr>
            <p:cNvSpPr/>
            <p:nvPr/>
          </p:nvSpPr>
          <p:spPr>
            <a:xfrm>
              <a:off x="2674548" y="2698346"/>
              <a:ext cx="1500734" cy="340112"/>
            </a:xfrm>
            <a:prstGeom prst="rect">
              <a:avLst/>
            </a:prstGeom>
            <a:solidFill>
              <a:schemeClr val="bg1">
                <a:lumMod val="8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6" name="Conexão reta 107">
              <a:extLst>
                <a:ext uri="{FF2B5EF4-FFF2-40B4-BE49-F238E27FC236}">
                  <a16:creationId xmlns:a16="http://schemas.microsoft.com/office/drawing/2014/main" id="{DBE7A9D1-DD13-230D-FA43-FF5B04CEE8BB}"/>
                </a:ext>
              </a:extLst>
            </p:cNvPr>
            <p:cNvCxnSpPr>
              <a:cxnSpLocks/>
            </p:cNvCxnSpPr>
            <p:nvPr/>
          </p:nvCxnSpPr>
          <p:spPr>
            <a:xfrm flipV="1">
              <a:off x="4178536" y="2785936"/>
              <a:ext cx="1094265" cy="2543"/>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7" name="Conexão reta 107">
              <a:extLst>
                <a:ext uri="{FF2B5EF4-FFF2-40B4-BE49-F238E27FC236}">
                  <a16:creationId xmlns:a16="http://schemas.microsoft.com/office/drawing/2014/main" id="{3C9AA8E4-7587-3BED-B2C8-238C651A85D8}"/>
                </a:ext>
              </a:extLst>
            </p:cNvPr>
            <p:cNvCxnSpPr>
              <a:cxnSpLocks/>
            </p:cNvCxnSpPr>
            <p:nvPr/>
          </p:nvCxnSpPr>
          <p:spPr>
            <a:xfrm flipV="1">
              <a:off x="4183153" y="2931277"/>
              <a:ext cx="1094265" cy="2543"/>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8" name="Conexão reta 107">
              <a:extLst>
                <a:ext uri="{FF2B5EF4-FFF2-40B4-BE49-F238E27FC236}">
                  <a16:creationId xmlns:a16="http://schemas.microsoft.com/office/drawing/2014/main" id="{8A182F24-A2B0-2F91-C0EF-20BF8956ED76}"/>
                </a:ext>
              </a:extLst>
            </p:cNvPr>
            <p:cNvCxnSpPr>
              <a:cxnSpLocks/>
            </p:cNvCxnSpPr>
            <p:nvPr/>
          </p:nvCxnSpPr>
          <p:spPr>
            <a:xfrm flipV="1">
              <a:off x="4170539" y="3886371"/>
              <a:ext cx="1094265" cy="2543"/>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9" name="Conexão reta 107">
              <a:extLst>
                <a:ext uri="{FF2B5EF4-FFF2-40B4-BE49-F238E27FC236}">
                  <a16:creationId xmlns:a16="http://schemas.microsoft.com/office/drawing/2014/main" id="{49641D9D-8BF1-4A43-E804-5AAA628BC01F}"/>
                </a:ext>
              </a:extLst>
            </p:cNvPr>
            <p:cNvCxnSpPr>
              <a:cxnSpLocks/>
            </p:cNvCxnSpPr>
            <p:nvPr/>
          </p:nvCxnSpPr>
          <p:spPr>
            <a:xfrm flipV="1">
              <a:off x="4169512" y="4031712"/>
              <a:ext cx="1094265" cy="2543"/>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4" name="Agrupar 373">
              <a:extLst>
                <a:ext uri="{FF2B5EF4-FFF2-40B4-BE49-F238E27FC236}">
                  <a16:creationId xmlns:a16="http://schemas.microsoft.com/office/drawing/2014/main" id="{F85F793D-DFB1-6F06-D1BC-7A415D7EC1F4}"/>
                </a:ext>
              </a:extLst>
            </p:cNvPr>
            <p:cNvGrpSpPr>
              <a:grpSpLocks noChangeAspect="1"/>
            </p:cNvGrpSpPr>
            <p:nvPr/>
          </p:nvGrpSpPr>
          <p:grpSpPr>
            <a:xfrm rot="16200000">
              <a:off x="1208969" y="3403560"/>
              <a:ext cx="4486725" cy="1332723"/>
              <a:chOff x="1004323" y="2376667"/>
              <a:chExt cx="10481000" cy="3113244"/>
            </a:xfrm>
          </p:grpSpPr>
          <p:sp>
            <p:nvSpPr>
              <p:cNvPr id="375" name="Oval 374">
                <a:extLst>
                  <a:ext uri="{FF2B5EF4-FFF2-40B4-BE49-F238E27FC236}">
                    <a16:creationId xmlns:a16="http://schemas.microsoft.com/office/drawing/2014/main" id="{ACC835C3-5D16-937D-22E9-E22FB70AE389}"/>
                  </a:ext>
                </a:extLst>
              </p:cNvPr>
              <p:cNvSpPr/>
              <p:nvPr/>
            </p:nvSpPr>
            <p:spPr>
              <a:xfrm>
                <a:off x="1004323" y="2376667"/>
                <a:ext cx="360000" cy="360000"/>
              </a:xfrm>
              <a:prstGeom prst="ellipse">
                <a:avLst/>
              </a:prstGeom>
              <a:solidFill>
                <a:srgbClr val="4B728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800" dirty="0"/>
                  <a:t>1</a:t>
                </a:r>
              </a:p>
            </p:txBody>
          </p:sp>
          <p:sp>
            <p:nvSpPr>
              <p:cNvPr id="376" name="Oval 375">
                <a:extLst>
                  <a:ext uri="{FF2B5EF4-FFF2-40B4-BE49-F238E27FC236}">
                    <a16:creationId xmlns:a16="http://schemas.microsoft.com/office/drawing/2014/main" id="{36F074F9-486B-BFB1-6DB2-9D78EC30E55D}"/>
                  </a:ext>
                </a:extLst>
              </p:cNvPr>
              <p:cNvSpPr/>
              <p:nvPr/>
            </p:nvSpPr>
            <p:spPr>
              <a:xfrm>
                <a:off x="1004323" y="2870104"/>
                <a:ext cx="360000" cy="360000"/>
              </a:xfrm>
              <a:prstGeom prst="ellipse">
                <a:avLst/>
              </a:prstGeom>
              <a:solidFill>
                <a:srgbClr val="4B728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800" dirty="0"/>
                  <a:t>2</a:t>
                </a:r>
              </a:p>
            </p:txBody>
          </p:sp>
          <p:sp>
            <p:nvSpPr>
              <p:cNvPr id="377" name="Oval 376">
                <a:extLst>
                  <a:ext uri="{FF2B5EF4-FFF2-40B4-BE49-F238E27FC236}">
                    <a16:creationId xmlns:a16="http://schemas.microsoft.com/office/drawing/2014/main" id="{749CAD2C-F1F0-0907-9FDE-52D731F14BE2}"/>
                  </a:ext>
                </a:extLst>
              </p:cNvPr>
              <p:cNvSpPr/>
              <p:nvPr/>
            </p:nvSpPr>
            <p:spPr>
              <a:xfrm>
                <a:off x="1004323" y="4636474"/>
                <a:ext cx="360000" cy="360000"/>
              </a:xfrm>
              <a:prstGeom prst="ellipse">
                <a:avLst/>
              </a:prstGeom>
              <a:solidFill>
                <a:srgbClr val="4B728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800" dirty="0"/>
                  <a:t>7</a:t>
                </a:r>
              </a:p>
            </p:txBody>
          </p:sp>
          <p:sp>
            <p:nvSpPr>
              <p:cNvPr id="378" name="Oval 377">
                <a:extLst>
                  <a:ext uri="{FF2B5EF4-FFF2-40B4-BE49-F238E27FC236}">
                    <a16:creationId xmlns:a16="http://schemas.microsoft.com/office/drawing/2014/main" id="{ABD2F3B0-358F-9158-CBE3-DB91931BB787}"/>
                  </a:ext>
                </a:extLst>
              </p:cNvPr>
              <p:cNvSpPr/>
              <p:nvPr/>
            </p:nvSpPr>
            <p:spPr>
              <a:xfrm>
                <a:off x="1004323" y="5129911"/>
                <a:ext cx="360000" cy="360000"/>
              </a:xfrm>
              <a:prstGeom prst="ellipse">
                <a:avLst/>
              </a:prstGeom>
              <a:solidFill>
                <a:srgbClr val="4B728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800" dirty="0"/>
                  <a:t>8</a:t>
                </a:r>
              </a:p>
            </p:txBody>
          </p:sp>
          <p:sp>
            <p:nvSpPr>
              <p:cNvPr id="379" name="Oval 378">
                <a:extLst>
                  <a:ext uri="{FF2B5EF4-FFF2-40B4-BE49-F238E27FC236}">
                    <a16:creationId xmlns:a16="http://schemas.microsoft.com/office/drawing/2014/main" id="{3FC99DF7-4E63-9380-26CA-3B53D0DEA986}"/>
                  </a:ext>
                </a:extLst>
              </p:cNvPr>
              <p:cNvSpPr/>
              <p:nvPr/>
            </p:nvSpPr>
            <p:spPr>
              <a:xfrm>
                <a:off x="1004323" y="3393289"/>
                <a:ext cx="360000" cy="360000"/>
              </a:xfrm>
              <a:prstGeom prst="ellipse">
                <a:avLst/>
              </a:prstGeom>
              <a:solidFill>
                <a:srgbClr val="4B728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800" dirty="0"/>
                  <a:t>3</a:t>
                </a:r>
              </a:p>
            </p:txBody>
          </p:sp>
          <p:sp>
            <p:nvSpPr>
              <p:cNvPr id="380" name="Oval 379">
                <a:extLst>
                  <a:ext uri="{FF2B5EF4-FFF2-40B4-BE49-F238E27FC236}">
                    <a16:creationId xmlns:a16="http://schemas.microsoft.com/office/drawing/2014/main" id="{06E5E82B-5B7F-E432-7DA9-09DC510A1BB0}"/>
                  </a:ext>
                </a:extLst>
              </p:cNvPr>
              <p:cNvSpPr/>
              <p:nvPr/>
            </p:nvSpPr>
            <p:spPr>
              <a:xfrm>
                <a:off x="3842773" y="2539852"/>
                <a:ext cx="360000" cy="36000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800" dirty="0">
                    <a:solidFill>
                      <a:schemeClr val="tx1"/>
                    </a:solidFill>
                  </a:rPr>
                  <a:t>1</a:t>
                </a:r>
              </a:p>
            </p:txBody>
          </p:sp>
          <p:sp>
            <p:nvSpPr>
              <p:cNvPr id="381" name="Oval 380">
                <a:extLst>
                  <a:ext uri="{FF2B5EF4-FFF2-40B4-BE49-F238E27FC236}">
                    <a16:creationId xmlns:a16="http://schemas.microsoft.com/office/drawing/2014/main" id="{35B8067D-9484-FD0A-2991-5C8A25A1F988}"/>
                  </a:ext>
                </a:extLst>
              </p:cNvPr>
              <p:cNvSpPr/>
              <p:nvPr/>
            </p:nvSpPr>
            <p:spPr>
              <a:xfrm>
                <a:off x="3842773" y="3033289"/>
                <a:ext cx="360000" cy="36000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800" dirty="0">
                    <a:solidFill>
                      <a:schemeClr val="tx1"/>
                    </a:solidFill>
                  </a:rPr>
                  <a:t>2</a:t>
                </a:r>
              </a:p>
            </p:txBody>
          </p:sp>
          <p:sp>
            <p:nvSpPr>
              <p:cNvPr id="382" name="Oval 381">
                <a:extLst>
                  <a:ext uri="{FF2B5EF4-FFF2-40B4-BE49-F238E27FC236}">
                    <a16:creationId xmlns:a16="http://schemas.microsoft.com/office/drawing/2014/main" id="{3EC5DF15-17E1-DF61-6C30-43D74BE2AC3C}"/>
                  </a:ext>
                </a:extLst>
              </p:cNvPr>
              <p:cNvSpPr/>
              <p:nvPr/>
            </p:nvSpPr>
            <p:spPr>
              <a:xfrm>
                <a:off x="3828485" y="4878758"/>
                <a:ext cx="360000" cy="36000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800" dirty="0">
                    <a:solidFill>
                      <a:schemeClr val="tx1"/>
                    </a:solidFill>
                  </a:rPr>
                  <a:t>n</a:t>
                </a:r>
              </a:p>
            </p:txBody>
          </p:sp>
          <p:sp>
            <p:nvSpPr>
              <p:cNvPr id="383" name="Oval 382">
                <a:extLst>
                  <a:ext uri="{FF2B5EF4-FFF2-40B4-BE49-F238E27FC236}">
                    <a16:creationId xmlns:a16="http://schemas.microsoft.com/office/drawing/2014/main" id="{54A2D695-FEA3-157B-2399-5D7691329EEA}"/>
                  </a:ext>
                </a:extLst>
              </p:cNvPr>
              <p:cNvSpPr/>
              <p:nvPr/>
            </p:nvSpPr>
            <p:spPr>
              <a:xfrm>
                <a:off x="6359276" y="2532708"/>
                <a:ext cx="360000" cy="36000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800" dirty="0">
                    <a:solidFill>
                      <a:schemeClr val="tx1"/>
                    </a:solidFill>
                  </a:rPr>
                  <a:t>1</a:t>
                </a:r>
              </a:p>
            </p:txBody>
          </p:sp>
          <p:sp>
            <p:nvSpPr>
              <p:cNvPr id="384" name="Oval 383">
                <a:extLst>
                  <a:ext uri="{FF2B5EF4-FFF2-40B4-BE49-F238E27FC236}">
                    <a16:creationId xmlns:a16="http://schemas.microsoft.com/office/drawing/2014/main" id="{6B7630EE-369C-79C8-84B1-732F576C71B9}"/>
                  </a:ext>
                </a:extLst>
              </p:cNvPr>
              <p:cNvSpPr/>
              <p:nvPr/>
            </p:nvSpPr>
            <p:spPr>
              <a:xfrm>
                <a:off x="6359276" y="3026145"/>
                <a:ext cx="360000" cy="36000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800" dirty="0">
                    <a:solidFill>
                      <a:schemeClr val="tx1"/>
                    </a:solidFill>
                  </a:rPr>
                  <a:t>2</a:t>
                </a:r>
              </a:p>
            </p:txBody>
          </p:sp>
          <p:sp>
            <p:nvSpPr>
              <p:cNvPr id="385" name="Oval 384">
                <a:extLst>
                  <a:ext uri="{FF2B5EF4-FFF2-40B4-BE49-F238E27FC236}">
                    <a16:creationId xmlns:a16="http://schemas.microsoft.com/office/drawing/2014/main" id="{DD07DA30-1F60-BE33-180F-18E0C3D68871}"/>
                  </a:ext>
                </a:extLst>
              </p:cNvPr>
              <p:cNvSpPr/>
              <p:nvPr/>
            </p:nvSpPr>
            <p:spPr>
              <a:xfrm>
                <a:off x="6344988" y="4871614"/>
                <a:ext cx="360000" cy="36000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800" dirty="0">
                    <a:solidFill>
                      <a:schemeClr val="tx1"/>
                    </a:solidFill>
                  </a:rPr>
                  <a:t>n</a:t>
                </a:r>
              </a:p>
            </p:txBody>
          </p:sp>
          <p:sp>
            <p:nvSpPr>
              <p:cNvPr id="386" name="Oval 385">
                <a:extLst>
                  <a:ext uri="{FF2B5EF4-FFF2-40B4-BE49-F238E27FC236}">
                    <a16:creationId xmlns:a16="http://schemas.microsoft.com/office/drawing/2014/main" id="{CD73146C-E39D-5BCE-9D71-194996AE473E}"/>
                  </a:ext>
                </a:extLst>
              </p:cNvPr>
              <p:cNvSpPr/>
              <p:nvPr/>
            </p:nvSpPr>
            <p:spPr>
              <a:xfrm>
                <a:off x="11125323" y="3689245"/>
                <a:ext cx="360000" cy="360000"/>
              </a:xfrm>
              <a:prstGeom prst="ellipse">
                <a:avLst/>
              </a:prstGeom>
              <a:solidFill>
                <a:srgbClr val="4F9A8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800" dirty="0"/>
                  <a:t>1</a:t>
                </a:r>
              </a:p>
            </p:txBody>
          </p:sp>
          <mc:AlternateContent xmlns:mc="http://schemas.openxmlformats.org/markup-compatibility/2006" xmlns:a14="http://schemas.microsoft.com/office/drawing/2010/main">
            <mc:Choice Requires="a14">
              <p:sp>
                <p:nvSpPr>
                  <p:cNvPr id="387" name="CaixaDeTexto 386">
                    <a:extLst>
                      <a:ext uri="{FF2B5EF4-FFF2-40B4-BE49-F238E27FC236}">
                        <a16:creationId xmlns:a16="http://schemas.microsoft.com/office/drawing/2014/main" id="{07AE9AA7-F196-6B90-CA04-5FDFD9424761}"/>
                      </a:ext>
                    </a:extLst>
                  </p:cNvPr>
                  <p:cNvSpPr txBox="1"/>
                  <p:nvPr/>
                </p:nvSpPr>
                <p:spPr>
                  <a:xfrm>
                    <a:off x="1145045" y="4112201"/>
                    <a:ext cx="123575" cy="2875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i="1" smtClean="0">
                              <a:latin typeface="Cambria Math" panose="02040503050406030204" pitchFamily="18" charset="0"/>
                            </a:rPr>
                            <m:t>⋮</m:t>
                          </m:r>
                        </m:oMath>
                      </m:oMathPara>
                    </a14:m>
                    <a:endParaRPr lang="en-US" sz="800" dirty="0"/>
                  </a:p>
                </p:txBody>
              </p:sp>
            </mc:Choice>
            <mc:Fallback xmlns="">
              <p:sp>
                <p:nvSpPr>
                  <p:cNvPr id="387" name="CaixaDeTexto 386">
                    <a:extLst>
                      <a:ext uri="{FF2B5EF4-FFF2-40B4-BE49-F238E27FC236}">
                        <a16:creationId xmlns:a16="http://schemas.microsoft.com/office/drawing/2014/main" id="{07AE9AA7-F196-6B90-CA04-5FDFD9424761}"/>
                      </a:ext>
                    </a:extLst>
                  </p:cNvPr>
                  <p:cNvSpPr txBox="1">
                    <a:spLocks noRot="1" noChangeAspect="1" noMove="1" noResize="1" noEditPoints="1" noAdjustHandles="1" noChangeArrowheads="1" noChangeShapeType="1" noTextEdit="1"/>
                  </p:cNvSpPr>
                  <p:nvPr/>
                </p:nvSpPr>
                <p:spPr>
                  <a:xfrm>
                    <a:off x="1145045" y="4112201"/>
                    <a:ext cx="123575" cy="287588"/>
                  </a:xfrm>
                  <a:prstGeom prst="rect">
                    <a:avLst/>
                  </a:prstGeom>
                  <a:blipFill>
                    <a:blip r:embed="rId3"/>
                    <a:stretch>
                      <a:fillRect t="-40000"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8" name="CaixaDeTexto 387">
                    <a:extLst>
                      <a:ext uri="{FF2B5EF4-FFF2-40B4-BE49-F238E27FC236}">
                        <a16:creationId xmlns:a16="http://schemas.microsoft.com/office/drawing/2014/main" id="{8703F983-03E2-82AD-38DF-BFAC513946F9}"/>
                      </a:ext>
                    </a:extLst>
                  </p:cNvPr>
                  <p:cNvSpPr txBox="1"/>
                  <p:nvPr/>
                </p:nvSpPr>
                <p:spPr>
                  <a:xfrm>
                    <a:off x="3946862" y="4127836"/>
                    <a:ext cx="123575" cy="2875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i="1" smtClean="0">
                              <a:solidFill>
                                <a:schemeClr val="tx1"/>
                              </a:solidFill>
                              <a:latin typeface="Cambria Math" panose="02040503050406030204" pitchFamily="18" charset="0"/>
                            </a:rPr>
                            <m:t>⋮</m:t>
                          </m:r>
                        </m:oMath>
                      </m:oMathPara>
                    </a14:m>
                    <a:endParaRPr lang="en-US" sz="800" dirty="0">
                      <a:solidFill>
                        <a:schemeClr val="tx1"/>
                      </a:solidFill>
                    </a:endParaRPr>
                  </a:p>
                </p:txBody>
              </p:sp>
            </mc:Choice>
            <mc:Fallback xmlns="">
              <p:sp>
                <p:nvSpPr>
                  <p:cNvPr id="388" name="CaixaDeTexto 387">
                    <a:extLst>
                      <a:ext uri="{FF2B5EF4-FFF2-40B4-BE49-F238E27FC236}">
                        <a16:creationId xmlns:a16="http://schemas.microsoft.com/office/drawing/2014/main" id="{8703F983-03E2-82AD-38DF-BFAC513946F9}"/>
                      </a:ext>
                    </a:extLst>
                  </p:cNvPr>
                  <p:cNvSpPr txBox="1">
                    <a:spLocks noRot="1" noChangeAspect="1" noMove="1" noResize="1" noEditPoints="1" noAdjustHandles="1" noChangeArrowheads="1" noChangeShapeType="1" noTextEdit="1"/>
                  </p:cNvSpPr>
                  <p:nvPr/>
                </p:nvSpPr>
                <p:spPr>
                  <a:xfrm>
                    <a:off x="3946862" y="4127836"/>
                    <a:ext cx="123575" cy="287588"/>
                  </a:xfrm>
                  <a:prstGeom prst="rect">
                    <a:avLst/>
                  </a:prstGeom>
                  <a:blipFill>
                    <a:blip r:embed="rId4"/>
                    <a:stretch>
                      <a:fillRect t="-40000"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9" name="CaixaDeTexto 388">
                    <a:extLst>
                      <a:ext uri="{FF2B5EF4-FFF2-40B4-BE49-F238E27FC236}">
                        <a16:creationId xmlns:a16="http://schemas.microsoft.com/office/drawing/2014/main" id="{7415E301-8A9C-00AC-E7D5-460ECF5CEEF1}"/>
                      </a:ext>
                    </a:extLst>
                  </p:cNvPr>
                  <p:cNvSpPr txBox="1"/>
                  <p:nvPr/>
                </p:nvSpPr>
                <p:spPr>
                  <a:xfrm>
                    <a:off x="6468731" y="4127194"/>
                    <a:ext cx="123575" cy="2875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i="1" smtClean="0">
                              <a:solidFill>
                                <a:schemeClr val="tx1"/>
                              </a:solidFill>
                              <a:latin typeface="Cambria Math" panose="02040503050406030204" pitchFamily="18" charset="0"/>
                            </a:rPr>
                            <m:t>⋮</m:t>
                          </m:r>
                        </m:oMath>
                      </m:oMathPara>
                    </a14:m>
                    <a:endParaRPr lang="en-US" sz="800" dirty="0">
                      <a:solidFill>
                        <a:schemeClr val="tx1"/>
                      </a:solidFill>
                    </a:endParaRPr>
                  </a:p>
                </p:txBody>
              </p:sp>
            </mc:Choice>
            <mc:Fallback xmlns="">
              <p:sp>
                <p:nvSpPr>
                  <p:cNvPr id="389" name="CaixaDeTexto 388">
                    <a:extLst>
                      <a:ext uri="{FF2B5EF4-FFF2-40B4-BE49-F238E27FC236}">
                        <a16:creationId xmlns:a16="http://schemas.microsoft.com/office/drawing/2014/main" id="{7415E301-8A9C-00AC-E7D5-460ECF5CEEF1}"/>
                      </a:ext>
                    </a:extLst>
                  </p:cNvPr>
                  <p:cNvSpPr txBox="1">
                    <a:spLocks noRot="1" noChangeAspect="1" noMove="1" noResize="1" noEditPoints="1" noAdjustHandles="1" noChangeArrowheads="1" noChangeShapeType="1" noTextEdit="1"/>
                  </p:cNvSpPr>
                  <p:nvPr/>
                </p:nvSpPr>
                <p:spPr>
                  <a:xfrm>
                    <a:off x="6468731" y="4127194"/>
                    <a:ext cx="123575" cy="287588"/>
                  </a:xfrm>
                  <a:prstGeom prst="rect">
                    <a:avLst/>
                  </a:prstGeom>
                  <a:blipFill>
                    <a:blip r:embed="rId4"/>
                    <a:stretch>
                      <a:fillRect t="-40000" b="-40000"/>
                    </a:stretch>
                  </a:blipFill>
                </p:spPr>
                <p:txBody>
                  <a:bodyPr/>
                  <a:lstStyle/>
                  <a:p>
                    <a:r>
                      <a:rPr lang="en-US">
                        <a:noFill/>
                      </a:rPr>
                      <a:t> </a:t>
                    </a:r>
                  </a:p>
                </p:txBody>
              </p:sp>
            </mc:Fallback>
          </mc:AlternateContent>
          <p:cxnSp>
            <p:nvCxnSpPr>
              <p:cNvPr id="390" name="Conexão reta 107">
                <a:extLst>
                  <a:ext uri="{FF2B5EF4-FFF2-40B4-BE49-F238E27FC236}">
                    <a16:creationId xmlns:a16="http://schemas.microsoft.com/office/drawing/2014/main" id="{C4E07930-BB48-11FB-4B16-CD7E534440BB}"/>
                  </a:ext>
                </a:extLst>
              </p:cNvPr>
              <p:cNvCxnSpPr>
                <a:cxnSpLocks/>
                <a:stCxn id="378" idx="6"/>
                <a:endCxn id="448" idx="1"/>
              </p:cNvCxnSpPr>
              <p:nvPr/>
            </p:nvCxnSpPr>
            <p:spPr>
              <a:xfrm flipV="1">
                <a:off x="1364323" y="5115192"/>
                <a:ext cx="899469" cy="194719"/>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Conexão reta 107">
                <a:extLst>
                  <a:ext uri="{FF2B5EF4-FFF2-40B4-BE49-F238E27FC236}">
                    <a16:creationId xmlns:a16="http://schemas.microsoft.com/office/drawing/2014/main" id="{DA720666-D9F9-4500-B275-35C0B54D7269}"/>
                  </a:ext>
                </a:extLst>
              </p:cNvPr>
              <p:cNvCxnSpPr>
                <a:cxnSpLocks/>
                <a:endCxn id="448" idx="1"/>
              </p:cNvCxnSpPr>
              <p:nvPr/>
            </p:nvCxnSpPr>
            <p:spPr>
              <a:xfrm>
                <a:off x="1364323" y="4842473"/>
                <a:ext cx="899469" cy="272719"/>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Conexão reta 107">
                <a:extLst>
                  <a:ext uri="{FF2B5EF4-FFF2-40B4-BE49-F238E27FC236}">
                    <a16:creationId xmlns:a16="http://schemas.microsoft.com/office/drawing/2014/main" id="{FC134EE9-CBB7-1F40-973D-D4E3B51D14ED}"/>
                  </a:ext>
                </a:extLst>
              </p:cNvPr>
              <p:cNvCxnSpPr>
                <a:cxnSpLocks/>
                <a:stCxn id="378" idx="6"/>
                <a:endCxn id="447" idx="1"/>
              </p:cNvCxnSpPr>
              <p:nvPr/>
            </p:nvCxnSpPr>
            <p:spPr>
              <a:xfrm flipV="1">
                <a:off x="1364323" y="3476823"/>
                <a:ext cx="899469" cy="1833088"/>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3" name="Conexão reta 107">
                <a:extLst>
                  <a:ext uri="{FF2B5EF4-FFF2-40B4-BE49-F238E27FC236}">
                    <a16:creationId xmlns:a16="http://schemas.microsoft.com/office/drawing/2014/main" id="{2D3FA787-DE41-EF82-7D55-3CE9D9D1993A}"/>
                  </a:ext>
                </a:extLst>
              </p:cNvPr>
              <p:cNvCxnSpPr>
                <a:cxnSpLocks/>
                <a:stCxn id="378" idx="6"/>
                <a:endCxn id="446" idx="1"/>
              </p:cNvCxnSpPr>
              <p:nvPr/>
            </p:nvCxnSpPr>
            <p:spPr>
              <a:xfrm flipV="1">
                <a:off x="1364323" y="2645989"/>
                <a:ext cx="899469" cy="2663922"/>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4" name="Conexão reta 107">
                <a:extLst>
                  <a:ext uri="{FF2B5EF4-FFF2-40B4-BE49-F238E27FC236}">
                    <a16:creationId xmlns:a16="http://schemas.microsoft.com/office/drawing/2014/main" id="{9CEA3629-8B49-F48B-BA11-383179A5896A}"/>
                  </a:ext>
                </a:extLst>
              </p:cNvPr>
              <p:cNvCxnSpPr>
                <a:cxnSpLocks/>
                <a:stCxn id="377" idx="6"/>
                <a:endCxn id="447" idx="1"/>
              </p:cNvCxnSpPr>
              <p:nvPr/>
            </p:nvCxnSpPr>
            <p:spPr>
              <a:xfrm flipV="1">
                <a:off x="1364323" y="3476823"/>
                <a:ext cx="899469" cy="1339651"/>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5" name="Conexão reta 107">
                <a:extLst>
                  <a:ext uri="{FF2B5EF4-FFF2-40B4-BE49-F238E27FC236}">
                    <a16:creationId xmlns:a16="http://schemas.microsoft.com/office/drawing/2014/main" id="{1DC60136-B64F-E069-3E6F-B8C051D8D638}"/>
                  </a:ext>
                </a:extLst>
              </p:cNvPr>
              <p:cNvCxnSpPr>
                <a:cxnSpLocks/>
                <a:stCxn id="377" idx="6"/>
                <a:endCxn id="446" idx="1"/>
              </p:cNvCxnSpPr>
              <p:nvPr/>
            </p:nvCxnSpPr>
            <p:spPr>
              <a:xfrm flipV="1">
                <a:off x="1364323" y="2645989"/>
                <a:ext cx="899469" cy="2170485"/>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6" name="Conexão reta 107">
                <a:extLst>
                  <a:ext uri="{FF2B5EF4-FFF2-40B4-BE49-F238E27FC236}">
                    <a16:creationId xmlns:a16="http://schemas.microsoft.com/office/drawing/2014/main" id="{0229766E-1499-15DA-2DF7-9DB8C3688137}"/>
                  </a:ext>
                </a:extLst>
              </p:cNvPr>
              <p:cNvCxnSpPr>
                <a:cxnSpLocks/>
                <a:stCxn id="379" idx="6"/>
                <a:endCxn id="447" idx="1"/>
              </p:cNvCxnSpPr>
              <p:nvPr/>
            </p:nvCxnSpPr>
            <p:spPr>
              <a:xfrm flipV="1">
                <a:off x="1364323" y="3476823"/>
                <a:ext cx="899469" cy="96466"/>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7" name="Conexão reta 107">
                <a:extLst>
                  <a:ext uri="{FF2B5EF4-FFF2-40B4-BE49-F238E27FC236}">
                    <a16:creationId xmlns:a16="http://schemas.microsoft.com/office/drawing/2014/main" id="{E8872F27-6020-0135-193E-33F812931DD6}"/>
                  </a:ext>
                </a:extLst>
              </p:cNvPr>
              <p:cNvCxnSpPr>
                <a:cxnSpLocks/>
                <a:stCxn id="379" idx="6"/>
                <a:endCxn id="448" idx="1"/>
              </p:cNvCxnSpPr>
              <p:nvPr/>
            </p:nvCxnSpPr>
            <p:spPr>
              <a:xfrm>
                <a:off x="1364323" y="3573289"/>
                <a:ext cx="899469" cy="1541903"/>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8" name="Conexão reta 107">
                <a:extLst>
                  <a:ext uri="{FF2B5EF4-FFF2-40B4-BE49-F238E27FC236}">
                    <a16:creationId xmlns:a16="http://schemas.microsoft.com/office/drawing/2014/main" id="{24DD5D16-C17C-A7BB-25AD-7E87609251D5}"/>
                  </a:ext>
                </a:extLst>
              </p:cNvPr>
              <p:cNvCxnSpPr>
                <a:cxnSpLocks/>
                <a:stCxn id="379" idx="6"/>
                <a:endCxn id="446" idx="1"/>
              </p:cNvCxnSpPr>
              <p:nvPr/>
            </p:nvCxnSpPr>
            <p:spPr>
              <a:xfrm flipV="1">
                <a:off x="1364323" y="2645989"/>
                <a:ext cx="899469" cy="927300"/>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9" name="Conexão reta 107">
                <a:extLst>
                  <a:ext uri="{FF2B5EF4-FFF2-40B4-BE49-F238E27FC236}">
                    <a16:creationId xmlns:a16="http://schemas.microsoft.com/office/drawing/2014/main" id="{0B0EAA35-5DD1-8820-EE75-1E78F53BFF39}"/>
                  </a:ext>
                </a:extLst>
              </p:cNvPr>
              <p:cNvCxnSpPr>
                <a:cxnSpLocks/>
                <a:stCxn id="376" idx="6"/>
                <a:endCxn id="446" idx="1"/>
              </p:cNvCxnSpPr>
              <p:nvPr/>
            </p:nvCxnSpPr>
            <p:spPr>
              <a:xfrm flipV="1">
                <a:off x="1364323" y="2645989"/>
                <a:ext cx="899469" cy="404115"/>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0" name="Conexão reta 107">
                <a:extLst>
                  <a:ext uri="{FF2B5EF4-FFF2-40B4-BE49-F238E27FC236}">
                    <a16:creationId xmlns:a16="http://schemas.microsoft.com/office/drawing/2014/main" id="{8A1B82A6-87E6-2E29-40BF-058848936C40}"/>
                  </a:ext>
                </a:extLst>
              </p:cNvPr>
              <p:cNvCxnSpPr>
                <a:cxnSpLocks/>
                <a:stCxn id="375" idx="6"/>
                <a:endCxn id="446" idx="1"/>
              </p:cNvCxnSpPr>
              <p:nvPr/>
            </p:nvCxnSpPr>
            <p:spPr>
              <a:xfrm>
                <a:off x="1364323" y="2556667"/>
                <a:ext cx="899469" cy="89322"/>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1" name="Conexão reta 107">
                <a:extLst>
                  <a:ext uri="{FF2B5EF4-FFF2-40B4-BE49-F238E27FC236}">
                    <a16:creationId xmlns:a16="http://schemas.microsoft.com/office/drawing/2014/main" id="{1A845860-46D9-D7D4-B9F6-85A896A5F9B2}"/>
                  </a:ext>
                </a:extLst>
              </p:cNvPr>
              <p:cNvCxnSpPr>
                <a:cxnSpLocks/>
                <a:stCxn id="375" idx="6"/>
                <a:endCxn id="447" idx="1"/>
              </p:cNvCxnSpPr>
              <p:nvPr/>
            </p:nvCxnSpPr>
            <p:spPr>
              <a:xfrm>
                <a:off x="1364323" y="2556667"/>
                <a:ext cx="899469" cy="920156"/>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2" name="Conexão reta 107">
                <a:extLst>
                  <a:ext uri="{FF2B5EF4-FFF2-40B4-BE49-F238E27FC236}">
                    <a16:creationId xmlns:a16="http://schemas.microsoft.com/office/drawing/2014/main" id="{FB1A2AC8-948B-C31E-AF43-15BA87E6E35E}"/>
                  </a:ext>
                </a:extLst>
              </p:cNvPr>
              <p:cNvCxnSpPr>
                <a:cxnSpLocks/>
                <a:stCxn id="375" idx="6"/>
                <a:endCxn id="448" idx="1"/>
              </p:cNvCxnSpPr>
              <p:nvPr/>
            </p:nvCxnSpPr>
            <p:spPr>
              <a:xfrm>
                <a:off x="1364323" y="2556667"/>
                <a:ext cx="899469" cy="2558525"/>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Conexão reta 107">
                <a:extLst>
                  <a:ext uri="{FF2B5EF4-FFF2-40B4-BE49-F238E27FC236}">
                    <a16:creationId xmlns:a16="http://schemas.microsoft.com/office/drawing/2014/main" id="{650D259F-EC79-A96F-AC17-A63C3E688A01}"/>
                  </a:ext>
                </a:extLst>
              </p:cNvPr>
              <p:cNvCxnSpPr>
                <a:cxnSpLocks/>
                <a:stCxn id="376" idx="6"/>
                <a:endCxn id="447" idx="1"/>
              </p:cNvCxnSpPr>
              <p:nvPr/>
            </p:nvCxnSpPr>
            <p:spPr>
              <a:xfrm>
                <a:off x="1364323" y="3050104"/>
                <a:ext cx="899469" cy="426719"/>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4" name="Conexão reta 107">
                <a:extLst>
                  <a:ext uri="{FF2B5EF4-FFF2-40B4-BE49-F238E27FC236}">
                    <a16:creationId xmlns:a16="http://schemas.microsoft.com/office/drawing/2014/main" id="{FD3B7A57-9782-0C56-2243-4F02F64A2E0D}"/>
                  </a:ext>
                </a:extLst>
              </p:cNvPr>
              <p:cNvCxnSpPr>
                <a:cxnSpLocks/>
                <a:stCxn id="376" idx="6"/>
                <a:endCxn id="448" idx="1"/>
              </p:cNvCxnSpPr>
              <p:nvPr/>
            </p:nvCxnSpPr>
            <p:spPr>
              <a:xfrm>
                <a:off x="1364323" y="3050104"/>
                <a:ext cx="899469" cy="2065088"/>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5" name="Conexão reta 107">
                <a:extLst>
                  <a:ext uri="{FF2B5EF4-FFF2-40B4-BE49-F238E27FC236}">
                    <a16:creationId xmlns:a16="http://schemas.microsoft.com/office/drawing/2014/main" id="{21B8F61D-3880-DDC7-8863-8F2F90A1D35D}"/>
                  </a:ext>
                </a:extLst>
              </p:cNvPr>
              <p:cNvCxnSpPr>
                <a:cxnSpLocks/>
                <a:stCxn id="446" idx="3"/>
                <a:endCxn id="380" idx="2"/>
              </p:cNvCxnSpPr>
              <p:nvPr/>
            </p:nvCxnSpPr>
            <p:spPr>
              <a:xfrm>
                <a:off x="3163380" y="2645989"/>
                <a:ext cx="679393" cy="73863"/>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6" name="Conexão reta 107">
                <a:extLst>
                  <a:ext uri="{FF2B5EF4-FFF2-40B4-BE49-F238E27FC236}">
                    <a16:creationId xmlns:a16="http://schemas.microsoft.com/office/drawing/2014/main" id="{E04806A3-2889-38F4-1B1D-7870A5FC9DF1}"/>
                  </a:ext>
                </a:extLst>
              </p:cNvPr>
              <p:cNvCxnSpPr>
                <a:cxnSpLocks/>
                <a:stCxn id="446" idx="3"/>
                <a:endCxn id="381" idx="2"/>
              </p:cNvCxnSpPr>
              <p:nvPr/>
            </p:nvCxnSpPr>
            <p:spPr>
              <a:xfrm>
                <a:off x="3163380" y="2645989"/>
                <a:ext cx="679393" cy="567300"/>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7" name="Conexão reta 107">
                <a:extLst>
                  <a:ext uri="{FF2B5EF4-FFF2-40B4-BE49-F238E27FC236}">
                    <a16:creationId xmlns:a16="http://schemas.microsoft.com/office/drawing/2014/main" id="{A7100FE2-0223-A7FC-04F2-D9268836613D}"/>
                  </a:ext>
                </a:extLst>
              </p:cNvPr>
              <p:cNvCxnSpPr>
                <a:cxnSpLocks/>
                <a:stCxn id="446" idx="3"/>
                <a:endCxn id="382" idx="2"/>
              </p:cNvCxnSpPr>
              <p:nvPr/>
            </p:nvCxnSpPr>
            <p:spPr>
              <a:xfrm>
                <a:off x="3163380" y="2645989"/>
                <a:ext cx="665105" cy="2412769"/>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8" name="Conexão reta 107">
                <a:extLst>
                  <a:ext uri="{FF2B5EF4-FFF2-40B4-BE49-F238E27FC236}">
                    <a16:creationId xmlns:a16="http://schemas.microsoft.com/office/drawing/2014/main" id="{D1180E8F-FE48-9C72-6F63-478FAFF9A8DD}"/>
                  </a:ext>
                </a:extLst>
              </p:cNvPr>
              <p:cNvCxnSpPr>
                <a:cxnSpLocks/>
                <a:stCxn id="447" idx="3"/>
                <a:endCxn id="380" idx="2"/>
              </p:cNvCxnSpPr>
              <p:nvPr/>
            </p:nvCxnSpPr>
            <p:spPr>
              <a:xfrm flipV="1">
                <a:off x="3163380" y="2719852"/>
                <a:ext cx="679393" cy="756971"/>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9" name="Conexão reta 107">
                <a:extLst>
                  <a:ext uri="{FF2B5EF4-FFF2-40B4-BE49-F238E27FC236}">
                    <a16:creationId xmlns:a16="http://schemas.microsoft.com/office/drawing/2014/main" id="{5F523670-2036-8685-A7D7-755792B9AEC1}"/>
                  </a:ext>
                </a:extLst>
              </p:cNvPr>
              <p:cNvCxnSpPr>
                <a:cxnSpLocks/>
                <a:stCxn id="447" idx="3"/>
                <a:endCxn id="381" idx="2"/>
              </p:cNvCxnSpPr>
              <p:nvPr/>
            </p:nvCxnSpPr>
            <p:spPr>
              <a:xfrm flipV="1">
                <a:off x="3163380" y="3213289"/>
                <a:ext cx="679393" cy="263534"/>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0" name="Conexão reta 107">
                <a:extLst>
                  <a:ext uri="{FF2B5EF4-FFF2-40B4-BE49-F238E27FC236}">
                    <a16:creationId xmlns:a16="http://schemas.microsoft.com/office/drawing/2014/main" id="{8EC8BE4E-318C-2864-7C7C-07F69A390166}"/>
                  </a:ext>
                </a:extLst>
              </p:cNvPr>
              <p:cNvCxnSpPr>
                <a:cxnSpLocks/>
                <a:stCxn id="447" idx="3"/>
                <a:endCxn id="382" idx="2"/>
              </p:cNvCxnSpPr>
              <p:nvPr/>
            </p:nvCxnSpPr>
            <p:spPr>
              <a:xfrm>
                <a:off x="3163380" y="3476823"/>
                <a:ext cx="665105" cy="1581935"/>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1" name="Conexão reta 107">
                <a:extLst>
                  <a:ext uri="{FF2B5EF4-FFF2-40B4-BE49-F238E27FC236}">
                    <a16:creationId xmlns:a16="http://schemas.microsoft.com/office/drawing/2014/main" id="{B2D37339-926E-31C1-AEF0-96B9666C4139}"/>
                  </a:ext>
                </a:extLst>
              </p:cNvPr>
              <p:cNvCxnSpPr>
                <a:cxnSpLocks/>
                <a:stCxn id="448" idx="3"/>
                <a:endCxn id="380" idx="2"/>
              </p:cNvCxnSpPr>
              <p:nvPr/>
            </p:nvCxnSpPr>
            <p:spPr>
              <a:xfrm flipV="1">
                <a:off x="3163380" y="2719852"/>
                <a:ext cx="679393" cy="2395340"/>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Conexão reta 107">
                <a:extLst>
                  <a:ext uri="{FF2B5EF4-FFF2-40B4-BE49-F238E27FC236}">
                    <a16:creationId xmlns:a16="http://schemas.microsoft.com/office/drawing/2014/main" id="{8662666F-FE82-F953-6CCF-5E83A25F7515}"/>
                  </a:ext>
                </a:extLst>
              </p:cNvPr>
              <p:cNvCxnSpPr>
                <a:cxnSpLocks/>
                <a:stCxn id="448" idx="3"/>
                <a:endCxn id="381" idx="2"/>
              </p:cNvCxnSpPr>
              <p:nvPr/>
            </p:nvCxnSpPr>
            <p:spPr>
              <a:xfrm flipV="1">
                <a:off x="3163380" y="3213289"/>
                <a:ext cx="679393" cy="1901903"/>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3" name="Conexão reta 107">
                <a:extLst>
                  <a:ext uri="{FF2B5EF4-FFF2-40B4-BE49-F238E27FC236}">
                    <a16:creationId xmlns:a16="http://schemas.microsoft.com/office/drawing/2014/main" id="{8D0F6E44-3314-8BDE-977F-76ABB0F69188}"/>
                  </a:ext>
                </a:extLst>
              </p:cNvPr>
              <p:cNvCxnSpPr>
                <a:cxnSpLocks/>
                <a:stCxn id="448" idx="3"/>
                <a:endCxn id="382" idx="2"/>
              </p:cNvCxnSpPr>
              <p:nvPr/>
            </p:nvCxnSpPr>
            <p:spPr>
              <a:xfrm flipV="1">
                <a:off x="3163380" y="5058758"/>
                <a:ext cx="665105" cy="56434"/>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4" name="Conexão reta 107">
                <a:extLst>
                  <a:ext uri="{FF2B5EF4-FFF2-40B4-BE49-F238E27FC236}">
                    <a16:creationId xmlns:a16="http://schemas.microsoft.com/office/drawing/2014/main" id="{D9FA9B5B-215B-D041-7E18-909E1A06DE1A}"/>
                  </a:ext>
                </a:extLst>
              </p:cNvPr>
              <p:cNvCxnSpPr>
                <a:cxnSpLocks/>
              </p:cNvCxnSpPr>
              <p:nvPr/>
            </p:nvCxnSpPr>
            <p:spPr>
              <a:xfrm>
                <a:off x="5683805" y="2656412"/>
                <a:ext cx="679393" cy="73863"/>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5" name="Conexão reta 107">
                <a:extLst>
                  <a:ext uri="{FF2B5EF4-FFF2-40B4-BE49-F238E27FC236}">
                    <a16:creationId xmlns:a16="http://schemas.microsoft.com/office/drawing/2014/main" id="{DB46C613-E47A-5DDA-CC80-1DF8BFE16FD2}"/>
                  </a:ext>
                </a:extLst>
              </p:cNvPr>
              <p:cNvCxnSpPr>
                <a:cxnSpLocks/>
              </p:cNvCxnSpPr>
              <p:nvPr/>
            </p:nvCxnSpPr>
            <p:spPr>
              <a:xfrm>
                <a:off x="5683805" y="2656412"/>
                <a:ext cx="679393" cy="567300"/>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6" name="Conexão reta 107">
                <a:extLst>
                  <a:ext uri="{FF2B5EF4-FFF2-40B4-BE49-F238E27FC236}">
                    <a16:creationId xmlns:a16="http://schemas.microsoft.com/office/drawing/2014/main" id="{43709F2C-A090-FB86-9967-062650E50204}"/>
                  </a:ext>
                </a:extLst>
              </p:cNvPr>
              <p:cNvCxnSpPr>
                <a:cxnSpLocks/>
              </p:cNvCxnSpPr>
              <p:nvPr/>
            </p:nvCxnSpPr>
            <p:spPr>
              <a:xfrm>
                <a:off x="5683805" y="2656412"/>
                <a:ext cx="665105" cy="2412769"/>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7" name="Conexão reta 107">
                <a:extLst>
                  <a:ext uri="{FF2B5EF4-FFF2-40B4-BE49-F238E27FC236}">
                    <a16:creationId xmlns:a16="http://schemas.microsoft.com/office/drawing/2014/main" id="{1AA74F40-A7AD-5F22-F52A-DD916354D88A}"/>
                  </a:ext>
                </a:extLst>
              </p:cNvPr>
              <p:cNvCxnSpPr>
                <a:cxnSpLocks/>
              </p:cNvCxnSpPr>
              <p:nvPr/>
            </p:nvCxnSpPr>
            <p:spPr>
              <a:xfrm flipV="1">
                <a:off x="5683805" y="2730275"/>
                <a:ext cx="679393" cy="756971"/>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8" name="Conexão reta 107">
                <a:extLst>
                  <a:ext uri="{FF2B5EF4-FFF2-40B4-BE49-F238E27FC236}">
                    <a16:creationId xmlns:a16="http://schemas.microsoft.com/office/drawing/2014/main" id="{2A47F555-DB1E-9A39-6C37-43E39CC58F13}"/>
                  </a:ext>
                </a:extLst>
              </p:cNvPr>
              <p:cNvCxnSpPr>
                <a:cxnSpLocks/>
              </p:cNvCxnSpPr>
              <p:nvPr/>
            </p:nvCxnSpPr>
            <p:spPr>
              <a:xfrm flipV="1">
                <a:off x="5683805" y="3223712"/>
                <a:ext cx="679393" cy="263534"/>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9" name="Conexão reta 107">
                <a:extLst>
                  <a:ext uri="{FF2B5EF4-FFF2-40B4-BE49-F238E27FC236}">
                    <a16:creationId xmlns:a16="http://schemas.microsoft.com/office/drawing/2014/main" id="{DCB0FA88-FF9D-F197-5EA7-BDAE9D702DC7}"/>
                  </a:ext>
                </a:extLst>
              </p:cNvPr>
              <p:cNvCxnSpPr>
                <a:cxnSpLocks/>
              </p:cNvCxnSpPr>
              <p:nvPr/>
            </p:nvCxnSpPr>
            <p:spPr>
              <a:xfrm>
                <a:off x="5683805" y="3487246"/>
                <a:ext cx="665105" cy="1581935"/>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0" name="Conexão reta 107">
                <a:extLst>
                  <a:ext uri="{FF2B5EF4-FFF2-40B4-BE49-F238E27FC236}">
                    <a16:creationId xmlns:a16="http://schemas.microsoft.com/office/drawing/2014/main" id="{279A0991-9B4E-3A7F-373B-A1A184EFCDBC}"/>
                  </a:ext>
                </a:extLst>
              </p:cNvPr>
              <p:cNvCxnSpPr>
                <a:cxnSpLocks/>
              </p:cNvCxnSpPr>
              <p:nvPr/>
            </p:nvCxnSpPr>
            <p:spPr>
              <a:xfrm flipV="1">
                <a:off x="5683805" y="2730275"/>
                <a:ext cx="679393" cy="2395340"/>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1" name="Conexão reta 107">
                <a:extLst>
                  <a:ext uri="{FF2B5EF4-FFF2-40B4-BE49-F238E27FC236}">
                    <a16:creationId xmlns:a16="http://schemas.microsoft.com/office/drawing/2014/main" id="{F755C162-F498-E048-F495-2361C0EF5149}"/>
                  </a:ext>
                </a:extLst>
              </p:cNvPr>
              <p:cNvCxnSpPr>
                <a:cxnSpLocks/>
              </p:cNvCxnSpPr>
              <p:nvPr/>
            </p:nvCxnSpPr>
            <p:spPr>
              <a:xfrm flipV="1">
                <a:off x="5683805" y="3223712"/>
                <a:ext cx="679393" cy="1901903"/>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2" name="Conexão reta 107">
                <a:extLst>
                  <a:ext uri="{FF2B5EF4-FFF2-40B4-BE49-F238E27FC236}">
                    <a16:creationId xmlns:a16="http://schemas.microsoft.com/office/drawing/2014/main" id="{80B8ADF8-2170-17F1-F2EC-5A077C08BCBA}"/>
                  </a:ext>
                </a:extLst>
              </p:cNvPr>
              <p:cNvCxnSpPr>
                <a:cxnSpLocks/>
              </p:cNvCxnSpPr>
              <p:nvPr/>
            </p:nvCxnSpPr>
            <p:spPr>
              <a:xfrm flipV="1">
                <a:off x="5683805" y="5069181"/>
                <a:ext cx="665105" cy="56434"/>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3" name="Conexão reta 107">
                <a:extLst>
                  <a:ext uri="{FF2B5EF4-FFF2-40B4-BE49-F238E27FC236}">
                    <a16:creationId xmlns:a16="http://schemas.microsoft.com/office/drawing/2014/main" id="{B00B2868-6CBB-5D3C-323F-AB9C265B4165}"/>
                  </a:ext>
                </a:extLst>
              </p:cNvPr>
              <p:cNvCxnSpPr>
                <a:cxnSpLocks/>
                <a:stCxn id="382" idx="6"/>
                <a:endCxn id="443" idx="1"/>
              </p:cNvCxnSpPr>
              <p:nvPr/>
            </p:nvCxnSpPr>
            <p:spPr>
              <a:xfrm flipV="1">
                <a:off x="4188485" y="3464601"/>
                <a:ext cx="599654" cy="1594157"/>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4" name="Conexão reta 107">
                <a:extLst>
                  <a:ext uri="{FF2B5EF4-FFF2-40B4-BE49-F238E27FC236}">
                    <a16:creationId xmlns:a16="http://schemas.microsoft.com/office/drawing/2014/main" id="{46868773-F006-A2FF-CDF5-6CEDB733B6FA}"/>
                  </a:ext>
                </a:extLst>
              </p:cNvPr>
              <p:cNvCxnSpPr>
                <a:cxnSpLocks/>
                <a:stCxn id="382" idx="6"/>
                <a:endCxn id="444" idx="1"/>
              </p:cNvCxnSpPr>
              <p:nvPr/>
            </p:nvCxnSpPr>
            <p:spPr>
              <a:xfrm>
                <a:off x="4188485" y="5058758"/>
                <a:ext cx="599654" cy="53542"/>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5" name="Conexão reta 107">
                <a:extLst>
                  <a:ext uri="{FF2B5EF4-FFF2-40B4-BE49-F238E27FC236}">
                    <a16:creationId xmlns:a16="http://schemas.microsoft.com/office/drawing/2014/main" id="{6055ECB0-1562-E114-E736-215884B03418}"/>
                  </a:ext>
                </a:extLst>
              </p:cNvPr>
              <p:cNvCxnSpPr>
                <a:cxnSpLocks/>
                <a:stCxn id="382" idx="6"/>
                <a:endCxn id="442" idx="1"/>
              </p:cNvCxnSpPr>
              <p:nvPr/>
            </p:nvCxnSpPr>
            <p:spPr>
              <a:xfrm flipV="1">
                <a:off x="4188485" y="2645989"/>
                <a:ext cx="599654" cy="2412769"/>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6" name="Conexão reta 107">
                <a:extLst>
                  <a:ext uri="{FF2B5EF4-FFF2-40B4-BE49-F238E27FC236}">
                    <a16:creationId xmlns:a16="http://schemas.microsoft.com/office/drawing/2014/main" id="{4F501B23-FD1A-9DE2-DEB2-24049A0BD390}"/>
                  </a:ext>
                </a:extLst>
              </p:cNvPr>
              <p:cNvCxnSpPr>
                <a:cxnSpLocks/>
                <a:stCxn id="381" idx="6"/>
                <a:endCxn id="442" idx="1"/>
              </p:cNvCxnSpPr>
              <p:nvPr/>
            </p:nvCxnSpPr>
            <p:spPr>
              <a:xfrm flipV="1">
                <a:off x="4202773" y="2645989"/>
                <a:ext cx="585366" cy="567300"/>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7" name="Conexão reta 107">
                <a:extLst>
                  <a:ext uri="{FF2B5EF4-FFF2-40B4-BE49-F238E27FC236}">
                    <a16:creationId xmlns:a16="http://schemas.microsoft.com/office/drawing/2014/main" id="{7A6B9F6D-A17A-D416-C6D2-FAA8A017FA7A}"/>
                  </a:ext>
                </a:extLst>
              </p:cNvPr>
              <p:cNvCxnSpPr>
                <a:cxnSpLocks/>
                <a:stCxn id="381" idx="6"/>
                <a:endCxn id="443" idx="1"/>
              </p:cNvCxnSpPr>
              <p:nvPr/>
            </p:nvCxnSpPr>
            <p:spPr>
              <a:xfrm>
                <a:off x="4202773" y="3213289"/>
                <a:ext cx="585366" cy="251312"/>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8" name="Conexão reta 107">
                <a:extLst>
                  <a:ext uri="{FF2B5EF4-FFF2-40B4-BE49-F238E27FC236}">
                    <a16:creationId xmlns:a16="http://schemas.microsoft.com/office/drawing/2014/main" id="{8DFF36CE-DF0C-F194-D207-49B55F712B27}"/>
                  </a:ext>
                </a:extLst>
              </p:cNvPr>
              <p:cNvCxnSpPr>
                <a:cxnSpLocks/>
                <a:stCxn id="381" idx="6"/>
                <a:endCxn id="444" idx="1"/>
              </p:cNvCxnSpPr>
              <p:nvPr/>
            </p:nvCxnSpPr>
            <p:spPr>
              <a:xfrm>
                <a:off x="4202773" y="3213289"/>
                <a:ext cx="585366" cy="1899011"/>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9" name="Conexão reta 107">
                <a:extLst>
                  <a:ext uri="{FF2B5EF4-FFF2-40B4-BE49-F238E27FC236}">
                    <a16:creationId xmlns:a16="http://schemas.microsoft.com/office/drawing/2014/main" id="{528B188D-4A83-2F4D-8159-D04F77CCF6C4}"/>
                  </a:ext>
                </a:extLst>
              </p:cNvPr>
              <p:cNvCxnSpPr>
                <a:cxnSpLocks/>
                <a:stCxn id="380" idx="6"/>
                <a:endCxn id="442" idx="1"/>
              </p:cNvCxnSpPr>
              <p:nvPr/>
            </p:nvCxnSpPr>
            <p:spPr>
              <a:xfrm flipV="1">
                <a:off x="4202773" y="2645989"/>
                <a:ext cx="585366" cy="73863"/>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0" name="Conexão reta 107">
                <a:extLst>
                  <a:ext uri="{FF2B5EF4-FFF2-40B4-BE49-F238E27FC236}">
                    <a16:creationId xmlns:a16="http://schemas.microsoft.com/office/drawing/2014/main" id="{8F38CE95-65A5-D1AD-BE2F-AD1D0D91824F}"/>
                  </a:ext>
                </a:extLst>
              </p:cNvPr>
              <p:cNvCxnSpPr>
                <a:cxnSpLocks/>
                <a:stCxn id="380" idx="6"/>
                <a:endCxn id="443" idx="1"/>
              </p:cNvCxnSpPr>
              <p:nvPr/>
            </p:nvCxnSpPr>
            <p:spPr>
              <a:xfrm>
                <a:off x="4202773" y="2719852"/>
                <a:ext cx="585366" cy="744749"/>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1" name="Conexão reta 107">
                <a:extLst>
                  <a:ext uri="{FF2B5EF4-FFF2-40B4-BE49-F238E27FC236}">
                    <a16:creationId xmlns:a16="http://schemas.microsoft.com/office/drawing/2014/main" id="{2DFF2080-3419-62AB-E939-2ADD1D93E35C}"/>
                  </a:ext>
                </a:extLst>
              </p:cNvPr>
              <p:cNvCxnSpPr>
                <a:cxnSpLocks/>
                <a:stCxn id="380" idx="6"/>
                <a:endCxn id="444" idx="1"/>
              </p:cNvCxnSpPr>
              <p:nvPr/>
            </p:nvCxnSpPr>
            <p:spPr>
              <a:xfrm>
                <a:off x="4202773" y="2719852"/>
                <a:ext cx="585366" cy="2392448"/>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2" name="Conexão reta 107">
                <a:extLst>
                  <a:ext uri="{FF2B5EF4-FFF2-40B4-BE49-F238E27FC236}">
                    <a16:creationId xmlns:a16="http://schemas.microsoft.com/office/drawing/2014/main" id="{E03E64FB-804C-C98C-B0CE-3FEADED9A46B}"/>
                  </a:ext>
                </a:extLst>
              </p:cNvPr>
              <p:cNvCxnSpPr>
                <a:cxnSpLocks/>
              </p:cNvCxnSpPr>
              <p:nvPr/>
            </p:nvCxnSpPr>
            <p:spPr>
              <a:xfrm flipV="1">
                <a:off x="6717080" y="3482673"/>
                <a:ext cx="599654" cy="1594157"/>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3" name="Conexão reta 107">
                <a:extLst>
                  <a:ext uri="{FF2B5EF4-FFF2-40B4-BE49-F238E27FC236}">
                    <a16:creationId xmlns:a16="http://schemas.microsoft.com/office/drawing/2014/main" id="{F92E59DC-5554-BCB5-1481-D8E871FF0F4C}"/>
                  </a:ext>
                </a:extLst>
              </p:cNvPr>
              <p:cNvCxnSpPr>
                <a:cxnSpLocks/>
              </p:cNvCxnSpPr>
              <p:nvPr/>
            </p:nvCxnSpPr>
            <p:spPr>
              <a:xfrm>
                <a:off x="6717080" y="5076830"/>
                <a:ext cx="599654" cy="53542"/>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4" name="Conexão reta 107">
                <a:extLst>
                  <a:ext uri="{FF2B5EF4-FFF2-40B4-BE49-F238E27FC236}">
                    <a16:creationId xmlns:a16="http://schemas.microsoft.com/office/drawing/2014/main" id="{460A2243-EEF8-7A15-0AA7-820650D21843}"/>
                  </a:ext>
                </a:extLst>
              </p:cNvPr>
              <p:cNvCxnSpPr>
                <a:cxnSpLocks/>
              </p:cNvCxnSpPr>
              <p:nvPr/>
            </p:nvCxnSpPr>
            <p:spPr>
              <a:xfrm flipV="1">
                <a:off x="6717080" y="2664061"/>
                <a:ext cx="599654" cy="2412769"/>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5" name="Conexão reta 107">
                <a:extLst>
                  <a:ext uri="{FF2B5EF4-FFF2-40B4-BE49-F238E27FC236}">
                    <a16:creationId xmlns:a16="http://schemas.microsoft.com/office/drawing/2014/main" id="{18A282B2-9884-27A4-E35B-A14B72162621}"/>
                  </a:ext>
                </a:extLst>
              </p:cNvPr>
              <p:cNvCxnSpPr>
                <a:cxnSpLocks/>
              </p:cNvCxnSpPr>
              <p:nvPr/>
            </p:nvCxnSpPr>
            <p:spPr>
              <a:xfrm flipV="1">
                <a:off x="6731368" y="2664061"/>
                <a:ext cx="585366" cy="567300"/>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6" name="Conexão reta 107">
                <a:extLst>
                  <a:ext uri="{FF2B5EF4-FFF2-40B4-BE49-F238E27FC236}">
                    <a16:creationId xmlns:a16="http://schemas.microsoft.com/office/drawing/2014/main" id="{9FEA736B-BD0B-D16E-D485-AEF35E66CAA5}"/>
                  </a:ext>
                </a:extLst>
              </p:cNvPr>
              <p:cNvCxnSpPr>
                <a:cxnSpLocks/>
              </p:cNvCxnSpPr>
              <p:nvPr/>
            </p:nvCxnSpPr>
            <p:spPr>
              <a:xfrm>
                <a:off x="6731368" y="3231361"/>
                <a:ext cx="585366" cy="251312"/>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7" name="Conexão reta 107">
                <a:extLst>
                  <a:ext uri="{FF2B5EF4-FFF2-40B4-BE49-F238E27FC236}">
                    <a16:creationId xmlns:a16="http://schemas.microsoft.com/office/drawing/2014/main" id="{340F643E-C0F6-9B7B-9CBC-B393B21E689A}"/>
                  </a:ext>
                </a:extLst>
              </p:cNvPr>
              <p:cNvCxnSpPr>
                <a:cxnSpLocks/>
              </p:cNvCxnSpPr>
              <p:nvPr/>
            </p:nvCxnSpPr>
            <p:spPr>
              <a:xfrm>
                <a:off x="6731368" y="3231361"/>
                <a:ext cx="585366" cy="1899011"/>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8" name="Conexão reta 107">
                <a:extLst>
                  <a:ext uri="{FF2B5EF4-FFF2-40B4-BE49-F238E27FC236}">
                    <a16:creationId xmlns:a16="http://schemas.microsoft.com/office/drawing/2014/main" id="{DEC11E0F-8B3B-BB8A-85E4-777872136E79}"/>
                  </a:ext>
                </a:extLst>
              </p:cNvPr>
              <p:cNvCxnSpPr>
                <a:cxnSpLocks/>
              </p:cNvCxnSpPr>
              <p:nvPr/>
            </p:nvCxnSpPr>
            <p:spPr>
              <a:xfrm flipV="1">
                <a:off x="6731368" y="2664061"/>
                <a:ext cx="585366" cy="73863"/>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9" name="Conexão reta 107">
                <a:extLst>
                  <a:ext uri="{FF2B5EF4-FFF2-40B4-BE49-F238E27FC236}">
                    <a16:creationId xmlns:a16="http://schemas.microsoft.com/office/drawing/2014/main" id="{93F489A3-7E34-251A-632F-192D95A4AEF9}"/>
                  </a:ext>
                </a:extLst>
              </p:cNvPr>
              <p:cNvCxnSpPr>
                <a:cxnSpLocks/>
              </p:cNvCxnSpPr>
              <p:nvPr/>
            </p:nvCxnSpPr>
            <p:spPr>
              <a:xfrm>
                <a:off x="6731368" y="2737924"/>
                <a:ext cx="585366" cy="744749"/>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0" name="Conexão reta 107">
                <a:extLst>
                  <a:ext uri="{FF2B5EF4-FFF2-40B4-BE49-F238E27FC236}">
                    <a16:creationId xmlns:a16="http://schemas.microsoft.com/office/drawing/2014/main" id="{9E1A7A5E-48E5-8C74-6318-12D23A050DED}"/>
                  </a:ext>
                </a:extLst>
              </p:cNvPr>
              <p:cNvCxnSpPr>
                <a:cxnSpLocks/>
              </p:cNvCxnSpPr>
              <p:nvPr/>
            </p:nvCxnSpPr>
            <p:spPr>
              <a:xfrm>
                <a:off x="6731368" y="2737924"/>
                <a:ext cx="585366" cy="2392448"/>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1" name="CaixaDeTexto 440">
                    <a:extLst>
                      <a:ext uri="{FF2B5EF4-FFF2-40B4-BE49-F238E27FC236}">
                        <a16:creationId xmlns:a16="http://schemas.microsoft.com/office/drawing/2014/main" id="{9EB54A74-5205-6236-2F59-342F93F21EFA}"/>
                      </a:ext>
                    </a:extLst>
                  </p:cNvPr>
                  <p:cNvSpPr txBox="1"/>
                  <p:nvPr/>
                </p:nvSpPr>
                <p:spPr>
                  <a:xfrm>
                    <a:off x="5176149" y="4112201"/>
                    <a:ext cx="123575" cy="2875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i="1" smtClean="0">
                              <a:latin typeface="Cambria Math" panose="02040503050406030204" pitchFamily="18" charset="0"/>
                            </a:rPr>
                            <m:t>⋮</m:t>
                          </m:r>
                        </m:oMath>
                      </m:oMathPara>
                    </a14:m>
                    <a:endParaRPr lang="en-US" sz="800" dirty="0"/>
                  </a:p>
                </p:txBody>
              </p:sp>
            </mc:Choice>
            <mc:Fallback xmlns="">
              <p:sp>
                <p:nvSpPr>
                  <p:cNvPr id="441" name="CaixaDeTexto 440">
                    <a:extLst>
                      <a:ext uri="{FF2B5EF4-FFF2-40B4-BE49-F238E27FC236}">
                        <a16:creationId xmlns:a16="http://schemas.microsoft.com/office/drawing/2014/main" id="{9EB54A74-5205-6236-2F59-342F93F21EFA}"/>
                      </a:ext>
                    </a:extLst>
                  </p:cNvPr>
                  <p:cNvSpPr txBox="1">
                    <a:spLocks noRot="1" noChangeAspect="1" noMove="1" noResize="1" noEditPoints="1" noAdjustHandles="1" noChangeArrowheads="1" noChangeShapeType="1" noTextEdit="1"/>
                  </p:cNvSpPr>
                  <p:nvPr/>
                </p:nvSpPr>
                <p:spPr>
                  <a:xfrm>
                    <a:off x="5176149" y="4112201"/>
                    <a:ext cx="123575" cy="287588"/>
                  </a:xfrm>
                  <a:prstGeom prst="rect">
                    <a:avLst/>
                  </a:prstGeom>
                  <a:blipFill>
                    <a:blip r:embed="rId3"/>
                    <a:stretch>
                      <a:fillRect t="-40000" b="-40000"/>
                    </a:stretch>
                  </a:blipFill>
                </p:spPr>
                <p:txBody>
                  <a:bodyPr/>
                  <a:lstStyle/>
                  <a:p>
                    <a:r>
                      <a:rPr lang="en-US">
                        <a:noFill/>
                      </a:rPr>
                      <a:t> </a:t>
                    </a:r>
                  </a:p>
                </p:txBody>
              </p:sp>
            </mc:Fallback>
          </mc:AlternateContent>
          <p:sp>
            <p:nvSpPr>
              <p:cNvPr id="442" name="Retângulo: Cantos Arredondados 136">
                <a:extLst>
                  <a:ext uri="{FF2B5EF4-FFF2-40B4-BE49-F238E27FC236}">
                    <a16:creationId xmlns:a16="http://schemas.microsoft.com/office/drawing/2014/main" id="{4CBC875C-215E-83C8-FB5D-5733D88BA4CB}"/>
                  </a:ext>
                </a:extLst>
              </p:cNvPr>
              <p:cNvSpPr/>
              <p:nvPr/>
            </p:nvSpPr>
            <p:spPr>
              <a:xfrm>
                <a:off x="4788139" y="2399270"/>
                <a:ext cx="899588" cy="49343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600" b="1" dirty="0">
                    <a:solidFill>
                      <a:schemeClr val="tx1"/>
                    </a:solidFill>
                    <a:latin typeface="-apple-system"/>
                  </a:rPr>
                  <a:t>LSTM </a:t>
                </a:r>
                <a:r>
                  <a:rPr lang="pt-PT" sz="600" b="1" dirty="0" err="1">
                    <a:solidFill>
                      <a:schemeClr val="tx1"/>
                    </a:solidFill>
                    <a:latin typeface="-apple-system"/>
                  </a:rPr>
                  <a:t>cell</a:t>
                </a:r>
                <a:endParaRPr lang="pt-PT" sz="600" b="1" dirty="0">
                  <a:solidFill>
                    <a:schemeClr val="tx1"/>
                  </a:solidFill>
                  <a:latin typeface="-apple-system"/>
                </a:endParaRPr>
              </a:p>
            </p:txBody>
          </p:sp>
          <p:sp>
            <p:nvSpPr>
              <p:cNvPr id="443" name="Retângulo: Cantos Arredondados 136">
                <a:extLst>
                  <a:ext uri="{FF2B5EF4-FFF2-40B4-BE49-F238E27FC236}">
                    <a16:creationId xmlns:a16="http://schemas.microsoft.com/office/drawing/2014/main" id="{0E2349F8-E558-7956-186D-47C8E26026C6}"/>
                  </a:ext>
                </a:extLst>
              </p:cNvPr>
              <p:cNvSpPr/>
              <p:nvPr/>
            </p:nvSpPr>
            <p:spPr>
              <a:xfrm>
                <a:off x="4788139" y="3217882"/>
                <a:ext cx="899588" cy="49343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600" b="1" dirty="0">
                    <a:solidFill>
                      <a:schemeClr val="tx1"/>
                    </a:solidFill>
                    <a:latin typeface="-apple-system"/>
                  </a:rPr>
                  <a:t>LSTM </a:t>
                </a:r>
                <a:r>
                  <a:rPr lang="pt-PT" sz="600" b="1" dirty="0" err="1">
                    <a:solidFill>
                      <a:schemeClr val="tx1"/>
                    </a:solidFill>
                    <a:latin typeface="-apple-system"/>
                  </a:rPr>
                  <a:t>cell</a:t>
                </a:r>
                <a:endParaRPr lang="pt-PT" sz="600" b="1" dirty="0">
                  <a:solidFill>
                    <a:schemeClr val="tx1"/>
                  </a:solidFill>
                  <a:latin typeface="-apple-system"/>
                </a:endParaRPr>
              </a:p>
            </p:txBody>
          </p:sp>
          <p:sp>
            <p:nvSpPr>
              <p:cNvPr id="444" name="Retângulo: Cantos Arredondados 136">
                <a:extLst>
                  <a:ext uri="{FF2B5EF4-FFF2-40B4-BE49-F238E27FC236}">
                    <a16:creationId xmlns:a16="http://schemas.microsoft.com/office/drawing/2014/main" id="{E00D29BA-C897-BD29-3435-12EE1AC383F6}"/>
                  </a:ext>
                </a:extLst>
              </p:cNvPr>
              <p:cNvSpPr/>
              <p:nvPr/>
            </p:nvSpPr>
            <p:spPr>
              <a:xfrm>
                <a:off x="4788139" y="4865581"/>
                <a:ext cx="899588" cy="49343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600" b="1" dirty="0">
                    <a:solidFill>
                      <a:schemeClr val="tx1"/>
                    </a:solidFill>
                    <a:latin typeface="-apple-system"/>
                  </a:rPr>
                  <a:t>LSTM </a:t>
                </a:r>
                <a:r>
                  <a:rPr lang="pt-PT" sz="600" b="1" dirty="0" err="1">
                    <a:solidFill>
                      <a:schemeClr val="tx1"/>
                    </a:solidFill>
                    <a:latin typeface="-apple-system"/>
                  </a:rPr>
                  <a:t>cell</a:t>
                </a:r>
                <a:endParaRPr lang="pt-PT" sz="600" b="1" dirty="0">
                  <a:solidFill>
                    <a:schemeClr val="tx1"/>
                  </a:solidFill>
                  <a:latin typeface="-apple-system"/>
                </a:endParaRPr>
              </a:p>
            </p:txBody>
          </p:sp>
          <mc:AlternateContent xmlns:mc="http://schemas.openxmlformats.org/markup-compatibility/2006" xmlns:a14="http://schemas.microsoft.com/office/drawing/2010/main">
            <mc:Choice Requires="a14">
              <p:sp>
                <p:nvSpPr>
                  <p:cNvPr id="445" name="CaixaDeTexto 444">
                    <a:extLst>
                      <a:ext uri="{FF2B5EF4-FFF2-40B4-BE49-F238E27FC236}">
                        <a16:creationId xmlns:a16="http://schemas.microsoft.com/office/drawing/2014/main" id="{5C417A10-B799-2B98-E059-7CA350FEE6F2}"/>
                      </a:ext>
                    </a:extLst>
                  </p:cNvPr>
                  <p:cNvSpPr txBox="1"/>
                  <p:nvPr/>
                </p:nvSpPr>
                <p:spPr>
                  <a:xfrm>
                    <a:off x="2658263" y="4129492"/>
                    <a:ext cx="123575" cy="2875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i="1" smtClean="0">
                              <a:latin typeface="Cambria Math" panose="02040503050406030204" pitchFamily="18" charset="0"/>
                            </a:rPr>
                            <m:t>⋮</m:t>
                          </m:r>
                        </m:oMath>
                      </m:oMathPara>
                    </a14:m>
                    <a:endParaRPr lang="en-US" sz="800" dirty="0"/>
                  </a:p>
                </p:txBody>
              </p:sp>
            </mc:Choice>
            <mc:Fallback xmlns="">
              <p:sp>
                <p:nvSpPr>
                  <p:cNvPr id="445" name="CaixaDeTexto 444">
                    <a:extLst>
                      <a:ext uri="{FF2B5EF4-FFF2-40B4-BE49-F238E27FC236}">
                        <a16:creationId xmlns:a16="http://schemas.microsoft.com/office/drawing/2014/main" id="{5C417A10-B799-2B98-E059-7CA350FEE6F2}"/>
                      </a:ext>
                    </a:extLst>
                  </p:cNvPr>
                  <p:cNvSpPr txBox="1">
                    <a:spLocks noRot="1" noChangeAspect="1" noMove="1" noResize="1" noEditPoints="1" noAdjustHandles="1" noChangeArrowheads="1" noChangeShapeType="1" noTextEdit="1"/>
                  </p:cNvSpPr>
                  <p:nvPr/>
                </p:nvSpPr>
                <p:spPr>
                  <a:xfrm>
                    <a:off x="2658263" y="4129492"/>
                    <a:ext cx="123575" cy="287588"/>
                  </a:xfrm>
                  <a:prstGeom prst="rect">
                    <a:avLst/>
                  </a:prstGeom>
                  <a:blipFill>
                    <a:blip r:embed="rId5"/>
                    <a:stretch>
                      <a:fillRect t="-40000" b="-40000"/>
                    </a:stretch>
                  </a:blipFill>
                </p:spPr>
                <p:txBody>
                  <a:bodyPr/>
                  <a:lstStyle/>
                  <a:p>
                    <a:r>
                      <a:rPr lang="en-US">
                        <a:noFill/>
                      </a:rPr>
                      <a:t> </a:t>
                    </a:r>
                  </a:p>
                </p:txBody>
              </p:sp>
            </mc:Fallback>
          </mc:AlternateContent>
          <p:sp>
            <p:nvSpPr>
              <p:cNvPr id="446" name="Retângulo: Cantos Arredondados 136">
                <a:extLst>
                  <a:ext uri="{FF2B5EF4-FFF2-40B4-BE49-F238E27FC236}">
                    <a16:creationId xmlns:a16="http://schemas.microsoft.com/office/drawing/2014/main" id="{CFF6132A-99E1-FB70-9507-D8ED5EBBBC00}"/>
                  </a:ext>
                </a:extLst>
              </p:cNvPr>
              <p:cNvSpPr/>
              <p:nvPr/>
            </p:nvSpPr>
            <p:spPr>
              <a:xfrm>
                <a:off x="2263792" y="2399270"/>
                <a:ext cx="899588" cy="49343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600" b="1" dirty="0">
                    <a:solidFill>
                      <a:schemeClr val="tx1"/>
                    </a:solidFill>
                    <a:latin typeface="-apple-system"/>
                  </a:rPr>
                  <a:t>LSTM </a:t>
                </a:r>
                <a:r>
                  <a:rPr lang="pt-PT" sz="600" b="1" dirty="0" err="1">
                    <a:solidFill>
                      <a:schemeClr val="tx1"/>
                    </a:solidFill>
                    <a:latin typeface="-apple-system"/>
                  </a:rPr>
                  <a:t>cell</a:t>
                </a:r>
                <a:endParaRPr lang="pt-PT" sz="600" b="1" dirty="0">
                  <a:solidFill>
                    <a:schemeClr val="tx1"/>
                  </a:solidFill>
                  <a:latin typeface="-apple-system"/>
                </a:endParaRPr>
              </a:p>
            </p:txBody>
          </p:sp>
          <p:sp>
            <p:nvSpPr>
              <p:cNvPr id="447" name="Retângulo: Cantos Arredondados 136">
                <a:extLst>
                  <a:ext uri="{FF2B5EF4-FFF2-40B4-BE49-F238E27FC236}">
                    <a16:creationId xmlns:a16="http://schemas.microsoft.com/office/drawing/2014/main" id="{F9484075-EE3F-2533-CEF1-3CE96943EA13}"/>
                  </a:ext>
                </a:extLst>
              </p:cNvPr>
              <p:cNvSpPr/>
              <p:nvPr/>
            </p:nvSpPr>
            <p:spPr>
              <a:xfrm>
                <a:off x="2263792" y="3230104"/>
                <a:ext cx="899588" cy="49343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600" b="1" dirty="0">
                    <a:solidFill>
                      <a:schemeClr val="tx1"/>
                    </a:solidFill>
                    <a:latin typeface="-apple-system"/>
                  </a:rPr>
                  <a:t>LSTM </a:t>
                </a:r>
                <a:r>
                  <a:rPr lang="pt-PT" sz="600" b="1" dirty="0" err="1">
                    <a:solidFill>
                      <a:schemeClr val="tx1"/>
                    </a:solidFill>
                    <a:latin typeface="-apple-system"/>
                  </a:rPr>
                  <a:t>cell</a:t>
                </a:r>
                <a:endParaRPr lang="pt-PT" sz="600" b="1" dirty="0">
                  <a:solidFill>
                    <a:schemeClr val="tx1"/>
                  </a:solidFill>
                  <a:latin typeface="-apple-system"/>
                </a:endParaRPr>
              </a:p>
            </p:txBody>
          </p:sp>
          <p:sp>
            <p:nvSpPr>
              <p:cNvPr id="448" name="Retângulo: Cantos Arredondados 136">
                <a:extLst>
                  <a:ext uri="{FF2B5EF4-FFF2-40B4-BE49-F238E27FC236}">
                    <a16:creationId xmlns:a16="http://schemas.microsoft.com/office/drawing/2014/main" id="{04AC53EE-C29E-418D-E6CE-9B65837EFD93}"/>
                  </a:ext>
                </a:extLst>
              </p:cNvPr>
              <p:cNvSpPr/>
              <p:nvPr/>
            </p:nvSpPr>
            <p:spPr>
              <a:xfrm>
                <a:off x="2263792" y="4868473"/>
                <a:ext cx="899588" cy="49343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600" b="1" dirty="0">
                    <a:solidFill>
                      <a:schemeClr val="tx1"/>
                    </a:solidFill>
                    <a:latin typeface="-apple-system"/>
                  </a:rPr>
                  <a:t>LSTM </a:t>
                </a:r>
                <a:r>
                  <a:rPr lang="pt-PT" sz="600" b="1" dirty="0" err="1">
                    <a:solidFill>
                      <a:schemeClr val="tx1"/>
                    </a:solidFill>
                    <a:latin typeface="-apple-system"/>
                  </a:rPr>
                  <a:t>cell</a:t>
                </a:r>
                <a:endParaRPr lang="pt-PT" sz="600" b="1" dirty="0">
                  <a:solidFill>
                    <a:schemeClr val="tx1"/>
                  </a:solidFill>
                  <a:latin typeface="-apple-system"/>
                </a:endParaRPr>
              </a:p>
            </p:txBody>
          </p:sp>
          <p:sp>
            <p:nvSpPr>
              <p:cNvPr id="449" name="Oval 448">
                <a:extLst>
                  <a:ext uri="{FF2B5EF4-FFF2-40B4-BE49-F238E27FC236}">
                    <a16:creationId xmlns:a16="http://schemas.microsoft.com/office/drawing/2014/main" id="{8376C0F2-B15E-06EF-96E1-55A2389C79D2}"/>
                  </a:ext>
                </a:extLst>
              </p:cNvPr>
              <p:cNvSpPr/>
              <p:nvPr/>
            </p:nvSpPr>
            <p:spPr>
              <a:xfrm>
                <a:off x="8884860" y="2532708"/>
                <a:ext cx="360000" cy="36000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800" dirty="0">
                    <a:solidFill>
                      <a:schemeClr val="tx1"/>
                    </a:solidFill>
                  </a:rPr>
                  <a:t>1</a:t>
                </a:r>
              </a:p>
            </p:txBody>
          </p:sp>
          <p:sp>
            <p:nvSpPr>
              <p:cNvPr id="450" name="Oval 449">
                <a:extLst>
                  <a:ext uri="{FF2B5EF4-FFF2-40B4-BE49-F238E27FC236}">
                    <a16:creationId xmlns:a16="http://schemas.microsoft.com/office/drawing/2014/main" id="{3F7EAE86-5CF0-14ED-1B24-556390B1818B}"/>
                  </a:ext>
                </a:extLst>
              </p:cNvPr>
              <p:cNvSpPr/>
              <p:nvPr/>
            </p:nvSpPr>
            <p:spPr>
              <a:xfrm>
                <a:off x="8884860" y="3026145"/>
                <a:ext cx="360000" cy="36000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800" dirty="0">
                    <a:solidFill>
                      <a:schemeClr val="tx1"/>
                    </a:solidFill>
                  </a:rPr>
                  <a:t>2</a:t>
                </a:r>
              </a:p>
            </p:txBody>
          </p:sp>
          <p:sp>
            <p:nvSpPr>
              <p:cNvPr id="451" name="Oval 450">
                <a:extLst>
                  <a:ext uri="{FF2B5EF4-FFF2-40B4-BE49-F238E27FC236}">
                    <a16:creationId xmlns:a16="http://schemas.microsoft.com/office/drawing/2014/main" id="{1AD32CCE-7014-4881-E91D-B2E79DFA3352}"/>
                  </a:ext>
                </a:extLst>
              </p:cNvPr>
              <p:cNvSpPr/>
              <p:nvPr/>
            </p:nvSpPr>
            <p:spPr>
              <a:xfrm>
                <a:off x="8870572" y="4871614"/>
                <a:ext cx="360000" cy="36000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800" dirty="0">
                    <a:solidFill>
                      <a:schemeClr val="tx1"/>
                    </a:solidFill>
                  </a:rPr>
                  <a:t>n</a:t>
                </a:r>
              </a:p>
            </p:txBody>
          </p:sp>
          <mc:AlternateContent xmlns:mc="http://schemas.openxmlformats.org/markup-compatibility/2006" xmlns:a14="http://schemas.microsoft.com/office/drawing/2010/main">
            <mc:Choice Requires="a14">
              <p:sp>
                <p:nvSpPr>
                  <p:cNvPr id="452" name="CaixaDeTexto 451">
                    <a:extLst>
                      <a:ext uri="{FF2B5EF4-FFF2-40B4-BE49-F238E27FC236}">
                        <a16:creationId xmlns:a16="http://schemas.microsoft.com/office/drawing/2014/main" id="{DAA56322-D00E-9659-4A00-24E8FE081CB0}"/>
                      </a:ext>
                    </a:extLst>
                  </p:cNvPr>
                  <p:cNvSpPr txBox="1"/>
                  <p:nvPr/>
                </p:nvSpPr>
                <p:spPr>
                  <a:xfrm>
                    <a:off x="8994316" y="4127194"/>
                    <a:ext cx="123575" cy="2875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i="1" smtClean="0">
                              <a:solidFill>
                                <a:schemeClr val="tx1"/>
                              </a:solidFill>
                              <a:latin typeface="Cambria Math" panose="02040503050406030204" pitchFamily="18" charset="0"/>
                            </a:rPr>
                            <m:t>⋮</m:t>
                          </m:r>
                        </m:oMath>
                      </m:oMathPara>
                    </a14:m>
                    <a:endParaRPr lang="en-US" sz="800" dirty="0">
                      <a:solidFill>
                        <a:schemeClr val="tx1"/>
                      </a:solidFill>
                    </a:endParaRPr>
                  </a:p>
                </p:txBody>
              </p:sp>
            </mc:Choice>
            <mc:Fallback xmlns="">
              <p:sp>
                <p:nvSpPr>
                  <p:cNvPr id="452" name="CaixaDeTexto 451">
                    <a:extLst>
                      <a:ext uri="{FF2B5EF4-FFF2-40B4-BE49-F238E27FC236}">
                        <a16:creationId xmlns:a16="http://schemas.microsoft.com/office/drawing/2014/main" id="{DAA56322-D00E-9659-4A00-24E8FE081CB0}"/>
                      </a:ext>
                    </a:extLst>
                  </p:cNvPr>
                  <p:cNvSpPr txBox="1">
                    <a:spLocks noRot="1" noChangeAspect="1" noMove="1" noResize="1" noEditPoints="1" noAdjustHandles="1" noChangeArrowheads="1" noChangeShapeType="1" noTextEdit="1"/>
                  </p:cNvSpPr>
                  <p:nvPr/>
                </p:nvSpPr>
                <p:spPr>
                  <a:xfrm>
                    <a:off x="8994316" y="4127194"/>
                    <a:ext cx="123575" cy="287588"/>
                  </a:xfrm>
                  <a:prstGeom prst="rect">
                    <a:avLst/>
                  </a:prstGeom>
                  <a:blipFill>
                    <a:blip r:embed="rId6"/>
                    <a:stretch>
                      <a:fillRect t="-50000" b="-50000"/>
                    </a:stretch>
                  </a:blipFill>
                </p:spPr>
                <p:txBody>
                  <a:bodyPr/>
                  <a:lstStyle/>
                  <a:p>
                    <a:r>
                      <a:rPr lang="en-US">
                        <a:noFill/>
                      </a:rPr>
                      <a:t> </a:t>
                    </a:r>
                  </a:p>
                </p:txBody>
              </p:sp>
            </mc:Fallback>
          </mc:AlternateContent>
          <p:cxnSp>
            <p:nvCxnSpPr>
              <p:cNvPr id="453" name="Conexão reta 107">
                <a:extLst>
                  <a:ext uri="{FF2B5EF4-FFF2-40B4-BE49-F238E27FC236}">
                    <a16:creationId xmlns:a16="http://schemas.microsoft.com/office/drawing/2014/main" id="{1D401888-1787-60F3-D00E-28289C5D06F9}"/>
                  </a:ext>
                </a:extLst>
              </p:cNvPr>
              <p:cNvCxnSpPr>
                <a:cxnSpLocks/>
              </p:cNvCxnSpPr>
              <p:nvPr/>
            </p:nvCxnSpPr>
            <p:spPr>
              <a:xfrm>
                <a:off x="8209389" y="2656412"/>
                <a:ext cx="679393" cy="73863"/>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4" name="Conexão reta 107">
                <a:extLst>
                  <a:ext uri="{FF2B5EF4-FFF2-40B4-BE49-F238E27FC236}">
                    <a16:creationId xmlns:a16="http://schemas.microsoft.com/office/drawing/2014/main" id="{0DE9EEE3-4A8C-C78A-20E2-4CD5E480AF08}"/>
                  </a:ext>
                </a:extLst>
              </p:cNvPr>
              <p:cNvCxnSpPr>
                <a:cxnSpLocks/>
              </p:cNvCxnSpPr>
              <p:nvPr/>
            </p:nvCxnSpPr>
            <p:spPr>
              <a:xfrm>
                <a:off x="8209389" y="2656412"/>
                <a:ext cx="679393" cy="567300"/>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5" name="Conexão reta 107">
                <a:extLst>
                  <a:ext uri="{FF2B5EF4-FFF2-40B4-BE49-F238E27FC236}">
                    <a16:creationId xmlns:a16="http://schemas.microsoft.com/office/drawing/2014/main" id="{0F3C00CF-D0F3-1A63-37B5-03B287DBED17}"/>
                  </a:ext>
                </a:extLst>
              </p:cNvPr>
              <p:cNvCxnSpPr>
                <a:cxnSpLocks/>
              </p:cNvCxnSpPr>
              <p:nvPr/>
            </p:nvCxnSpPr>
            <p:spPr>
              <a:xfrm>
                <a:off x="8209389" y="2656412"/>
                <a:ext cx="665105" cy="2412769"/>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6" name="Conexão reta 107">
                <a:extLst>
                  <a:ext uri="{FF2B5EF4-FFF2-40B4-BE49-F238E27FC236}">
                    <a16:creationId xmlns:a16="http://schemas.microsoft.com/office/drawing/2014/main" id="{4E1FBCAD-649B-60A5-3052-DDB0A26585B0}"/>
                  </a:ext>
                </a:extLst>
              </p:cNvPr>
              <p:cNvCxnSpPr>
                <a:cxnSpLocks/>
              </p:cNvCxnSpPr>
              <p:nvPr/>
            </p:nvCxnSpPr>
            <p:spPr>
              <a:xfrm flipV="1">
                <a:off x="8209389" y="2730275"/>
                <a:ext cx="679393" cy="756971"/>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7" name="Conexão reta 107">
                <a:extLst>
                  <a:ext uri="{FF2B5EF4-FFF2-40B4-BE49-F238E27FC236}">
                    <a16:creationId xmlns:a16="http://schemas.microsoft.com/office/drawing/2014/main" id="{631C2F79-97A1-14C9-9342-F8ADBE80AE54}"/>
                  </a:ext>
                </a:extLst>
              </p:cNvPr>
              <p:cNvCxnSpPr>
                <a:cxnSpLocks/>
              </p:cNvCxnSpPr>
              <p:nvPr/>
            </p:nvCxnSpPr>
            <p:spPr>
              <a:xfrm flipV="1">
                <a:off x="8209389" y="3223712"/>
                <a:ext cx="679393" cy="263534"/>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8" name="Conexão reta 107">
                <a:extLst>
                  <a:ext uri="{FF2B5EF4-FFF2-40B4-BE49-F238E27FC236}">
                    <a16:creationId xmlns:a16="http://schemas.microsoft.com/office/drawing/2014/main" id="{E9477393-FC3C-2C42-3942-4DD5C07F3B1D}"/>
                  </a:ext>
                </a:extLst>
              </p:cNvPr>
              <p:cNvCxnSpPr>
                <a:cxnSpLocks/>
              </p:cNvCxnSpPr>
              <p:nvPr/>
            </p:nvCxnSpPr>
            <p:spPr>
              <a:xfrm>
                <a:off x="8209389" y="3487246"/>
                <a:ext cx="665105" cy="1581935"/>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9" name="Conexão reta 107">
                <a:extLst>
                  <a:ext uri="{FF2B5EF4-FFF2-40B4-BE49-F238E27FC236}">
                    <a16:creationId xmlns:a16="http://schemas.microsoft.com/office/drawing/2014/main" id="{315385B6-D9C9-7230-A5CF-6F91013FC28D}"/>
                  </a:ext>
                </a:extLst>
              </p:cNvPr>
              <p:cNvCxnSpPr>
                <a:cxnSpLocks/>
              </p:cNvCxnSpPr>
              <p:nvPr/>
            </p:nvCxnSpPr>
            <p:spPr>
              <a:xfrm flipV="1">
                <a:off x="8209389" y="2730275"/>
                <a:ext cx="679393" cy="2395340"/>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0" name="Conexão reta 107">
                <a:extLst>
                  <a:ext uri="{FF2B5EF4-FFF2-40B4-BE49-F238E27FC236}">
                    <a16:creationId xmlns:a16="http://schemas.microsoft.com/office/drawing/2014/main" id="{F5308BA1-417F-6D5F-BD0C-A6C57B8C5B38}"/>
                  </a:ext>
                </a:extLst>
              </p:cNvPr>
              <p:cNvCxnSpPr>
                <a:cxnSpLocks/>
              </p:cNvCxnSpPr>
              <p:nvPr/>
            </p:nvCxnSpPr>
            <p:spPr>
              <a:xfrm flipV="1">
                <a:off x="8209389" y="3223712"/>
                <a:ext cx="679393" cy="1901903"/>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1" name="Conexão reta 107">
                <a:extLst>
                  <a:ext uri="{FF2B5EF4-FFF2-40B4-BE49-F238E27FC236}">
                    <a16:creationId xmlns:a16="http://schemas.microsoft.com/office/drawing/2014/main" id="{D190D17F-551E-03D6-33D6-28C348C2B9A1}"/>
                  </a:ext>
                </a:extLst>
              </p:cNvPr>
              <p:cNvCxnSpPr>
                <a:cxnSpLocks/>
              </p:cNvCxnSpPr>
              <p:nvPr/>
            </p:nvCxnSpPr>
            <p:spPr>
              <a:xfrm flipV="1">
                <a:off x="8209389" y="5069181"/>
                <a:ext cx="665105" cy="56434"/>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2" name="CaixaDeTexto 461">
                    <a:extLst>
                      <a:ext uri="{FF2B5EF4-FFF2-40B4-BE49-F238E27FC236}">
                        <a16:creationId xmlns:a16="http://schemas.microsoft.com/office/drawing/2014/main" id="{8EDECFED-F98C-D4DA-240E-65D09DC7CC1D}"/>
                      </a:ext>
                    </a:extLst>
                  </p:cNvPr>
                  <p:cNvSpPr txBox="1"/>
                  <p:nvPr/>
                </p:nvSpPr>
                <p:spPr>
                  <a:xfrm>
                    <a:off x="7701734" y="4112201"/>
                    <a:ext cx="123575" cy="2875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i="1" smtClean="0">
                              <a:latin typeface="Cambria Math" panose="02040503050406030204" pitchFamily="18" charset="0"/>
                            </a:rPr>
                            <m:t>⋮</m:t>
                          </m:r>
                        </m:oMath>
                      </m:oMathPara>
                    </a14:m>
                    <a:endParaRPr lang="en-US" sz="800" dirty="0"/>
                  </a:p>
                </p:txBody>
              </p:sp>
            </mc:Choice>
            <mc:Fallback xmlns="">
              <p:sp>
                <p:nvSpPr>
                  <p:cNvPr id="462" name="CaixaDeTexto 461">
                    <a:extLst>
                      <a:ext uri="{FF2B5EF4-FFF2-40B4-BE49-F238E27FC236}">
                        <a16:creationId xmlns:a16="http://schemas.microsoft.com/office/drawing/2014/main" id="{8EDECFED-F98C-D4DA-240E-65D09DC7CC1D}"/>
                      </a:ext>
                    </a:extLst>
                  </p:cNvPr>
                  <p:cNvSpPr txBox="1">
                    <a:spLocks noRot="1" noChangeAspect="1" noMove="1" noResize="1" noEditPoints="1" noAdjustHandles="1" noChangeArrowheads="1" noChangeShapeType="1" noTextEdit="1"/>
                  </p:cNvSpPr>
                  <p:nvPr/>
                </p:nvSpPr>
                <p:spPr>
                  <a:xfrm>
                    <a:off x="7701734" y="4112201"/>
                    <a:ext cx="123575" cy="287588"/>
                  </a:xfrm>
                  <a:prstGeom prst="rect">
                    <a:avLst/>
                  </a:prstGeom>
                  <a:blipFill>
                    <a:blip r:embed="rId3"/>
                    <a:stretch>
                      <a:fillRect t="-40000" b="-40000"/>
                    </a:stretch>
                  </a:blipFill>
                </p:spPr>
                <p:txBody>
                  <a:bodyPr/>
                  <a:lstStyle/>
                  <a:p>
                    <a:r>
                      <a:rPr lang="en-US">
                        <a:noFill/>
                      </a:rPr>
                      <a:t> </a:t>
                    </a:r>
                  </a:p>
                </p:txBody>
              </p:sp>
            </mc:Fallback>
          </mc:AlternateContent>
          <p:sp>
            <p:nvSpPr>
              <p:cNvPr id="463" name="Retângulo: Cantos Arredondados 136">
                <a:extLst>
                  <a:ext uri="{FF2B5EF4-FFF2-40B4-BE49-F238E27FC236}">
                    <a16:creationId xmlns:a16="http://schemas.microsoft.com/office/drawing/2014/main" id="{CA419C08-81CC-639A-E9BC-285A9EF84C5B}"/>
                  </a:ext>
                </a:extLst>
              </p:cNvPr>
              <p:cNvSpPr/>
              <p:nvPr/>
            </p:nvSpPr>
            <p:spPr>
              <a:xfrm>
                <a:off x="7313723" y="2399270"/>
                <a:ext cx="899588" cy="49343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600" b="1" dirty="0">
                    <a:solidFill>
                      <a:schemeClr val="tx1"/>
                    </a:solidFill>
                    <a:latin typeface="-apple-system"/>
                  </a:rPr>
                  <a:t>LSTM </a:t>
                </a:r>
                <a:r>
                  <a:rPr lang="pt-PT" sz="600" b="1" dirty="0" err="1">
                    <a:solidFill>
                      <a:schemeClr val="tx1"/>
                    </a:solidFill>
                    <a:latin typeface="-apple-system"/>
                  </a:rPr>
                  <a:t>cell</a:t>
                </a:r>
                <a:endParaRPr lang="pt-PT" sz="600" b="1" dirty="0">
                  <a:solidFill>
                    <a:schemeClr val="tx1"/>
                  </a:solidFill>
                  <a:latin typeface="-apple-system"/>
                </a:endParaRPr>
              </a:p>
            </p:txBody>
          </p:sp>
          <p:sp>
            <p:nvSpPr>
              <p:cNvPr id="464" name="Retângulo: Cantos Arredondados 136">
                <a:extLst>
                  <a:ext uri="{FF2B5EF4-FFF2-40B4-BE49-F238E27FC236}">
                    <a16:creationId xmlns:a16="http://schemas.microsoft.com/office/drawing/2014/main" id="{E513215F-0D09-0DE7-4020-2D3EA35EE4E2}"/>
                  </a:ext>
                </a:extLst>
              </p:cNvPr>
              <p:cNvSpPr/>
              <p:nvPr/>
            </p:nvSpPr>
            <p:spPr>
              <a:xfrm>
                <a:off x="7313723" y="3217882"/>
                <a:ext cx="899588" cy="49343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600" b="1" dirty="0">
                    <a:solidFill>
                      <a:schemeClr val="tx1"/>
                    </a:solidFill>
                    <a:latin typeface="-apple-system"/>
                  </a:rPr>
                  <a:t>LSTM </a:t>
                </a:r>
                <a:r>
                  <a:rPr lang="pt-PT" sz="600" b="1" dirty="0" err="1">
                    <a:solidFill>
                      <a:schemeClr val="tx1"/>
                    </a:solidFill>
                    <a:latin typeface="-apple-system"/>
                  </a:rPr>
                  <a:t>cell</a:t>
                </a:r>
                <a:endParaRPr lang="pt-PT" sz="600" b="1" dirty="0">
                  <a:solidFill>
                    <a:schemeClr val="tx1"/>
                  </a:solidFill>
                  <a:latin typeface="-apple-system"/>
                </a:endParaRPr>
              </a:p>
            </p:txBody>
          </p:sp>
          <p:sp>
            <p:nvSpPr>
              <p:cNvPr id="465" name="Retângulo: Cantos Arredondados 136">
                <a:extLst>
                  <a:ext uri="{FF2B5EF4-FFF2-40B4-BE49-F238E27FC236}">
                    <a16:creationId xmlns:a16="http://schemas.microsoft.com/office/drawing/2014/main" id="{530DB658-9B88-A20D-AC7C-9DB5DF117E54}"/>
                  </a:ext>
                </a:extLst>
              </p:cNvPr>
              <p:cNvSpPr/>
              <p:nvPr/>
            </p:nvSpPr>
            <p:spPr>
              <a:xfrm>
                <a:off x="7313723" y="4865581"/>
                <a:ext cx="899588" cy="49343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600" b="1" dirty="0">
                    <a:solidFill>
                      <a:schemeClr val="tx1"/>
                    </a:solidFill>
                    <a:latin typeface="-apple-system"/>
                  </a:rPr>
                  <a:t>LSTM </a:t>
                </a:r>
                <a:r>
                  <a:rPr lang="pt-PT" sz="600" b="1" dirty="0" err="1">
                    <a:solidFill>
                      <a:schemeClr val="tx1"/>
                    </a:solidFill>
                    <a:latin typeface="-apple-system"/>
                  </a:rPr>
                  <a:t>cell</a:t>
                </a:r>
                <a:endParaRPr lang="pt-PT" sz="600" b="1" dirty="0">
                  <a:solidFill>
                    <a:schemeClr val="tx1"/>
                  </a:solidFill>
                  <a:latin typeface="-apple-system"/>
                </a:endParaRPr>
              </a:p>
            </p:txBody>
          </p:sp>
          <p:sp>
            <p:nvSpPr>
              <p:cNvPr id="466" name="Retângulo: Cantos Arredondados 136">
                <a:extLst>
                  <a:ext uri="{FF2B5EF4-FFF2-40B4-BE49-F238E27FC236}">
                    <a16:creationId xmlns:a16="http://schemas.microsoft.com/office/drawing/2014/main" id="{FDD6E2D6-E667-87DB-9BCE-C3024AEC3C51}"/>
                  </a:ext>
                </a:extLst>
              </p:cNvPr>
              <p:cNvSpPr/>
              <p:nvPr/>
            </p:nvSpPr>
            <p:spPr>
              <a:xfrm>
                <a:off x="9820832" y="3624060"/>
                <a:ext cx="899588" cy="493438"/>
              </a:xfrm>
              <a:prstGeom prst="roundRect">
                <a:avLst>
                  <a:gd name="adj" fmla="val 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600" b="1" dirty="0">
                    <a:solidFill>
                      <a:schemeClr val="tx1"/>
                    </a:solidFill>
                    <a:latin typeface="-apple-system"/>
                  </a:rPr>
                  <a:t>Dense </a:t>
                </a:r>
                <a:r>
                  <a:rPr lang="pt-PT" sz="600" b="1" dirty="0" err="1">
                    <a:solidFill>
                      <a:schemeClr val="tx1"/>
                    </a:solidFill>
                    <a:latin typeface="-apple-system"/>
                  </a:rPr>
                  <a:t>layer</a:t>
                </a:r>
                <a:endParaRPr lang="pt-PT" sz="600" b="1" dirty="0">
                  <a:solidFill>
                    <a:schemeClr val="tx1"/>
                  </a:solidFill>
                  <a:latin typeface="-apple-system"/>
                </a:endParaRPr>
              </a:p>
            </p:txBody>
          </p:sp>
          <p:cxnSp>
            <p:nvCxnSpPr>
              <p:cNvPr id="467" name="Conexão reta 107">
                <a:extLst>
                  <a:ext uri="{FF2B5EF4-FFF2-40B4-BE49-F238E27FC236}">
                    <a16:creationId xmlns:a16="http://schemas.microsoft.com/office/drawing/2014/main" id="{DF2A2026-EA86-8171-1CD6-9FED8E63EDB6}"/>
                  </a:ext>
                </a:extLst>
              </p:cNvPr>
              <p:cNvCxnSpPr>
                <a:cxnSpLocks/>
                <a:stCxn id="451" idx="6"/>
                <a:endCxn id="466" idx="1"/>
              </p:cNvCxnSpPr>
              <p:nvPr/>
            </p:nvCxnSpPr>
            <p:spPr>
              <a:xfrm flipV="1">
                <a:off x="9230572" y="3870779"/>
                <a:ext cx="590260" cy="1180835"/>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8" name="Conexão reta 107">
                <a:extLst>
                  <a:ext uri="{FF2B5EF4-FFF2-40B4-BE49-F238E27FC236}">
                    <a16:creationId xmlns:a16="http://schemas.microsoft.com/office/drawing/2014/main" id="{6A8346F0-EBC3-070E-B58F-020BD0239EFF}"/>
                  </a:ext>
                </a:extLst>
              </p:cNvPr>
              <p:cNvCxnSpPr>
                <a:cxnSpLocks/>
                <a:stCxn id="450" idx="6"/>
                <a:endCxn id="466" idx="1"/>
              </p:cNvCxnSpPr>
              <p:nvPr/>
            </p:nvCxnSpPr>
            <p:spPr>
              <a:xfrm>
                <a:off x="9244860" y="3206145"/>
                <a:ext cx="575972" cy="664634"/>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9" name="Conexão reta 107">
                <a:extLst>
                  <a:ext uri="{FF2B5EF4-FFF2-40B4-BE49-F238E27FC236}">
                    <a16:creationId xmlns:a16="http://schemas.microsoft.com/office/drawing/2014/main" id="{A83DC2DD-B154-75BB-41D8-437ECD4E7080}"/>
                  </a:ext>
                </a:extLst>
              </p:cNvPr>
              <p:cNvCxnSpPr>
                <a:cxnSpLocks/>
                <a:stCxn id="449" idx="6"/>
                <a:endCxn id="466" idx="1"/>
              </p:cNvCxnSpPr>
              <p:nvPr/>
            </p:nvCxnSpPr>
            <p:spPr>
              <a:xfrm>
                <a:off x="9244860" y="2712708"/>
                <a:ext cx="575972" cy="1158071"/>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0" name="Conexão reta 107">
                <a:extLst>
                  <a:ext uri="{FF2B5EF4-FFF2-40B4-BE49-F238E27FC236}">
                    <a16:creationId xmlns:a16="http://schemas.microsoft.com/office/drawing/2014/main" id="{86A83B09-9F9A-433F-2ED7-44851F337687}"/>
                  </a:ext>
                </a:extLst>
              </p:cNvPr>
              <p:cNvCxnSpPr>
                <a:cxnSpLocks/>
                <a:stCxn id="466" idx="3"/>
                <a:endCxn id="386" idx="2"/>
              </p:cNvCxnSpPr>
              <p:nvPr/>
            </p:nvCxnSpPr>
            <p:spPr>
              <a:xfrm flipV="1">
                <a:off x="10720420" y="3869245"/>
                <a:ext cx="404903" cy="1534"/>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74" name="Retângulo 473">
              <a:extLst>
                <a:ext uri="{FF2B5EF4-FFF2-40B4-BE49-F238E27FC236}">
                  <a16:creationId xmlns:a16="http://schemas.microsoft.com/office/drawing/2014/main" id="{421AC24E-5287-C2FF-EBCA-4255540A81DE}"/>
                </a:ext>
              </a:extLst>
            </p:cNvPr>
            <p:cNvSpPr/>
            <p:nvPr/>
          </p:nvSpPr>
          <p:spPr>
            <a:xfrm>
              <a:off x="5271074" y="4864580"/>
              <a:ext cx="1500734" cy="340112"/>
            </a:xfrm>
            <a:prstGeom prst="rect">
              <a:avLst/>
            </a:prstGeom>
            <a:solidFill>
              <a:schemeClr val="bg1">
                <a:lumMod val="8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5" name="Conexão reta 107">
              <a:extLst>
                <a:ext uri="{FF2B5EF4-FFF2-40B4-BE49-F238E27FC236}">
                  <a16:creationId xmlns:a16="http://schemas.microsoft.com/office/drawing/2014/main" id="{F0880B32-168C-8247-9A40-6B4580DE68F3}"/>
                </a:ext>
              </a:extLst>
            </p:cNvPr>
            <p:cNvCxnSpPr>
              <a:cxnSpLocks/>
            </p:cNvCxnSpPr>
            <p:nvPr/>
          </p:nvCxnSpPr>
          <p:spPr>
            <a:xfrm flipV="1">
              <a:off x="6767065" y="4963870"/>
              <a:ext cx="1094265" cy="2543"/>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Conexão reta 107">
              <a:extLst>
                <a:ext uri="{FF2B5EF4-FFF2-40B4-BE49-F238E27FC236}">
                  <a16:creationId xmlns:a16="http://schemas.microsoft.com/office/drawing/2014/main" id="{6A1C6AD9-799C-930B-FE6A-02F9C1FE2E49}"/>
                </a:ext>
              </a:extLst>
            </p:cNvPr>
            <p:cNvCxnSpPr>
              <a:cxnSpLocks/>
            </p:cNvCxnSpPr>
            <p:nvPr/>
          </p:nvCxnSpPr>
          <p:spPr>
            <a:xfrm flipV="1">
              <a:off x="6766038" y="5109211"/>
              <a:ext cx="1094265" cy="2543"/>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7" name="Retângulo 476">
              <a:extLst>
                <a:ext uri="{FF2B5EF4-FFF2-40B4-BE49-F238E27FC236}">
                  <a16:creationId xmlns:a16="http://schemas.microsoft.com/office/drawing/2014/main" id="{3B440792-5BF8-A991-DDE1-0B712AED7876}"/>
                </a:ext>
              </a:extLst>
            </p:cNvPr>
            <p:cNvSpPr/>
            <p:nvPr/>
          </p:nvSpPr>
          <p:spPr>
            <a:xfrm>
              <a:off x="5267820" y="3787081"/>
              <a:ext cx="1500734" cy="340112"/>
            </a:xfrm>
            <a:prstGeom prst="rect">
              <a:avLst/>
            </a:prstGeom>
            <a:solidFill>
              <a:schemeClr val="bg1">
                <a:lumMod val="8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Retângulo 477">
              <a:extLst>
                <a:ext uri="{FF2B5EF4-FFF2-40B4-BE49-F238E27FC236}">
                  <a16:creationId xmlns:a16="http://schemas.microsoft.com/office/drawing/2014/main" id="{E4D44826-3893-D6B9-3A76-B63234D30675}"/>
                </a:ext>
              </a:extLst>
            </p:cNvPr>
            <p:cNvSpPr/>
            <p:nvPr/>
          </p:nvSpPr>
          <p:spPr>
            <a:xfrm>
              <a:off x="5267820" y="2698346"/>
              <a:ext cx="1500734" cy="340112"/>
            </a:xfrm>
            <a:prstGeom prst="rect">
              <a:avLst/>
            </a:prstGeom>
            <a:solidFill>
              <a:schemeClr val="bg1">
                <a:lumMod val="8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9" name="Conexão reta 107">
              <a:extLst>
                <a:ext uri="{FF2B5EF4-FFF2-40B4-BE49-F238E27FC236}">
                  <a16:creationId xmlns:a16="http://schemas.microsoft.com/office/drawing/2014/main" id="{152B5A32-5451-BA6A-E30C-7A7C9FEA0399}"/>
                </a:ext>
              </a:extLst>
            </p:cNvPr>
            <p:cNvCxnSpPr>
              <a:cxnSpLocks/>
            </p:cNvCxnSpPr>
            <p:nvPr/>
          </p:nvCxnSpPr>
          <p:spPr>
            <a:xfrm flipV="1">
              <a:off x="6771808" y="2785936"/>
              <a:ext cx="1094265" cy="2543"/>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0" name="Conexão reta 107">
              <a:extLst>
                <a:ext uri="{FF2B5EF4-FFF2-40B4-BE49-F238E27FC236}">
                  <a16:creationId xmlns:a16="http://schemas.microsoft.com/office/drawing/2014/main" id="{181CD92F-A387-04A6-2A7C-BB49A129377C}"/>
                </a:ext>
              </a:extLst>
            </p:cNvPr>
            <p:cNvCxnSpPr>
              <a:cxnSpLocks/>
            </p:cNvCxnSpPr>
            <p:nvPr/>
          </p:nvCxnSpPr>
          <p:spPr>
            <a:xfrm flipV="1">
              <a:off x="6776425" y="2931277"/>
              <a:ext cx="1094265" cy="2543"/>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1" name="Conexão reta 107">
              <a:extLst>
                <a:ext uri="{FF2B5EF4-FFF2-40B4-BE49-F238E27FC236}">
                  <a16:creationId xmlns:a16="http://schemas.microsoft.com/office/drawing/2014/main" id="{0F459D5E-31FC-3BAC-38B4-F72DC6C879A5}"/>
                </a:ext>
              </a:extLst>
            </p:cNvPr>
            <p:cNvCxnSpPr>
              <a:cxnSpLocks/>
            </p:cNvCxnSpPr>
            <p:nvPr/>
          </p:nvCxnSpPr>
          <p:spPr>
            <a:xfrm flipV="1">
              <a:off x="6763811" y="3886371"/>
              <a:ext cx="1094265" cy="2543"/>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2" name="Conexão reta 107">
              <a:extLst>
                <a:ext uri="{FF2B5EF4-FFF2-40B4-BE49-F238E27FC236}">
                  <a16:creationId xmlns:a16="http://schemas.microsoft.com/office/drawing/2014/main" id="{1F739EA5-7EC5-7D5E-B600-CC03A28D2D06}"/>
                </a:ext>
              </a:extLst>
            </p:cNvPr>
            <p:cNvCxnSpPr>
              <a:cxnSpLocks/>
            </p:cNvCxnSpPr>
            <p:nvPr/>
          </p:nvCxnSpPr>
          <p:spPr>
            <a:xfrm flipV="1">
              <a:off x="6762784" y="4031712"/>
              <a:ext cx="1094265" cy="2543"/>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83" name="Agrupar 482">
              <a:extLst>
                <a:ext uri="{FF2B5EF4-FFF2-40B4-BE49-F238E27FC236}">
                  <a16:creationId xmlns:a16="http://schemas.microsoft.com/office/drawing/2014/main" id="{D05AB136-E1F8-4ECD-15D8-3AEBF56613FA}"/>
                </a:ext>
              </a:extLst>
            </p:cNvPr>
            <p:cNvGrpSpPr>
              <a:grpSpLocks noChangeAspect="1"/>
            </p:cNvGrpSpPr>
            <p:nvPr/>
          </p:nvGrpSpPr>
          <p:grpSpPr>
            <a:xfrm rot="16200000">
              <a:off x="3802241" y="3403560"/>
              <a:ext cx="4486725" cy="1332723"/>
              <a:chOff x="1004323" y="2376667"/>
              <a:chExt cx="10481000" cy="3113244"/>
            </a:xfrm>
          </p:grpSpPr>
          <p:sp>
            <p:nvSpPr>
              <p:cNvPr id="484" name="Oval 483">
                <a:extLst>
                  <a:ext uri="{FF2B5EF4-FFF2-40B4-BE49-F238E27FC236}">
                    <a16:creationId xmlns:a16="http://schemas.microsoft.com/office/drawing/2014/main" id="{F3363055-6499-712C-95CC-A4F03AFFBDEC}"/>
                  </a:ext>
                </a:extLst>
              </p:cNvPr>
              <p:cNvSpPr/>
              <p:nvPr/>
            </p:nvSpPr>
            <p:spPr>
              <a:xfrm>
                <a:off x="1004323" y="2376667"/>
                <a:ext cx="360000" cy="360000"/>
              </a:xfrm>
              <a:prstGeom prst="ellipse">
                <a:avLst/>
              </a:prstGeom>
              <a:solidFill>
                <a:srgbClr val="4B728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800" dirty="0"/>
                  <a:t>1</a:t>
                </a:r>
              </a:p>
            </p:txBody>
          </p:sp>
          <p:sp>
            <p:nvSpPr>
              <p:cNvPr id="485" name="Oval 484">
                <a:extLst>
                  <a:ext uri="{FF2B5EF4-FFF2-40B4-BE49-F238E27FC236}">
                    <a16:creationId xmlns:a16="http://schemas.microsoft.com/office/drawing/2014/main" id="{68D26F04-2163-0B50-04E6-CE0C91A1BEAB}"/>
                  </a:ext>
                </a:extLst>
              </p:cNvPr>
              <p:cNvSpPr/>
              <p:nvPr/>
            </p:nvSpPr>
            <p:spPr>
              <a:xfrm>
                <a:off x="1004323" y="2870104"/>
                <a:ext cx="360000" cy="360000"/>
              </a:xfrm>
              <a:prstGeom prst="ellipse">
                <a:avLst/>
              </a:prstGeom>
              <a:solidFill>
                <a:srgbClr val="4B728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800" dirty="0"/>
                  <a:t>2</a:t>
                </a:r>
              </a:p>
            </p:txBody>
          </p:sp>
          <p:sp>
            <p:nvSpPr>
              <p:cNvPr id="486" name="Oval 485">
                <a:extLst>
                  <a:ext uri="{FF2B5EF4-FFF2-40B4-BE49-F238E27FC236}">
                    <a16:creationId xmlns:a16="http://schemas.microsoft.com/office/drawing/2014/main" id="{876FB4F0-E78C-6CE1-A93D-397E2E8239C5}"/>
                  </a:ext>
                </a:extLst>
              </p:cNvPr>
              <p:cNvSpPr/>
              <p:nvPr/>
            </p:nvSpPr>
            <p:spPr>
              <a:xfrm>
                <a:off x="1004323" y="4636474"/>
                <a:ext cx="360000" cy="360000"/>
              </a:xfrm>
              <a:prstGeom prst="ellipse">
                <a:avLst/>
              </a:prstGeom>
              <a:solidFill>
                <a:srgbClr val="4B728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800" dirty="0"/>
                  <a:t>7</a:t>
                </a:r>
              </a:p>
            </p:txBody>
          </p:sp>
          <p:sp>
            <p:nvSpPr>
              <p:cNvPr id="487" name="Oval 486">
                <a:extLst>
                  <a:ext uri="{FF2B5EF4-FFF2-40B4-BE49-F238E27FC236}">
                    <a16:creationId xmlns:a16="http://schemas.microsoft.com/office/drawing/2014/main" id="{2CE071B2-23C0-BD6B-053D-CE1EBD89CB1D}"/>
                  </a:ext>
                </a:extLst>
              </p:cNvPr>
              <p:cNvSpPr/>
              <p:nvPr/>
            </p:nvSpPr>
            <p:spPr>
              <a:xfrm>
                <a:off x="1004323" y="5129911"/>
                <a:ext cx="360000" cy="360000"/>
              </a:xfrm>
              <a:prstGeom prst="ellipse">
                <a:avLst/>
              </a:prstGeom>
              <a:solidFill>
                <a:srgbClr val="4B728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800" dirty="0"/>
                  <a:t>8</a:t>
                </a:r>
              </a:p>
            </p:txBody>
          </p:sp>
          <p:sp>
            <p:nvSpPr>
              <p:cNvPr id="488" name="Oval 487">
                <a:extLst>
                  <a:ext uri="{FF2B5EF4-FFF2-40B4-BE49-F238E27FC236}">
                    <a16:creationId xmlns:a16="http://schemas.microsoft.com/office/drawing/2014/main" id="{DE13EDE2-119C-678E-1B39-4F87E08C4648}"/>
                  </a:ext>
                </a:extLst>
              </p:cNvPr>
              <p:cNvSpPr/>
              <p:nvPr/>
            </p:nvSpPr>
            <p:spPr>
              <a:xfrm>
                <a:off x="1004323" y="3393289"/>
                <a:ext cx="360000" cy="360000"/>
              </a:xfrm>
              <a:prstGeom prst="ellipse">
                <a:avLst/>
              </a:prstGeom>
              <a:solidFill>
                <a:srgbClr val="4B728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800" dirty="0"/>
                  <a:t>3</a:t>
                </a:r>
              </a:p>
            </p:txBody>
          </p:sp>
          <p:sp>
            <p:nvSpPr>
              <p:cNvPr id="489" name="Oval 488">
                <a:extLst>
                  <a:ext uri="{FF2B5EF4-FFF2-40B4-BE49-F238E27FC236}">
                    <a16:creationId xmlns:a16="http://schemas.microsoft.com/office/drawing/2014/main" id="{5D520644-C25F-A62A-0CDE-4E3977C9A0E7}"/>
                  </a:ext>
                </a:extLst>
              </p:cNvPr>
              <p:cNvSpPr/>
              <p:nvPr/>
            </p:nvSpPr>
            <p:spPr>
              <a:xfrm>
                <a:off x="3842773" y="2539852"/>
                <a:ext cx="360000" cy="36000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800" dirty="0">
                    <a:solidFill>
                      <a:schemeClr val="tx1"/>
                    </a:solidFill>
                  </a:rPr>
                  <a:t>1</a:t>
                </a:r>
              </a:p>
            </p:txBody>
          </p:sp>
          <p:sp>
            <p:nvSpPr>
              <p:cNvPr id="490" name="Oval 489">
                <a:extLst>
                  <a:ext uri="{FF2B5EF4-FFF2-40B4-BE49-F238E27FC236}">
                    <a16:creationId xmlns:a16="http://schemas.microsoft.com/office/drawing/2014/main" id="{75585229-42A1-536F-353F-DB12A583B035}"/>
                  </a:ext>
                </a:extLst>
              </p:cNvPr>
              <p:cNvSpPr/>
              <p:nvPr/>
            </p:nvSpPr>
            <p:spPr>
              <a:xfrm>
                <a:off x="3842773" y="3033289"/>
                <a:ext cx="360000" cy="36000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800" dirty="0">
                    <a:solidFill>
                      <a:schemeClr val="tx1"/>
                    </a:solidFill>
                  </a:rPr>
                  <a:t>2</a:t>
                </a:r>
              </a:p>
            </p:txBody>
          </p:sp>
          <p:sp>
            <p:nvSpPr>
              <p:cNvPr id="491" name="Oval 490">
                <a:extLst>
                  <a:ext uri="{FF2B5EF4-FFF2-40B4-BE49-F238E27FC236}">
                    <a16:creationId xmlns:a16="http://schemas.microsoft.com/office/drawing/2014/main" id="{477D2F6B-1189-0D23-3389-A49997BF5851}"/>
                  </a:ext>
                </a:extLst>
              </p:cNvPr>
              <p:cNvSpPr/>
              <p:nvPr/>
            </p:nvSpPr>
            <p:spPr>
              <a:xfrm>
                <a:off x="3828485" y="4878758"/>
                <a:ext cx="360000" cy="36000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800" dirty="0">
                    <a:solidFill>
                      <a:schemeClr val="tx1"/>
                    </a:solidFill>
                  </a:rPr>
                  <a:t>n</a:t>
                </a:r>
              </a:p>
            </p:txBody>
          </p:sp>
          <p:sp>
            <p:nvSpPr>
              <p:cNvPr id="492" name="Oval 491">
                <a:extLst>
                  <a:ext uri="{FF2B5EF4-FFF2-40B4-BE49-F238E27FC236}">
                    <a16:creationId xmlns:a16="http://schemas.microsoft.com/office/drawing/2014/main" id="{DA3E0079-55AC-BC28-0614-5D534B4376F9}"/>
                  </a:ext>
                </a:extLst>
              </p:cNvPr>
              <p:cNvSpPr/>
              <p:nvPr/>
            </p:nvSpPr>
            <p:spPr>
              <a:xfrm>
                <a:off x="6359276" y="2532708"/>
                <a:ext cx="360000" cy="36000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800" dirty="0">
                    <a:solidFill>
                      <a:schemeClr val="tx1"/>
                    </a:solidFill>
                  </a:rPr>
                  <a:t>1</a:t>
                </a:r>
              </a:p>
            </p:txBody>
          </p:sp>
          <p:sp>
            <p:nvSpPr>
              <p:cNvPr id="493" name="Oval 492">
                <a:extLst>
                  <a:ext uri="{FF2B5EF4-FFF2-40B4-BE49-F238E27FC236}">
                    <a16:creationId xmlns:a16="http://schemas.microsoft.com/office/drawing/2014/main" id="{DA104FEE-86FF-6BA7-964A-F55E76CF1DC4}"/>
                  </a:ext>
                </a:extLst>
              </p:cNvPr>
              <p:cNvSpPr/>
              <p:nvPr/>
            </p:nvSpPr>
            <p:spPr>
              <a:xfrm>
                <a:off x="6359276" y="3026145"/>
                <a:ext cx="360000" cy="36000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800" dirty="0">
                    <a:solidFill>
                      <a:schemeClr val="tx1"/>
                    </a:solidFill>
                  </a:rPr>
                  <a:t>2</a:t>
                </a:r>
              </a:p>
            </p:txBody>
          </p:sp>
          <p:sp>
            <p:nvSpPr>
              <p:cNvPr id="494" name="Oval 493">
                <a:extLst>
                  <a:ext uri="{FF2B5EF4-FFF2-40B4-BE49-F238E27FC236}">
                    <a16:creationId xmlns:a16="http://schemas.microsoft.com/office/drawing/2014/main" id="{B22270D3-7503-0018-9974-E6ED5234CAF5}"/>
                  </a:ext>
                </a:extLst>
              </p:cNvPr>
              <p:cNvSpPr/>
              <p:nvPr/>
            </p:nvSpPr>
            <p:spPr>
              <a:xfrm>
                <a:off x="6344988" y="4871614"/>
                <a:ext cx="360000" cy="36000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800" dirty="0">
                    <a:solidFill>
                      <a:schemeClr val="tx1"/>
                    </a:solidFill>
                  </a:rPr>
                  <a:t>n</a:t>
                </a:r>
              </a:p>
            </p:txBody>
          </p:sp>
          <p:sp>
            <p:nvSpPr>
              <p:cNvPr id="495" name="Oval 494">
                <a:extLst>
                  <a:ext uri="{FF2B5EF4-FFF2-40B4-BE49-F238E27FC236}">
                    <a16:creationId xmlns:a16="http://schemas.microsoft.com/office/drawing/2014/main" id="{D347E94C-8D2C-B6E3-0825-31251D40C1AE}"/>
                  </a:ext>
                </a:extLst>
              </p:cNvPr>
              <p:cNvSpPr/>
              <p:nvPr/>
            </p:nvSpPr>
            <p:spPr>
              <a:xfrm>
                <a:off x="11125323" y="3689245"/>
                <a:ext cx="360000" cy="360000"/>
              </a:xfrm>
              <a:prstGeom prst="ellipse">
                <a:avLst/>
              </a:prstGeom>
              <a:solidFill>
                <a:srgbClr val="4F9A8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800" dirty="0"/>
                  <a:t>1</a:t>
                </a:r>
              </a:p>
            </p:txBody>
          </p:sp>
          <mc:AlternateContent xmlns:mc="http://schemas.openxmlformats.org/markup-compatibility/2006" xmlns:a14="http://schemas.microsoft.com/office/drawing/2010/main">
            <mc:Choice Requires="a14">
              <p:sp>
                <p:nvSpPr>
                  <p:cNvPr id="496" name="CaixaDeTexto 495">
                    <a:extLst>
                      <a:ext uri="{FF2B5EF4-FFF2-40B4-BE49-F238E27FC236}">
                        <a16:creationId xmlns:a16="http://schemas.microsoft.com/office/drawing/2014/main" id="{F61B3738-4A65-9CAC-5073-1894310460D0}"/>
                      </a:ext>
                    </a:extLst>
                  </p:cNvPr>
                  <p:cNvSpPr txBox="1"/>
                  <p:nvPr/>
                </p:nvSpPr>
                <p:spPr>
                  <a:xfrm>
                    <a:off x="1145045" y="4112201"/>
                    <a:ext cx="123575" cy="2875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i="1" smtClean="0">
                              <a:latin typeface="Cambria Math" panose="02040503050406030204" pitchFamily="18" charset="0"/>
                            </a:rPr>
                            <m:t>⋮</m:t>
                          </m:r>
                        </m:oMath>
                      </m:oMathPara>
                    </a14:m>
                    <a:endParaRPr lang="en-US" sz="800" dirty="0"/>
                  </a:p>
                </p:txBody>
              </p:sp>
            </mc:Choice>
            <mc:Fallback xmlns="">
              <p:sp>
                <p:nvSpPr>
                  <p:cNvPr id="496" name="CaixaDeTexto 495">
                    <a:extLst>
                      <a:ext uri="{FF2B5EF4-FFF2-40B4-BE49-F238E27FC236}">
                        <a16:creationId xmlns:a16="http://schemas.microsoft.com/office/drawing/2014/main" id="{F61B3738-4A65-9CAC-5073-1894310460D0}"/>
                      </a:ext>
                    </a:extLst>
                  </p:cNvPr>
                  <p:cNvSpPr txBox="1">
                    <a:spLocks noRot="1" noChangeAspect="1" noMove="1" noResize="1" noEditPoints="1" noAdjustHandles="1" noChangeArrowheads="1" noChangeShapeType="1" noTextEdit="1"/>
                  </p:cNvSpPr>
                  <p:nvPr/>
                </p:nvSpPr>
                <p:spPr>
                  <a:xfrm>
                    <a:off x="1145045" y="4112201"/>
                    <a:ext cx="123575" cy="287588"/>
                  </a:xfrm>
                  <a:prstGeom prst="rect">
                    <a:avLst/>
                  </a:prstGeom>
                  <a:blipFill>
                    <a:blip r:embed="rId7"/>
                    <a:stretch>
                      <a:fillRect t="-40000"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7" name="CaixaDeTexto 496">
                    <a:extLst>
                      <a:ext uri="{FF2B5EF4-FFF2-40B4-BE49-F238E27FC236}">
                        <a16:creationId xmlns:a16="http://schemas.microsoft.com/office/drawing/2014/main" id="{F53E3A75-5E4D-341A-252B-36589E3B829D}"/>
                      </a:ext>
                    </a:extLst>
                  </p:cNvPr>
                  <p:cNvSpPr txBox="1"/>
                  <p:nvPr/>
                </p:nvSpPr>
                <p:spPr>
                  <a:xfrm>
                    <a:off x="3946862" y="4127836"/>
                    <a:ext cx="123575" cy="2875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i="1" smtClean="0">
                              <a:solidFill>
                                <a:schemeClr val="tx1"/>
                              </a:solidFill>
                              <a:latin typeface="Cambria Math" panose="02040503050406030204" pitchFamily="18" charset="0"/>
                            </a:rPr>
                            <m:t>⋮</m:t>
                          </m:r>
                        </m:oMath>
                      </m:oMathPara>
                    </a14:m>
                    <a:endParaRPr lang="en-US" sz="800" dirty="0">
                      <a:solidFill>
                        <a:schemeClr val="tx1"/>
                      </a:solidFill>
                    </a:endParaRPr>
                  </a:p>
                </p:txBody>
              </p:sp>
            </mc:Choice>
            <mc:Fallback xmlns="">
              <p:sp>
                <p:nvSpPr>
                  <p:cNvPr id="497" name="CaixaDeTexto 496">
                    <a:extLst>
                      <a:ext uri="{FF2B5EF4-FFF2-40B4-BE49-F238E27FC236}">
                        <a16:creationId xmlns:a16="http://schemas.microsoft.com/office/drawing/2014/main" id="{F53E3A75-5E4D-341A-252B-36589E3B829D}"/>
                      </a:ext>
                    </a:extLst>
                  </p:cNvPr>
                  <p:cNvSpPr txBox="1">
                    <a:spLocks noRot="1" noChangeAspect="1" noMove="1" noResize="1" noEditPoints="1" noAdjustHandles="1" noChangeArrowheads="1" noChangeShapeType="1" noTextEdit="1"/>
                  </p:cNvSpPr>
                  <p:nvPr/>
                </p:nvSpPr>
                <p:spPr>
                  <a:xfrm>
                    <a:off x="3946862" y="4127836"/>
                    <a:ext cx="123575" cy="287588"/>
                  </a:xfrm>
                  <a:prstGeom prst="rect">
                    <a:avLst/>
                  </a:prstGeom>
                  <a:blipFill>
                    <a:blip r:embed="rId8"/>
                    <a:stretch>
                      <a:fillRect t="-40000"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8" name="CaixaDeTexto 497">
                    <a:extLst>
                      <a:ext uri="{FF2B5EF4-FFF2-40B4-BE49-F238E27FC236}">
                        <a16:creationId xmlns:a16="http://schemas.microsoft.com/office/drawing/2014/main" id="{9065D58B-1CFF-D97F-4480-FBF62395F35A}"/>
                      </a:ext>
                    </a:extLst>
                  </p:cNvPr>
                  <p:cNvSpPr txBox="1"/>
                  <p:nvPr/>
                </p:nvSpPr>
                <p:spPr>
                  <a:xfrm>
                    <a:off x="6468731" y="4127194"/>
                    <a:ext cx="123575" cy="2875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i="1" smtClean="0">
                              <a:solidFill>
                                <a:schemeClr val="tx1"/>
                              </a:solidFill>
                              <a:latin typeface="Cambria Math" panose="02040503050406030204" pitchFamily="18" charset="0"/>
                            </a:rPr>
                            <m:t>⋮</m:t>
                          </m:r>
                        </m:oMath>
                      </m:oMathPara>
                    </a14:m>
                    <a:endParaRPr lang="en-US" sz="800" dirty="0">
                      <a:solidFill>
                        <a:schemeClr val="tx1"/>
                      </a:solidFill>
                    </a:endParaRPr>
                  </a:p>
                </p:txBody>
              </p:sp>
            </mc:Choice>
            <mc:Fallback xmlns="">
              <p:sp>
                <p:nvSpPr>
                  <p:cNvPr id="498" name="CaixaDeTexto 497">
                    <a:extLst>
                      <a:ext uri="{FF2B5EF4-FFF2-40B4-BE49-F238E27FC236}">
                        <a16:creationId xmlns:a16="http://schemas.microsoft.com/office/drawing/2014/main" id="{9065D58B-1CFF-D97F-4480-FBF62395F35A}"/>
                      </a:ext>
                    </a:extLst>
                  </p:cNvPr>
                  <p:cNvSpPr txBox="1">
                    <a:spLocks noRot="1" noChangeAspect="1" noMove="1" noResize="1" noEditPoints="1" noAdjustHandles="1" noChangeArrowheads="1" noChangeShapeType="1" noTextEdit="1"/>
                  </p:cNvSpPr>
                  <p:nvPr/>
                </p:nvSpPr>
                <p:spPr>
                  <a:xfrm>
                    <a:off x="6468731" y="4127194"/>
                    <a:ext cx="123575" cy="287588"/>
                  </a:xfrm>
                  <a:prstGeom prst="rect">
                    <a:avLst/>
                  </a:prstGeom>
                  <a:blipFill>
                    <a:blip r:embed="rId8"/>
                    <a:stretch>
                      <a:fillRect t="-40000" b="-40000"/>
                    </a:stretch>
                  </a:blipFill>
                </p:spPr>
                <p:txBody>
                  <a:bodyPr/>
                  <a:lstStyle/>
                  <a:p>
                    <a:r>
                      <a:rPr lang="en-US">
                        <a:noFill/>
                      </a:rPr>
                      <a:t> </a:t>
                    </a:r>
                  </a:p>
                </p:txBody>
              </p:sp>
            </mc:Fallback>
          </mc:AlternateContent>
          <p:cxnSp>
            <p:nvCxnSpPr>
              <p:cNvPr id="499" name="Conexão reta 107">
                <a:extLst>
                  <a:ext uri="{FF2B5EF4-FFF2-40B4-BE49-F238E27FC236}">
                    <a16:creationId xmlns:a16="http://schemas.microsoft.com/office/drawing/2014/main" id="{9D9EC504-B3F7-04E4-1113-7B4FBFA58A1D}"/>
                  </a:ext>
                </a:extLst>
              </p:cNvPr>
              <p:cNvCxnSpPr>
                <a:cxnSpLocks/>
                <a:stCxn id="487" idx="6"/>
                <a:endCxn id="557" idx="1"/>
              </p:cNvCxnSpPr>
              <p:nvPr/>
            </p:nvCxnSpPr>
            <p:spPr>
              <a:xfrm flipV="1">
                <a:off x="1364323" y="5115192"/>
                <a:ext cx="899469" cy="194719"/>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0" name="Conexão reta 107">
                <a:extLst>
                  <a:ext uri="{FF2B5EF4-FFF2-40B4-BE49-F238E27FC236}">
                    <a16:creationId xmlns:a16="http://schemas.microsoft.com/office/drawing/2014/main" id="{92B72E47-F2B3-52D9-CDEA-FF8A31B5FAA2}"/>
                  </a:ext>
                </a:extLst>
              </p:cNvPr>
              <p:cNvCxnSpPr>
                <a:cxnSpLocks/>
                <a:endCxn id="557" idx="1"/>
              </p:cNvCxnSpPr>
              <p:nvPr/>
            </p:nvCxnSpPr>
            <p:spPr>
              <a:xfrm>
                <a:off x="1364323" y="4842473"/>
                <a:ext cx="899469" cy="272719"/>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1" name="Conexão reta 107">
                <a:extLst>
                  <a:ext uri="{FF2B5EF4-FFF2-40B4-BE49-F238E27FC236}">
                    <a16:creationId xmlns:a16="http://schemas.microsoft.com/office/drawing/2014/main" id="{6BC1F1D1-9AB5-2001-8506-2851E3C266C1}"/>
                  </a:ext>
                </a:extLst>
              </p:cNvPr>
              <p:cNvCxnSpPr>
                <a:cxnSpLocks/>
                <a:stCxn id="487" idx="6"/>
                <a:endCxn id="556" idx="1"/>
              </p:cNvCxnSpPr>
              <p:nvPr/>
            </p:nvCxnSpPr>
            <p:spPr>
              <a:xfrm flipV="1">
                <a:off x="1364323" y="3476823"/>
                <a:ext cx="899469" cy="1833088"/>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2" name="Conexão reta 107">
                <a:extLst>
                  <a:ext uri="{FF2B5EF4-FFF2-40B4-BE49-F238E27FC236}">
                    <a16:creationId xmlns:a16="http://schemas.microsoft.com/office/drawing/2014/main" id="{CF8B35B8-2EE9-AE5F-AA8C-02A36EE3D43D}"/>
                  </a:ext>
                </a:extLst>
              </p:cNvPr>
              <p:cNvCxnSpPr>
                <a:cxnSpLocks/>
                <a:stCxn id="487" idx="6"/>
                <a:endCxn id="555" idx="1"/>
              </p:cNvCxnSpPr>
              <p:nvPr/>
            </p:nvCxnSpPr>
            <p:spPr>
              <a:xfrm flipV="1">
                <a:off x="1364323" y="2645989"/>
                <a:ext cx="899469" cy="2663922"/>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3" name="Conexão reta 107">
                <a:extLst>
                  <a:ext uri="{FF2B5EF4-FFF2-40B4-BE49-F238E27FC236}">
                    <a16:creationId xmlns:a16="http://schemas.microsoft.com/office/drawing/2014/main" id="{FC34574C-BC5D-79CC-08B5-C3C4A06D2519}"/>
                  </a:ext>
                </a:extLst>
              </p:cNvPr>
              <p:cNvCxnSpPr>
                <a:cxnSpLocks/>
                <a:stCxn id="486" idx="6"/>
                <a:endCxn id="556" idx="1"/>
              </p:cNvCxnSpPr>
              <p:nvPr/>
            </p:nvCxnSpPr>
            <p:spPr>
              <a:xfrm flipV="1">
                <a:off x="1364323" y="3476823"/>
                <a:ext cx="899469" cy="1339651"/>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4" name="Conexão reta 107">
                <a:extLst>
                  <a:ext uri="{FF2B5EF4-FFF2-40B4-BE49-F238E27FC236}">
                    <a16:creationId xmlns:a16="http://schemas.microsoft.com/office/drawing/2014/main" id="{60D8E1E1-3661-7748-63E1-5417C9BA9F58}"/>
                  </a:ext>
                </a:extLst>
              </p:cNvPr>
              <p:cNvCxnSpPr>
                <a:cxnSpLocks/>
                <a:stCxn id="486" idx="6"/>
                <a:endCxn id="555" idx="1"/>
              </p:cNvCxnSpPr>
              <p:nvPr/>
            </p:nvCxnSpPr>
            <p:spPr>
              <a:xfrm flipV="1">
                <a:off x="1364323" y="2645989"/>
                <a:ext cx="899469" cy="2170485"/>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5" name="Conexão reta 107">
                <a:extLst>
                  <a:ext uri="{FF2B5EF4-FFF2-40B4-BE49-F238E27FC236}">
                    <a16:creationId xmlns:a16="http://schemas.microsoft.com/office/drawing/2014/main" id="{EFDFB053-D22B-F7CE-4F88-124CCB0D2784}"/>
                  </a:ext>
                </a:extLst>
              </p:cNvPr>
              <p:cNvCxnSpPr>
                <a:cxnSpLocks/>
                <a:stCxn id="488" idx="6"/>
                <a:endCxn id="556" idx="1"/>
              </p:cNvCxnSpPr>
              <p:nvPr/>
            </p:nvCxnSpPr>
            <p:spPr>
              <a:xfrm flipV="1">
                <a:off x="1364323" y="3476823"/>
                <a:ext cx="899469" cy="96466"/>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6" name="Conexão reta 107">
                <a:extLst>
                  <a:ext uri="{FF2B5EF4-FFF2-40B4-BE49-F238E27FC236}">
                    <a16:creationId xmlns:a16="http://schemas.microsoft.com/office/drawing/2014/main" id="{61F4D587-4BC4-A87A-62F0-2C5CAB3CDEDB}"/>
                  </a:ext>
                </a:extLst>
              </p:cNvPr>
              <p:cNvCxnSpPr>
                <a:cxnSpLocks/>
                <a:stCxn id="488" idx="6"/>
                <a:endCxn id="557" idx="1"/>
              </p:cNvCxnSpPr>
              <p:nvPr/>
            </p:nvCxnSpPr>
            <p:spPr>
              <a:xfrm>
                <a:off x="1364323" y="3573289"/>
                <a:ext cx="899469" cy="1541903"/>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7" name="Conexão reta 107">
                <a:extLst>
                  <a:ext uri="{FF2B5EF4-FFF2-40B4-BE49-F238E27FC236}">
                    <a16:creationId xmlns:a16="http://schemas.microsoft.com/office/drawing/2014/main" id="{797DFBF2-8BA0-F065-F66F-4352F4856B71}"/>
                  </a:ext>
                </a:extLst>
              </p:cNvPr>
              <p:cNvCxnSpPr>
                <a:cxnSpLocks/>
                <a:stCxn id="488" idx="6"/>
                <a:endCxn id="555" idx="1"/>
              </p:cNvCxnSpPr>
              <p:nvPr/>
            </p:nvCxnSpPr>
            <p:spPr>
              <a:xfrm flipV="1">
                <a:off x="1364323" y="2645989"/>
                <a:ext cx="899469" cy="927300"/>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8" name="Conexão reta 107">
                <a:extLst>
                  <a:ext uri="{FF2B5EF4-FFF2-40B4-BE49-F238E27FC236}">
                    <a16:creationId xmlns:a16="http://schemas.microsoft.com/office/drawing/2014/main" id="{917E6737-F91C-E3C3-A708-6AC89C32028D}"/>
                  </a:ext>
                </a:extLst>
              </p:cNvPr>
              <p:cNvCxnSpPr>
                <a:cxnSpLocks/>
                <a:stCxn id="485" idx="6"/>
                <a:endCxn id="555" idx="1"/>
              </p:cNvCxnSpPr>
              <p:nvPr/>
            </p:nvCxnSpPr>
            <p:spPr>
              <a:xfrm flipV="1">
                <a:off x="1364323" y="2645989"/>
                <a:ext cx="899469" cy="404115"/>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9" name="Conexão reta 107">
                <a:extLst>
                  <a:ext uri="{FF2B5EF4-FFF2-40B4-BE49-F238E27FC236}">
                    <a16:creationId xmlns:a16="http://schemas.microsoft.com/office/drawing/2014/main" id="{14A7E042-37F8-8055-6B72-447F598707C3}"/>
                  </a:ext>
                </a:extLst>
              </p:cNvPr>
              <p:cNvCxnSpPr>
                <a:cxnSpLocks/>
                <a:stCxn id="484" idx="6"/>
                <a:endCxn id="555" idx="1"/>
              </p:cNvCxnSpPr>
              <p:nvPr/>
            </p:nvCxnSpPr>
            <p:spPr>
              <a:xfrm>
                <a:off x="1364323" y="2556667"/>
                <a:ext cx="899469" cy="89322"/>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0" name="Conexão reta 107">
                <a:extLst>
                  <a:ext uri="{FF2B5EF4-FFF2-40B4-BE49-F238E27FC236}">
                    <a16:creationId xmlns:a16="http://schemas.microsoft.com/office/drawing/2014/main" id="{64DD244D-9DC5-7425-30AA-D61D05D87C5C}"/>
                  </a:ext>
                </a:extLst>
              </p:cNvPr>
              <p:cNvCxnSpPr>
                <a:cxnSpLocks/>
                <a:stCxn id="484" idx="6"/>
                <a:endCxn id="556" idx="1"/>
              </p:cNvCxnSpPr>
              <p:nvPr/>
            </p:nvCxnSpPr>
            <p:spPr>
              <a:xfrm>
                <a:off x="1364323" y="2556667"/>
                <a:ext cx="899469" cy="920156"/>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1" name="Conexão reta 107">
                <a:extLst>
                  <a:ext uri="{FF2B5EF4-FFF2-40B4-BE49-F238E27FC236}">
                    <a16:creationId xmlns:a16="http://schemas.microsoft.com/office/drawing/2014/main" id="{766737ED-6230-6FA3-52BD-4C6A08A32319}"/>
                  </a:ext>
                </a:extLst>
              </p:cNvPr>
              <p:cNvCxnSpPr>
                <a:cxnSpLocks/>
                <a:stCxn id="484" idx="6"/>
                <a:endCxn id="557" idx="1"/>
              </p:cNvCxnSpPr>
              <p:nvPr/>
            </p:nvCxnSpPr>
            <p:spPr>
              <a:xfrm>
                <a:off x="1364323" y="2556667"/>
                <a:ext cx="899469" cy="2558525"/>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2" name="Conexão reta 107">
                <a:extLst>
                  <a:ext uri="{FF2B5EF4-FFF2-40B4-BE49-F238E27FC236}">
                    <a16:creationId xmlns:a16="http://schemas.microsoft.com/office/drawing/2014/main" id="{4DF500CD-74F3-FCF3-5DC2-0217249A8200}"/>
                  </a:ext>
                </a:extLst>
              </p:cNvPr>
              <p:cNvCxnSpPr>
                <a:cxnSpLocks/>
                <a:stCxn id="485" idx="6"/>
                <a:endCxn id="556" idx="1"/>
              </p:cNvCxnSpPr>
              <p:nvPr/>
            </p:nvCxnSpPr>
            <p:spPr>
              <a:xfrm>
                <a:off x="1364323" y="3050104"/>
                <a:ext cx="899469" cy="426719"/>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3" name="Conexão reta 107">
                <a:extLst>
                  <a:ext uri="{FF2B5EF4-FFF2-40B4-BE49-F238E27FC236}">
                    <a16:creationId xmlns:a16="http://schemas.microsoft.com/office/drawing/2014/main" id="{97D3060E-2AC3-F023-DBB4-9C31C82F3F03}"/>
                  </a:ext>
                </a:extLst>
              </p:cNvPr>
              <p:cNvCxnSpPr>
                <a:cxnSpLocks/>
                <a:stCxn id="485" idx="6"/>
                <a:endCxn id="557" idx="1"/>
              </p:cNvCxnSpPr>
              <p:nvPr/>
            </p:nvCxnSpPr>
            <p:spPr>
              <a:xfrm>
                <a:off x="1364323" y="3050104"/>
                <a:ext cx="899469" cy="2065088"/>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4" name="Conexão reta 107">
                <a:extLst>
                  <a:ext uri="{FF2B5EF4-FFF2-40B4-BE49-F238E27FC236}">
                    <a16:creationId xmlns:a16="http://schemas.microsoft.com/office/drawing/2014/main" id="{1FB26E32-2E58-687B-463D-F8FE8DE449DA}"/>
                  </a:ext>
                </a:extLst>
              </p:cNvPr>
              <p:cNvCxnSpPr>
                <a:cxnSpLocks/>
                <a:stCxn id="555" idx="3"/>
                <a:endCxn id="489" idx="2"/>
              </p:cNvCxnSpPr>
              <p:nvPr/>
            </p:nvCxnSpPr>
            <p:spPr>
              <a:xfrm>
                <a:off x="3163380" y="2645989"/>
                <a:ext cx="679393" cy="73863"/>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5" name="Conexão reta 107">
                <a:extLst>
                  <a:ext uri="{FF2B5EF4-FFF2-40B4-BE49-F238E27FC236}">
                    <a16:creationId xmlns:a16="http://schemas.microsoft.com/office/drawing/2014/main" id="{C6B10EEF-D661-37FA-1A80-CD3A6954A0F4}"/>
                  </a:ext>
                </a:extLst>
              </p:cNvPr>
              <p:cNvCxnSpPr>
                <a:cxnSpLocks/>
                <a:stCxn id="555" idx="3"/>
                <a:endCxn id="490" idx="2"/>
              </p:cNvCxnSpPr>
              <p:nvPr/>
            </p:nvCxnSpPr>
            <p:spPr>
              <a:xfrm>
                <a:off x="3163380" y="2645989"/>
                <a:ext cx="679393" cy="567300"/>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6" name="Conexão reta 107">
                <a:extLst>
                  <a:ext uri="{FF2B5EF4-FFF2-40B4-BE49-F238E27FC236}">
                    <a16:creationId xmlns:a16="http://schemas.microsoft.com/office/drawing/2014/main" id="{5C6FC0D9-6095-7AB6-F7AB-28015B542AA4}"/>
                  </a:ext>
                </a:extLst>
              </p:cNvPr>
              <p:cNvCxnSpPr>
                <a:cxnSpLocks/>
                <a:stCxn id="555" idx="3"/>
                <a:endCxn id="491" idx="2"/>
              </p:cNvCxnSpPr>
              <p:nvPr/>
            </p:nvCxnSpPr>
            <p:spPr>
              <a:xfrm>
                <a:off x="3163380" y="2645989"/>
                <a:ext cx="665105" cy="2412769"/>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7" name="Conexão reta 107">
                <a:extLst>
                  <a:ext uri="{FF2B5EF4-FFF2-40B4-BE49-F238E27FC236}">
                    <a16:creationId xmlns:a16="http://schemas.microsoft.com/office/drawing/2014/main" id="{B9104896-4B04-80F6-4C34-CF15DC77FEB6}"/>
                  </a:ext>
                </a:extLst>
              </p:cNvPr>
              <p:cNvCxnSpPr>
                <a:cxnSpLocks/>
                <a:stCxn id="556" idx="3"/>
                <a:endCxn id="489" idx="2"/>
              </p:cNvCxnSpPr>
              <p:nvPr/>
            </p:nvCxnSpPr>
            <p:spPr>
              <a:xfrm flipV="1">
                <a:off x="3163380" y="2719852"/>
                <a:ext cx="679393" cy="756971"/>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8" name="Conexão reta 107">
                <a:extLst>
                  <a:ext uri="{FF2B5EF4-FFF2-40B4-BE49-F238E27FC236}">
                    <a16:creationId xmlns:a16="http://schemas.microsoft.com/office/drawing/2014/main" id="{114CEE7D-0098-886C-7ED1-E2471A424BBA}"/>
                  </a:ext>
                </a:extLst>
              </p:cNvPr>
              <p:cNvCxnSpPr>
                <a:cxnSpLocks/>
                <a:stCxn id="556" idx="3"/>
                <a:endCxn id="490" idx="2"/>
              </p:cNvCxnSpPr>
              <p:nvPr/>
            </p:nvCxnSpPr>
            <p:spPr>
              <a:xfrm flipV="1">
                <a:off x="3163380" y="3213289"/>
                <a:ext cx="679393" cy="263534"/>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9" name="Conexão reta 107">
                <a:extLst>
                  <a:ext uri="{FF2B5EF4-FFF2-40B4-BE49-F238E27FC236}">
                    <a16:creationId xmlns:a16="http://schemas.microsoft.com/office/drawing/2014/main" id="{7487CD30-12C8-50ED-0849-1752CD227B6C}"/>
                  </a:ext>
                </a:extLst>
              </p:cNvPr>
              <p:cNvCxnSpPr>
                <a:cxnSpLocks/>
                <a:stCxn id="556" idx="3"/>
                <a:endCxn id="491" idx="2"/>
              </p:cNvCxnSpPr>
              <p:nvPr/>
            </p:nvCxnSpPr>
            <p:spPr>
              <a:xfrm>
                <a:off x="3163380" y="3476823"/>
                <a:ext cx="665105" cy="1581935"/>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0" name="Conexão reta 107">
                <a:extLst>
                  <a:ext uri="{FF2B5EF4-FFF2-40B4-BE49-F238E27FC236}">
                    <a16:creationId xmlns:a16="http://schemas.microsoft.com/office/drawing/2014/main" id="{FC9A63FB-72FF-D168-804D-A28067CDBA68}"/>
                  </a:ext>
                </a:extLst>
              </p:cNvPr>
              <p:cNvCxnSpPr>
                <a:cxnSpLocks/>
                <a:stCxn id="557" idx="3"/>
                <a:endCxn id="489" idx="2"/>
              </p:cNvCxnSpPr>
              <p:nvPr/>
            </p:nvCxnSpPr>
            <p:spPr>
              <a:xfrm flipV="1">
                <a:off x="3163380" y="2719852"/>
                <a:ext cx="679393" cy="2395340"/>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1" name="Conexão reta 107">
                <a:extLst>
                  <a:ext uri="{FF2B5EF4-FFF2-40B4-BE49-F238E27FC236}">
                    <a16:creationId xmlns:a16="http://schemas.microsoft.com/office/drawing/2014/main" id="{556A6671-E000-7A2B-605A-5FCCCA48B56C}"/>
                  </a:ext>
                </a:extLst>
              </p:cNvPr>
              <p:cNvCxnSpPr>
                <a:cxnSpLocks/>
                <a:stCxn id="557" idx="3"/>
                <a:endCxn id="490" idx="2"/>
              </p:cNvCxnSpPr>
              <p:nvPr/>
            </p:nvCxnSpPr>
            <p:spPr>
              <a:xfrm flipV="1">
                <a:off x="3163380" y="3213289"/>
                <a:ext cx="679393" cy="1901903"/>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2" name="Conexão reta 107">
                <a:extLst>
                  <a:ext uri="{FF2B5EF4-FFF2-40B4-BE49-F238E27FC236}">
                    <a16:creationId xmlns:a16="http://schemas.microsoft.com/office/drawing/2014/main" id="{E63A494F-FF32-ED5D-4213-8910B1FD7D7D}"/>
                  </a:ext>
                </a:extLst>
              </p:cNvPr>
              <p:cNvCxnSpPr>
                <a:cxnSpLocks/>
                <a:stCxn id="557" idx="3"/>
                <a:endCxn id="491" idx="2"/>
              </p:cNvCxnSpPr>
              <p:nvPr/>
            </p:nvCxnSpPr>
            <p:spPr>
              <a:xfrm flipV="1">
                <a:off x="3163380" y="5058758"/>
                <a:ext cx="665105" cy="56434"/>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3" name="Conexão reta 107">
                <a:extLst>
                  <a:ext uri="{FF2B5EF4-FFF2-40B4-BE49-F238E27FC236}">
                    <a16:creationId xmlns:a16="http://schemas.microsoft.com/office/drawing/2014/main" id="{6D5FB6CD-F603-CDDE-62E4-38012983EC3E}"/>
                  </a:ext>
                </a:extLst>
              </p:cNvPr>
              <p:cNvCxnSpPr>
                <a:cxnSpLocks/>
              </p:cNvCxnSpPr>
              <p:nvPr/>
            </p:nvCxnSpPr>
            <p:spPr>
              <a:xfrm>
                <a:off x="5683805" y="2656412"/>
                <a:ext cx="679393" cy="73863"/>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4" name="Conexão reta 107">
                <a:extLst>
                  <a:ext uri="{FF2B5EF4-FFF2-40B4-BE49-F238E27FC236}">
                    <a16:creationId xmlns:a16="http://schemas.microsoft.com/office/drawing/2014/main" id="{F1B680FF-543F-347E-3213-ED2029A2DF6F}"/>
                  </a:ext>
                </a:extLst>
              </p:cNvPr>
              <p:cNvCxnSpPr>
                <a:cxnSpLocks/>
              </p:cNvCxnSpPr>
              <p:nvPr/>
            </p:nvCxnSpPr>
            <p:spPr>
              <a:xfrm>
                <a:off x="5683805" y="2656412"/>
                <a:ext cx="679393" cy="567300"/>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5" name="Conexão reta 107">
                <a:extLst>
                  <a:ext uri="{FF2B5EF4-FFF2-40B4-BE49-F238E27FC236}">
                    <a16:creationId xmlns:a16="http://schemas.microsoft.com/office/drawing/2014/main" id="{8EEDB07A-8DA5-87F3-A0A4-72B87EBF1613}"/>
                  </a:ext>
                </a:extLst>
              </p:cNvPr>
              <p:cNvCxnSpPr>
                <a:cxnSpLocks/>
              </p:cNvCxnSpPr>
              <p:nvPr/>
            </p:nvCxnSpPr>
            <p:spPr>
              <a:xfrm>
                <a:off x="5683805" y="2656412"/>
                <a:ext cx="665105" cy="2412769"/>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6" name="Conexão reta 107">
                <a:extLst>
                  <a:ext uri="{FF2B5EF4-FFF2-40B4-BE49-F238E27FC236}">
                    <a16:creationId xmlns:a16="http://schemas.microsoft.com/office/drawing/2014/main" id="{ABCBACF0-ADA4-E809-8F7E-1E0DAE23C9A0}"/>
                  </a:ext>
                </a:extLst>
              </p:cNvPr>
              <p:cNvCxnSpPr>
                <a:cxnSpLocks/>
              </p:cNvCxnSpPr>
              <p:nvPr/>
            </p:nvCxnSpPr>
            <p:spPr>
              <a:xfrm flipV="1">
                <a:off x="5683805" y="2730275"/>
                <a:ext cx="679393" cy="756971"/>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7" name="Conexão reta 107">
                <a:extLst>
                  <a:ext uri="{FF2B5EF4-FFF2-40B4-BE49-F238E27FC236}">
                    <a16:creationId xmlns:a16="http://schemas.microsoft.com/office/drawing/2014/main" id="{CC311017-A1CD-EFDF-1484-09A199D7BAE6}"/>
                  </a:ext>
                </a:extLst>
              </p:cNvPr>
              <p:cNvCxnSpPr>
                <a:cxnSpLocks/>
              </p:cNvCxnSpPr>
              <p:nvPr/>
            </p:nvCxnSpPr>
            <p:spPr>
              <a:xfrm flipV="1">
                <a:off x="5683805" y="3223712"/>
                <a:ext cx="679393" cy="263534"/>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8" name="Conexão reta 107">
                <a:extLst>
                  <a:ext uri="{FF2B5EF4-FFF2-40B4-BE49-F238E27FC236}">
                    <a16:creationId xmlns:a16="http://schemas.microsoft.com/office/drawing/2014/main" id="{D4455C32-CC32-6E99-DF3B-3C3D145022CA}"/>
                  </a:ext>
                </a:extLst>
              </p:cNvPr>
              <p:cNvCxnSpPr>
                <a:cxnSpLocks/>
              </p:cNvCxnSpPr>
              <p:nvPr/>
            </p:nvCxnSpPr>
            <p:spPr>
              <a:xfrm>
                <a:off x="5683805" y="3487246"/>
                <a:ext cx="665105" cy="1581935"/>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9" name="Conexão reta 107">
                <a:extLst>
                  <a:ext uri="{FF2B5EF4-FFF2-40B4-BE49-F238E27FC236}">
                    <a16:creationId xmlns:a16="http://schemas.microsoft.com/office/drawing/2014/main" id="{D1780DC4-6579-4B1E-7D62-75907BB968E2}"/>
                  </a:ext>
                </a:extLst>
              </p:cNvPr>
              <p:cNvCxnSpPr>
                <a:cxnSpLocks/>
              </p:cNvCxnSpPr>
              <p:nvPr/>
            </p:nvCxnSpPr>
            <p:spPr>
              <a:xfrm flipV="1">
                <a:off x="5683805" y="2730275"/>
                <a:ext cx="679393" cy="2395340"/>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0" name="Conexão reta 107">
                <a:extLst>
                  <a:ext uri="{FF2B5EF4-FFF2-40B4-BE49-F238E27FC236}">
                    <a16:creationId xmlns:a16="http://schemas.microsoft.com/office/drawing/2014/main" id="{5850938A-31A7-6634-BD1E-D932ABADEB51}"/>
                  </a:ext>
                </a:extLst>
              </p:cNvPr>
              <p:cNvCxnSpPr>
                <a:cxnSpLocks/>
              </p:cNvCxnSpPr>
              <p:nvPr/>
            </p:nvCxnSpPr>
            <p:spPr>
              <a:xfrm flipV="1">
                <a:off x="5683805" y="3223712"/>
                <a:ext cx="679393" cy="1901903"/>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1" name="Conexão reta 107">
                <a:extLst>
                  <a:ext uri="{FF2B5EF4-FFF2-40B4-BE49-F238E27FC236}">
                    <a16:creationId xmlns:a16="http://schemas.microsoft.com/office/drawing/2014/main" id="{66E09C93-21F6-9E22-F84F-416B904CCB32}"/>
                  </a:ext>
                </a:extLst>
              </p:cNvPr>
              <p:cNvCxnSpPr>
                <a:cxnSpLocks/>
              </p:cNvCxnSpPr>
              <p:nvPr/>
            </p:nvCxnSpPr>
            <p:spPr>
              <a:xfrm flipV="1">
                <a:off x="5683805" y="5069181"/>
                <a:ext cx="665105" cy="56434"/>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2" name="Conexão reta 107">
                <a:extLst>
                  <a:ext uri="{FF2B5EF4-FFF2-40B4-BE49-F238E27FC236}">
                    <a16:creationId xmlns:a16="http://schemas.microsoft.com/office/drawing/2014/main" id="{BC97BCC0-9562-6EEC-E8C6-B030734B3A13}"/>
                  </a:ext>
                </a:extLst>
              </p:cNvPr>
              <p:cNvCxnSpPr>
                <a:cxnSpLocks/>
                <a:stCxn id="491" idx="6"/>
                <a:endCxn id="552" idx="1"/>
              </p:cNvCxnSpPr>
              <p:nvPr/>
            </p:nvCxnSpPr>
            <p:spPr>
              <a:xfrm flipV="1">
                <a:off x="4188485" y="3464601"/>
                <a:ext cx="599654" cy="1594157"/>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3" name="Conexão reta 107">
                <a:extLst>
                  <a:ext uri="{FF2B5EF4-FFF2-40B4-BE49-F238E27FC236}">
                    <a16:creationId xmlns:a16="http://schemas.microsoft.com/office/drawing/2014/main" id="{7273B790-7200-2068-2B4D-B5F1F6B6A657}"/>
                  </a:ext>
                </a:extLst>
              </p:cNvPr>
              <p:cNvCxnSpPr>
                <a:cxnSpLocks/>
                <a:stCxn id="491" idx="6"/>
                <a:endCxn id="553" idx="1"/>
              </p:cNvCxnSpPr>
              <p:nvPr/>
            </p:nvCxnSpPr>
            <p:spPr>
              <a:xfrm>
                <a:off x="4188485" y="5058758"/>
                <a:ext cx="599654" cy="53542"/>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4" name="Conexão reta 107">
                <a:extLst>
                  <a:ext uri="{FF2B5EF4-FFF2-40B4-BE49-F238E27FC236}">
                    <a16:creationId xmlns:a16="http://schemas.microsoft.com/office/drawing/2014/main" id="{76597F66-9C29-F5EE-081A-EE62CB831347}"/>
                  </a:ext>
                </a:extLst>
              </p:cNvPr>
              <p:cNvCxnSpPr>
                <a:cxnSpLocks/>
                <a:stCxn id="491" idx="6"/>
                <a:endCxn id="551" idx="1"/>
              </p:cNvCxnSpPr>
              <p:nvPr/>
            </p:nvCxnSpPr>
            <p:spPr>
              <a:xfrm flipV="1">
                <a:off x="4188485" y="2645989"/>
                <a:ext cx="599654" cy="2412769"/>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5" name="Conexão reta 107">
                <a:extLst>
                  <a:ext uri="{FF2B5EF4-FFF2-40B4-BE49-F238E27FC236}">
                    <a16:creationId xmlns:a16="http://schemas.microsoft.com/office/drawing/2014/main" id="{8773D968-7B63-AB84-E1C8-B4DB5563DD10}"/>
                  </a:ext>
                </a:extLst>
              </p:cNvPr>
              <p:cNvCxnSpPr>
                <a:cxnSpLocks/>
                <a:stCxn id="490" idx="6"/>
                <a:endCxn id="551" idx="1"/>
              </p:cNvCxnSpPr>
              <p:nvPr/>
            </p:nvCxnSpPr>
            <p:spPr>
              <a:xfrm flipV="1">
                <a:off x="4202773" y="2645989"/>
                <a:ext cx="585366" cy="567300"/>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6" name="Conexão reta 107">
                <a:extLst>
                  <a:ext uri="{FF2B5EF4-FFF2-40B4-BE49-F238E27FC236}">
                    <a16:creationId xmlns:a16="http://schemas.microsoft.com/office/drawing/2014/main" id="{4B9C23E5-0F0F-69CA-8AC9-CEE982E29359}"/>
                  </a:ext>
                </a:extLst>
              </p:cNvPr>
              <p:cNvCxnSpPr>
                <a:cxnSpLocks/>
                <a:stCxn id="490" idx="6"/>
                <a:endCxn id="552" idx="1"/>
              </p:cNvCxnSpPr>
              <p:nvPr/>
            </p:nvCxnSpPr>
            <p:spPr>
              <a:xfrm>
                <a:off x="4202773" y="3213289"/>
                <a:ext cx="585366" cy="251312"/>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7" name="Conexão reta 107">
                <a:extLst>
                  <a:ext uri="{FF2B5EF4-FFF2-40B4-BE49-F238E27FC236}">
                    <a16:creationId xmlns:a16="http://schemas.microsoft.com/office/drawing/2014/main" id="{C0293C70-E8A2-F814-00EC-47180E4F2C43}"/>
                  </a:ext>
                </a:extLst>
              </p:cNvPr>
              <p:cNvCxnSpPr>
                <a:cxnSpLocks/>
                <a:stCxn id="490" idx="6"/>
                <a:endCxn id="553" idx="1"/>
              </p:cNvCxnSpPr>
              <p:nvPr/>
            </p:nvCxnSpPr>
            <p:spPr>
              <a:xfrm>
                <a:off x="4202773" y="3213289"/>
                <a:ext cx="585366" cy="1899011"/>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8" name="Conexão reta 107">
                <a:extLst>
                  <a:ext uri="{FF2B5EF4-FFF2-40B4-BE49-F238E27FC236}">
                    <a16:creationId xmlns:a16="http://schemas.microsoft.com/office/drawing/2014/main" id="{1E52F9CD-7633-2253-D2CE-32A3C659B137}"/>
                  </a:ext>
                </a:extLst>
              </p:cNvPr>
              <p:cNvCxnSpPr>
                <a:cxnSpLocks/>
                <a:stCxn id="489" idx="6"/>
                <a:endCxn id="551" idx="1"/>
              </p:cNvCxnSpPr>
              <p:nvPr/>
            </p:nvCxnSpPr>
            <p:spPr>
              <a:xfrm flipV="1">
                <a:off x="4202773" y="2645989"/>
                <a:ext cx="585366" cy="73863"/>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9" name="Conexão reta 107">
                <a:extLst>
                  <a:ext uri="{FF2B5EF4-FFF2-40B4-BE49-F238E27FC236}">
                    <a16:creationId xmlns:a16="http://schemas.microsoft.com/office/drawing/2014/main" id="{0BDFA8C0-4328-C220-3248-9619678A5599}"/>
                  </a:ext>
                </a:extLst>
              </p:cNvPr>
              <p:cNvCxnSpPr>
                <a:cxnSpLocks/>
                <a:stCxn id="489" idx="6"/>
                <a:endCxn id="552" idx="1"/>
              </p:cNvCxnSpPr>
              <p:nvPr/>
            </p:nvCxnSpPr>
            <p:spPr>
              <a:xfrm>
                <a:off x="4202773" y="2719852"/>
                <a:ext cx="585366" cy="744749"/>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0" name="Conexão reta 107">
                <a:extLst>
                  <a:ext uri="{FF2B5EF4-FFF2-40B4-BE49-F238E27FC236}">
                    <a16:creationId xmlns:a16="http://schemas.microsoft.com/office/drawing/2014/main" id="{2C63C1CB-735A-BED7-2400-ECC2448DABD6}"/>
                  </a:ext>
                </a:extLst>
              </p:cNvPr>
              <p:cNvCxnSpPr>
                <a:cxnSpLocks/>
                <a:stCxn id="489" idx="6"/>
                <a:endCxn id="553" idx="1"/>
              </p:cNvCxnSpPr>
              <p:nvPr/>
            </p:nvCxnSpPr>
            <p:spPr>
              <a:xfrm>
                <a:off x="4202773" y="2719852"/>
                <a:ext cx="585366" cy="2392448"/>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1" name="Conexão reta 107">
                <a:extLst>
                  <a:ext uri="{FF2B5EF4-FFF2-40B4-BE49-F238E27FC236}">
                    <a16:creationId xmlns:a16="http://schemas.microsoft.com/office/drawing/2014/main" id="{177FC86A-1776-D426-0ABE-0FE4674DC3F3}"/>
                  </a:ext>
                </a:extLst>
              </p:cNvPr>
              <p:cNvCxnSpPr>
                <a:cxnSpLocks/>
              </p:cNvCxnSpPr>
              <p:nvPr/>
            </p:nvCxnSpPr>
            <p:spPr>
              <a:xfrm flipV="1">
                <a:off x="6717080" y="3482673"/>
                <a:ext cx="599654" cy="1594157"/>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2" name="Conexão reta 107">
                <a:extLst>
                  <a:ext uri="{FF2B5EF4-FFF2-40B4-BE49-F238E27FC236}">
                    <a16:creationId xmlns:a16="http://schemas.microsoft.com/office/drawing/2014/main" id="{C84C8676-571A-EFCE-23F7-0F2097E8F3DD}"/>
                  </a:ext>
                </a:extLst>
              </p:cNvPr>
              <p:cNvCxnSpPr>
                <a:cxnSpLocks/>
              </p:cNvCxnSpPr>
              <p:nvPr/>
            </p:nvCxnSpPr>
            <p:spPr>
              <a:xfrm>
                <a:off x="6717080" y="5076830"/>
                <a:ext cx="599654" cy="53542"/>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3" name="Conexão reta 107">
                <a:extLst>
                  <a:ext uri="{FF2B5EF4-FFF2-40B4-BE49-F238E27FC236}">
                    <a16:creationId xmlns:a16="http://schemas.microsoft.com/office/drawing/2014/main" id="{2B235C92-EFCF-856A-B923-D552A9D7A664}"/>
                  </a:ext>
                </a:extLst>
              </p:cNvPr>
              <p:cNvCxnSpPr>
                <a:cxnSpLocks/>
              </p:cNvCxnSpPr>
              <p:nvPr/>
            </p:nvCxnSpPr>
            <p:spPr>
              <a:xfrm flipV="1">
                <a:off x="6717080" y="2664061"/>
                <a:ext cx="599654" cy="2412769"/>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4" name="Conexão reta 107">
                <a:extLst>
                  <a:ext uri="{FF2B5EF4-FFF2-40B4-BE49-F238E27FC236}">
                    <a16:creationId xmlns:a16="http://schemas.microsoft.com/office/drawing/2014/main" id="{2B0F9EE7-6E55-62CE-01E8-D628DB4E7464}"/>
                  </a:ext>
                </a:extLst>
              </p:cNvPr>
              <p:cNvCxnSpPr>
                <a:cxnSpLocks/>
              </p:cNvCxnSpPr>
              <p:nvPr/>
            </p:nvCxnSpPr>
            <p:spPr>
              <a:xfrm flipV="1">
                <a:off x="6731368" y="2664061"/>
                <a:ext cx="585366" cy="567300"/>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5" name="Conexão reta 107">
                <a:extLst>
                  <a:ext uri="{FF2B5EF4-FFF2-40B4-BE49-F238E27FC236}">
                    <a16:creationId xmlns:a16="http://schemas.microsoft.com/office/drawing/2014/main" id="{2CC18900-43EB-328E-D3EE-EEDCD5E507B1}"/>
                  </a:ext>
                </a:extLst>
              </p:cNvPr>
              <p:cNvCxnSpPr>
                <a:cxnSpLocks/>
              </p:cNvCxnSpPr>
              <p:nvPr/>
            </p:nvCxnSpPr>
            <p:spPr>
              <a:xfrm>
                <a:off x="6731368" y="3231361"/>
                <a:ext cx="585366" cy="251312"/>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6" name="Conexão reta 107">
                <a:extLst>
                  <a:ext uri="{FF2B5EF4-FFF2-40B4-BE49-F238E27FC236}">
                    <a16:creationId xmlns:a16="http://schemas.microsoft.com/office/drawing/2014/main" id="{1EE7BAA0-5439-E8AD-6FDF-514AEDBC60E0}"/>
                  </a:ext>
                </a:extLst>
              </p:cNvPr>
              <p:cNvCxnSpPr>
                <a:cxnSpLocks/>
              </p:cNvCxnSpPr>
              <p:nvPr/>
            </p:nvCxnSpPr>
            <p:spPr>
              <a:xfrm>
                <a:off x="6731368" y="3231361"/>
                <a:ext cx="585366" cy="1899011"/>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7" name="Conexão reta 107">
                <a:extLst>
                  <a:ext uri="{FF2B5EF4-FFF2-40B4-BE49-F238E27FC236}">
                    <a16:creationId xmlns:a16="http://schemas.microsoft.com/office/drawing/2014/main" id="{F43ABD5D-3D2F-B042-592A-1EF2689195B9}"/>
                  </a:ext>
                </a:extLst>
              </p:cNvPr>
              <p:cNvCxnSpPr>
                <a:cxnSpLocks/>
              </p:cNvCxnSpPr>
              <p:nvPr/>
            </p:nvCxnSpPr>
            <p:spPr>
              <a:xfrm flipV="1">
                <a:off x="6731368" y="2664061"/>
                <a:ext cx="585366" cy="73863"/>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8" name="Conexão reta 107">
                <a:extLst>
                  <a:ext uri="{FF2B5EF4-FFF2-40B4-BE49-F238E27FC236}">
                    <a16:creationId xmlns:a16="http://schemas.microsoft.com/office/drawing/2014/main" id="{27F4202F-7FDB-CD57-4EC9-AF29738D61DA}"/>
                  </a:ext>
                </a:extLst>
              </p:cNvPr>
              <p:cNvCxnSpPr>
                <a:cxnSpLocks/>
              </p:cNvCxnSpPr>
              <p:nvPr/>
            </p:nvCxnSpPr>
            <p:spPr>
              <a:xfrm>
                <a:off x="6731368" y="2737924"/>
                <a:ext cx="585366" cy="744749"/>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9" name="Conexão reta 107">
                <a:extLst>
                  <a:ext uri="{FF2B5EF4-FFF2-40B4-BE49-F238E27FC236}">
                    <a16:creationId xmlns:a16="http://schemas.microsoft.com/office/drawing/2014/main" id="{14125D78-33FC-C672-8BC4-E11C07CC174E}"/>
                  </a:ext>
                </a:extLst>
              </p:cNvPr>
              <p:cNvCxnSpPr>
                <a:cxnSpLocks/>
              </p:cNvCxnSpPr>
              <p:nvPr/>
            </p:nvCxnSpPr>
            <p:spPr>
              <a:xfrm>
                <a:off x="6731368" y="2737924"/>
                <a:ext cx="585366" cy="2392448"/>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0" name="CaixaDeTexto 549">
                    <a:extLst>
                      <a:ext uri="{FF2B5EF4-FFF2-40B4-BE49-F238E27FC236}">
                        <a16:creationId xmlns:a16="http://schemas.microsoft.com/office/drawing/2014/main" id="{F8C32D7C-7FDC-BAAB-EA43-FC086AAA1DF6}"/>
                      </a:ext>
                    </a:extLst>
                  </p:cNvPr>
                  <p:cNvSpPr txBox="1"/>
                  <p:nvPr/>
                </p:nvSpPr>
                <p:spPr>
                  <a:xfrm>
                    <a:off x="5176149" y="4112201"/>
                    <a:ext cx="123575" cy="2875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i="1" smtClean="0">
                              <a:latin typeface="Cambria Math" panose="02040503050406030204" pitchFamily="18" charset="0"/>
                            </a:rPr>
                            <m:t>⋮</m:t>
                          </m:r>
                        </m:oMath>
                      </m:oMathPara>
                    </a14:m>
                    <a:endParaRPr lang="en-US" sz="800" dirty="0"/>
                  </a:p>
                </p:txBody>
              </p:sp>
            </mc:Choice>
            <mc:Fallback xmlns="">
              <p:sp>
                <p:nvSpPr>
                  <p:cNvPr id="550" name="CaixaDeTexto 549">
                    <a:extLst>
                      <a:ext uri="{FF2B5EF4-FFF2-40B4-BE49-F238E27FC236}">
                        <a16:creationId xmlns:a16="http://schemas.microsoft.com/office/drawing/2014/main" id="{F8C32D7C-7FDC-BAAB-EA43-FC086AAA1DF6}"/>
                      </a:ext>
                    </a:extLst>
                  </p:cNvPr>
                  <p:cNvSpPr txBox="1">
                    <a:spLocks noRot="1" noChangeAspect="1" noMove="1" noResize="1" noEditPoints="1" noAdjustHandles="1" noChangeArrowheads="1" noChangeShapeType="1" noTextEdit="1"/>
                  </p:cNvSpPr>
                  <p:nvPr/>
                </p:nvSpPr>
                <p:spPr>
                  <a:xfrm>
                    <a:off x="5176149" y="4112201"/>
                    <a:ext cx="123575" cy="287588"/>
                  </a:xfrm>
                  <a:prstGeom prst="rect">
                    <a:avLst/>
                  </a:prstGeom>
                  <a:blipFill>
                    <a:blip r:embed="rId7"/>
                    <a:stretch>
                      <a:fillRect t="-40000" b="-40000"/>
                    </a:stretch>
                  </a:blipFill>
                </p:spPr>
                <p:txBody>
                  <a:bodyPr/>
                  <a:lstStyle/>
                  <a:p>
                    <a:r>
                      <a:rPr lang="en-US">
                        <a:noFill/>
                      </a:rPr>
                      <a:t> </a:t>
                    </a:r>
                  </a:p>
                </p:txBody>
              </p:sp>
            </mc:Fallback>
          </mc:AlternateContent>
          <p:sp>
            <p:nvSpPr>
              <p:cNvPr id="551" name="Retângulo: Cantos Arredondados 136">
                <a:extLst>
                  <a:ext uri="{FF2B5EF4-FFF2-40B4-BE49-F238E27FC236}">
                    <a16:creationId xmlns:a16="http://schemas.microsoft.com/office/drawing/2014/main" id="{44E8E39A-FEB0-4B38-2672-79D2CDE92096}"/>
                  </a:ext>
                </a:extLst>
              </p:cNvPr>
              <p:cNvSpPr/>
              <p:nvPr/>
            </p:nvSpPr>
            <p:spPr>
              <a:xfrm>
                <a:off x="4788139" y="2399270"/>
                <a:ext cx="899588" cy="49343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600" b="1" dirty="0">
                    <a:solidFill>
                      <a:schemeClr val="tx1"/>
                    </a:solidFill>
                    <a:latin typeface="-apple-system"/>
                  </a:rPr>
                  <a:t>LSTM </a:t>
                </a:r>
                <a:r>
                  <a:rPr lang="pt-PT" sz="600" b="1" dirty="0" err="1">
                    <a:solidFill>
                      <a:schemeClr val="tx1"/>
                    </a:solidFill>
                    <a:latin typeface="-apple-system"/>
                  </a:rPr>
                  <a:t>cell</a:t>
                </a:r>
                <a:endParaRPr lang="pt-PT" sz="600" b="1" dirty="0">
                  <a:solidFill>
                    <a:schemeClr val="tx1"/>
                  </a:solidFill>
                  <a:latin typeface="-apple-system"/>
                </a:endParaRPr>
              </a:p>
            </p:txBody>
          </p:sp>
          <p:sp>
            <p:nvSpPr>
              <p:cNvPr id="552" name="Retângulo: Cantos Arredondados 136">
                <a:extLst>
                  <a:ext uri="{FF2B5EF4-FFF2-40B4-BE49-F238E27FC236}">
                    <a16:creationId xmlns:a16="http://schemas.microsoft.com/office/drawing/2014/main" id="{EF6D9EBE-1DD3-ABAD-8955-B0D069C21BBE}"/>
                  </a:ext>
                </a:extLst>
              </p:cNvPr>
              <p:cNvSpPr/>
              <p:nvPr/>
            </p:nvSpPr>
            <p:spPr>
              <a:xfrm>
                <a:off x="4788139" y="3217882"/>
                <a:ext cx="899588" cy="49343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600" b="1" dirty="0">
                    <a:solidFill>
                      <a:schemeClr val="tx1"/>
                    </a:solidFill>
                    <a:latin typeface="-apple-system"/>
                  </a:rPr>
                  <a:t>LSTM </a:t>
                </a:r>
                <a:r>
                  <a:rPr lang="pt-PT" sz="600" b="1" dirty="0" err="1">
                    <a:solidFill>
                      <a:schemeClr val="tx1"/>
                    </a:solidFill>
                    <a:latin typeface="-apple-system"/>
                  </a:rPr>
                  <a:t>cell</a:t>
                </a:r>
                <a:endParaRPr lang="pt-PT" sz="600" b="1" dirty="0">
                  <a:solidFill>
                    <a:schemeClr val="tx1"/>
                  </a:solidFill>
                  <a:latin typeface="-apple-system"/>
                </a:endParaRPr>
              </a:p>
            </p:txBody>
          </p:sp>
          <p:sp>
            <p:nvSpPr>
              <p:cNvPr id="553" name="Retângulo: Cantos Arredondados 136">
                <a:extLst>
                  <a:ext uri="{FF2B5EF4-FFF2-40B4-BE49-F238E27FC236}">
                    <a16:creationId xmlns:a16="http://schemas.microsoft.com/office/drawing/2014/main" id="{68FF6A20-6002-81C6-A39A-520E3B6AF008}"/>
                  </a:ext>
                </a:extLst>
              </p:cNvPr>
              <p:cNvSpPr/>
              <p:nvPr/>
            </p:nvSpPr>
            <p:spPr>
              <a:xfrm>
                <a:off x="4788139" y="4865581"/>
                <a:ext cx="899588" cy="49343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600" b="1" dirty="0">
                    <a:solidFill>
                      <a:schemeClr val="tx1"/>
                    </a:solidFill>
                    <a:latin typeface="-apple-system"/>
                  </a:rPr>
                  <a:t>LSTM </a:t>
                </a:r>
                <a:r>
                  <a:rPr lang="pt-PT" sz="600" b="1" dirty="0" err="1">
                    <a:solidFill>
                      <a:schemeClr val="tx1"/>
                    </a:solidFill>
                    <a:latin typeface="-apple-system"/>
                  </a:rPr>
                  <a:t>cell</a:t>
                </a:r>
                <a:endParaRPr lang="pt-PT" sz="600" b="1" dirty="0">
                  <a:solidFill>
                    <a:schemeClr val="tx1"/>
                  </a:solidFill>
                  <a:latin typeface="-apple-system"/>
                </a:endParaRPr>
              </a:p>
            </p:txBody>
          </p:sp>
          <mc:AlternateContent xmlns:mc="http://schemas.openxmlformats.org/markup-compatibility/2006" xmlns:a14="http://schemas.microsoft.com/office/drawing/2010/main">
            <mc:Choice Requires="a14">
              <p:sp>
                <p:nvSpPr>
                  <p:cNvPr id="554" name="CaixaDeTexto 553">
                    <a:extLst>
                      <a:ext uri="{FF2B5EF4-FFF2-40B4-BE49-F238E27FC236}">
                        <a16:creationId xmlns:a16="http://schemas.microsoft.com/office/drawing/2014/main" id="{B7785626-5992-7A5B-3B41-3946DF217E9D}"/>
                      </a:ext>
                    </a:extLst>
                  </p:cNvPr>
                  <p:cNvSpPr txBox="1"/>
                  <p:nvPr/>
                </p:nvSpPr>
                <p:spPr>
                  <a:xfrm>
                    <a:off x="2658263" y="4129492"/>
                    <a:ext cx="123575" cy="2875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i="1" smtClean="0">
                              <a:latin typeface="Cambria Math" panose="02040503050406030204" pitchFamily="18" charset="0"/>
                            </a:rPr>
                            <m:t>⋮</m:t>
                          </m:r>
                        </m:oMath>
                      </m:oMathPara>
                    </a14:m>
                    <a:endParaRPr lang="en-US" sz="800" dirty="0"/>
                  </a:p>
                </p:txBody>
              </p:sp>
            </mc:Choice>
            <mc:Fallback xmlns="">
              <p:sp>
                <p:nvSpPr>
                  <p:cNvPr id="554" name="CaixaDeTexto 553">
                    <a:extLst>
                      <a:ext uri="{FF2B5EF4-FFF2-40B4-BE49-F238E27FC236}">
                        <a16:creationId xmlns:a16="http://schemas.microsoft.com/office/drawing/2014/main" id="{B7785626-5992-7A5B-3B41-3946DF217E9D}"/>
                      </a:ext>
                    </a:extLst>
                  </p:cNvPr>
                  <p:cNvSpPr txBox="1">
                    <a:spLocks noRot="1" noChangeAspect="1" noMove="1" noResize="1" noEditPoints="1" noAdjustHandles="1" noChangeArrowheads="1" noChangeShapeType="1" noTextEdit="1"/>
                  </p:cNvSpPr>
                  <p:nvPr/>
                </p:nvSpPr>
                <p:spPr>
                  <a:xfrm>
                    <a:off x="2658263" y="4129492"/>
                    <a:ext cx="123575" cy="287588"/>
                  </a:xfrm>
                  <a:prstGeom prst="rect">
                    <a:avLst/>
                  </a:prstGeom>
                  <a:blipFill>
                    <a:blip r:embed="rId9"/>
                    <a:stretch>
                      <a:fillRect t="-40000" b="-40000"/>
                    </a:stretch>
                  </a:blipFill>
                </p:spPr>
                <p:txBody>
                  <a:bodyPr/>
                  <a:lstStyle/>
                  <a:p>
                    <a:r>
                      <a:rPr lang="en-US">
                        <a:noFill/>
                      </a:rPr>
                      <a:t> </a:t>
                    </a:r>
                  </a:p>
                </p:txBody>
              </p:sp>
            </mc:Fallback>
          </mc:AlternateContent>
          <p:sp>
            <p:nvSpPr>
              <p:cNvPr id="555" name="Retângulo: Cantos Arredondados 136">
                <a:extLst>
                  <a:ext uri="{FF2B5EF4-FFF2-40B4-BE49-F238E27FC236}">
                    <a16:creationId xmlns:a16="http://schemas.microsoft.com/office/drawing/2014/main" id="{635715B0-73DD-4FFA-F86A-7E4FDE918B42}"/>
                  </a:ext>
                </a:extLst>
              </p:cNvPr>
              <p:cNvSpPr/>
              <p:nvPr/>
            </p:nvSpPr>
            <p:spPr>
              <a:xfrm>
                <a:off x="2263792" y="2399270"/>
                <a:ext cx="899588" cy="49343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600" b="1" dirty="0">
                    <a:solidFill>
                      <a:schemeClr val="tx1"/>
                    </a:solidFill>
                    <a:latin typeface="-apple-system"/>
                  </a:rPr>
                  <a:t>LSTM </a:t>
                </a:r>
                <a:r>
                  <a:rPr lang="pt-PT" sz="600" b="1" dirty="0" err="1">
                    <a:solidFill>
                      <a:schemeClr val="tx1"/>
                    </a:solidFill>
                    <a:latin typeface="-apple-system"/>
                  </a:rPr>
                  <a:t>cell</a:t>
                </a:r>
                <a:endParaRPr lang="pt-PT" sz="600" b="1" dirty="0">
                  <a:solidFill>
                    <a:schemeClr val="tx1"/>
                  </a:solidFill>
                  <a:latin typeface="-apple-system"/>
                </a:endParaRPr>
              </a:p>
            </p:txBody>
          </p:sp>
          <p:sp>
            <p:nvSpPr>
              <p:cNvPr id="556" name="Retângulo: Cantos Arredondados 136">
                <a:extLst>
                  <a:ext uri="{FF2B5EF4-FFF2-40B4-BE49-F238E27FC236}">
                    <a16:creationId xmlns:a16="http://schemas.microsoft.com/office/drawing/2014/main" id="{BE6123D1-B24D-9076-2A39-421FAFE5C12B}"/>
                  </a:ext>
                </a:extLst>
              </p:cNvPr>
              <p:cNvSpPr/>
              <p:nvPr/>
            </p:nvSpPr>
            <p:spPr>
              <a:xfrm>
                <a:off x="2263792" y="3230104"/>
                <a:ext cx="899588" cy="49343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600" b="1" dirty="0">
                    <a:solidFill>
                      <a:schemeClr val="tx1"/>
                    </a:solidFill>
                    <a:latin typeface="-apple-system"/>
                  </a:rPr>
                  <a:t>LSTM </a:t>
                </a:r>
                <a:r>
                  <a:rPr lang="pt-PT" sz="600" b="1" dirty="0" err="1">
                    <a:solidFill>
                      <a:schemeClr val="tx1"/>
                    </a:solidFill>
                    <a:latin typeface="-apple-system"/>
                  </a:rPr>
                  <a:t>cell</a:t>
                </a:r>
                <a:endParaRPr lang="pt-PT" sz="600" b="1" dirty="0">
                  <a:solidFill>
                    <a:schemeClr val="tx1"/>
                  </a:solidFill>
                  <a:latin typeface="-apple-system"/>
                </a:endParaRPr>
              </a:p>
            </p:txBody>
          </p:sp>
          <p:sp>
            <p:nvSpPr>
              <p:cNvPr id="557" name="Retângulo: Cantos Arredondados 136">
                <a:extLst>
                  <a:ext uri="{FF2B5EF4-FFF2-40B4-BE49-F238E27FC236}">
                    <a16:creationId xmlns:a16="http://schemas.microsoft.com/office/drawing/2014/main" id="{5586B8C8-51FF-8F44-9559-7C2620D0E834}"/>
                  </a:ext>
                </a:extLst>
              </p:cNvPr>
              <p:cNvSpPr/>
              <p:nvPr/>
            </p:nvSpPr>
            <p:spPr>
              <a:xfrm>
                <a:off x="2263792" y="4868473"/>
                <a:ext cx="899588" cy="49343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600" b="1" dirty="0">
                    <a:solidFill>
                      <a:schemeClr val="tx1"/>
                    </a:solidFill>
                    <a:latin typeface="-apple-system"/>
                  </a:rPr>
                  <a:t>LSTM </a:t>
                </a:r>
                <a:r>
                  <a:rPr lang="pt-PT" sz="600" b="1" dirty="0" err="1">
                    <a:solidFill>
                      <a:schemeClr val="tx1"/>
                    </a:solidFill>
                    <a:latin typeface="-apple-system"/>
                  </a:rPr>
                  <a:t>cell</a:t>
                </a:r>
                <a:endParaRPr lang="pt-PT" sz="600" b="1" dirty="0">
                  <a:solidFill>
                    <a:schemeClr val="tx1"/>
                  </a:solidFill>
                  <a:latin typeface="-apple-system"/>
                </a:endParaRPr>
              </a:p>
            </p:txBody>
          </p:sp>
          <p:sp>
            <p:nvSpPr>
              <p:cNvPr id="558" name="Oval 557">
                <a:extLst>
                  <a:ext uri="{FF2B5EF4-FFF2-40B4-BE49-F238E27FC236}">
                    <a16:creationId xmlns:a16="http://schemas.microsoft.com/office/drawing/2014/main" id="{009F9ACB-E02D-BC6A-9A5F-56063206E152}"/>
                  </a:ext>
                </a:extLst>
              </p:cNvPr>
              <p:cNvSpPr/>
              <p:nvPr/>
            </p:nvSpPr>
            <p:spPr>
              <a:xfrm>
                <a:off x="8884860" y="2532708"/>
                <a:ext cx="360000" cy="36000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800" dirty="0">
                    <a:solidFill>
                      <a:schemeClr val="tx1"/>
                    </a:solidFill>
                  </a:rPr>
                  <a:t>1</a:t>
                </a:r>
              </a:p>
            </p:txBody>
          </p:sp>
          <p:sp>
            <p:nvSpPr>
              <p:cNvPr id="559" name="Oval 558">
                <a:extLst>
                  <a:ext uri="{FF2B5EF4-FFF2-40B4-BE49-F238E27FC236}">
                    <a16:creationId xmlns:a16="http://schemas.microsoft.com/office/drawing/2014/main" id="{F6E8E34B-FCA1-9D98-D671-2E1471FB7AB5}"/>
                  </a:ext>
                </a:extLst>
              </p:cNvPr>
              <p:cNvSpPr/>
              <p:nvPr/>
            </p:nvSpPr>
            <p:spPr>
              <a:xfrm>
                <a:off x="8884860" y="3026145"/>
                <a:ext cx="360000" cy="36000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800" dirty="0">
                    <a:solidFill>
                      <a:schemeClr val="tx1"/>
                    </a:solidFill>
                  </a:rPr>
                  <a:t>2</a:t>
                </a:r>
              </a:p>
            </p:txBody>
          </p:sp>
          <p:sp>
            <p:nvSpPr>
              <p:cNvPr id="560" name="Oval 559">
                <a:extLst>
                  <a:ext uri="{FF2B5EF4-FFF2-40B4-BE49-F238E27FC236}">
                    <a16:creationId xmlns:a16="http://schemas.microsoft.com/office/drawing/2014/main" id="{3CCF44ED-F65A-B2E9-F19A-39661C9E228B}"/>
                  </a:ext>
                </a:extLst>
              </p:cNvPr>
              <p:cNvSpPr/>
              <p:nvPr/>
            </p:nvSpPr>
            <p:spPr>
              <a:xfrm>
                <a:off x="8870572" y="4871614"/>
                <a:ext cx="360000" cy="36000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800" dirty="0">
                    <a:solidFill>
                      <a:schemeClr val="tx1"/>
                    </a:solidFill>
                  </a:rPr>
                  <a:t>n</a:t>
                </a:r>
              </a:p>
            </p:txBody>
          </p:sp>
          <mc:AlternateContent xmlns:mc="http://schemas.openxmlformats.org/markup-compatibility/2006" xmlns:a14="http://schemas.microsoft.com/office/drawing/2010/main">
            <mc:Choice Requires="a14">
              <p:sp>
                <p:nvSpPr>
                  <p:cNvPr id="561" name="CaixaDeTexto 560">
                    <a:extLst>
                      <a:ext uri="{FF2B5EF4-FFF2-40B4-BE49-F238E27FC236}">
                        <a16:creationId xmlns:a16="http://schemas.microsoft.com/office/drawing/2014/main" id="{138DC08C-4660-0A36-F3A2-48C3A57146DB}"/>
                      </a:ext>
                    </a:extLst>
                  </p:cNvPr>
                  <p:cNvSpPr txBox="1"/>
                  <p:nvPr/>
                </p:nvSpPr>
                <p:spPr>
                  <a:xfrm>
                    <a:off x="8994316" y="4127194"/>
                    <a:ext cx="123575" cy="2875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i="1" smtClean="0">
                              <a:solidFill>
                                <a:schemeClr val="tx1"/>
                              </a:solidFill>
                              <a:latin typeface="Cambria Math" panose="02040503050406030204" pitchFamily="18" charset="0"/>
                            </a:rPr>
                            <m:t>⋮</m:t>
                          </m:r>
                        </m:oMath>
                      </m:oMathPara>
                    </a14:m>
                    <a:endParaRPr lang="en-US" sz="800" dirty="0">
                      <a:solidFill>
                        <a:schemeClr val="tx1"/>
                      </a:solidFill>
                    </a:endParaRPr>
                  </a:p>
                </p:txBody>
              </p:sp>
            </mc:Choice>
            <mc:Fallback xmlns="">
              <p:sp>
                <p:nvSpPr>
                  <p:cNvPr id="561" name="CaixaDeTexto 560">
                    <a:extLst>
                      <a:ext uri="{FF2B5EF4-FFF2-40B4-BE49-F238E27FC236}">
                        <a16:creationId xmlns:a16="http://schemas.microsoft.com/office/drawing/2014/main" id="{138DC08C-4660-0A36-F3A2-48C3A57146DB}"/>
                      </a:ext>
                    </a:extLst>
                  </p:cNvPr>
                  <p:cNvSpPr txBox="1">
                    <a:spLocks noRot="1" noChangeAspect="1" noMove="1" noResize="1" noEditPoints="1" noAdjustHandles="1" noChangeArrowheads="1" noChangeShapeType="1" noTextEdit="1"/>
                  </p:cNvSpPr>
                  <p:nvPr/>
                </p:nvSpPr>
                <p:spPr>
                  <a:xfrm>
                    <a:off x="8994316" y="4127194"/>
                    <a:ext cx="123575" cy="287588"/>
                  </a:xfrm>
                  <a:prstGeom prst="rect">
                    <a:avLst/>
                  </a:prstGeom>
                  <a:blipFill>
                    <a:blip r:embed="rId10"/>
                    <a:stretch>
                      <a:fillRect t="-50000" b="-50000"/>
                    </a:stretch>
                  </a:blipFill>
                </p:spPr>
                <p:txBody>
                  <a:bodyPr/>
                  <a:lstStyle/>
                  <a:p>
                    <a:r>
                      <a:rPr lang="en-US">
                        <a:noFill/>
                      </a:rPr>
                      <a:t> </a:t>
                    </a:r>
                  </a:p>
                </p:txBody>
              </p:sp>
            </mc:Fallback>
          </mc:AlternateContent>
          <p:cxnSp>
            <p:nvCxnSpPr>
              <p:cNvPr id="562" name="Conexão reta 107">
                <a:extLst>
                  <a:ext uri="{FF2B5EF4-FFF2-40B4-BE49-F238E27FC236}">
                    <a16:creationId xmlns:a16="http://schemas.microsoft.com/office/drawing/2014/main" id="{E99B6104-5C3E-C6E2-A8D6-AD7440071342}"/>
                  </a:ext>
                </a:extLst>
              </p:cNvPr>
              <p:cNvCxnSpPr>
                <a:cxnSpLocks/>
              </p:cNvCxnSpPr>
              <p:nvPr/>
            </p:nvCxnSpPr>
            <p:spPr>
              <a:xfrm>
                <a:off x="8209389" y="2656412"/>
                <a:ext cx="679393" cy="73863"/>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3" name="Conexão reta 107">
                <a:extLst>
                  <a:ext uri="{FF2B5EF4-FFF2-40B4-BE49-F238E27FC236}">
                    <a16:creationId xmlns:a16="http://schemas.microsoft.com/office/drawing/2014/main" id="{6DD3B1A6-0C6D-30C8-54FC-516AFE25C6FD}"/>
                  </a:ext>
                </a:extLst>
              </p:cNvPr>
              <p:cNvCxnSpPr>
                <a:cxnSpLocks/>
              </p:cNvCxnSpPr>
              <p:nvPr/>
            </p:nvCxnSpPr>
            <p:spPr>
              <a:xfrm>
                <a:off x="8209389" y="2656412"/>
                <a:ext cx="679393" cy="567300"/>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4" name="Conexão reta 107">
                <a:extLst>
                  <a:ext uri="{FF2B5EF4-FFF2-40B4-BE49-F238E27FC236}">
                    <a16:creationId xmlns:a16="http://schemas.microsoft.com/office/drawing/2014/main" id="{26F912AD-3C3C-7E8B-9650-6DCFF008F161}"/>
                  </a:ext>
                </a:extLst>
              </p:cNvPr>
              <p:cNvCxnSpPr>
                <a:cxnSpLocks/>
              </p:cNvCxnSpPr>
              <p:nvPr/>
            </p:nvCxnSpPr>
            <p:spPr>
              <a:xfrm>
                <a:off x="8209389" y="2656412"/>
                <a:ext cx="665105" cy="2412769"/>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5" name="Conexão reta 107">
                <a:extLst>
                  <a:ext uri="{FF2B5EF4-FFF2-40B4-BE49-F238E27FC236}">
                    <a16:creationId xmlns:a16="http://schemas.microsoft.com/office/drawing/2014/main" id="{7F55F5CD-9C53-CE26-45AA-6CBEFE969532}"/>
                  </a:ext>
                </a:extLst>
              </p:cNvPr>
              <p:cNvCxnSpPr>
                <a:cxnSpLocks/>
              </p:cNvCxnSpPr>
              <p:nvPr/>
            </p:nvCxnSpPr>
            <p:spPr>
              <a:xfrm flipV="1">
                <a:off x="8209389" y="2730275"/>
                <a:ext cx="679393" cy="756971"/>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6" name="Conexão reta 107">
                <a:extLst>
                  <a:ext uri="{FF2B5EF4-FFF2-40B4-BE49-F238E27FC236}">
                    <a16:creationId xmlns:a16="http://schemas.microsoft.com/office/drawing/2014/main" id="{8C71B1B8-39F9-66C1-D20E-547E944F64F1}"/>
                  </a:ext>
                </a:extLst>
              </p:cNvPr>
              <p:cNvCxnSpPr>
                <a:cxnSpLocks/>
              </p:cNvCxnSpPr>
              <p:nvPr/>
            </p:nvCxnSpPr>
            <p:spPr>
              <a:xfrm flipV="1">
                <a:off x="8209389" y="3223712"/>
                <a:ext cx="679393" cy="263534"/>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7" name="Conexão reta 107">
                <a:extLst>
                  <a:ext uri="{FF2B5EF4-FFF2-40B4-BE49-F238E27FC236}">
                    <a16:creationId xmlns:a16="http://schemas.microsoft.com/office/drawing/2014/main" id="{718B323A-9ABF-9422-2801-0699755EB8E1}"/>
                  </a:ext>
                </a:extLst>
              </p:cNvPr>
              <p:cNvCxnSpPr>
                <a:cxnSpLocks/>
              </p:cNvCxnSpPr>
              <p:nvPr/>
            </p:nvCxnSpPr>
            <p:spPr>
              <a:xfrm>
                <a:off x="8209389" y="3487246"/>
                <a:ext cx="665105" cy="1581935"/>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8" name="Conexão reta 107">
                <a:extLst>
                  <a:ext uri="{FF2B5EF4-FFF2-40B4-BE49-F238E27FC236}">
                    <a16:creationId xmlns:a16="http://schemas.microsoft.com/office/drawing/2014/main" id="{02769017-5385-EA9A-726A-449CB399168A}"/>
                  </a:ext>
                </a:extLst>
              </p:cNvPr>
              <p:cNvCxnSpPr>
                <a:cxnSpLocks/>
              </p:cNvCxnSpPr>
              <p:nvPr/>
            </p:nvCxnSpPr>
            <p:spPr>
              <a:xfrm flipV="1">
                <a:off x="8209389" y="2730275"/>
                <a:ext cx="679393" cy="2395340"/>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9" name="Conexão reta 107">
                <a:extLst>
                  <a:ext uri="{FF2B5EF4-FFF2-40B4-BE49-F238E27FC236}">
                    <a16:creationId xmlns:a16="http://schemas.microsoft.com/office/drawing/2014/main" id="{78A62ADA-5CC8-9549-349C-686FDA819E7A}"/>
                  </a:ext>
                </a:extLst>
              </p:cNvPr>
              <p:cNvCxnSpPr>
                <a:cxnSpLocks/>
              </p:cNvCxnSpPr>
              <p:nvPr/>
            </p:nvCxnSpPr>
            <p:spPr>
              <a:xfrm flipV="1">
                <a:off x="8209389" y="3223712"/>
                <a:ext cx="679393" cy="1901903"/>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0" name="Conexão reta 107">
                <a:extLst>
                  <a:ext uri="{FF2B5EF4-FFF2-40B4-BE49-F238E27FC236}">
                    <a16:creationId xmlns:a16="http://schemas.microsoft.com/office/drawing/2014/main" id="{DD9CD764-FCEE-664A-0253-AAEA5B00B778}"/>
                  </a:ext>
                </a:extLst>
              </p:cNvPr>
              <p:cNvCxnSpPr>
                <a:cxnSpLocks/>
              </p:cNvCxnSpPr>
              <p:nvPr/>
            </p:nvCxnSpPr>
            <p:spPr>
              <a:xfrm flipV="1">
                <a:off x="8209389" y="5069181"/>
                <a:ext cx="665105" cy="56434"/>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1" name="CaixaDeTexto 570">
                    <a:extLst>
                      <a:ext uri="{FF2B5EF4-FFF2-40B4-BE49-F238E27FC236}">
                        <a16:creationId xmlns:a16="http://schemas.microsoft.com/office/drawing/2014/main" id="{A1956993-DA4D-3D32-8411-86F6B43007D2}"/>
                      </a:ext>
                    </a:extLst>
                  </p:cNvPr>
                  <p:cNvSpPr txBox="1"/>
                  <p:nvPr/>
                </p:nvSpPr>
                <p:spPr>
                  <a:xfrm>
                    <a:off x="7701734" y="4112201"/>
                    <a:ext cx="123575" cy="2875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i="1" smtClean="0">
                              <a:latin typeface="Cambria Math" panose="02040503050406030204" pitchFamily="18" charset="0"/>
                            </a:rPr>
                            <m:t>⋮</m:t>
                          </m:r>
                        </m:oMath>
                      </m:oMathPara>
                    </a14:m>
                    <a:endParaRPr lang="en-US" sz="800" dirty="0"/>
                  </a:p>
                </p:txBody>
              </p:sp>
            </mc:Choice>
            <mc:Fallback xmlns="">
              <p:sp>
                <p:nvSpPr>
                  <p:cNvPr id="571" name="CaixaDeTexto 570">
                    <a:extLst>
                      <a:ext uri="{FF2B5EF4-FFF2-40B4-BE49-F238E27FC236}">
                        <a16:creationId xmlns:a16="http://schemas.microsoft.com/office/drawing/2014/main" id="{A1956993-DA4D-3D32-8411-86F6B43007D2}"/>
                      </a:ext>
                    </a:extLst>
                  </p:cNvPr>
                  <p:cNvSpPr txBox="1">
                    <a:spLocks noRot="1" noChangeAspect="1" noMove="1" noResize="1" noEditPoints="1" noAdjustHandles="1" noChangeArrowheads="1" noChangeShapeType="1" noTextEdit="1"/>
                  </p:cNvSpPr>
                  <p:nvPr/>
                </p:nvSpPr>
                <p:spPr>
                  <a:xfrm>
                    <a:off x="7701734" y="4112201"/>
                    <a:ext cx="123575" cy="287588"/>
                  </a:xfrm>
                  <a:prstGeom prst="rect">
                    <a:avLst/>
                  </a:prstGeom>
                  <a:blipFill>
                    <a:blip r:embed="rId7"/>
                    <a:stretch>
                      <a:fillRect t="-40000" b="-40000"/>
                    </a:stretch>
                  </a:blipFill>
                </p:spPr>
                <p:txBody>
                  <a:bodyPr/>
                  <a:lstStyle/>
                  <a:p>
                    <a:r>
                      <a:rPr lang="en-US">
                        <a:noFill/>
                      </a:rPr>
                      <a:t> </a:t>
                    </a:r>
                  </a:p>
                </p:txBody>
              </p:sp>
            </mc:Fallback>
          </mc:AlternateContent>
          <p:sp>
            <p:nvSpPr>
              <p:cNvPr id="572" name="Retângulo: Cantos Arredondados 136">
                <a:extLst>
                  <a:ext uri="{FF2B5EF4-FFF2-40B4-BE49-F238E27FC236}">
                    <a16:creationId xmlns:a16="http://schemas.microsoft.com/office/drawing/2014/main" id="{D3063E69-A509-49A8-2AB3-9E61D0454646}"/>
                  </a:ext>
                </a:extLst>
              </p:cNvPr>
              <p:cNvSpPr/>
              <p:nvPr/>
            </p:nvSpPr>
            <p:spPr>
              <a:xfrm>
                <a:off x="7313723" y="2399270"/>
                <a:ext cx="899588" cy="49343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600" b="1" dirty="0">
                    <a:solidFill>
                      <a:schemeClr val="tx1"/>
                    </a:solidFill>
                    <a:latin typeface="-apple-system"/>
                  </a:rPr>
                  <a:t>LSTM </a:t>
                </a:r>
                <a:r>
                  <a:rPr lang="pt-PT" sz="600" b="1" dirty="0" err="1">
                    <a:solidFill>
                      <a:schemeClr val="tx1"/>
                    </a:solidFill>
                    <a:latin typeface="-apple-system"/>
                  </a:rPr>
                  <a:t>cell</a:t>
                </a:r>
                <a:endParaRPr lang="pt-PT" sz="600" b="1" dirty="0">
                  <a:solidFill>
                    <a:schemeClr val="tx1"/>
                  </a:solidFill>
                  <a:latin typeface="-apple-system"/>
                </a:endParaRPr>
              </a:p>
            </p:txBody>
          </p:sp>
          <p:sp>
            <p:nvSpPr>
              <p:cNvPr id="573" name="Retângulo: Cantos Arredondados 136">
                <a:extLst>
                  <a:ext uri="{FF2B5EF4-FFF2-40B4-BE49-F238E27FC236}">
                    <a16:creationId xmlns:a16="http://schemas.microsoft.com/office/drawing/2014/main" id="{360F4B52-E99F-45E2-154E-CBE74A9923FE}"/>
                  </a:ext>
                </a:extLst>
              </p:cNvPr>
              <p:cNvSpPr/>
              <p:nvPr/>
            </p:nvSpPr>
            <p:spPr>
              <a:xfrm>
                <a:off x="7313723" y="3217882"/>
                <a:ext cx="899588" cy="49343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600" b="1" dirty="0">
                    <a:solidFill>
                      <a:schemeClr val="tx1"/>
                    </a:solidFill>
                    <a:latin typeface="-apple-system"/>
                  </a:rPr>
                  <a:t>LSTM </a:t>
                </a:r>
                <a:r>
                  <a:rPr lang="pt-PT" sz="600" b="1" dirty="0" err="1">
                    <a:solidFill>
                      <a:schemeClr val="tx1"/>
                    </a:solidFill>
                    <a:latin typeface="-apple-system"/>
                  </a:rPr>
                  <a:t>cell</a:t>
                </a:r>
                <a:endParaRPr lang="pt-PT" sz="600" b="1" dirty="0">
                  <a:solidFill>
                    <a:schemeClr val="tx1"/>
                  </a:solidFill>
                  <a:latin typeface="-apple-system"/>
                </a:endParaRPr>
              </a:p>
            </p:txBody>
          </p:sp>
          <p:sp>
            <p:nvSpPr>
              <p:cNvPr id="574" name="Retângulo: Cantos Arredondados 136">
                <a:extLst>
                  <a:ext uri="{FF2B5EF4-FFF2-40B4-BE49-F238E27FC236}">
                    <a16:creationId xmlns:a16="http://schemas.microsoft.com/office/drawing/2014/main" id="{B30251D4-18DF-AB79-B182-2C74FB8FD395}"/>
                  </a:ext>
                </a:extLst>
              </p:cNvPr>
              <p:cNvSpPr/>
              <p:nvPr/>
            </p:nvSpPr>
            <p:spPr>
              <a:xfrm>
                <a:off x="7313723" y="4865581"/>
                <a:ext cx="899588" cy="49343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600" b="1" dirty="0">
                    <a:solidFill>
                      <a:schemeClr val="tx1"/>
                    </a:solidFill>
                    <a:latin typeface="-apple-system"/>
                  </a:rPr>
                  <a:t>LSTM </a:t>
                </a:r>
                <a:r>
                  <a:rPr lang="pt-PT" sz="600" b="1" dirty="0" err="1">
                    <a:solidFill>
                      <a:schemeClr val="tx1"/>
                    </a:solidFill>
                    <a:latin typeface="-apple-system"/>
                  </a:rPr>
                  <a:t>cell</a:t>
                </a:r>
                <a:endParaRPr lang="pt-PT" sz="600" b="1" dirty="0">
                  <a:solidFill>
                    <a:schemeClr val="tx1"/>
                  </a:solidFill>
                  <a:latin typeface="-apple-system"/>
                </a:endParaRPr>
              </a:p>
            </p:txBody>
          </p:sp>
          <p:sp>
            <p:nvSpPr>
              <p:cNvPr id="575" name="Retângulo: Cantos Arredondados 136">
                <a:extLst>
                  <a:ext uri="{FF2B5EF4-FFF2-40B4-BE49-F238E27FC236}">
                    <a16:creationId xmlns:a16="http://schemas.microsoft.com/office/drawing/2014/main" id="{F2560294-7ABB-D69B-E4BD-2934DBECAD1F}"/>
                  </a:ext>
                </a:extLst>
              </p:cNvPr>
              <p:cNvSpPr/>
              <p:nvPr/>
            </p:nvSpPr>
            <p:spPr>
              <a:xfrm>
                <a:off x="9820832" y="3624060"/>
                <a:ext cx="899588" cy="493438"/>
              </a:xfrm>
              <a:prstGeom prst="roundRect">
                <a:avLst>
                  <a:gd name="adj" fmla="val 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600" b="1" dirty="0">
                    <a:solidFill>
                      <a:schemeClr val="tx1"/>
                    </a:solidFill>
                    <a:latin typeface="-apple-system"/>
                  </a:rPr>
                  <a:t>Dense </a:t>
                </a:r>
                <a:r>
                  <a:rPr lang="pt-PT" sz="600" b="1" dirty="0" err="1">
                    <a:solidFill>
                      <a:schemeClr val="tx1"/>
                    </a:solidFill>
                    <a:latin typeface="-apple-system"/>
                  </a:rPr>
                  <a:t>layer</a:t>
                </a:r>
                <a:endParaRPr lang="pt-PT" sz="600" b="1" dirty="0">
                  <a:solidFill>
                    <a:schemeClr val="tx1"/>
                  </a:solidFill>
                  <a:latin typeface="-apple-system"/>
                </a:endParaRPr>
              </a:p>
            </p:txBody>
          </p:sp>
          <p:cxnSp>
            <p:nvCxnSpPr>
              <p:cNvPr id="576" name="Conexão reta 107">
                <a:extLst>
                  <a:ext uri="{FF2B5EF4-FFF2-40B4-BE49-F238E27FC236}">
                    <a16:creationId xmlns:a16="http://schemas.microsoft.com/office/drawing/2014/main" id="{8488C495-A063-7974-930B-63E67432C643}"/>
                  </a:ext>
                </a:extLst>
              </p:cNvPr>
              <p:cNvCxnSpPr>
                <a:cxnSpLocks/>
                <a:stCxn id="560" idx="6"/>
                <a:endCxn id="575" idx="1"/>
              </p:cNvCxnSpPr>
              <p:nvPr/>
            </p:nvCxnSpPr>
            <p:spPr>
              <a:xfrm flipV="1">
                <a:off x="9230572" y="3870779"/>
                <a:ext cx="590260" cy="1180835"/>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7" name="Conexão reta 107">
                <a:extLst>
                  <a:ext uri="{FF2B5EF4-FFF2-40B4-BE49-F238E27FC236}">
                    <a16:creationId xmlns:a16="http://schemas.microsoft.com/office/drawing/2014/main" id="{4D6D3202-7E18-43EF-198B-B365F72A83FF}"/>
                  </a:ext>
                </a:extLst>
              </p:cNvPr>
              <p:cNvCxnSpPr>
                <a:cxnSpLocks/>
                <a:stCxn id="559" idx="6"/>
                <a:endCxn id="575" idx="1"/>
              </p:cNvCxnSpPr>
              <p:nvPr/>
            </p:nvCxnSpPr>
            <p:spPr>
              <a:xfrm>
                <a:off x="9244860" y="3206145"/>
                <a:ext cx="575972" cy="664634"/>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8" name="Conexão reta 107">
                <a:extLst>
                  <a:ext uri="{FF2B5EF4-FFF2-40B4-BE49-F238E27FC236}">
                    <a16:creationId xmlns:a16="http://schemas.microsoft.com/office/drawing/2014/main" id="{8709C1CD-7B2B-CC84-86EF-C4F9AE7A2762}"/>
                  </a:ext>
                </a:extLst>
              </p:cNvPr>
              <p:cNvCxnSpPr>
                <a:cxnSpLocks/>
                <a:stCxn id="558" idx="6"/>
                <a:endCxn id="575" idx="1"/>
              </p:cNvCxnSpPr>
              <p:nvPr/>
            </p:nvCxnSpPr>
            <p:spPr>
              <a:xfrm>
                <a:off x="9244860" y="2712708"/>
                <a:ext cx="575972" cy="1158071"/>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9" name="Conexão reta 107">
                <a:extLst>
                  <a:ext uri="{FF2B5EF4-FFF2-40B4-BE49-F238E27FC236}">
                    <a16:creationId xmlns:a16="http://schemas.microsoft.com/office/drawing/2014/main" id="{C70A3DEA-4F09-1AB5-9EFA-ABA7D4D1A618}"/>
                  </a:ext>
                </a:extLst>
              </p:cNvPr>
              <p:cNvCxnSpPr>
                <a:cxnSpLocks/>
                <a:stCxn id="575" idx="3"/>
                <a:endCxn id="495" idx="2"/>
              </p:cNvCxnSpPr>
              <p:nvPr/>
            </p:nvCxnSpPr>
            <p:spPr>
              <a:xfrm flipV="1">
                <a:off x="10720420" y="3869245"/>
                <a:ext cx="404903" cy="1534"/>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80" name="Retângulo 579">
              <a:extLst>
                <a:ext uri="{FF2B5EF4-FFF2-40B4-BE49-F238E27FC236}">
                  <a16:creationId xmlns:a16="http://schemas.microsoft.com/office/drawing/2014/main" id="{20852706-B960-D732-C590-C25D840EB2E0}"/>
                </a:ext>
              </a:extLst>
            </p:cNvPr>
            <p:cNvSpPr/>
            <p:nvPr/>
          </p:nvSpPr>
          <p:spPr>
            <a:xfrm>
              <a:off x="7863487" y="4864580"/>
              <a:ext cx="1500734" cy="340112"/>
            </a:xfrm>
            <a:prstGeom prst="rect">
              <a:avLst/>
            </a:prstGeom>
            <a:solidFill>
              <a:schemeClr val="bg1">
                <a:lumMod val="8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3" name="Retângulo 582">
              <a:extLst>
                <a:ext uri="{FF2B5EF4-FFF2-40B4-BE49-F238E27FC236}">
                  <a16:creationId xmlns:a16="http://schemas.microsoft.com/office/drawing/2014/main" id="{1C483ACE-70AE-DB40-E903-0D74BADF806D}"/>
                </a:ext>
              </a:extLst>
            </p:cNvPr>
            <p:cNvSpPr/>
            <p:nvPr/>
          </p:nvSpPr>
          <p:spPr>
            <a:xfrm>
              <a:off x="7860233" y="3787081"/>
              <a:ext cx="1500734" cy="340112"/>
            </a:xfrm>
            <a:prstGeom prst="rect">
              <a:avLst/>
            </a:prstGeom>
            <a:solidFill>
              <a:schemeClr val="bg1">
                <a:lumMod val="8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4" name="Retângulo 583">
              <a:extLst>
                <a:ext uri="{FF2B5EF4-FFF2-40B4-BE49-F238E27FC236}">
                  <a16:creationId xmlns:a16="http://schemas.microsoft.com/office/drawing/2014/main" id="{89197EF8-6D2F-0FE9-FD5A-13A0A0F525E6}"/>
                </a:ext>
              </a:extLst>
            </p:cNvPr>
            <p:cNvSpPr/>
            <p:nvPr/>
          </p:nvSpPr>
          <p:spPr>
            <a:xfrm>
              <a:off x="7860233" y="2698346"/>
              <a:ext cx="1500734" cy="340112"/>
            </a:xfrm>
            <a:prstGeom prst="rect">
              <a:avLst/>
            </a:prstGeom>
            <a:solidFill>
              <a:schemeClr val="bg1">
                <a:lumMod val="8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9" name="Agrupar 588">
              <a:extLst>
                <a:ext uri="{FF2B5EF4-FFF2-40B4-BE49-F238E27FC236}">
                  <a16:creationId xmlns:a16="http://schemas.microsoft.com/office/drawing/2014/main" id="{72E71B20-AC62-91EC-9078-C5448AF2A10A}"/>
                </a:ext>
              </a:extLst>
            </p:cNvPr>
            <p:cNvGrpSpPr>
              <a:grpSpLocks noChangeAspect="1"/>
            </p:cNvGrpSpPr>
            <p:nvPr/>
          </p:nvGrpSpPr>
          <p:grpSpPr>
            <a:xfrm rot="16200000">
              <a:off x="6394654" y="3403560"/>
              <a:ext cx="4486725" cy="1332723"/>
              <a:chOff x="1004323" y="2376667"/>
              <a:chExt cx="10481000" cy="3113244"/>
            </a:xfrm>
          </p:grpSpPr>
          <p:sp>
            <p:nvSpPr>
              <p:cNvPr id="590" name="Oval 589">
                <a:extLst>
                  <a:ext uri="{FF2B5EF4-FFF2-40B4-BE49-F238E27FC236}">
                    <a16:creationId xmlns:a16="http://schemas.microsoft.com/office/drawing/2014/main" id="{50487746-2647-BF32-FA9C-233DF71E8603}"/>
                  </a:ext>
                </a:extLst>
              </p:cNvPr>
              <p:cNvSpPr/>
              <p:nvPr/>
            </p:nvSpPr>
            <p:spPr>
              <a:xfrm>
                <a:off x="1004323" y="2376667"/>
                <a:ext cx="360000" cy="360000"/>
              </a:xfrm>
              <a:prstGeom prst="ellipse">
                <a:avLst/>
              </a:prstGeom>
              <a:solidFill>
                <a:srgbClr val="4B728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800" dirty="0"/>
                  <a:t>1</a:t>
                </a:r>
              </a:p>
            </p:txBody>
          </p:sp>
          <p:sp>
            <p:nvSpPr>
              <p:cNvPr id="591" name="Oval 590">
                <a:extLst>
                  <a:ext uri="{FF2B5EF4-FFF2-40B4-BE49-F238E27FC236}">
                    <a16:creationId xmlns:a16="http://schemas.microsoft.com/office/drawing/2014/main" id="{478AFE07-FE11-9071-C1AA-F0B816932D4C}"/>
                  </a:ext>
                </a:extLst>
              </p:cNvPr>
              <p:cNvSpPr/>
              <p:nvPr/>
            </p:nvSpPr>
            <p:spPr>
              <a:xfrm>
                <a:off x="1004323" y="2870104"/>
                <a:ext cx="360000" cy="360000"/>
              </a:xfrm>
              <a:prstGeom prst="ellipse">
                <a:avLst/>
              </a:prstGeom>
              <a:solidFill>
                <a:srgbClr val="4B728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800" dirty="0"/>
                  <a:t>2</a:t>
                </a:r>
              </a:p>
            </p:txBody>
          </p:sp>
          <p:sp>
            <p:nvSpPr>
              <p:cNvPr id="592" name="Oval 591">
                <a:extLst>
                  <a:ext uri="{FF2B5EF4-FFF2-40B4-BE49-F238E27FC236}">
                    <a16:creationId xmlns:a16="http://schemas.microsoft.com/office/drawing/2014/main" id="{4F090260-1D70-341F-262E-33B0A970CF66}"/>
                  </a:ext>
                </a:extLst>
              </p:cNvPr>
              <p:cNvSpPr/>
              <p:nvPr/>
            </p:nvSpPr>
            <p:spPr>
              <a:xfrm>
                <a:off x="1004323" y="4636474"/>
                <a:ext cx="360000" cy="360000"/>
              </a:xfrm>
              <a:prstGeom prst="ellipse">
                <a:avLst/>
              </a:prstGeom>
              <a:solidFill>
                <a:srgbClr val="4B728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800" dirty="0"/>
                  <a:t>7</a:t>
                </a:r>
              </a:p>
            </p:txBody>
          </p:sp>
          <p:sp>
            <p:nvSpPr>
              <p:cNvPr id="593" name="Oval 592">
                <a:extLst>
                  <a:ext uri="{FF2B5EF4-FFF2-40B4-BE49-F238E27FC236}">
                    <a16:creationId xmlns:a16="http://schemas.microsoft.com/office/drawing/2014/main" id="{E11E1AAA-E624-50DA-CC0C-C0016BEFEE53}"/>
                  </a:ext>
                </a:extLst>
              </p:cNvPr>
              <p:cNvSpPr/>
              <p:nvPr/>
            </p:nvSpPr>
            <p:spPr>
              <a:xfrm>
                <a:off x="1004323" y="5129911"/>
                <a:ext cx="360000" cy="360000"/>
              </a:xfrm>
              <a:prstGeom prst="ellipse">
                <a:avLst/>
              </a:prstGeom>
              <a:solidFill>
                <a:srgbClr val="4B728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800" dirty="0"/>
                  <a:t>8</a:t>
                </a:r>
              </a:p>
            </p:txBody>
          </p:sp>
          <p:sp>
            <p:nvSpPr>
              <p:cNvPr id="594" name="Oval 593">
                <a:extLst>
                  <a:ext uri="{FF2B5EF4-FFF2-40B4-BE49-F238E27FC236}">
                    <a16:creationId xmlns:a16="http://schemas.microsoft.com/office/drawing/2014/main" id="{C31E2DD3-70CA-9135-E7F9-D6789DB3D3E9}"/>
                  </a:ext>
                </a:extLst>
              </p:cNvPr>
              <p:cNvSpPr/>
              <p:nvPr/>
            </p:nvSpPr>
            <p:spPr>
              <a:xfrm>
                <a:off x="1004323" y="3393289"/>
                <a:ext cx="360000" cy="360000"/>
              </a:xfrm>
              <a:prstGeom prst="ellipse">
                <a:avLst/>
              </a:prstGeom>
              <a:solidFill>
                <a:srgbClr val="4B728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800" dirty="0"/>
                  <a:t>3</a:t>
                </a:r>
              </a:p>
            </p:txBody>
          </p:sp>
          <p:sp>
            <p:nvSpPr>
              <p:cNvPr id="595" name="Oval 594">
                <a:extLst>
                  <a:ext uri="{FF2B5EF4-FFF2-40B4-BE49-F238E27FC236}">
                    <a16:creationId xmlns:a16="http://schemas.microsoft.com/office/drawing/2014/main" id="{B1120CD1-288F-1206-304F-87CD850CC972}"/>
                  </a:ext>
                </a:extLst>
              </p:cNvPr>
              <p:cNvSpPr/>
              <p:nvPr/>
            </p:nvSpPr>
            <p:spPr>
              <a:xfrm>
                <a:off x="3842773" y="2539852"/>
                <a:ext cx="360000" cy="36000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800" dirty="0">
                    <a:solidFill>
                      <a:schemeClr val="tx1"/>
                    </a:solidFill>
                  </a:rPr>
                  <a:t>1</a:t>
                </a:r>
              </a:p>
            </p:txBody>
          </p:sp>
          <p:sp>
            <p:nvSpPr>
              <p:cNvPr id="596" name="Oval 595">
                <a:extLst>
                  <a:ext uri="{FF2B5EF4-FFF2-40B4-BE49-F238E27FC236}">
                    <a16:creationId xmlns:a16="http://schemas.microsoft.com/office/drawing/2014/main" id="{47D98E3E-2FC6-011B-00F2-702E32EF5AFD}"/>
                  </a:ext>
                </a:extLst>
              </p:cNvPr>
              <p:cNvSpPr/>
              <p:nvPr/>
            </p:nvSpPr>
            <p:spPr>
              <a:xfrm>
                <a:off x="3842773" y="3033289"/>
                <a:ext cx="360000" cy="36000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800" dirty="0">
                    <a:solidFill>
                      <a:schemeClr val="tx1"/>
                    </a:solidFill>
                  </a:rPr>
                  <a:t>2</a:t>
                </a:r>
              </a:p>
            </p:txBody>
          </p:sp>
          <p:sp>
            <p:nvSpPr>
              <p:cNvPr id="597" name="Oval 596">
                <a:extLst>
                  <a:ext uri="{FF2B5EF4-FFF2-40B4-BE49-F238E27FC236}">
                    <a16:creationId xmlns:a16="http://schemas.microsoft.com/office/drawing/2014/main" id="{C043CDE0-6354-9BDC-3C4A-0B03718CFC8D}"/>
                  </a:ext>
                </a:extLst>
              </p:cNvPr>
              <p:cNvSpPr/>
              <p:nvPr/>
            </p:nvSpPr>
            <p:spPr>
              <a:xfrm>
                <a:off x="3828485" y="4878758"/>
                <a:ext cx="360000" cy="36000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800" dirty="0">
                    <a:solidFill>
                      <a:schemeClr val="tx1"/>
                    </a:solidFill>
                  </a:rPr>
                  <a:t>n</a:t>
                </a:r>
              </a:p>
            </p:txBody>
          </p:sp>
          <p:sp>
            <p:nvSpPr>
              <p:cNvPr id="598" name="Oval 597">
                <a:extLst>
                  <a:ext uri="{FF2B5EF4-FFF2-40B4-BE49-F238E27FC236}">
                    <a16:creationId xmlns:a16="http://schemas.microsoft.com/office/drawing/2014/main" id="{F85C90AE-3675-50C9-4132-58D2ECE5E97B}"/>
                  </a:ext>
                </a:extLst>
              </p:cNvPr>
              <p:cNvSpPr/>
              <p:nvPr/>
            </p:nvSpPr>
            <p:spPr>
              <a:xfrm>
                <a:off x="6359276" y="2532708"/>
                <a:ext cx="360000" cy="36000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800" dirty="0">
                    <a:solidFill>
                      <a:schemeClr val="tx1"/>
                    </a:solidFill>
                  </a:rPr>
                  <a:t>1</a:t>
                </a:r>
              </a:p>
            </p:txBody>
          </p:sp>
          <p:sp>
            <p:nvSpPr>
              <p:cNvPr id="599" name="Oval 598">
                <a:extLst>
                  <a:ext uri="{FF2B5EF4-FFF2-40B4-BE49-F238E27FC236}">
                    <a16:creationId xmlns:a16="http://schemas.microsoft.com/office/drawing/2014/main" id="{4133CD73-A6D7-1948-B619-AFEC8509A035}"/>
                  </a:ext>
                </a:extLst>
              </p:cNvPr>
              <p:cNvSpPr/>
              <p:nvPr/>
            </p:nvSpPr>
            <p:spPr>
              <a:xfrm>
                <a:off x="6359276" y="3026145"/>
                <a:ext cx="360000" cy="36000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800" dirty="0">
                    <a:solidFill>
                      <a:schemeClr val="tx1"/>
                    </a:solidFill>
                  </a:rPr>
                  <a:t>2</a:t>
                </a:r>
              </a:p>
            </p:txBody>
          </p:sp>
          <p:sp>
            <p:nvSpPr>
              <p:cNvPr id="600" name="Oval 599">
                <a:extLst>
                  <a:ext uri="{FF2B5EF4-FFF2-40B4-BE49-F238E27FC236}">
                    <a16:creationId xmlns:a16="http://schemas.microsoft.com/office/drawing/2014/main" id="{CA069686-5D67-A6E5-3BE5-F06E7E9F356A}"/>
                  </a:ext>
                </a:extLst>
              </p:cNvPr>
              <p:cNvSpPr/>
              <p:nvPr/>
            </p:nvSpPr>
            <p:spPr>
              <a:xfrm>
                <a:off x="6344988" y="4871614"/>
                <a:ext cx="360000" cy="36000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800" dirty="0">
                    <a:solidFill>
                      <a:schemeClr val="tx1"/>
                    </a:solidFill>
                  </a:rPr>
                  <a:t>n</a:t>
                </a:r>
              </a:p>
            </p:txBody>
          </p:sp>
          <p:sp>
            <p:nvSpPr>
              <p:cNvPr id="601" name="Oval 600">
                <a:extLst>
                  <a:ext uri="{FF2B5EF4-FFF2-40B4-BE49-F238E27FC236}">
                    <a16:creationId xmlns:a16="http://schemas.microsoft.com/office/drawing/2014/main" id="{FBD5D73D-290F-CA12-4F17-144BC64863BC}"/>
                  </a:ext>
                </a:extLst>
              </p:cNvPr>
              <p:cNvSpPr/>
              <p:nvPr/>
            </p:nvSpPr>
            <p:spPr>
              <a:xfrm>
                <a:off x="11125323" y="3689245"/>
                <a:ext cx="360000" cy="360000"/>
              </a:xfrm>
              <a:prstGeom prst="ellipse">
                <a:avLst/>
              </a:prstGeom>
              <a:solidFill>
                <a:srgbClr val="4F9A8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800" dirty="0"/>
                  <a:t>1</a:t>
                </a:r>
              </a:p>
            </p:txBody>
          </p:sp>
          <mc:AlternateContent xmlns:mc="http://schemas.openxmlformats.org/markup-compatibility/2006" xmlns:a14="http://schemas.microsoft.com/office/drawing/2010/main">
            <mc:Choice Requires="a14">
              <p:sp>
                <p:nvSpPr>
                  <p:cNvPr id="602" name="CaixaDeTexto 601">
                    <a:extLst>
                      <a:ext uri="{FF2B5EF4-FFF2-40B4-BE49-F238E27FC236}">
                        <a16:creationId xmlns:a16="http://schemas.microsoft.com/office/drawing/2014/main" id="{1227004F-E336-F290-986D-5DFB2DE85CBD}"/>
                      </a:ext>
                    </a:extLst>
                  </p:cNvPr>
                  <p:cNvSpPr txBox="1"/>
                  <p:nvPr/>
                </p:nvSpPr>
                <p:spPr>
                  <a:xfrm>
                    <a:off x="1145045" y="4112201"/>
                    <a:ext cx="123575" cy="2875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i="1" smtClean="0">
                              <a:latin typeface="Cambria Math" panose="02040503050406030204" pitchFamily="18" charset="0"/>
                            </a:rPr>
                            <m:t>⋮</m:t>
                          </m:r>
                        </m:oMath>
                      </m:oMathPara>
                    </a14:m>
                    <a:endParaRPr lang="en-US" sz="800" dirty="0"/>
                  </a:p>
                </p:txBody>
              </p:sp>
            </mc:Choice>
            <mc:Fallback xmlns="">
              <p:sp>
                <p:nvSpPr>
                  <p:cNvPr id="602" name="CaixaDeTexto 601">
                    <a:extLst>
                      <a:ext uri="{FF2B5EF4-FFF2-40B4-BE49-F238E27FC236}">
                        <a16:creationId xmlns:a16="http://schemas.microsoft.com/office/drawing/2014/main" id="{1227004F-E336-F290-986D-5DFB2DE85CBD}"/>
                      </a:ext>
                    </a:extLst>
                  </p:cNvPr>
                  <p:cNvSpPr txBox="1">
                    <a:spLocks noRot="1" noChangeAspect="1" noMove="1" noResize="1" noEditPoints="1" noAdjustHandles="1" noChangeArrowheads="1" noChangeShapeType="1" noTextEdit="1"/>
                  </p:cNvSpPr>
                  <p:nvPr/>
                </p:nvSpPr>
                <p:spPr>
                  <a:xfrm>
                    <a:off x="1145045" y="4112201"/>
                    <a:ext cx="123575" cy="287588"/>
                  </a:xfrm>
                  <a:prstGeom prst="rect">
                    <a:avLst/>
                  </a:prstGeom>
                  <a:blipFill>
                    <a:blip r:embed="rId11"/>
                    <a:stretch>
                      <a:fillRect t="-40000"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3" name="CaixaDeTexto 602">
                    <a:extLst>
                      <a:ext uri="{FF2B5EF4-FFF2-40B4-BE49-F238E27FC236}">
                        <a16:creationId xmlns:a16="http://schemas.microsoft.com/office/drawing/2014/main" id="{E714E18B-E4F3-5F15-C3FD-622824E241BD}"/>
                      </a:ext>
                    </a:extLst>
                  </p:cNvPr>
                  <p:cNvSpPr txBox="1"/>
                  <p:nvPr/>
                </p:nvSpPr>
                <p:spPr>
                  <a:xfrm>
                    <a:off x="3946862" y="4127836"/>
                    <a:ext cx="123575" cy="2875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i="1" smtClean="0">
                              <a:solidFill>
                                <a:schemeClr val="tx1"/>
                              </a:solidFill>
                              <a:latin typeface="Cambria Math" panose="02040503050406030204" pitchFamily="18" charset="0"/>
                            </a:rPr>
                            <m:t>⋮</m:t>
                          </m:r>
                        </m:oMath>
                      </m:oMathPara>
                    </a14:m>
                    <a:endParaRPr lang="en-US" sz="800" dirty="0">
                      <a:solidFill>
                        <a:schemeClr val="tx1"/>
                      </a:solidFill>
                    </a:endParaRPr>
                  </a:p>
                </p:txBody>
              </p:sp>
            </mc:Choice>
            <mc:Fallback xmlns="">
              <p:sp>
                <p:nvSpPr>
                  <p:cNvPr id="603" name="CaixaDeTexto 602">
                    <a:extLst>
                      <a:ext uri="{FF2B5EF4-FFF2-40B4-BE49-F238E27FC236}">
                        <a16:creationId xmlns:a16="http://schemas.microsoft.com/office/drawing/2014/main" id="{E714E18B-E4F3-5F15-C3FD-622824E241BD}"/>
                      </a:ext>
                    </a:extLst>
                  </p:cNvPr>
                  <p:cNvSpPr txBox="1">
                    <a:spLocks noRot="1" noChangeAspect="1" noMove="1" noResize="1" noEditPoints="1" noAdjustHandles="1" noChangeArrowheads="1" noChangeShapeType="1" noTextEdit="1"/>
                  </p:cNvSpPr>
                  <p:nvPr/>
                </p:nvSpPr>
                <p:spPr>
                  <a:xfrm>
                    <a:off x="3946862" y="4127836"/>
                    <a:ext cx="123575" cy="287588"/>
                  </a:xfrm>
                  <a:prstGeom prst="rect">
                    <a:avLst/>
                  </a:prstGeom>
                  <a:blipFill>
                    <a:blip r:embed="rId12"/>
                    <a:stretch>
                      <a:fillRect t="-40000"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4" name="CaixaDeTexto 603">
                    <a:extLst>
                      <a:ext uri="{FF2B5EF4-FFF2-40B4-BE49-F238E27FC236}">
                        <a16:creationId xmlns:a16="http://schemas.microsoft.com/office/drawing/2014/main" id="{01866C45-7929-4CEC-8918-B3AC2C16C64D}"/>
                      </a:ext>
                    </a:extLst>
                  </p:cNvPr>
                  <p:cNvSpPr txBox="1"/>
                  <p:nvPr/>
                </p:nvSpPr>
                <p:spPr>
                  <a:xfrm>
                    <a:off x="6468731" y="4127194"/>
                    <a:ext cx="123575" cy="2875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i="1" smtClean="0">
                              <a:solidFill>
                                <a:schemeClr val="tx1"/>
                              </a:solidFill>
                              <a:latin typeface="Cambria Math" panose="02040503050406030204" pitchFamily="18" charset="0"/>
                            </a:rPr>
                            <m:t>⋮</m:t>
                          </m:r>
                        </m:oMath>
                      </m:oMathPara>
                    </a14:m>
                    <a:endParaRPr lang="en-US" sz="800" dirty="0">
                      <a:solidFill>
                        <a:schemeClr val="tx1"/>
                      </a:solidFill>
                    </a:endParaRPr>
                  </a:p>
                </p:txBody>
              </p:sp>
            </mc:Choice>
            <mc:Fallback xmlns="">
              <p:sp>
                <p:nvSpPr>
                  <p:cNvPr id="604" name="CaixaDeTexto 603">
                    <a:extLst>
                      <a:ext uri="{FF2B5EF4-FFF2-40B4-BE49-F238E27FC236}">
                        <a16:creationId xmlns:a16="http://schemas.microsoft.com/office/drawing/2014/main" id="{01866C45-7929-4CEC-8918-B3AC2C16C64D}"/>
                      </a:ext>
                    </a:extLst>
                  </p:cNvPr>
                  <p:cNvSpPr txBox="1">
                    <a:spLocks noRot="1" noChangeAspect="1" noMove="1" noResize="1" noEditPoints="1" noAdjustHandles="1" noChangeArrowheads="1" noChangeShapeType="1" noTextEdit="1"/>
                  </p:cNvSpPr>
                  <p:nvPr/>
                </p:nvSpPr>
                <p:spPr>
                  <a:xfrm>
                    <a:off x="6468731" y="4127194"/>
                    <a:ext cx="123575" cy="287588"/>
                  </a:xfrm>
                  <a:prstGeom prst="rect">
                    <a:avLst/>
                  </a:prstGeom>
                  <a:blipFill>
                    <a:blip r:embed="rId12"/>
                    <a:stretch>
                      <a:fillRect t="-40000" b="-40000"/>
                    </a:stretch>
                  </a:blipFill>
                </p:spPr>
                <p:txBody>
                  <a:bodyPr/>
                  <a:lstStyle/>
                  <a:p>
                    <a:r>
                      <a:rPr lang="en-US">
                        <a:noFill/>
                      </a:rPr>
                      <a:t> </a:t>
                    </a:r>
                  </a:p>
                </p:txBody>
              </p:sp>
            </mc:Fallback>
          </mc:AlternateContent>
          <p:cxnSp>
            <p:nvCxnSpPr>
              <p:cNvPr id="605" name="Conexão reta 107">
                <a:extLst>
                  <a:ext uri="{FF2B5EF4-FFF2-40B4-BE49-F238E27FC236}">
                    <a16:creationId xmlns:a16="http://schemas.microsoft.com/office/drawing/2014/main" id="{862EF95D-A899-868D-40FD-A50868F79FEB}"/>
                  </a:ext>
                </a:extLst>
              </p:cNvPr>
              <p:cNvCxnSpPr>
                <a:cxnSpLocks/>
                <a:stCxn id="593" idx="6"/>
                <a:endCxn id="663" idx="1"/>
              </p:cNvCxnSpPr>
              <p:nvPr/>
            </p:nvCxnSpPr>
            <p:spPr>
              <a:xfrm flipV="1">
                <a:off x="1364323" y="5115192"/>
                <a:ext cx="899469" cy="194719"/>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6" name="Conexão reta 107">
                <a:extLst>
                  <a:ext uri="{FF2B5EF4-FFF2-40B4-BE49-F238E27FC236}">
                    <a16:creationId xmlns:a16="http://schemas.microsoft.com/office/drawing/2014/main" id="{43EA491B-336A-FAD2-3865-C0A897B64BF7}"/>
                  </a:ext>
                </a:extLst>
              </p:cNvPr>
              <p:cNvCxnSpPr>
                <a:cxnSpLocks/>
                <a:endCxn id="663" idx="1"/>
              </p:cNvCxnSpPr>
              <p:nvPr/>
            </p:nvCxnSpPr>
            <p:spPr>
              <a:xfrm>
                <a:off x="1364323" y="4842473"/>
                <a:ext cx="899469" cy="272719"/>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7" name="Conexão reta 107">
                <a:extLst>
                  <a:ext uri="{FF2B5EF4-FFF2-40B4-BE49-F238E27FC236}">
                    <a16:creationId xmlns:a16="http://schemas.microsoft.com/office/drawing/2014/main" id="{EABA2367-BEFD-0A3B-7096-3AFBE5E9ED20}"/>
                  </a:ext>
                </a:extLst>
              </p:cNvPr>
              <p:cNvCxnSpPr>
                <a:cxnSpLocks/>
                <a:stCxn id="593" idx="6"/>
                <a:endCxn id="662" idx="1"/>
              </p:cNvCxnSpPr>
              <p:nvPr/>
            </p:nvCxnSpPr>
            <p:spPr>
              <a:xfrm flipV="1">
                <a:off x="1364323" y="3476823"/>
                <a:ext cx="899469" cy="1833088"/>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8" name="Conexão reta 107">
                <a:extLst>
                  <a:ext uri="{FF2B5EF4-FFF2-40B4-BE49-F238E27FC236}">
                    <a16:creationId xmlns:a16="http://schemas.microsoft.com/office/drawing/2014/main" id="{D9391777-B372-3D2C-68EE-0FEFF73299B3}"/>
                  </a:ext>
                </a:extLst>
              </p:cNvPr>
              <p:cNvCxnSpPr>
                <a:cxnSpLocks/>
                <a:stCxn id="593" idx="6"/>
                <a:endCxn id="661" idx="1"/>
              </p:cNvCxnSpPr>
              <p:nvPr/>
            </p:nvCxnSpPr>
            <p:spPr>
              <a:xfrm flipV="1">
                <a:off x="1364323" y="2645989"/>
                <a:ext cx="899469" cy="2663922"/>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9" name="Conexão reta 107">
                <a:extLst>
                  <a:ext uri="{FF2B5EF4-FFF2-40B4-BE49-F238E27FC236}">
                    <a16:creationId xmlns:a16="http://schemas.microsoft.com/office/drawing/2014/main" id="{70389E83-9D6D-0F52-5D94-64000083D3EC}"/>
                  </a:ext>
                </a:extLst>
              </p:cNvPr>
              <p:cNvCxnSpPr>
                <a:cxnSpLocks/>
                <a:stCxn id="592" idx="6"/>
                <a:endCxn id="662" idx="1"/>
              </p:cNvCxnSpPr>
              <p:nvPr/>
            </p:nvCxnSpPr>
            <p:spPr>
              <a:xfrm flipV="1">
                <a:off x="1364323" y="3476823"/>
                <a:ext cx="899469" cy="1339651"/>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0" name="Conexão reta 107">
                <a:extLst>
                  <a:ext uri="{FF2B5EF4-FFF2-40B4-BE49-F238E27FC236}">
                    <a16:creationId xmlns:a16="http://schemas.microsoft.com/office/drawing/2014/main" id="{B04A6A35-2530-148A-C824-2D92F8431820}"/>
                  </a:ext>
                </a:extLst>
              </p:cNvPr>
              <p:cNvCxnSpPr>
                <a:cxnSpLocks/>
                <a:stCxn id="592" idx="6"/>
                <a:endCxn id="661" idx="1"/>
              </p:cNvCxnSpPr>
              <p:nvPr/>
            </p:nvCxnSpPr>
            <p:spPr>
              <a:xfrm flipV="1">
                <a:off x="1364323" y="2645989"/>
                <a:ext cx="899469" cy="2170485"/>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1" name="Conexão reta 107">
                <a:extLst>
                  <a:ext uri="{FF2B5EF4-FFF2-40B4-BE49-F238E27FC236}">
                    <a16:creationId xmlns:a16="http://schemas.microsoft.com/office/drawing/2014/main" id="{F192B5A2-E9F7-D03E-C9AA-7ED94C0CBEEF}"/>
                  </a:ext>
                </a:extLst>
              </p:cNvPr>
              <p:cNvCxnSpPr>
                <a:cxnSpLocks/>
                <a:stCxn id="594" idx="6"/>
                <a:endCxn id="662" idx="1"/>
              </p:cNvCxnSpPr>
              <p:nvPr/>
            </p:nvCxnSpPr>
            <p:spPr>
              <a:xfrm flipV="1">
                <a:off x="1364323" y="3476823"/>
                <a:ext cx="899469" cy="96466"/>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2" name="Conexão reta 107">
                <a:extLst>
                  <a:ext uri="{FF2B5EF4-FFF2-40B4-BE49-F238E27FC236}">
                    <a16:creationId xmlns:a16="http://schemas.microsoft.com/office/drawing/2014/main" id="{BE9CA61D-C328-7AB7-2749-E48B83C8F3FA}"/>
                  </a:ext>
                </a:extLst>
              </p:cNvPr>
              <p:cNvCxnSpPr>
                <a:cxnSpLocks/>
                <a:stCxn id="594" idx="6"/>
                <a:endCxn id="663" idx="1"/>
              </p:cNvCxnSpPr>
              <p:nvPr/>
            </p:nvCxnSpPr>
            <p:spPr>
              <a:xfrm>
                <a:off x="1364323" y="3573289"/>
                <a:ext cx="899469" cy="1541903"/>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3" name="Conexão reta 107">
                <a:extLst>
                  <a:ext uri="{FF2B5EF4-FFF2-40B4-BE49-F238E27FC236}">
                    <a16:creationId xmlns:a16="http://schemas.microsoft.com/office/drawing/2014/main" id="{133B3222-34CD-69E3-2F31-F0F0052C8AFB}"/>
                  </a:ext>
                </a:extLst>
              </p:cNvPr>
              <p:cNvCxnSpPr>
                <a:cxnSpLocks/>
                <a:stCxn id="594" idx="6"/>
                <a:endCxn id="661" idx="1"/>
              </p:cNvCxnSpPr>
              <p:nvPr/>
            </p:nvCxnSpPr>
            <p:spPr>
              <a:xfrm flipV="1">
                <a:off x="1364323" y="2645989"/>
                <a:ext cx="899469" cy="927300"/>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4" name="Conexão reta 107">
                <a:extLst>
                  <a:ext uri="{FF2B5EF4-FFF2-40B4-BE49-F238E27FC236}">
                    <a16:creationId xmlns:a16="http://schemas.microsoft.com/office/drawing/2014/main" id="{514E3D12-E09D-214B-FE31-5EF5B984374A}"/>
                  </a:ext>
                </a:extLst>
              </p:cNvPr>
              <p:cNvCxnSpPr>
                <a:cxnSpLocks/>
                <a:stCxn id="591" idx="6"/>
                <a:endCxn id="661" idx="1"/>
              </p:cNvCxnSpPr>
              <p:nvPr/>
            </p:nvCxnSpPr>
            <p:spPr>
              <a:xfrm flipV="1">
                <a:off x="1364323" y="2645989"/>
                <a:ext cx="899469" cy="404115"/>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5" name="Conexão reta 107">
                <a:extLst>
                  <a:ext uri="{FF2B5EF4-FFF2-40B4-BE49-F238E27FC236}">
                    <a16:creationId xmlns:a16="http://schemas.microsoft.com/office/drawing/2014/main" id="{16ED33B9-9101-506C-0FEA-422A86C9785A}"/>
                  </a:ext>
                </a:extLst>
              </p:cNvPr>
              <p:cNvCxnSpPr>
                <a:cxnSpLocks/>
                <a:stCxn id="590" idx="6"/>
                <a:endCxn id="661" idx="1"/>
              </p:cNvCxnSpPr>
              <p:nvPr/>
            </p:nvCxnSpPr>
            <p:spPr>
              <a:xfrm>
                <a:off x="1364323" y="2556667"/>
                <a:ext cx="899469" cy="89322"/>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6" name="Conexão reta 107">
                <a:extLst>
                  <a:ext uri="{FF2B5EF4-FFF2-40B4-BE49-F238E27FC236}">
                    <a16:creationId xmlns:a16="http://schemas.microsoft.com/office/drawing/2014/main" id="{7C5BB75E-B95E-6FBD-0A59-067EB39E73BD}"/>
                  </a:ext>
                </a:extLst>
              </p:cNvPr>
              <p:cNvCxnSpPr>
                <a:cxnSpLocks/>
                <a:stCxn id="590" idx="6"/>
                <a:endCxn id="662" idx="1"/>
              </p:cNvCxnSpPr>
              <p:nvPr/>
            </p:nvCxnSpPr>
            <p:spPr>
              <a:xfrm>
                <a:off x="1364323" y="2556667"/>
                <a:ext cx="899469" cy="920156"/>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7" name="Conexão reta 107">
                <a:extLst>
                  <a:ext uri="{FF2B5EF4-FFF2-40B4-BE49-F238E27FC236}">
                    <a16:creationId xmlns:a16="http://schemas.microsoft.com/office/drawing/2014/main" id="{DF7731D2-6BE6-0384-5229-BC9A2A42F13E}"/>
                  </a:ext>
                </a:extLst>
              </p:cNvPr>
              <p:cNvCxnSpPr>
                <a:cxnSpLocks/>
                <a:stCxn id="590" idx="6"/>
                <a:endCxn id="663" idx="1"/>
              </p:cNvCxnSpPr>
              <p:nvPr/>
            </p:nvCxnSpPr>
            <p:spPr>
              <a:xfrm>
                <a:off x="1364323" y="2556667"/>
                <a:ext cx="899469" cy="2558525"/>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8" name="Conexão reta 107">
                <a:extLst>
                  <a:ext uri="{FF2B5EF4-FFF2-40B4-BE49-F238E27FC236}">
                    <a16:creationId xmlns:a16="http://schemas.microsoft.com/office/drawing/2014/main" id="{8D1D3A5B-2311-643F-2962-89A3E6128B04}"/>
                  </a:ext>
                </a:extLst>
              </p:cNvPr>
              <p:cNvCxnSpPr>
                <a:cxnSpLocks/>
                <a:stCxn id="591" idx="6"/>
                <a:endCxn id="662" idx="1"/>
              </p:cNvCxnSpPr>
              <p:nvPr/>
            </p:nvCxnSpPr>
            <p:spPr>
              <a:xfrm>
                <a:off x="1364323" y="3050104"/>
                <a:ext cx="899469" cy="426719"/>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9" name="Conexão reta 107">
                <a:extLst>
                  <a:ext uri="{FF2B5EF4-FFF2-40B4-BE49-F238E27FC236}">
                    <a16:creationId xmlns:a16="http://schemas.microsoft.com/office/drawing/2014/main" id="{94F6CCAE-3599-6E48-6635-311573A9F75B}"/>
                  </a:ext>
                </a:extLst>
              </p:cNvPr>
              <p:cNvCxnSpPr>
                <a:cxnSpLocks/>
                <a:stCxn id="591" idx="6"/>
                <a:endCxn id="663" idx="1"/>
              </p:cNvCxnSpPr>
              <p:nvPr/>
            </p:nvCxnSpPr>
            <p:spPr>
              <a:xfrm>
                <a:off x="1364323" y="3050104"/>
                <a:ext cx="899469" cy="2065088"/>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0" name="Conexão reta 107">
                <a:extLst>
                  <a:ext uri="{FF2B5EF4-FFF2-40B4-BE49-F238E27FC236}">
                    <a16:creationId xmlns:a16="http://schemas.microsoft.com/office/drawing/2014/main" id="{2F530074-D253-82A4-0ACB-B9EE51C4FD5B}"/>
                  </a:ext>
                </a:extLst>
              </p:cNvPr>
              <p:cNvCxnSpPr>
                <a:cxnSpLocks/>
                <a:stCxn id="661" idx="3"/>
                <a:endCxn id="595" idx="2"/>
              </p:cNvCxnSpPr>
              <p:nvPr/>
            </p:nvCxnSpPr>
            <p:spPr>
              <a:xfrm>
                <a:off x="3163380" y="2645989"/>
                <a:ext cx="679393" cy="73863"/>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1" name="Conexão reta 107">
                <a:extLst>
                  <a:ext uri="{FF2B5EF4-FFF2-40B4-BE49-F238E27FC236}">
                    <a16:creationId xmlns:a16="http://schemas.microsoft.com/office/drawing/2014/main" id="{E98A66B1-FADB-9279-D362-1758CE1E350C}"/>
                  </a:ext>
                </a:extLst>
              </p:cNvPr>
              <p:cNvCxnSpPr>
                <a:cxnSpLocks/>
                <a:stCxn id="661" idx="3"/>
                <a:endCxn id="596" idx="2"/>
              </p:cNvCxnSpPr>
              <p:nvPr/>
            </p:nvCxnSpPr>
            <p:spPr>
              <a:xfrm>
                <a:off x="3163380" y="2645989"/>
                <a:ext cx="679393" cy="567300"/>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2" name="Conexão reta 107">
                <a:extLst>
                  <a:ext uri="{FF2B5EF4-FFF2-40B4-BE49-F238E27FC236}">
                    <a16:creationId xmlns:a16="http://schemas.microsoft.com/office/drawing/2014/main" id="{CA4B40C2-3CBE-D877-358E-9284E95673A6}"/>
                  </a:ext>
                </a:extLst>
              </p:cNvPr>
              <p:cNvCxnSpPr>
                <a:cxnSpLocks/>
                <a:stCxn id="661" idx="3"/>
                <a:endCxn id="597" idx="2"/>
              </p:cNvCxnSpPr>
              <p:nvPr/>
            </p:nvCxnSpPr>
            <p:spPr>
              <a:xfrm>
                <a:off x="3163380" y="2645989"/>
                <a:ext cx="665105" cy="2412769"/>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3" name="Conexão reta 107">
                <a:extLst>
                  <a:ext uri="{FF2B5EF4-FFF2-40B4-BE49-F238E27FC236}">
                    <a16:creationId xmlns:a16="http://schemas.microsoft.com/office/drawing/2014/main" id="{F9A61A46-C755-9167-2EA5-2CCFC3635F0A}"/>
                  </a:ext>
                </a:extLst>
              </p:cNvPr>
              <p:cNvCxnSpPr>
                <a:cxnSpLocks/>
                <a:stCxn id="662" idx="3"/>
                <a:endCxn id="595" idx="2"/>
              </p:cNvCxnSpPr>
              <p:nvPr/>
            </p:nvCxnSpPr>
            <p:spPr>
              <a:xfrm flipV="1">
                <a:off x="3163380" y="2719852"/>
                <a:ext cx="679393" cy="756971"/>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4" name="Conexão reta 107">
                <a:extLst>
                  <a:ext uri="{FF2B5EF4-FFF2-40B4-BE49-F238E27FC236}">
                    <a16:creationId xmlns:a16="http://schemas.microsoft.com/office/drawing/2014/main" id="{4044383A-2ADC-5247-74DA-06668A0F6CA7}"/>
                  </a:ext>
                </a:extLst>
              </p:cNvPr>
              <p:cNvCxnSpPr>
                <a:cxnSpLocks/>
                <a:stCxn id="662" idx="3"/>
                <a:endCxn id="596" idx="2"/>
              </p:cNvCxnSpPr>
              <p:nvPr/>
            </p:nvCxnSpPr>
            <p:spPr>
              <a:xfrm flipV="1">
                <a:off x="3163380" y="3213289"/>
                <a:ext cx="679393" cy="263534"/>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5" name="Conexão reta 107">
                <a:extLst>
                  <a:ext uri="{FF2B5EF4-FFF2-40B4-BE49-F238E27FC236}">
                    <a16:creationId xmlns:a16="http://schemas.microsoft.com/office/drawing/2014/main" id="{66DECE80-A307-795B-0E7F-E6212501E849}"/>
                  </a:ext>
                </a:extLst>
              </p:cNvPr>
              <p:cNvCxnSpPr>
                <a:cxnSpLocks/>
                <a:stCxn id="662" idx="3"/>
                <a:endCxn id="597" idx="2"/>
              </p:cNvCxnSpPr>
              <p:nvPr/>
            </p:nvCxnSpPr>
            <p:spPr>
              <a:xfrm>
                <a:off x="3163380" y="3476823"/>
                <a:ext cx="665105" cy="1581935"/>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6" name="Conexão reta 107">
                <a:extLst>
                  <a:ext uri="{FF2B5EF4-FFF2-40B4-BE49-F238E27FC236}">
                    <a16:creationId xmlns:a16="http://schemas.microsoft.com/office/drawing/2014/main" id="{CF66F6A1-A4B3-4216-C6D7-E400923D1C8C}"/>
                  </a:ext>
                </a:extLst>
              </p:cNvPr>
              <p:cNvCxnSpPr>
                <a:cxnSpLocks/>
                <a:stCxn id="663" idx="3"/>
                <a:endCxn id="595" idx="2"/>
              </p:cNvCxnSpPr>
              <p:nvPr/>
            </p:nvCxnSpPr>
            <p:spPr>
              <a:xfrm flipV="1">
                <a:off x="3163380" y="2719852"/>
                <a:ext cx="679393" cy="2395340"/>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7" name="Conexão reta 107">
                <a:extLst>
                  <a:ext uri="{FF2B5EF4-FFF2-40B4-BE49-F238E27FC236}">
                    <a16:creationId xmlns:a16="http://schemas.microsoft.com/office/drawing/2014/main" id="{FDECCC38-D92F-6859-70B3-6FB227BFBD37}"/>
                  </a:ext>
                </a:extLst>
              </p:cNvPr>
              <p:cNvCxnSpPr>
                <a:cxnSpLocks/>
                <a:stCxn id="663" idx="3"/>
                <a:endCxn id="596" idx="2"/>
              </p:cNvCxnSpPr>
              <p:nvPr/>
            </p:nvCxnSpPr>
            <p:spPr>
              <a:xfrm flipV="1">
                <a:off x="3163380" y="3213289"/>
                <a:ext cx="679393" cy="1901903"/>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8" name="Conexão reta 107">
                <a:extLst>
                  <a:ext uri="{FF2B5EF4-FFF2-40B4-BE49-F238E27FC236}">
                    <a16:creationId xmlns:a16="http://schemas.microsoft.com/office/drawing/2014/main" id="{258653F6-053C-2FC0-3066-1A3EC796A42B}"/>
                  </a:ext>
                </a:extLst>
              </p:cNvPr>
              <p:cNvCxnSpPr>
                <a:cxnSpLocks/>
                <a:stCxn id="663" idx="3"/>
                <a:endCxn id="597" idx="2"/>
              </p:cNvCxnSpPr>
              <p:nvPr/>
            </p:nvCxnSpPr>
            <p:spPr>
              <a:xfrm flipV="1">
                <a:off x="3163380" y="5058758"/>
                <a:ext cx="665105" cy="56434"/>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9" name="Conexão reta 107">
                <a:extLst>
                  <a:ext uri="{FF2B5EF4-FFF2-40B4-BE49-F238E27FC236}">
                    <a16:creationId xmlns:a16="http://schemas.microsoft.com/office/drawing/2014/main" id="{ABFD7FF4-9318-7C3D-6157-C3DD3A2762D0}"/>
                  </a:ext>
                </a:extLst>
              </p:cNvPr>
              <p:cNvCxnSpPr>
                <a:cxnSpLocks/>
              </p:cNvCxnSpPr>
              <p:nvPr/>
            </p:nvCxnSpPr>
            <p:spPr>
              <a:xfrm>
                <a:off x="5683805" y="2656412"/>
                <a:ext cx="679393" cy="73863"/>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0" name="Conexão reta 107">
                <a:extLst>
                  <a:ext uri="{FF2B5EF4-FFF2-40B4-BE49-F238E27FC236}">
                    <a16:creationId xmlns:a16="http://schemas.microsoft.com/office/drawing/2014/main" id="{57C775AC-3276-F574-DA84-72EDD959A327}"/>
                  </a:ext>
                </a:extLst>
              </p:cNvPr>
              <p:cNvCxnSpPr>
                <a:cxnSpLocks/>
              </p:cNvCxnSpPr>
              <p:nvPr/>
            </p:nvCxnSpPr>
            <p:spPr>
              <a:xfrm>
                <a:off x="5683805" y="2656412"/>
                <a:ext cx="679393" cy="567300"/>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1" name="Conexão reta 107">
                <a:extLst>
                  <a:ext uri="{FF2B5EF4-FFF2-40B4-BE49-F238E27FC236}">
                    <a16:creationId xmlns:a16="http://schemas.microsoft.com/office/drawing/2014/main" id="{3C966A35-FA69-B3C5-4FE1-A693CCEE0C2C}"/>
                  </a:ext>
                </a:extLst>
              </p:cNvPr>
              <p:cNvCxnSpPr>
                <a:cxnSpLocks/>
              </p:cNvCxnSpPr>
              <p:nvPr/>
            </p:nvCxnSpPr>
            <p:spPr>
              <a:xfrm>
                <a:off x="5683805" y="2656412"/>
                <a:ext cx="665105" cy="2412769"/>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2" name="Conexão reta 107">
                <a:extLst>
                  <a:ext uri="{FF2B5EF4-FFF2-40B4-BE49-F238E27FC236}">
                    <a16:creationId xmlns:a16="http://schemas.microsoft.com/office/drawing/2014/main" id="{733A0B5E-155B-A220-6D0E-097BC5937282}"/>
                  </a:ext>
                </a:extLst>
              </p:cNvPr>
              <p:cNvCxnSpPr>
                <a:cxnSpLocks/>
              </p:cNvCxnSpPr>
              <p:nvPr/>
            </p:nvCxnSpPr>
            <p:spPr>
              <a:xfrm flipV="1">
                <a:off x="5683805" y="2730275"/>
                <a:ext cx="679393" cy="756971"/>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3" name="Conexão reta 107">
                <a:extLst>
                  <a:ext uri="{FF2B5EF4-FFF2-40B4-BE49-F238E27FC236}">
                    <a16:creationId xmlns:a16="http://schemas.microsoft.com/office/drawing/2014/main" id="{E074E5E0-11A7-7D1F-02D5-FA7640949FCD}"/>
                  </a:ext>
                </a:extLst>
              </p:cNvPr>
              <p:cNvCxnSpPr>
                <a:cxnSpLocks/>
              </p:cNvCxnSpPr>
              <p:nvPr/>
            </p:nvCxnSpPr>
            <p:spPr>
              <a:xfrm flipV="1">
                <a:off x="5683805" y="3223712"/>
                <a:ext cx="679393" cy="263534"/>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4" name="Conexão reta 107">
                <a:extLst>
                  <a:ext uri="{FF2B5EF4-FFF2-40B4-BE49-F238E27FC236}">
                    <a16:creationId xmlns:a16="http://schemas.microsoft.com/office/drawing/2014/main" id="{61649234-9DFC-B533-6575-4431520A9E63}"/>
                  </a:ext>
                </a:extLst>
              </p:cNvPr>
              <p:cNvCxnSpPr>
                <a:cxnSpLocks/>
              </p:cNvCxnSpPr>
              <p:nvPr/>
            </p:nvCxnSpPr>
            <p:spPr>
              <a:xfrm>
                <a:off x="5683805" y="3487246"/>
                <a:ext cx="665105" cy="1581935"/>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5" name="Conexão reta 107">
                <a:extLst>
                  <a:ext uri="{FF2B5EF4-FFF2-40B4-BE49-F238E27FC236}">
                    <a16:creationId xmlns:a16="http://schemas.microsoft.com/office/drawing/2014/main" id="{DB15A3F6-849C-5927-96DB-DECFC5F1BC9D}"/>
                  </a:ext>
                </a:extLst>
              </p:cNvPr>
              <p:cNvCxnSpPr>
                <a:cxnSpLocks/>
              </p:cNvCxnSpPr>
              <p:nvPr/>
            </p:nvCxnSpPr>
            <p:spPr>
              <a:xfrm flipV="1">
                <a:off x="5683805" y="2730275"/>
                <a:ext cx="679393" cy="2395340"/>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6" name="Conexão reta 107">
                <a:extLst>
                  <a:ext uri="{FF2B5EF4-FFF2-40B4-BE49-F238E27FC236}">
                    <a16:creationId xmlns:a16="http://schemas.microsoft.com/office/drawing/2014/main" id="{19542C48-F902-F914-1360-A5F6DFC63C8E}"/>
                  </a:ext>
                </a:extLst>
              </p:cNvPr>
              <p:cNvCxnSpPr>
                <a:cxnSpLocks/>
              </p:cNvCxnSpPr>
              <p:nvPr/>
            </p:nvCxnSpPr>
            <p:spPr>
              <a:xfrm flipV="1">
                <a:off x="5683805" y="3223712"/>
                <a:ext cx="679393" cy="1901903"/>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7" name="Conexão reta 107">
                <a:extLst>
                  <a:ext uri="{FF2B5EF4-FFF2-40B4-BE49-F238E27FC236}">
                    <a16:creationId xmlns:a16="http://schemas.microsoft.com/office/drawing/2014/main" id="{BE9FDE4B-F1BF-FE3D-10FD-5D6B8344EBE2}"/>
                  </a:ext>
                </a:extLst>
              </p:cNvPr>
              <p:cNvCxnSpPr>
                <a:cxnSpLocks/>
              </p:cNvCxnSpPr>
              <p:nvPr/>
            </p:nvCxnSpPr>
            <p:spPr>
              <a:xfrm flipV="1">
                <a:off x="5683805" y="5069181"/>
                <a:ext cx="665105" cy="56434"/>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8" name="Conexão reta 107">
                <a:extLst>
                  <a:ext uri="{FF2B5EF4-FFF2-40B4-BE49-F238E27FC236}">
                    <a16:creationId xmlns:a16="http://schemas.microsoft.com/office/drawing/2014/main" id="{4934E288-DA53-9B51-BEF9-9A676F7EA0AB}"/>
                  </a:ext>
                </a:extLst>
              </p:cNvPr>
              <p:cNvCxnSpPr>
                <a:cxnSpLocks/>
                <a:stCxn id="597" idx="6"/>
                <a:endCxn id="658" idx="1"/>
              </p:cNvCxnSpPr>
              <p:nvPr/>
            </p:nvCxnSpPr>
            <p:spPr>
              <a:xfrm flipV="1">
                <a:off x="4188485" y="3464601"/>
                <a:ext cx="599654" cy="1594157"/>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9" name="Conexão reta 107">
                <a:extLst>
                  <a:ext uri="{FF2B5EF4-FFF2-40B4-BE49-F238E27FC236}">
                    <a16:creationId xmlns:a16="http://schemas.microsoft.com/office/drawing/2014/main" id="{1B396917-A82D-9716-2A2B-507C08736840}"/>
                  </a:ext>
                </a:extLst>
              </p:cNvPr>
              <p:cNvCxnSpPr>
                <a:cxnSpLocks/>
                <a:stCxn id="597" idx="6"/>
                <a:endCxn id="659" idx="1"/>
              </p:cNvCxnSpPr>
              <p:nvPr/>
            </p:nvCxnSpPr>
            <p:spPr>
              <a:xfrm>
                <a:off x="4188485" y="5058758"/>
                <a:ext cx="599654" cy="53542"/>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0" name="Conexão reta 107">
                <a:extLst>
                  <a:ext uri="{FF2B5EF4-FFF2-40B4-BE49-F238E27FC236}">
                    <a16:creationId xmlns:a16="http://schemas.microsoft.com/office/drawing/2014/main" id="{651755F5-DBDF-D929-5906-B4E2EE89B125}"/>
                  </a:ext>
                </a:extLst>
              </p:cNvPr>
              <p:cNvCxnSpPr>
                <a:cxnSpLocks/>
                <a:stCxn id="597" idx="6"/>
                <a:endCxn id="657" idx="1"/>
              </p:cNvCxnSpPr>
              <p:nvPr/>
            </p:nvCxnSpPr>
            <p:spPr>
              <a:xfrm flipV="1">
                <a:off x="4188485" y="2645989"/>
                <a:ext cx="599654" cy="2412769"/>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1" name="Conexão reta 107">
                <a:extLst>
                  <a:ext uri="{FF2B5EF4-FFF2-40B4-BE49-F238E27FC236}">
                    <a16:creationId xmlns:a16="http://schemas.microsoft.com/office/drawing/2014/main" id="{382CDBC2-F7F6-8294-9BEA-10E0E4335AA1}"/>
                  </a:ext>
                </a:extLst>
              </p:cNvPr>
              <p:cNvCxnSpPr>
                <a:cxnSpLocks/>
                <a:stCxn id="596" idx="6"/>
                <a:endCxn id="657" idx="1"/>
              </p:cNvCxnSpPr>
              <p:nvPr/>
            </p:nvCxnSpPr>
            <p:spPr>
              <a:xfrm flipV="1">
                <a:off x="4202773" y="2645989"/>
                <a:ext cx="585366" cy="567300"/>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2" name="Conexão reta 107">
                <a:extLst>
                  <a:ext uri="{FF2B5EF4-FFF2-40B4-BE49-F238E27FC236}">
                    <a16:creationId xmlns:a16="http://schemas.microsoft.com/office/drawing/2014/main" id="{A627F4EB-7967-296D-7419-145212ED2E39}"/>
                  </a:ext>
                </a:extLst>
              </p:cNvPr>
              <p:cNvCxnSpPr>
                <a:cxnSpLocks/>
                <a:stCxn id="596" idx="6"/>
                <a:endCxn id="658" idx="1"/>
              </p:cNvCxnSpPr>
              <p:nvPr/>
            </p:nvCxnSpPr>
            <p:spPr>
              <a:xfrm>
                <a:off x="4202773" y="3213289"/>
                <a:ext cx="585366" cy="251312"/>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3" name="Conexão reta 107">
                <a:extLst>
                  <a:ext uri="{FF2B5EF4-FFF2-40B4-BE49-F238E27FC236}">
                    <a16:creationId xmlns:a16="http://schemas.microsoft.com/office/drawing/2014/main" id="{50BBFBD7-8616-2B8B-63D3-9502491241B8}"/>
                  </a:ext>
                </a:extLst>
              </p:cNvPr>
              <p:cNvCxnSpPr>
                <a:cxnSpLocks/>
                <a:stCxn id="596" idx="6"/>
                <a:endCxn id="659" idx="1"/>
              </p:cNvCxnSpPr>
              <p:nvPr/>
            </p:nvCxnSpPr>
            <p:spPr>
              <a:xfrm>
                <a:off x="4202773" y="3213289"/>
                <a:ext cx="585366" cy="1899011"/>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4" name="Conexão reta 107">
                <a:extLst>
                  <a:ext uri="{FF2B5EF4-FFF2-40B4-BE49-F238E27FC236}">
                    <a16:creationId xmlns:a16="http://schemas.microsoft.com/office/drawing/2014/main" id="{8D07BE21-9DC3-2F0E-E582-D070C4C7A651}"/>
                  </a:ext>
                </a:extLst>
              </p:cNvPr>
              <p:cNvCxnSpPr>
                <a:cxnSpLocks/>
                <a:stCxn id="595" idx="6"/>
                <a:endCxn id="657" idx="1"/>
              </p:cNvCxnSpPr>
              <p:nvPr/>
            </p:nvCxnSpPr>
            <p:spPr>
              <a:xfrm flipV="1">
                <a:off x="4202773" y="2645989"/>
                <a:ext cx="585366" cy="73863"/>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5" name="Conexão reta 107">
                <a:extLst>
                  <a:ext uri="{FF2B5EF4-FFF2-40B4-BE49-F238E27FC236}">
                    <a16:creationId xmlns:a16="http://schemas.microsoft.com/office/drawing/2014/main" id="{BDAC603F-8C3D-575F-2F6C-9FF1D5B772E9}"/>
                  </a:ext>
                </a:extLst>
              </p:cNvPr>
              <p:cNvCxnSpPr>
                <a:cxnSpLocks/>
                <a:stCxn id="595" idx="6"/>
                <a:endCxn id="658" idx="1"/>
              </p:cNvCxnSpPr>
              <p:nvPr/>
            </p:nvCxnSpPr>
            <p:spPr>
              <a:xfrm>
                <a:off x="4202773" y="2719852"/>
                <a:ext cx="585366" cy="744749"/>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6" name="Conexão reta 107">
                <a:extLst>
                  <a:ext uri="{FF2B5EF4-FFF2-40B4-BE49-F238E27FC236}">
                    <a16:creationId xmlns:a16="http://schemas.microsoft.com/office/drawing/2014/main" id="{5C32297E-51E8-74E3-2D33-75A4DC740801}"/>
                  </a:ext>
                </a:extLst>
              </p:cNvPr>
              <p:cNvCxnSpPr>
                <a:cxnSpLocks/>
                <a:stCxn id="595" idx="6"/>
                <a:endCxn id="659" idx="1"/>
              </p:cNvCxnSpPr>
              <p:nvPr/>
            </p:nvCxnSpPr>
            <p:spPr>
              <a:xfrm>
                <a:off x="4202773" y="2719852"/>
                <a:ext cx="585366" cy="2392448"/>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7" name="Conexão reta 107">
                <a:extLst>
                  <a:ext uri="{FF2B5EF4-FFF2-40B4-BE49-F238E27FC236}">
                    <a16:creationId xmlns:a16="http://schemas.microsoft.com/office/drawing/2014/main" id="{E8A37B9F-50AD-629C-DB1C-2A1CDC029247}"/>
                  </a:ext>
                </a:extLst>
              </p:cNvPr>
              <p:cNvCxnSpPr>
                <a:cxnSpLocks/>
              </p:cNvCxnSpPr>
              <p:nvPr/>
            </p:nvCxnSpPr>
            <p:spPr>
              <a:xfrm flipV="1">
                <a:off x="6717080" y="3482673"/>
                <a:ext cx="599654" cy="1594157"/>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8" name="Conexão reta 107">
                <a:extLst>
                  <a:ext uri="{FF2B5EF4-FFF2-40B4-BE49-F238E27FC236}">
                    <a16:creationId xmlns:a16="http://schemas.microsoft.com/office/drawing/2014/main" id="{4378A702-3D96-0E2F-73A1-638E67DFF336}"/>
                  </a:ext>
                </a:extLst>
              </p:cNvPr>
              <p:cNvCxnSpPr>
                <a:cxnSpLocks/>
              </p:cNvCxnSpPr>
              <p:nvPr/>
            </p:nvCxnSpPr>
            <p:spPr>
              <a:xfrm>
                <a:off x="6717080" y="5076830"/>
                <a:ext cx="599654" cy="53542"/>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9" name="Conexão reta 107">
                <a:extLst>
                  <a:ext uri="{FF2B5EF4-FFF2-40B4-BE49-F238E27FC236}">
                    <a16:creationId xmlns:a16="http://schemas.microsoft.com/office/drawing/2014/main" id="{C213C68A-8DF1-B908-8AF9-ACBE339F758A}"/>
                  </a:ext>
                </a:extLst>
              </p:cNvPr>
              <p:cNvCxnSpPr>
                <a:cxnSpLocks/>
              </p:cNvCxnSpPr>
              <p:nvPr/>
            </p:nvCxnSpPr>
            <p:spPr>
              <a:xfrm flipV="1">
                <a:off x="6717080" y="2664061"/>
                <a:ext cx="599654" cy="2412769"/>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0" name="Conexão reta 107">
                <a:extLst>
                  <a:ext uri="{FF2B5EF4-FFF2-40B4-BE49-F238E27FC236}">
                    <a16:creationId xmlns:a16="http://schemas.microsoft.com/office/drawing/2014/main" id="{E5E39E43-6197-B3B9-DEA8-DA1E6CE24A0F}"/>
                  </a:ext>
                </a:extLst>
              </p:cNvPr>
              <p:cNvCxnSpPr>
                <a:cxnSpLocks/>
              </p:cNvCxnSpPr>
              <p:nvPr/>
            </p:nvCxnSpPr>
            <p:spPr>
              <a:xfrm flipV="1">
                <a:off x="6731368" y="2664061"/>
                <a:ext cx="585366" cy="567300"/>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1" name="Conexão reta 107">
                <a:extLst>
                  <a:ext uri="{FF2B5EF4-FFF2-40B4-BE49-F238E27FC236}">
                    <a16:creationId xmlns:a16="http://schemas.microsoft.com/office/drawing/2014/main" id="{92A288F2-5540-E7D7-0A85-7A40174981D2}"/>
                  </a:ext>
                </a:extLst>
              </p:cNvPr>
              <p:cNvCxnSpPr>
                <a:cxnSpLocks/>
              </p:cNvCxnSpPr>
              <p:nvPr/>
            </p:nvCxnSpPr>
            <p:spPr>
              <a:xfrm>
                <a:off x="6731368" y="3231361"/>
                <a:ext cx="585366" cy="251312"/>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2" name="Conexão reta 107">
                <a:extLst>
                  <a:ext uri="{FF2B5EF4-FFF2-40B4-BE49-F238E27FC236}">
                    <a16:creationId xmlns:a16="http://schemas.microsoft.com/office/drawing/2014/main" id="{35AD65A7-FA0F-8B2D-D4AE-0DEA5FAAECE6}"/>
                  </a:ext>
                </a:extLst>
              </p:cNvPr>
              <p:cNvCxnSpPr>
                <a:cxnSpLocks/>
              </p:cNvCxnSpPr>
              <p:nvPr/>
            </p:nvCxnSpPr>
            <p:spPr>
              <a:xfrm>
                <a:off x="6731368" y="3231361"/>
                <a:ext cx="585366" cy="1899011"/>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3" name="Conexão reta 107">
                <a:extLst>
                  <a:ext uri="{FF2B5EF4-FFF2-40B4-BE49-F238E27FC236}">
                    <a16:creationId xmlns:a16="http://schemas.microsoft.com/office/drawing/2014/main" id="{B66EA381-AC18-ABA6-EA57-8156918633E5}"/>
                  </a:ext>
                </a:extLst>
              </p:cNvPr>
              <p:cNvCxnSpPr>
                <a:cxnSpLocks/>
              </p:cNvCxnSpPr>
              <p:nvPr/>
            </p:nvCxnSpPr>
            <p:spPr>
              <a:xfrm flipV="1">
                <a:off x="6731368" y="2664061"/>
                <a:ext cx="585366" cy="73863"/>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4" name="Conexão reta 107">
                <a:extLst>
                  <a:ext uri="{FF2B5EF4-FFF2-40B4-BE49-F238E27FC236}">
                    <a16:creationId xmlns:a16="http://schemas.microsoft.com/office/drawing/2014/main" id="{5A6C07F3-1634-320F-5960-C7745D3909C8}"/>
                  </a:ext>
                </a:extLst>
              </p:cNvPr>
              <p:cNvCxnSpPr>
                <a:cxnSpLocks/>
              </p:cNvCxnSpPr>
              <p:nvPr/>
            </p:nvCxnSpPr>
            <p:spPr>
              <a:xfrm>
                <a:off x="6731368" y="2737924"/>
                <a:ext cx="585366" cy="744749"/>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5" name="Conexão reta 107">
                <a:extLst>
                  <a:ext uri="{FF2B5EF4-FFF2-40B4-BE49-F238E27FC236}">
                    <a16:creationId xmlns:a16="http://schemas.microsoft.com/office/drawing/2014/main" id="{D5E28BA7-D132-20DB-0B0A-DA9276A6456C}"/>
                  </a:ext>
                </a:extLst>
              </p:cNvPr>
              <p:cNvCxnSpPr>
                <a:cxnSpLocks/>
              </p:cNvCxnSpPr>
              <p:nvPr/>
            </p:nvCxnSpPr>
            <p:spPr>
              <a:xfrm>
                <a:off x="6731368" y="2737924"/>
                <a:ext cx="585366" cy="2392448"/>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6" name="CaixaDeTexto 655">
                    <a:extLst>
                      <a:ext uri="{FF2B5EF4-FFF2-40B4-BE49-F238E27FC236}">
                        <a16:creationId xmlns:a16="http://schemas.microsoft.com/office/drawing/2014/main" id="{63606AF1-8C6D-99F1-271E-5574B37CD1D3}"/>
                      </a:ext>
                    </a:extLst>
                  </p:cNvPr>
                  <p:cNvSpPr txBox="1"/>
                  <p:nvPr/>
                </p:nvSpPr>
                <p:spPr>
                  <a:xfrm>
                    <a:off x="5176149" y="4112201"/>
                    <a:ext cx="123575" cy="2875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i="1" smtClean="0">
                              <a:latin typeface="Cambria Math" panose="02040503050406030204" pitchFamily="18" charset="0"/>
                            </a:rPr>
                            <m:t>⋮</m:t>
                          </m:r>
                        </m:oMath>
                      </m:oMathPara>
                    </a14:m>
                    <a:endParaRPr lang="en-US" sz="800" dirty="0"/>
                  </a:p>
                </p:txBody>
              </p:sp>
            </mc:Choice>
            <mc:Fallback xmlns="">
              <p:sp>
                <p:nvSpPr>
                  <p:cNvPr id="656" name="CaixaDeTexto 655">
                    <a:extLst>
                      <a:ext uri="{FF2B5EF4-FFF2-40B4-BE49-F238E27FC236}">
                        <a16:creationId xmlns:a16="http://schemas.microsoft.com/office/drawing/2014/main" id="{63606AF1-8C6D-99F1-271E-5574B37CD1D3}"/>
                      </a:ext>
                    </a:extLst>
                  </p:cNvPr>
                  <p:cNvSpPr txBox="1">
                    <a:spLocks noRot="1" noChangeAspect="1" noMove="1" noResize="1" noEditPoints="1" noAdjustHandles="1" noChangeArrowheads="1" noChangeShapeType="1" noTextEdit="1"/>
                  </p:cNvSpPr>
                  <p:nvPr/>
                </p:nvSpPr>
                <p:spPr>
                  <a:xfrm>
                    <a:off x="5176149" y="4112201"/>
                    <a:ext cx="123575" cy="287588"/>
                  </a:xfrm>
                  <a:prstGeom prst="rect">
                    <a:avLst/>
                  </a:prstGeom>
                  <a:blipFill>
                    <a:blip r:embed="rId11"/>
                    <a:stretch>
                      <a:fillRect t="-40000" b="-40000"/>
                    </a:stretch>
                  </a:blipFill>
                </p:spPr>
                <p:txBody>
                  <a:bodyPr/>
                  <a:lstStyle/>
                  <a:p>
                    <a:r>
                      <a:rPr lang="en-US">
                        <a:noFill/>
                      </a:rPr>
                      <a:t> </a:t>
                    </a:r>
                  </a:p>
                </p:txBody>
              </p:sp>
            </mc:Fallback>
          </mc:AlternateContent>
          <p:sp>
            <p:nvSpPr>
              <p:cNvPr id="657" name="Retângulo: Cantos Arredondados 136">
                <a:extLst>
                  <a:ext uri="{FF2B5EF4-FFF2-40B4-BE49-F238E27FC236}">
                    <a16:creationId xmlns:a16="http://schemas.microsoft.com/office/drawing/2014/main" id="{BEEDECA9-BA84-0570-450A-D920CFD2C3B8}"/>
                  </a:ext>
                </a:extLst>
              </p:cNvPr>
              <p:cNvSpPr/>
              <p:nvPr/>
            </p:nvSpPr>
            <p:spPr>
              <a:xfrm>
                <a:off x="4788139" y="2399270"/>
                <a:ext cx="899588" cy="49343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600" b="1" dirty="0">
                    <a:solidFill>
                      <a:schemeClr val="tx1"/>
                    </a:solidFill>
                    <a:latin typeface="-apple-system"/>
                  </a:rPr>
                  <a:t>LSTM </a:t>
                </a:r>
                <a:r>
                  <a:rPr lang="pt-PT" sz="600" b="1" dirty="0" err="1">
                    <a:solidFill>
                      <a:schemeClr val="tx1"/>
                    </a:solidFill>
                    <a:latin typeface="-apple-system"/>
                  </a:rPr>
                  <a:t>cell</a:t>
                </a:r>
                <a:endParaRPr lang="pt-PT" sz="600" b="1" dirty="0">
                  <a:solidFill>
                    <a:schemeClr val="tx1"/>
                  </a:solidFill>
                  <a:latin typeface="-apple-system"/>
                </a:endParaRPr>
              </a:p>
            </p:txBody>
          </p:sp>
          <p:sp>
            <p:nvSpPr>
              <p:cNvPr id="658" name="Retângulo: Cantos Arredondados 136">
                <a:extLst>
                  <a:ext uri="{FF2B5EF4-FFF2-40B4-BE49-F238E27FC236}">
                    <a16:creationId xmlns:a16="http://schemas.microsoft.com/office/drawing/2014/main" id="{1471680A-B779-454F-0C30-B4B4297E74BB}"/>
                  </a:ext>
                </a:extLst>
              </p:cNvPr>
              <p:cNvSpPr/>
              <p:nvPr/>
            </p:nvSpPr>
            <p:spPr>
              <a:xfrm>
                <a:off x="4788139" y="3217882"/>
                <a:ext cx="899588" cy="49343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600" b="1" dirty="0">
                    <a:solidFill>
                      <a:schemeClr val="tx1"/>
                    </a:solidFill>
                    <a:latin typeface="-apple-system"/>
                  </a:rPr>
                  <a:t>LSTM </a:t>
                </a:r>
                <a:r>
                  <a:rPr lang="pt-PT" sz="600" b="1" dirty="0" err="1">
                    <a:solidFill>
                      <a:schemeClr val="tx1"/>
                    </a:solidFill>
                    <a:latin typeface="-apple-system"/>
                  </a:rPr>
                  <a:t>cell</a:t>
                </a:r>
                <a:endParaRPr lang="pt-PT" sz="600" b="1" dirty="0">
                  <a:solidFill>
                    <a:schemeClr val="tx1"/>
                  </a:solidFill>
                  <a:latin typeface="-apple-system"/>
                </a:endParaRPr>
              </a:p>
            </p:txBody>
          </p:sp>
          <p:sp>
            <p:nvSpPr>
              <p:cNvPr id="659" name="Retângulo: Cantos Arredondados 136">
                <a:extLst>
                  <a:ext uri="{FF2B5EF4-FFF2-40B4-BE49-F238E27FC236}">
                    <a16:creationId xmlns:a16="http://schemas.microsoft.com/office/drawing/2014/main" id="{58A4FE24-3A45-E3AA-7CFA-82CA63FD778E}"/>
                  </a:ext>
                </a:extLst>
              </p:cNvPr>
              <p:cNvSpPr/>
              <p:nvPr/>
            </p:nvSpPr>
            <p:spPr>
              <a:xfrm>
                <a:off x="4788139" y="4865581"/>
                <a:ext cx="899588" cy="49343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600" b="1" dirty="0">
                    <a:solidFill>
                      <a:schemeClr val="tx1"/>
                    </a:solidFill>
                    <a:latin typeface="-apple-system"/>
                  </a:rPr>
                  <a:t>LSTM </a:t>
                </a:r>
                <a:r>
                  <a:rPr lang="pt-PT" sz="600" b="1" dirty="0" err="1">
                    <a:solidFill>
                      <a:schemeClr val="tx1"/>
                    </a:solidFill>
                    <a:latin typeface="-apple-system"/>
                  </a:rPr>
                  <a:t>cell</a:t>
                </a:r>
                <a:endParaRPr lang="pt-PT" sz="600" b="1" dirty="0">
                  <a:solidFill>
                    <a:schemeClr val="tx1"/>
                  </a:solidFill>
                  <a:latin typeface="-apple-system"/>
                </a:endParaRPr>
              </a:p>
            </p:txBody>
          </p:sp>
          <mc:AlternateContent xmlns:mc="http://schemas.openxmlformats.org/markup-compatibility/2006" xmlns:a14="http://schemas.microsoft.com/office/drawing/2010/main">
            <mc:Choice Requires="a14">
              <p:sp>
                <p:nvSpPr>
                  <p:cNvPr id="660" name="CaixaDeTexto 659">
                    <a:extLst>
                      <a:ext uri="{FF2B5EF4-FFF2-40B4-BE49-F238E27FC236}">
                        <a16:creationId xmlns:a16="http://schemas.microsoft.com/office/drawing/2014/main" id="{3E09EFA8-9D4C-BE67-2BD0-A3AE8124F143}"/>
                      </a:ext>
                    </a:extLst>
                  </p:cNvPr>
                  <p:cNvSpPr txBox="1"/>
                  <p:nvPr/>
                </p:nvSpPr>
                <p:spPr>
                  <a:xfrm>
                    <a:off x="2658263" y="4129492"/>
                    <a:ext cx="123575" cy="2875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i="1" smtClean="0">
                              <a:latin typeface="Cambria Math" panose="02040503050406030204" pitchFamily="18" charset="0"/>
                            </a:rPr>
                            <m:t>⋮</m:t>
                          </m:r>
                        </m:oMath>
                      </m:oMathPara>
                    </a14:m>
                    <a:endParaRPr lang="en-US" sz="800" dirty="0"/>
                  </a:p>
                </p:txBody>
              </p:sp>
            </mc:Choice>
            <mc:Fallback xmlns="">
              <p:sp>
                <p:nvSpPr>
                  <p:cNvPr id="660" name="CaixaDeTexto 659">
                    <a:extLst>
                      <a:ext uri="{FF2B5EF4-FFF2-40B4-BE49-F238E27FC236}">
                        <a16:creationId xmlns:a16="http://schemas.microsoft.com/office/drawing/2014/main" id="{3E09EFA8-9D4C-BE67-2BD0-A3AE8124F143}"/>
                      </a:ext>
                    </a:extLst>
                  </p:cNvPr>
                  <p:cNvSpPr txBox="1">
                    <a:spLocks noRot="1" noChangeAspect="1" noMove="1" noResize="1" noEditPoints="1" noAdjustHandles="1" noChangeArrowheads="1" noChangeShapeType="1" noTextEdit="1"/>
                  </p:cNvSpPr>
                  <p:nvPr/>
                </p:nvSpPr>
                <p:spPr>
                  <a:xfrm>
                    <a:off x="2658263" y="4129492"/>
                    <a:ext cx="123575" cy="287588"/>
                  </a:xfrm>
                  <a:prstGeom prst="rect">
                    <a:avLst/>
                  </a:prstGeom>
                  <a:blipFill>
                    <a:blip r:embed="rId13"/>
                    <a:stretch>
                      <a:fillRect t="-40000" b="-40000"/>
                    </a:stretch>
                  </a:blipFill>
                </p:spPr>
                <p:txBody>
                  <a:bodyPr/>
                  <a:lstStyle/>
                  <a:p>
                    <a:r>
                      <a:rPr lang="en-US">
                        <a:noFill/>
                      </a:rPr>
                      <a:t> </a:t>
                    </a:r>
                  </a:p>
                </p:txBody>
              </p:sp>
            </mc:Fallback>
          </mc:AlternateContent>
          <p:sp>
            <p:nvSpPr>
              <p:cNvPr id="661" name="Retângulo: Cantos Arredondados 136">
                <a:extLst>
                  <a:ext uri="{FF2B5EF4-FFF2-40B4-BE49-F238E27FC236}">
                    <a16:creationId xmlns:a16="http://schemas.microsoft.com/office/drawing/2014/main" id="{6C4655D7-1FE2-688D-3E40-C17228B35C84}"/>
                  </a:ext>
                </a:extLst>
              </p:cNvPr>
              <p:cNvSpPr/>
              <p:nvPr/>
            </p:nvSpPr>
            <p:spPr>
              <a:xfrm>
                <a:off x="2263792" y="2399270"/>
                <a:ext cx="899588" cy="49343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600" b="1" dirty="0">
                    <a:solidFill>
                      <a:schemeClr val="tx1"/>
                    </a:solidFill>
                    <a:latin typeface="-apple-system"/>
                  </a:rPr>
                  <a:t>LSTM </a:t>
                </a:r>
                <a:r>
                  <a:rPr lang="pt-PT" sz="600" b="1" dirty="0" err="1">
                    <a:solidFill>
                      <a:schemeClr val="tx1"/>
                    </a:solidFill>
                    <a:latin typeface="-apple-system"/>
                  </a:rPr>
                  <a:t>cell</a:t>
                </a:r>
                <a:endParaRPr lang="pt-PT" sz="600" b="1" dirty="0">
                  <a:solidFill>
                    <a:schemeClr val="tx1"/>
                  </a:solidFill>
                  <a:latin typeface="-apple-system"/>
                </a:endParaRPr>
              </a:p>
            </p:txBody>
          </p:sp>
          <p:sp>
            <p:nvSpPr>
              <p:cNvPr id="662" name="Retângulo: Cantos Arredondados 136">
                <a:extLst>
                  <a:ext uri="{FF2B5EF4-FFF2-40B4-BE49-F238E27FC236}">
                    <a16:creationId xmlns:a16="http://schemas.microsoft.com/office/drawing/2014/main" id="{09CAC9F7-3567-F5FF-B8D9-DF620A05827F}"/>
                  </a:ext>
                </a:extLst>
              </p:cNvPr>
              <p:cNvSpPr/>
              <p:nvPr/>
            </p:nvSpPr>
            <p:spPr>
              <a:xfrm>
                <a:off x="2263792" y="3230104"/>
                <a:ext cx="899588" cy="49343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600" b="1" dirty="0">
                    <a:solidFill>
                      <a:schemeClr val="tx1"/>
                    </a:solidFill>
                    <a:latin typeface="-apple-system"/>
                  </a:rPr>
                  <a:t>LSTM </a:t>
                </a:r>
                <a:r>
                  <a:rPr lang="pt-PT" sz="600" b="1" dirty="0" err="1">
                    <a:solidFill>
                      <a:schemeClr val="tx1"/>
                    </a:solidFill>
                    <a:latin typeface="-apple-system"/>
                  </a:rPr>
                  <a:t>cell</a:t>
                </a:r>
                <a:endParaRPr lang="pt-PT" sz="600" b="1" dirty="0">
                  <a:solidFill>
                    <a:schemeClr val="tx1"/>
                  </a:solidFill>
                  <a:latin typeface="-apple-system"/>
                </a:endParaRPr>
              </a:p>
            </p:txBody>
          </p:sp>
          <p:sp>
            <p:nvSpPr>
              <p:cNvPr id="663" name="Retângulo: Cantos Arredondados 136">
                <a:extLst>
                  <a:ext uri="{FF2B5EF4-FFF2-40B4-BE49-F238E27FC236}">
                    <a16:creationId xmlns:a16="http://schemas.microsoft.com/office/drawing/2014/main" id="{3AFD17BD-AE76-0FF9-2834-EEAD0AE56875}"/>
                  </a:ext>
                </a:extLst>
              </p:cNvPr>
              <p:cNvSpPr/>
              <p:nvPr/>
            </p:nvSpPr>
            <p:spPr>
              <a:xfrm>
                <a:off x="2263792" y="4868473"/>
                <a:ext cx="899588" cy="49343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600" b="1" dirty="0">
                    <a:solidFill>
                      <a:schemeClr val="tx1"/>
                    </a:solidFill>
                    <a:latin typeface="-apple-system"/>
                  </a:rPr>
                  <a:t>LSTM </a:t>
                </a:r>
                <a:r>
                  <a:rPr lang="pt-PT" sz="600" b="1" dirty="0" err="1">
                    <a:solidFill>
                      <a:schemeClr val="tx1"/>
                    </a:solidFill>
                    <a:latin typeface="-apple-system"/>
                  </a:rPr>
                  <a:t>cell</a:t>
                </a:r>
                <a:endParaRPr lang="pt-PT" sz="600" b="1" dirty="0">
                  <a:solidFill>
                    <a:schemeClr val="tx1"/>
                  </a:solidFill>
                  <a:latin typeface="-apple-system"/>
                </a:endParaRPr>
              </a:p>
            </p:txBody>
          </p:sp>
          <p:sp>
            <p:nvSpPr>
              <p:cNvPr id="664" name="Oval 663">
                <a:extLst>
                  <a:ext uri="{FF2B5EF4-FFF2-40B4-BE49-F238E27FC236}">
                    <a16:creationId xmlns:a16="http://schemas.microsoft.com/office/drawing/2014/main" id="{9521801B-69AE-BECC-25E1-FF16C3D3E85C}"/>
                  </a:ext>
                </a:extLst>
              </p:cNvPr>
              <p:cNvSpPr/>
              <p:nvPr/>
            </p:nvSpPr>
            <p:spPr>
              <a:xfrm>
                <a:off x="8884860" y="2532708"/>
                <a:ext cx="360000" cy="36000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800" dirty="0">
                    <a:solidFill>
                      <a:schemeClr val="tx1"/>
                    </a:solidFill>
                  </a:rPr>
                  <a:t>1</a:t>
                </a:r>
              </a:p>
            </p:txBody>
          </p:sp>
          <p:sp>
            <p:nvSpPr>
              <p:cNvPr id="665" name="Oval 664">
                <a:extLst>
                  <a:ext uri="{FF2B5EF4-FFF2-40B4-BE49-F238E27FC236}">
                    <a16:creationId xmlns:a16="http://schemas.microsoft.com/office/drawing/2014/main" id="{B87D7A21-19DC-5B32-C6A4-212E41B9E3E3}"/>
                  </a:ext>
                </a:extLst>
              </p:cNvPr>
              <p:cNvSpPr/>
              <p:nvPr/>
            </p:nvSpPr>
            <p:spPr>
              <a:xfrm>
                <a:off x="8884860" y="3026145"/>
                <a:ext cx="360000" cy="36000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800" dirty="0">
                    <a:solidFill>
                      <a:schemeClr val="tx1"/>
                    </a:solidFill>
                  </a:rPr>
                  <a:t>2</a:t>
                </a:r>
              </a:p>
            </p:txBody>
          </p:sp>
          <p:sp>
            <p:nvSpPr>
              <p:cNvPr id="666" name="Oval 665">
                <a:extLst>
                  <a:ext uri="{FF2B5EF4-FFF2-40B4-BE49-F238E27FC236}">
                    <a16:creationId xmlns:a16="http://schemas.microsoft.com/office/drawing/2014/main" id="{64DF71D6-01E7-D1D4-A5CF-7E1834496FA8}"/>
                  </a:ext>
                </a:extLst>
              </p:cNvPr>
              <p:cNvSpPr/>
              <p:nvPr/>
            </p:nvSpPr>
            <p:spPr>
              <a:xfrm>
                <a:off x="8870572" y="4871614"/>
                <a:ext cx="360000" cy="360000"/>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800" dirty="0">
                    <a:solidFill>
                      <a:schemeClr val="tx1"/>
                    </a:solidFill>
                  </a:rPr>
                  <a:t>n</a:t>
                </a:r>
              </a:p>
            </p:txBody>
          </p:sp>
          <mc:AlternateContent xmlns:mc="http://schemas.openxmlformats.org/markup-compatibility/2006" xmlns:a14="http://schemas.microsoft.com/office/drawing/2010/main">
            <mc:Choice Requires="a14">
              <p:sp>
                <p:nvSpPr>
                  <p:cNvPr id="667" name="CaixaDeTexto 666">
                    <a:extLst>
                      <a:ext uri="{FF2B5EF4-FFF2-40B4-BE49-F238E27FC236}">
                        <a16:creationId xmlns:a16="http://schemas.microsoft.com/office/drawing/2014/main" id="{96D5DD30-AEB1-4F4E-C7BD-B704E39F17B2}"/>
                      </a:ext>
                    </a:extLst>
                  </p:cNvPr>
                  <p:cNvSpPr txBox="1"/>
                  <p:nvPr/>
                </p:nvSpPr>
                <p:spPr>
                  <a:xfrm>
                    <a:off x="8994316" y="4127194"/>
                    <a:ext cx="123575" cy="2875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i="1" smtClean="0">
                              <a:solidFill>
                                <a:schemeClr val="tx1"/>
                              </a:solidFill>
                              <a:latin typeface="Cambria Math" panose="02040503050406030204" pitchFamily="18" charset="0"/>
                            </a:rPr>
                            <m:t>⋮</m:t>
                          </m:r>
                        </m:oMath>
                      </m:oMathPara>
                    </a14:m>
                    <a:endParaRPr lang="en-US" sz="800" dirty="0">
                      <a:solidFill>
                        <a:schemeClr val="tx1"/>
                      </a:solidFill>
                    </a:endParaRPr>
                  </a:p>
                </p:txBody>
              </p:sp>
            </mc:Choice>
            <mc:Fallback xmlns="">
              <p:sp>
                <p:nvSpPr>
                  <p:cNvPr id="667" name="CaixaDeTexto 666">
                    <a:extLst>
                      <a:ext uri="{FF2B5EF4-FFF2-40B4-BE49-F238E27FC236}">
                        <a16:creationId xmlns:a16="http://schemas.microsoft.com/office/drawing/2014/main" id="{96D5DD30-AEB1-4F4E-C7BD-B704E39F17B2}"/>
                      </a:ext>
                    </a:extLst>
                  </p:cNvPr>
                  <p:cNvSpPr txBox="1">
                    <a:spLocks noRot="1" noChangeAspect="1" noMove="1" noResize="1" noEditPoints="1" noAdjustHandles="1" noChangeArrowheads="1" noChangeShapeType="1" noTextEdit="1"/>
                  </p:cNvSpPr>
                  <p:nvPr/>
                </p:nvSpPr>
                <p:spPr>
                  <a:xfrm>
                    <a:off x="8994316" y="4127194"/>
                    <a:ext cx="123575" cy="287588"/>
                  </a:xfrm>
                  <a:prstGeom prst="rect">
                    <a:avLst/>
                  </a:prstGeom>
                  <a:blipFill>
                    <a:blip r:embed="rId14"/>
                    <a:stretch>
                      <a:fillRect t="-50000" b="-50000"/>
                    </a:stretch>
                  </a:blipFill>
                </p:spPr>
                <p:txBody>
                  <a:bodyPr/>
                  <a:lstStyle/>
                  <a:p>
                    <a:r>
                      <a:rPr lang="en-US">
                        <a:noFill/>
                      </a:rPr>
                      <a:t> </a:t>
                    </a:r>
                  </a:p>
                </p:txBody>
              </p:sp>
            </mc:Fallback>
          </mc:AlternateContent>
          <p:cxnSp>
            <p:nvCxnSpPr>
              <p:cNvPr id="668" name="Conexão reta 107">
                <a:extLst>
                  <a:ext uri="{FF2B5EF4-FFF2-40B4-BE49-F238E27FC236}">
                    <a16:creationId xmlns:a16="http://schemas.microsoft.com/office/drawing/2014/main" id="{3532F3AA-4EF3-EA50-A38C-C75DE9ABB13C}"/>
                  </a:ext>
                </a:extLst>
              </p:cNvPr>
              <p:cNvCxnSpPr>
                <a:cxnSpLocks/>
              </p:cNvCxnSpPr>
              <p:nvPr/>
            </p:nvCxnSpPr>
            <p:spPr>
              <a:xfrm>
                <a:off x="8209389" y="2656412"/>
                <a:ext cx="679393" cy="73863"/>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9" name="Conexão reta 107">
                <a:extLst>
                  <a:ext uri="{FF2B5EF4-FFF2-40B4-BE49-F238E27FC236}">
                    <a16:creationId xmlns:a16="http://schemas.microsoft.com/office/drawing/2014/main" id="{D4D2B170-1EB4-679C-5E5E-C23CCEDCE6C9}"/>
                  </a:ext>
                </a:extLst>
              </p:cNvPr>
              <p:cNvCxnSpPr>
                <a:cxnSpLocks/>
              </p:cNvCxnSpPr>
              <p:nvPr/>
            </p:nvCxnSpPr>
            <p:spPr>
              <a:xfrm>
                <a:off x="8209389" y="2656412"/>
                <a:ext cx="679393" cy="567300"/>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0" name="Conexão reta 107">
                <a:extLst>
                  <a:ext uri="{FF2B5EF4-FFF2-40B4-BE49-F238E27FC236}">
                    <a16:creationId xmlns:a16="http://schemas.microsoft.com/office/drawing/2014/main" id="{99E1CF73-4B58-F155-37C6-2D76132413A0}"/>
                  </a:ext>
                </a:extLst>
              </p:cNvPr>
              <p:cNvCxnSpPr>
                <a:cxnSpLocks/>
              </p:cNvCxnSpPr>
              <p:nvPr/>
            </p:nvCxnSpPr>
            <p:spPr>
              <a:xfrm>
                <a:off x="8209389" y="2656412"/>
                <a:ext cx="665105" cy="2412769"/>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1" name="Conexão reta 107">
                <a:extLst>
                  <a:ext uri="{FF2B5EF4-FFF2-40B4-BE49-F238E27FC236}">
                    <a16:creationId xmlns:a16="http://schemas.microsoft.com/office/drawing/2014/main" id="{40240414-C435-79BD-EFB9-89E319BBBBB4}"/>
                  </a:ext>
                </a:extLst>
              </p:cNvPr>
              <p:cNvCxnSpPr>
                <a:cxnSpLocks/>
              </p:cNvCxnSpPr>
              <p:nvPr/>
            </p:nvCxnSpPr>
            <p:spPr>
              <a:xfrm flipV="1">
                <a:off x="8209389" y="2730275"/>
                <a:ext cx="679393" cy="756971"/>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2" name="Conexão reta 107">
                <a:extLst>
                  <a:ext uri="{FF2B5EF4-FFF2-40B4-BE49-F238E27FC236}">
                    <a16:creationId xmlns:a16="http://schemas.microsoft.com/office/drawing/2014/main" id="{66E2E14D-B17D-812F-2937-97EEDCEDF948}"/>
                  </a:ext>
                </a:extLst>
              </p:cNvPr>
              <p:cNvCxnSpPr>
                <a:cxnSpLocks/>
              </p:cNvCxnSpPr>
              <p:nvPr/>
            </p:nvCxnSpPr>
            <p:spPr>
              <a:xfrm flipV="1">
                <a:off x="8209389" y="3223712"/>
                <a:ext cx="679393" cy="263534"/>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3" name="Conexão reta 107">
                <a:extLst>
                  <a:ext uri="{FF2B5EF4-FFF2-40B4-BE49-F238E27FC236}">
                    <a16:creationId xmlns:a16="http://schemas.microsoft.com/office/drawing/2014/main" id="{260E4FDE-52CB-D87C-7196-1E521F509895}"/>
                  </a:ext>
                </a:extLst>
              </p:cNvPr>
              <p:cNvCxnSpPr>
                <a:cxnSpLocks/>
              </p:cNvCxnSpPr>
              <p:nvPr/>
            </p:nvCxnSpPr>
            <p:spPr>
              <a:xfrm>
                <a:off x="8209389" y="3487246"/>
                <a:ext cx="665105" cy="1581935"/>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4" name="Conexão reta 107">
                <a:extLst>
                  <a:ext uri="{FF2B5EF4-FFF2-40B4-BE49-F238E27FC236}">
                    <a16:creationId xmlns:a16="http://schemas.microsoft.com/office/drawing/2014/main" id="{C1CAA4E9-804F-8DCA-EA25-0058B2EC63E0}"/>
                  </a:ext>
                </a:extLst>
              </p:cNvPr>
              <p:cNvCxnSpPr>
                <a:cxnSpLocks/>
              </p:cNvCxnSpPr>
              <p:nvPr/>
            </p:nvCxnSpPr>
            <p:spPr>
              <a:xfrm flipV="1">
                <a:off x="8209389" y="2730275"/>
                <a:ext cx="679393" cy="2395340"/>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5" name="Conexão reta 107">
                <a:extLst>
                  <a:ext uri="{FF2B5EF4-FFF2-40B4-BE49-F238E27FC236}">
                    <a16:creationId xmlns:a16="http://schemas.microsoft.com/office/drawing/2014/main" id="{1151037D-9B89-EC8F-7DB3-3B5E01CD49E2}"/>
                  </a:ext>
                </a:extLst>
              </p:cNvPr>
              <p:cNvCxnSpPr>
                <a:cxnSpLocks/>
              </p:cNvCxnSpPr>
              <p:nvPr/>
            </p:nvCxnSpPr>
            <p:spPr>
              <a:xfrm flipV="1">
                <a:off x="8209389" y="3223712"/>
                <a:ext cx="679393" cy="1901903"/>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6" name="Conexão reta 107">
                <a:extLst>
                  <a:ext uri="{FF2B5EF4-FFF2-40B4-BE49-F238E27FC236}">
                    <a16:creationId xmlns:a16="http://schemas.microsoft.com/office/drawing/2014/main" id="{729A2A8E-DE0E-5CDE-249B-1141FFCE32E6}"/>
                  </a:ext>
                </a:extLst>
              </p:cNvPr>
              <p:cNvCxnSpPr>
                <a:cxnSpLocks/>
              </p:cNvCxnSpPr>
              <p:nvPr/>
            </p:nvCxnSpPr>
            <p:spPr>
              <a:xfrm flipV="1">
                <a:off x="8209389" y="5069181"/>
                <a:ext cx="665105" cy="56434"/>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7" name="CaixaDeTexto 676">
                    <a:extLst>
                      <a:ext uri="{FF2B5EF4-FFF2-40B4-BE49-F238E27FC236}">
                        <a16:creationId xmlns:a16="http://schemas.microsoft.com/office/drawing/2014/main" id="{949F5DBC-F77E-B02C-F255-694F3660BEA3}"/>
                      </a:ext>
                    </a:extLst>
                  </p:cNvPr>
                  <p:cNvSpPr txBox="1"/>
                  <p:nvPr/>
                </p:nvSpPr>
                <p:spPr>
                  <a:xfrm>
                    <a:off x="7701734" y="4112201"/>
                    <a:ext cx="123575" cy="2875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i="1" smtClean="0">
                              <a:latin typeface="Cambria Math" panose="02040503050406030204" pitchFamily="18" charset="0"/>
                            </a:rPr>
                            <m:t>⋮</m:t>
                          </m:r>
                        </m:oMath>
                      </m:oMathPara>
                    </a14:m>
                    <a:endParaRPr lang="en-US" sz="800" dirty="0"/>
                  </a:p>
                </p:txBody>
              </p:sp>
            </mc:Choice>
            <mc:Fallback xmlns="">
              <p:sp>
                <p:nvSpPr>
                  <p:cNvPr id="677" name="CaixaDeTexto 676">
                    <a:extLst>
                      <a:ext uri="{FF2B5EF4-FFF2-40B4-BE49-F238E27FC236}">
                        <a16:creationId xmlns:a16="http://schemas.microsoft.com/office/drawing/2014/main" id="{949F5DBC-F77E-B02C-F255-694F3660BEA3}"/>
                      </a:ext>
                    </a:extLst>
                  </p:cNvPr>
                  <p:cNvSpPr txBox="1">
                    <a:spLocks noRot="1" noChangeAspect="1" noMove="1" noResize="1" noEditPoints="1" noAdjustHandles="1" noChangeArrowheads="1" noChangeShapeType="1" noTextEdit="1"/>
                  </p:cNvSpPr>
                  <p:nvPr/>
                </p:nvSpPr>
                <p:spPr>
                  <a:xfrm>
                    <a:off x="7701734" y="4112201"/>
                    <a:ext cx="123575" cy="287588"/>
                  </a:xfrm>
                  <a:prstGeom prst="rect">
                    <a:avLst/>
                  </a:prstGeom>
                  <a:blipFill>
                    <a:blip r:embed="rId11"/>
                    <a:stretch>
                      <a:fillRect t="-40000" b="-40000"/>
                    </a:stretch>
                  </a:blipFill>
                </p:spPr>
                <p:txBody>
                  <a:bodyPr/>
                  <a:lstStyle/>
                  <a:p>
                    <a:r>
                      <a:rPr lang="en-US">
                        <a:noFill/>
                      </a:rPr>
                      <a:t> </a:t>
                    </a:r>
                  </a:p>
                </p:txBody>
              </p:sp>
            </mc:Fallback>
          </mc:AlternateContent>
          <p:sp>
            <p:nvSpPr>
              <p:cNvPr id="678" name="Retângulo: Cantos Arredondados 136">
                <a:extLst>
                  <a:ext uri="{FF2B5EF4-FFF2-40B4-BE49-F238E27FC236}">
                    <a16:creationId xmlns:a16="http://schemas.microsoft.com/office/drawing/2014/main" id="{3868CFAB-34FB-F241-1D29-EC884DA6B553}"/>
                  </a:ext>
                </a:extLst>
              </p:cNvPr>
              <p:cNvSpPr/>
              <p:nvPr/>
            </p:nvSpPr>
            <p:spPr>
              <a:xfrm>
                <a:off x="7313723" y="2399270"/>
                <a:ext cx="899588" cy="49343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600" b="1" dirty="0">
                    <a:solidFill>
                      <a:schemeClr val="tx1"/>
                    </a:solidFill>
                    <a:latin typeface="-apple-system"/>
                  </a:rPr>
                  <a:t>LSTM </a:t>
                </a:r>
                <a:r>
                  <a:rPr lang="pt-PT" sz="600" b="1" dirty="0" err="1">
                    <a:solidFill>
                      <a:schemeClr val="tx1"/>
                    </a:solidFill>
                    <a:latin typeface="-apple-system"/>
                  </a:rPr>
                  <a:t>cell</a:t>
                </a:r>
                <a:endParaRPr lang="pt-PT" sz="600" b="1" dirty="0">
                  <a:solidFill>
                    <a:schemeClr val="tx1"/>
                  </a:solidFill>
                  <a:latin typeface="-apple-system"/>
                </a:endParaRPr>
              </a:p>
            </p:txBody>
          </p:sp>
          <p:sp>
            <p:nvSpPr>
              <p:cNvPr id="679" name="Retângulo: Cantos Arredondados 136">
                <a:extLst>
                  <a:ext uri="{FF2B5EF4-FFF2-40B4-BE49-F238E27FC236}">
                    <a16:creationId xmlns:a16="http://schemas.microsoft.com/office/drawing/2014/main" id="{AC69F3EA-7D9B-D48C-6E82-9FC7547AA41B}"/>
                  </a:ext>
                </a:extLst>
              </p:cNvPr>
              <p:cNvSpPr/>
              <p:nvPr/>
            </p:nvSpPr>
            <p:spPr>
              <a:xfrm>
                <a:off x="7313723" y="3217882"/>
                <a:ext cx="899588" cy="49343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600" b="1" dirty="0">
                    <a:solidFill>
                      <a:schemeClr val="tx1"/>
                    </a:solidFill>
                    <a:latin typeface="-apple-system"/>
                  </a:rPr>
                  <a:t>LSTM </a:t>
                </a:r>
                <a:r>
                  <a:rPr lang="pt-PT" sz="600" b="1" dirty="0" err="1">
                    <a:solidFill>
                      <a:schemeClr val="tx1"/>
                    </a:solidFill>
                    <a:latin typeface="-apple-system"/>
                  </a:rPr>
                  <a:t>cell</a:t>
                </a:r>
                <a:endParaRPr lang="pt-PT" sz="600" b="1" dirty="0">
                  <a:solidFill>
                    <a:schemeClr val="tx1"/>
                  </a:solidFill>
                  <a:latin typeface="-apple-system"/>
                </a:endParaRPr>
              </a:p>
            </p:txBody>
          </p:sp>
          <p:sp>
            <p:nvSpPr>
              <p:cNvPr id="680" name="Retângulo: Cantos Arredondados 136">
                <a:extLst>
                  <a:ext uri="{FF2B5EF4-FFF2-40B4-BE49-F238E27FC236}">
                    <a16:creationId xmlns:a16="http://schemas.microsoft.com/office/drawing/2014/main" id="{282F6779-3B84-5CA3-E62B-F36BCF4D6312}"/>
                  </a:ext>
                </a:extLst>
              </p:cNvPr>
              <p:cNvSpPr/>
              <p:nvPr/>
            </p:nvSpPr>
            <p:spPr>
              <a:xfrm>
                <a:off x="7313723" y="4865581"/>
                <a:ext cx="899588" cy="49343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600" b="1" dirty="0">
                    <a:solidFill>
                      <a:schemeClr val="tx1"/>
                    </a:solidFill>
                    <a:latin typeface="-apple-system"/>
                  </a:rPr>
                  <a:t>LSTM </a:t>
                </a:r>
                <a:r>
                  <a:rPr lang="pt-PT" sz="600" b="1" dirty="0" err="1">
                    <a:solidFill>
                      <a:schemeClr val="tx1"/>
                    </a:solidFill>
                    <a:latin typeface="-apple-system"/>
                  </a:rPr>
                  <a:t>cell</a:t>
                </a:r>
                <a:endParaRPr lang="pt-PT" sz="600" b="1" dirty="0">
                  <a:solidFill>
                    <a:schemeClr val="tx1"/>
                  </a:solidFill>
                  <a:latin typeface="-apple-system"/>
                </a:endParaRPr>
              </a:p>
            </p:txBody>
          </p:sp>
          <p:sp>
            <p:nvSpPr>
              <p:cNvPr id="681" name="Retângulo: Cantos Arredondados 136">
                <a:extLst>
                  <a:ext uri="{FF2B5EF4-FFF2-40B4-BE49-F238E27FC236}">
                    <a16:creationId xmlns:a16="http://schemas.microsoft.com/office/drawing/2014/main" id="{93E923A8-ADA0-AA98-CC8A-2FFEAF1E9B3D}"/>
                  </a:ext>
                </a:extLst>
              </p:cNvPr>
              <p:cNvSpPr/>
              <p:nvPr/>
            </p:nvSpPr>
            <p:spPr>
              <a:xfrm>
                <a:off x="9820832" y="3624060"/>
                <a:ext cx="899588" cy="493438"/>
              </a:xfrm>
              <a:prstGeom prst="roundRect">
                <a:avLst>
                  <a:gd name="adj" fmla="val 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600" b="1" dirty="0">
                    <a:solidFill>
                      <a:schemeClr val="tx1"/>
                    </a:solidFill>
                    <a:latin typeface="-apple-system"/>
                  </a:rPr>
                  <a:t>Dense </a:t>
                </a:r>
                <a:r>
                  <a:rPr lang="pt-PT" sz="600" b="1" dirty="0" err="1">
                    <a:solidFill>
                      <a:schemeClr val="tx1"/>
                    </a:solidFill>
                    <a:latin typeface="-apple-system"/>
                  </a:rPr>
                  <a:t>layer</a:t>
                </a:r>
                <a:endParaRPr lang="pt-PT" sz="600" b="1" dirty="0">
                  <a:solidFill>
                    <a:schemeClr val="tx1"/>
                  </a:solidFill>
                  <a:latin typeface="-apple-system"/>
                </a:endParaRPr>
              </a:p>
            </p:txBody>
          </p:sp>
          <p:cxnSp>
            <p:nvCxnSpPr>
              <p:cNvPr id="682" name="Conexão reta 107">
                <a:extLst>
                  <a:ext uri="{FF2B5EF4-FFF2-40B4-BE49-F238E27FC236}">
                    <a16:creationId xmlns:a16="http://schemas.microsoft.com/office/drawing/2014/main" id="{6BF4359E-0EB3-5090-5423-57E91D5D54B1}"/>
                  </a:ext>
                </a:extLst>
              </p:cNvPr>
              <p:cNvCxnSpPr>
                <a:cxnSpLocks/>
                <a:stCxn id="666" idx="6"/>
                <a:endCxn id="681" idx="1"/>
              </p:cNvCxnSpPr>
              <p:nvPr/>
            </p:nvCxnSpPr>
            <p:spPr>
              <a:xfrm flipV="1">
                <a:off x="9230572" y="3870779"/>
                <a:ext cx="590260" cy="1180835"/>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3" name="Conexão reta 107">
                <a:extLst>
                  <a:ext uri="{FF2B5EF4-FFF2-40B4-BE49-F238E27FC236}">
                    <a16:creationId xmlns:a16="http://schemas.microsoft.com/office/drawing/2014/main" id="{FE5C45B9-240A-8BC8-8C8C-A44B02AD3E43}"/>
                  </a:ext>
                </a:extLst>
              </p:cNvPr>
              <p:cNvCxnSpPr>
                <a:cxnSpLocks/>
                <a:stCxn id="665" idx="6"/>
                <a:endCxn id="681" idx="1"/>
              </p:cNvCxnSpPr>
              <p:nvPr/>
            </p:nvCxnSpPr>
            <p:spPr>
              <a:xfrm>
                <a:off x="9244860" y="3206145"/>
                <a:ext cx="575972" cy="664634"/>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4" name="Conexão reta 107">
                <a:extLst>
                  <a:ext uri="{FF2B5EF4-FFF2-40B4-BE49-F238E27FC236}">
                    <a16:creationId xmlns:a16="http://schemas.microsoft.com/office/drawing/2014/main" id="{2B79238D-7157-52BA-F413-F159C6627735}"/>
                  </a:ext>
                </a:extLst>
              </p:cNvPr>
              <p:cNvCxnSpPr>
                <a:cxnSpLocks/>
                <a:stCxn id="664" idx="6"/>
                <a:endCxn id="681" idx="1"/>
              </p:cNvCxnSpPr>
              <p:nvPr/>
            </p:nvCxnSpPr>
            <p:spPr>
              <a:xfrm>
                <a:off x="9244860" y="2712708"/>
                <a:ext cx="575972" cy="1158071"/>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5" name="Conexão reta 107">
                <a:extLst>
                  <a:ext uri="{FF2B5EF4-FFF2-40B4-BE49-F238E27FC236}">
                    <a16:creationId xmlns:a16="http://schemas.microsoft.com/office/drawing/2014/main" id="{7124D588-6BA2-4791-AB80-46C51AE1C6F9}"/>
                  </a:ext>
                </a:extLst>
              </p:cNvPr>
              <p:cNvCxnSpPr>
                <a:cxnSpLocks/>
                <a:stCxn id="681" idx="3"/>
                <a:endCxn id="601" idx="2"/>
              </p:cNvCxnSpPr>
              <p:nvPr/>
            </p:nvCxnSpPr>
            <p:spPr>
              <a:xfrm flipV="1">
                <a:off x="10720420" y="3869245"/>
                <a:ext cx="404903" cy="1534"/>
              </a:xfrm>
              <a:prstGeom prst="line">
                <a:avLst/>
              </a:prstGeom>
              <a:solidFill>
                <a:schemeClr val="bg1">
                  <a:lumMod val="95000"/>
                </a:schemeClr>
              </a:solidFill>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687" name="Botão de Ação: Informação 686">
            <a:hlinkClick r:id="rId15" action="ppaction://hlinksldjump" highlightClick="1"/>
            <a:extLst>
              <a:ext uri="{FF2B5EF4-FFF2-40B4-BE49-F238E27FC236}">
                <a16:creationId xmlns:a16="http://schemas.microsoft.com/office/drawing/2014/main" id="{F258C1B1-4E40-CEA7-CC0C-2B17C1F9B360}"/>
              </a:ext>
            </a:extLst>
          </p:cNvPr>
          <p:cNvSpPr/>
          <p:nvPr/>
        </p:nvSpPr>
        <p:spPr>
          <a:xfrm>
            <a:off x="11521441" y="316851"/>
            <a:ext cx="387276" cy="365760"/>
          </a:xfrm>
          <a:prstGeom prst="actionButtonInformati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16032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descr="Uma imagem com diagrama, desenho, origami, design&#10;&#10;Descrição gerada automaticamente">
            <a:extLst>
              <a:ext uri="{FF2B5EF4-FFF2-40B4-BE49-F238E27FC236}">
                <a16:creationId xmlns:a16="http://schemas.microsoft.com/office/drawing/2014/main" id="{B7704053-5867-0907-CD37-8C68D787D207}"/>
              </a:ext>
            </a:extLst>
          </p:cNvPr>
          <p:cNvPicPr>
            <a:picLocks noChangeAspect="1"/>
          </p:cNvPicPr>
          <p:nvPr/>
        </p:nvPicPr>
        <p:blipFill>
          <a:blip r:embed="rId3"/>
          <a:stretch>
            <a:fillRect/>
          </a:stretch>
        </p:blipFill>
        <p:spPr>
          <a:xfrm>
            <a:off x="2724150" y="971516"/>
            <a:ext cx="6743700" cy="5219700"/>
          </a:xfrm>
          <a:prstGeom prst="rect">
            <a:avLst/>
          </a:prstGeom>
        </p:spPr>
      </p:pic>
      <p:sp>
        <p:nvSpPr>
          <p:cNvPr id="2" name="Título 1">
            <a:extLst>
              <a:ext uri="{FF2B5EF4-FFF2-40B4-BE49-F238E27FC236}">
                <a16:creationId xmlns:a16="http://schemas.microsoft.com/office/drawing/2014/main" id="{3687E677-D025-9149-E489-43FC0B41ED9B}"/>
              </a:ext>
            </a:extLst>
          </p:cNvPr>
          <p:cNvSpPr>
            <a:spLocks noGrp="1"/>
          </p:cNvSpPr>
          <p:nvPr>
            <p:ph type="title"/>
          </p:nvPr>
        </p:nvSpPr>
        <p:spPr>
          <a:xfrm>
            <a:off x="0" y="1"/>
            <a:ext cx="12192000" cy="999460"/>
          </a:xfrm>
          <a:solidFill>
            <a:schemeClr val="bg1">
              <a:lumMod val="95000"/>
            </a:schemeClr>
          </a:solidFill>
        </p:spPr>
        <p:txBody>
          <a:bodyPr/>
          <a:lstStyle/>
          <a:p>
            <a:r>
              <a:rPr lang="en-US" sz="2800" b="1" dirty="0">
                <a:solidFill>
                  <a:srgbClr val="1990B0"/>
                </a:solidFill>
                <a:cs typeface="Arial" panose="020B0604020202020204" pitchFamily="34" charset="0"/>
              </a:rPr>
              <a:t>  </a:t>
            </a:r>
            <a:r>
              <a:rPr lang="en-US" sz="2800" dirty="0">
                <a:cs typeface="Arial" panose="020B0604020202020204" pitchFamily="34" charset="0"/>
              </a:rPr>
              <a:t>Introduction</a:t>
            </a:r>
          </a:p>
        </p:txBody>
      </p:sp>
      <p:sp>
        <p:nvSpPr>
          <p:cNvPr id="3" name="Marcador de Posição do Número do Diapositivo 2">
            <a:extLst>
              <a:ext uri="{FF2B5EF4-FFF2-40B4-BE49-F238E27FC236}">
                <a16:creationId xmlns:a16="http://schemas.microsoft.com/office/drawing/2014/main" id="{4E55505A-0F34-EA7B-60D0-3DBB22588163}"/>
              </a:ext>
            </a:extLst>
          </p:cNvPr>
          <p:cNvSpPr>
            <a:spLocks noGrp="1"/>
          </p:cNvSpPr>
          <p:nvPr>
            <p:ph type="sldNum" sz="quarter" idx="12"/>
          </p:nvPr>
        </p:nvSpPr>
        <p:spPr/>
        <p:txBody>
          <a:bodyPr/>
          <a:lstStyle/>
          <a:p>
            <a:fld id="{9349F829-3AB5-2249-A75E-9CF92A8C3104}" type="slidenum">
              <a:rPr lang="pt-PT" smtClean="0"/>
              <a:t>5</a:t>
            </a:fld>
            <a:endParaRPr lang="pt-PT"/>
          </a:p>
        </p:txBody>
      </p:sp>
      <p:sp>
        <p:nvSpPr>
          <p:cNvPr id="9" name="CaixaDeTexto 8">
            <a:extLst>
              <a:ext uri="{FF2B5EF4-FFF2-40B4-BE49-F238E27FC236}">
                <a16:creationId xmlns:a16="http://schemas.microsoft.com/office/drawing/2014/main" id="{43D06707-030C-C4BD-16F9-20D929304919}"/>
              </a:ext>
            </a:extLst>
          </p:cNvPr>
          <p:cNvSpPr txBox="1"/>
          <p:nvPr/>
        </p:nvSpPr>
        <p:spPr>
          <a:xfrm>
            <a:off x="1672074" y="6191216"/>
            <a:ext cx="8847853" cy="584775"/>
          </a:xfrm>
          <a:prstGeom prst="rect">
            <a:avLst/>
          </a:prstGeom>
          <a:noFill/>
        </p:spPr>
        <p:txBody>
          <a:bodyPr wrap="square" rtlCol="0">
            <a:spAutoFit/>
          </a:bodyPr>
          <a:lstStyle/>
          <a:p>
            <a:r>
              <a:rPr lang="pt-PT" sz="1600" dirty="0">
                <a:solidFill>
                  <a:schemeClr val="tx1">
                    <a:lumMod val="85000"/>
                    <a:lumOff val="15000"/>
                  </a:schemeClr>
                </a:solidFill>
                <a:effectLst/>
                <a:cs typeface="Arial" panose="020B0604020202020204" pitchFamily="34" charset="0"/>
              </a:rPr>
              <a:t>Figure 3.1 </a:t>
            </a:r>
            <a:r>
              <a:rPr lang="pt-PT" sz="1600" dirty="0" err="1">
                <a:solidFill>
                  <a:schemeClr val="tx1">
                    <a:lumMod val="85000"/>
                    <a:lumOff val="15000"/>
                  </a:schemeClr>
                </a:solidFill>
                <a:effectLst/>
                <a:cs typeface="Arial" panose="020B0604020202020204" pitchFamily="34" charset="0"/>
              </a:rPr>
              <a:t>Objective</a:t>
            </a:r>
            <a:r>
              <a:rPr lang="pt-PT" sz="1600" dirty="0">
                <a:solidFill>
                  <a:schemeClr val="tx1">
                    <a:lumMod val="85000"/>
                    <a:lumOff val="15000"/>
                  </a:schemeClr>
                </a:solidFill>
                <a:effectLst/>
                <a:cs typeface="Arial" panose="020B0604020202020204" pitchFamily="34" charset="0"/>
              </a:rPr>
              <a:t> </a:t>
            </a:r>
            <a:r>
              <a:rPr lang="pt-PT" sz="1600" dirty="0" err="1">
                <a:solidFill>
                  <a:schemeClr val="tx1">
                    <a:lumMod val="85000"/>
                    <a:lumOff val="15000"/>
                  </a:schemeClr>
                </a:solidFill>
                <a:effectLst/>
                <a:cs typeface="Arial" panose="020B0604020202020204" pitchFamily="34" charset="0"/>
              </a:rPr>
              <a:t>function</a:t>
            </a:r>
            <a:r>
              <a:rPr lang="pt-PT" sz="1600" dirty="0">
                <a:solidFill>
                  <a:schemeClr val="tx1">
                    <a:lumMod val="85000"/>
                    <a:lumOff val="15000"/>
                  </a:schemeClr>
                </a:solidFill>
                <a:effectLst/>
                <a:cs typeface="Arial" panose="020B0604020202020204" pitchFamily="34" charset="0"/>
              </a:rPr>
              <a:t> </a:t>
            </a:r>
            <a:r>
              <a:rPr lang="pt-PT" sz="1600" dirty="0" err="1">
                <a:solidFill>
                  <a:schemeClr val="tx1">
                    <a:lumMod val="85000"/>
                    <a:lumOff val="15000"/>
                  </a:schemeClr>
                </a:solidFill>
                <a:effectLst/>
                <a:cs typeface="Arial" panose="020B0604020202020204" pitchFamily="34" charset="0"/>
              </a:rPr>
              <a:t>landscape</a:t>
            </a:r>
            <a:r>
              <a:rPr lang="pt-PT" sz="1600" dirty="0">
                <a:solidFill>
                  <a:schemeClr val="tx1">
                    <a:lumMod val="85000"/>
                    <a:lumOff val="15000"/>
                  </a:schemeClr>
                </a:solidFill>
                <a:effectLst/>
                <a:cs typeface="Arial" panose="020B0604020202020204" pitchFamily="34" charset="0"/>
              </a:rPr>
              <a:t> for </a:t>
            </a:r>
            <a:r>
              <a:rPr lang="pt-PT" sz="1600" dirty="0" err="1">
                <a:solidFill>
                  <a:schemeClr val="tx1">
                    <a:lumMod val="85000"/>
                    <a:lumOff val="15000"/>
                  </a:schemeClr>
                </a:solidFill>
                <a:effectLst/>
                <a:cs typeface="Arial" panose="020B0604020202020204" pitchFamily="34" charset="0"/>
              </a:rPr>
              <a:t>the</a:t>
            </a:r>
            <a:r>
              <a:rPr lang="pt-PT" sz="1600" dirty="0">
                <a:solidFill>
                  <a:schemeClr val="tx1">
                    <a:lumMod val="85000"/>
                    <a:lumOff val="15000"/>
                  </a:schemeClr>
                </a:solidFill>
                <a:effectLst/>
                <a:cs typeface="Arial" panose="020B0604020202020204" pitchFamily="34" charset="0"/>
              </a:rPr>
              <a:t> </a:t>
            </a:r>
            <a:r>
              <a:rPr lang="pt-PT" sz="1600" dirty="0" err="1">
                <a:solidFill>
                  <a:schemeClr val="tx1">
                    <a:lumMod val="85000"/>
                    <a:lumOff val="15000"/>
                  </a:schemeClr>
                </a:solidFill>
                <a:effectLst/>
                <a:cs typeface="Arial" panose="020B0604020202020204" pitchFamily="34" charset="0"/>
              </a:rPr>
              <a:t>Heston</a:t>
            </a:r>
            <a:r>
              <a:rPr lang="pt-PT" sz="1600" dirty="0">
                <a:solidFill>
                  <a:schemeClr val="tx1">
                    <a:lumMod val="85000"/>
                    <a:lumOff val="15000"/>
                  </a:schemeClr>
                </a:solidFill>
                <a:effectLst/>
                <a:cs typeface="Arial" panose="020B0604020202020204" pitchFamily="34" charset="0"/>
              </a:rPr>
              <a:t> </a:t>
            </a:r>
            <a:r>
              <a:rPr lang="pt-PT" sz="1600" dirty="0" err="1">
                <a:solidFill>
                  <a:schemeClr val="tx1">
                    <a:lumMod val="85000"/>
                    <a:lumOff val="15000"/>
                  </a:schemeClr>
                </a:solidFill>
                <a:effectLst/>
                <a:cs typeface="Arial" panose="020B0604020202020204" pitchFamily="34" charset="0"/>
              </a:rPr>
              <a:t>model</a:t>
            </a:r>
            <a:r>
              <a:rPr lang="pt-PT" sz="1600" dirty="0">
                <a:solidFill>
                  <a:schemeClr val="tx1">
                    <a:lumMod val="85000"/>
                    <a:lumOff val="15000"/>
                  </a:schemeClr>
                </a:solidFill>
                <a:effectLst/>
                <a:cs typeface="Arial" panose="020B0604020202020204" pitchFamily="34" charset="0"/>
              </a:rPr>
              <a:t> (</a:t>
            </a:r>
            <a:r>
              <a:rPr lang="el-GR" sz="1600" dirty="0">
                <a:solidFill>
                  <a:schemeClr val="tx1">
                    <a:lumMod val="85000"/>
                    <a:lumOff val="15000"/>
                  </a:schemeClr>
                </a:solidFill>
                <a:effectLst/>
                <a:cs typeface="Arial" panose="020B0604020202020204" pitchFamily="34" charset="0"/>
              </a:rPr>
              <a:t>κ </a:t>
            </a:r>
            <a:r>
              <a:rPr lang="pt-PT" sz="1600" dirty="0" err="1">
                <a:solidFill>
                  <a:schemeClr val="tx1">
                    <a:lumMod val="85000"/>
                    <a:lumOff val="15000"/>
                  </a:schemeClr>
                </a:solidFill>
                <a:effectLst/>
                <a:cs typeface="Arial" panose="020B0604020202020204" pitchFamily="34" charset="0"/>
              </a:rPr>
              <a:t>vs</a:t>
            </a:r>
            <a:r>
              <a:rPr lang="pt-PT" sz="1600" dirty="0">
                <a:solidFill>
                  <a:schemeClr val="tx1">
                    <a:lumMod val="85000"/>
                    <a:lumOff val="15000"/>
                  </a:schemeClr>
                </a:solidFill>
                <a:effectLst/>
                <a:cs typeface="Arial" panose="020B0604020202020204" pitchFamily="34" charset="0"/>
              </a:rPr>
              <a:t> </a:t>
            </a:r>
            <a:r>
              <a:rPr lang="el-GR" sz="1600" dirty="0">
                <a:solidFill>
                  <a:schemeClr val="tx1">
                    <a:lumMod val="85000"/>
                    <a:lumOff val="15000"/>
                  </a:schemeClr>
                </a:solidFill>
                <a:effectLst/>
                <a:cs typeface="Arial" panose="020B0604020202020204" pitchFamily="34" charset="0"/>
              </a:rPr>
              <a:t>ς), </a:t>
            </a:r>
            <a:r>
              <a:rPr lang="pt-PT" sz="1600" dirty="0" err="1">
                <a:solidFill>
                  <a:schemeClr val="tx1">
                    <a:lumMod val="85000"/>
                    <a:lumOff val="15000"/>
                  </a:schemeClr>
                </a:solidFill>
                <a:effectLst/>
                <a:cs typeface="Arial" panose="020B0604020202020204" pitchFamily="34" charset="0"/>
              </a:rPr>
              <a:t>where</a:t>
            </a:r>
            <a:r>
              <a:rPr lang="pt-PT" sz="1600" dirty="0">
                <a:solidFill>
                  <a:schemeClr val="tx1">
                    <a:lumMod val="85000"/>
                    <a:lumOff val="15000"/>
                  </a:schemeClr>
                </a:solidFill>
                <a:effectLst/>
                <a:cs typeface="Arial" panose="020B0604020202020204" pitchFamily="34" charset="0"/>
              </a:rPr>
              <a:t> </a:t>
            </a:r>
            <a:r>
              <a:rPr lang="pt-PT" sz="1600" dirty="0" err="1">
                <a:solidFill>
                  <a:schemeClr val="tx1">
                    <a:lumMod val="85000"/>
                    <a:lumOff val="15000"/>
                  </a:schemeClr>
                </a:solidFill>
                <a:effectLst/>
                <a:cs typeface="Arial" panose="020B0604020202020204" pitchFamily="34" charset="0"/>
              </a:rPr>
              <a:t>the</a:t>
            </a:r>
            <a:r>
              <a:rPr lang="pt-PT" sz="1600" dirty="0">
                <a:solidFill>
                  <a:schemeClr val="tx1">
                    <a:lumMod val="85000"/>
                    <a:lumOff val="15000"/>
                  </a:schemeClr>
                </a:solidFill>
                <a:effectLst/>
                <a:cs typeface="Arial" panose="020B0604020202020204" pitchFamily="34" charset="0"/>
              </a:rPr>
              <a:t> </a:t>
            </a:r>
            <a:r>
              <a:rPr lang="pt-PT" sz="1600" dirty="0" err="1">
                <a:solidFill>
                  <a:schemeClr val="tx1">
                    <a:lumMod val="85000"/>
                    <a:lumOff val="15000"/>
                  </a:schemeClr>
                </a:solidFill>
                <a:effectLst/>
                <a:cs typeface="Arial" panose="020B0604020202020204" pitchFamily="34" charset="0"/>
              </a:rPr>
              <a:t>true</a:t>
            </a:r>
            <a:r>
              <a:rPr lang="pt-PT" sz="1600" dirty="0">
                <a:solidFill>
                  <a:schemeClr val="tx1">
                    <a:lumMod val="85000"/>
                    <a:lumOff val="15000"/>
                  </a:schemeClr>
                </a:solidFill>
                <a:effectLst/>
                <a:cs typeface="Arial" panose="020B0604020202020204" pitchFamily="34" charset="0"/>
              </a:rPr>
              <a:t> </a:t>
            </a:r>
            <a:r>
              <a:rPr lang="pt-PT" sz="1600" dirty="0" err="1">
                <a:solidFill>
                  <a:schemeClr val="tx1">
                    <a:lumMod val="85000"/>
                    <a:lumOff val="15000"/>
                  </a:schemeClr>
                </a:solidFill>
                <a:effectLst/>
                <a:cs typeface="Arial" panose="020B0604020202020204" pitchFamily="34" charset="0"/>
              </a:rPr>
              <a:t>values</a:t>
            </a:r>
            <a:r>
              <a:rPr lang="pt-PT" sz="1600" dirty="0">
                <a:solidFill>
                  <a:schemeClr val="tx1">
                    <a:lumMod val="85000"/>
                    <a:lumOff val="15000"/>
                  </a:schemeClr>
                </a:solidFill>
                <a:effectLst/>
                <a:cs typeface="Arial" panose="020B0604020202020204" pitchFamily="34" charset="0"/>
              </a:rPr>
              <a:t> are</a:t>
            </a:r>
          </a:p>
          <a:p>
            <a:r>
              <a:rPr lang="pt-PT" sz="1600" dirty="0">
                <a:solidFill>
                  <a:schemeClr val="tx1">
                    <a:lumMod val="85000"/>
                    <a:lumOff val="15000"/>
                  </a:schemeClr>
                </a:solidFill>
                <a:effectLst/>
                <a:cs typeface="Arial" panose="020B0604020202020204" pitchFamily="34" charset="0"/>
              </a:rPr>
              <a:t> </a:t>
            </a:r>
            <a:r>
              <a:rPr lang="el-GR" sz="1600" dirty="0">
                <a:solidFill>
                  <a:schemeClr val="tx1">
                    <a:lumMod val="85000"/>
                    <a:lumOff val="15000"/>
                  </a:schemeClr>
                </a:solidFill>
                <a:effectLst/>
                <a:cs typeface="Arial" panose="020B0604020202020204" pitchFamily="34" charset="0"/>
              </a:rPr>
              <a:t>κ∗ =1.0</a:t>
            </a:r>
            <a:r>
              <a:rPr lang="pt-PT" sz="1600" dirty="0">
                <a:solidFill>
                  <a:schemeClr val="tx1">
                    <a:lumMod val="85000"/>
                    <a:lumOff val="15000"/>
                  </a:schemeClr>
                </a:solidFill>
                <a:effectLst/>
                <a:cs typeface="Arial" panose="020B0604020202020204" pitchFamily="34" charset="0"/>
              </a:rPr>
              <a:t> </a:t>
            </a:r>
            <a:r>
              <a:rPr lang="pt-PT" sz="1600" dirty="0" err="1">
                <a:solidFill>
                  <a:schemeClr val="tx1">
                    <a:lumMod val="85000"/>
                    <a:lumOff val="15000"/>
                  </a:schemeClr>
                </a:solidFill>
                <a:effectLst/>
                <a:cs typeface="Arial" panose="020B0604020202020204" pitchFamily="34" charset="0"/>
              </a:rPr>
              <a:t>and</a:t>
            </a:r>
            <a:r>
              <a:rPr lang="pt-PT" sz="1600" dirty="0">
                <a:solidFill>
                  <a:schemeClr val="tx1">
                    <a:lumMod val="85000"/>
                    <a:lumOff val="15000"/>
                  </a:schemeClr>
                </a:solidFill>
                <a:effectLst/>
                <a:cs typeface="Arial" panose="020B0604020202020204" pitchFamily="34" charset="0"/>
              </a:rPr>
              <a:t> </a:t>
            </a:r>
            <a:r>
              <a:rPr lang="el-GR" sz="1600" dirty="0">
                <a:solidFill>
                  <a:schemeClr val="tx1">
                    <a:lumMod val="85000"/>
                    <a:lumOff val="15000"/>
                  </a:schemeClr>
                </a:solidFill>
                <a:effectLst/>
                <a:cs typeface="Arial" panose="020B0604020202020204" pitchFamily="34" charset="0"/>
              </a:rPr>
              <a:t>ς∗ =0.1. </a:t>
            </a:r>
            <a:endParaRPr lang="el-GR" sz="1600" dirty="0">
              <a:solidFill>
                <a:schemeClr val="tx1">
                  <a:lumMod val="85000"/>
                  <a:lumOff val="15000"/>
                </a:schemeClr>
              </a:solidFill>
              <a:cs typeface="Arial" panose="020B0604020202020204" pitchFamily="34" charset="0"/>
            </a:endParaRPr>
          </a:p>
        </p:txBody>
      </p:sp>
    </p:spTree>
    <p:extLst>
      <p:ext uri="{BB962C8B-B14F-4D97-AF65-F5344CB8AC3E}">
        <p14:creationId xmlns:p14="http://schemas.microsoft.com/office/powerpoint/2010/main" val="14303303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o Número do Diapositivo 3">
            <a:extLst>
              <a:ext uri="{FF2B5EF4-FFF2-40B4-BE49-F238E27FC236}">
                <a16:creationId xmlns:a16="http://schemas.microsoft.com/office/drawing/2014/main" id="{FC21C988-E514-256A-E682-F623A9366137}"/>
              </a:ext>
            </a:extLst>
          </p:cNvPr>
          <p:cNvSpPr>
            <a:spLocks noGrp="1"/>
          </p:cNvSpPr>
          <p:nvPr>
            <p:ph type="sldNum" sz="quarter" idx="12"/>
          </p:nvPr>
        </p:nvSpPr>
        <p:spPr/>
        <p:txBody>
          <a:bodyPr/>
          <a:lstStyle/>
          <a:p>
            <a:fld id="{9349F829-3AB5-2249-A75E-9CF92A8C3104}" type="slidenum">
              <a:rPr lang="pt-PT" smtClean="0"/>
              <a:t>59</a:t>
            </a:fld>
            <a:endParaRPr lang="pt-PT"/>
          </a:p>
        </p:txBody>
      </p:sp>
      <mc:AlternateContent xmlns:mc="http://schemas.openxmlformats.org/markup-compatibility/2006" xmlns:a14="http://schemas.microsoft.com/office/drawing/2010/main">
        <mc:Choice Requires="a14">
          <p:graphicFrame>
            <p:nvGraphicFramePr>
              <p:cNvPr id="66" name="Tabela 65">
                <a:extLst>
                  <a:ext uri="{FF2B5EF4-FFF2-40B4-BE49-F238E27FC236}">
                    <a16:creationId xmlns:a16="http://schemas.microsoft.com/office/drawing/2014/main" id="{6EE2436C-A2EF-BD30-C417-E785E038999C}"/>
                  </a:ext>
                </a:extLst>
              </p:cNvPr>
              <p:cNvGraphicFramePr>
                <a:graphicFrameLocks noGrp="1"/>
              </p:cNvGraphicFramePr>
              <p:nvPr>
                <p:extLst>
                  <p:ext uri="{D42A27DB-BD31-4B8C-83A1-F6EECF244321}">
                    <p14:modId xmlns:p14="http://schemas.microsoft.com/office/powerpoint/2010/main" val="470852430"/>
                  </p:ext>
                </p:extLst>
              </p:nvPr>
            </p:nvGraphicFramePr>
            <p:xfrm>
              <a:off x="2675560" y="1886129"/>
              <a:ext cx="1236832" cy="4088864"/>
            </p:xfrm>
            <a:graphic>
              <a:graphicData uri="http://schemas.openxmlformats.org/drawingml/2006/table">
                <a:tbl>
                  <a:tblPr firstRow="1" bandRow="1"/>
                  <a:tblGrid>
                    <a:gridCol w="1236832">
                      <a:extLst>
                        <a:ext uri="{9D8B030D-6E8A-4147-A177-3AD203B41FA5}">
                          <a16:colId xmlns:a16="http://schemas.microsoft.com/office/drawing/2014/main" val="1138029384"/>
                        </a:ext>
                      </a:extLst>
                    </a:gridCol>
                  </a:tblGrid>
                  <a:tr h="51110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pt-PT" sz="1600" b="0" dirty="0">
                              <a:solidFill>
                                <a:schemeClr val="tx1"/>
                              </a:solidFill>
                              <a:latin typeface="-apple-system"/>
                            </a:rPr>
                            <a:t>Data </a:t>
                          </a:r>
                          <a:r>
                            <a:rPr lang="pt-PT" sz="1400" b="0" dirty="0">
                              <a:solidFill>
                                <a:schemeClr val="tx1"/>
                              </a:solidFill>
                              <a:latin typeface="-apple-system"/>
                            </a:rPr>
                            <a:t>0</a:t>
                          </a:r>
                          <a:endParaRPr lang="pt-PT" sz="1600" b="0" dirty="0">
                            <a:solidFill>
                              <a:schemeClr val="tx1"/>
                            </a:solidFill>
                            <a:latin typeface="-apple-system"/>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856345885"/>
                      </a:ext>
                    </a:extLst>
                  </a:tr>
                  <a:tr h="51110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pt-PT" sz="1600">
                              <a:latin typeface="-apple-system"/>
                            </a:rPr>
                            <a:t>Data </a:t>
                          </a:r>
                          <a:r>
                            <a:rPr lang="pt-PT" sz="1400">
                              <a:latin typeface="-apple-system"/>
                            </a:rPr>
                            <a:t>1</a:t>
                          </a:r>
                          <a:endParaRPr lang="pt-PT" sz="1600">
                            <a:latin typeface="-apple-system"/>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672082865"/>
                      </a:ext>
                    </a:extLst>
                  </a:tr>
                  <a:tr h="51110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pt-PT" sz="1600" i="1" smtClean="0">
                                    <a:latin typeface="Cambria Math" panose="02040503050406030204" pitchFamily="18" charset="0"/>
                                  </a:rPr>
                                  <m:t>⋮</m:t>
                                </m:r>
                              </m:oMath>
                            </m:oMathPara>
                          </a14:m>
                          <a:endParaRPr lang="pt-PT" sz="1600">
                            <a:latin typeface="-apple-system"/>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895983309"/>
                      </a:ext>
                    </a:extLst>
                  </a:tr>
                  <a:tr h="51110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1600">
                              <a:latin typeface="-apple-system"/>
                            </a:rPr>
                            <a:t>Data </a:t>
                          </a:r>
                          <a14:m>
                            <m:oMath xmlns:m="http://schemas.openxmlformats.org/officeDocument/2006/math">
                              <m:r>
                                <a:rPr lang="pt-PT" sz="1400" b="0" i="1" smtClean="0">
                                  <a:latin typeface="Cambria Math" panose="02040503050406030204" pitchFamily="18" charset="0"/>
                                </a:rPr>
                                <m:t>𝑖</m:t>
                              </m:r>
                            </m:oMath>
                          </a14:m>
                          <a:endParaRPr lang="pt-PT" sz="1600">
                            <a:latin typeface="-apple-system"/>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554846873"/>
                      </a:ext>
                    </a:extLst>
                  </a:tr>
                  <a:tr h="51110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1600">
                              <a:latin typeface="-apple-system"/>
                            </a:rPr>
                            <a:t>Data </a:t>
                          </a:r>
                          <a14:m>
                            <m:oMath xmlns:m="http://schemas.openxmlformats.org/officeDocument/2006/math">
                              <m:r>
                                <a:rPr lang="pt-PT" sz="1400" b="0" i="1" smtClean="0">
                                  <a:latin typeface="Cambria Math" panose="02040503050406030204" pitchFamily="18" charset="0"/>
                                </a:rPr>
                                <m:t>𝑖</m:t>
                              </m:r>
                              <m:r>
                                <a:rPr lang="pt-PT" sz="1400" b="0" i="1" smtClean="0">
                                  <a:latin typeface="Cambria Math" panose="02040503050406030204" pitchFamily="18" charset="0"/>
                                </a:rPr>
                                <m:t>+1</m:t>
                              </m:r>
                            </m:oMath>
                          </a14:m>
                          <a:r>
                            <a:rPr lang="pt-PT" sz="1600">
                              <a:latin typeface="-apple-system"/>
                            </a:rPr>
                            <a: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701310134"/>
                      </a:ext>
                    </a:extLst>
                  </a:tr>
                  <a:tr h="51110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14:m>
                            <m:oMathPara xmlns:m="http://schemas.openxmlformats.org/officeDocument/2006/math">
                              <m:oMathParaPr>
                                <m:jc m:val="centerGroup"/>
                              </m:oMathParaPr>
                              <m:oMath xmlns:m="http://schemas.openxmlformats.org/officeDocument/2006/math">
                                <m:r>
                                  <a:rPr lang="pt-PT" sz="1600" i="1" smtClean="0">
                                    <a:latin typeface="Cambria Math" panose="02040503050406030204" pitchFamily="18" charset="0"/>
                                  </a:rPr>
                                  <m:t>⋮</m:t>
                                </m:r>
                              </m:oMath>
                            </m:oMathPara>
                          </a14:m>
                          <a:endParaRPr lang="pt-PT" sz="1600">
                            <a:latin typeface="-apple-system"/>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4278861503"/>
                      </a:ext>
                    </a:extLst>
                  </a:tr>
                  <a:tr h="51110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pt-PT" sz="1600"/>
                            <a:t>Data </a:t>
                          </a:r>
                          <a14:m>
                            <m:oMath xmlns:m="http://schemas.openxmlformats.org/officeDocument/2006/math">
                              <m:r>
                                <a:rPr lang="pt-PT" sz="1400" b="0" i="1" smtClean="0">
                                  <a:latin typeface="Cambria Math" panose="02040503050406030204" pitchFamily="18" charset="0"/>
                                </a:rPr>
                                <m:t>𝑛</m:t>
                              </m:r>
                              <m:r>
                                <a:rPr lang="pt-PT" sz="1400" b="0" i="1" smtClean="0">
                                  <a:latin typeface="Cambria Math" panose="02040503050406030204" pitchFamily="18" charset="0"/>
                                </a:rPr>
                                <m:t>−1</m:t>
                              </m:r>
                            </m:oMath>
                          </a14:m>
                          <a:r>
                            <a:rPr lang="pt-PT" sz="1600"/>
                            <a: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48723896"/>
                      </a:ext>
                    </a:extLst>
                  </a:tr>
                  <a:tr h="51110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1600" dirty="0"/>
                            <a:t>Data </a:t>
                          </a:r>
                          <a14:m>
                            <m:oMath xmlns:m="http://schemas.openxmlformats.org/officeDocument/2006/math">
                              <m:r>
                                <a:rPr lang="pt-PT" sz="1400" b="0" i="1" smtClean="0">
                                  <a:latin typeface="Cambria Math" panose="02040503050406030204" pitchFamily="18" charset="0"/>
                                </a:rPr>
                                <m:t>𝑛</m:t>
                              </m:r>
                            </m:oMath>
                          </a14:m>
                          <a:endParaRPr lang="pt-PT"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838378355"/>
                      </a:ext>
                    </a:extLst>
                  </a:tr>
                </a:tbl>
              </a:graphicData>
            </a:graphic>
          </p:graphicFrame>
        </mc:Choice>
        <mc:Fallback xmlns="">
          <p:graphicFrame>
            <p:nvGraphicFramePr>
              <p:cNvPr id="66" name="Tabela 65">
                <a:extLst>
                  <a:ext uri="{FF2B5EF4-FFF2-40B4-BE49-F238E27FC236}">
                    <a16:creationId xmlns:a16="http://schemas.microsoft.com/office/drawing/2014/main" id="{6EE2436C-A2EF-BD30-C417-E785E038999C}"/>
                  </a:ext>
                </a:extLst>
              </p:cNvPr>
              <p:cNvGraphicFramePr>
                <a:graphicFrameLocks noGrp="1"/>
              </p:cNvGraphicFramePr>
              <p:nvPr>
                <p:extLst>
                  <p:ext uri="{D42A27DB-BD31-4B8C-83A1-F6EECF244321}">
                    <p14:modId xmlns:p14="http://schemas.microsoft.com/office/powerpoint/2010/main" val="470852430"/>
                  </p:ext>
                </p:extLst>
              </p:nvPr>
            </p:nvGraphicFramePr>
            <p:xfrm>
              <a:off x="2675560" y="1886129"/>
              <a:ext cx="1236832" cy="4088864"/>
            </p:xfrm>
            <a:graphic>
              <a:graphicData uri="http://schemas.openxmlformats.org/drawingml/2006/table">
                <a:tbl>
                  <a:tblPr firstRow="1" bandRow="1"/>
                  <a:tblGrid>
                    <a:gridCol w="1236832">
                      <a:extLst>
                        <a:ext uri="{9D8B030D-6E8A-4147-A177-3AD203B41FA5}">
                          <a16:colId xmlns:a16="http://schemas.microsoft.com/office/drawing/2014/main" val="1138029384"/>
                        </a:ext>
                      </a:extLst>
                    </a:gridCol>
                  </a:tblGrid>
                  <a:tr h="51110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pt-PT" sz="1600" b="0" dirty="0">
                              <a:solidFill>
                                <a:schemeClr val="tx1"/>
                              </a:solidFill>
                              <a:latin typeface="-apple-system"/>
                            </a:rPr>
                            <a:t>Data </a:t>
                          </a:r>
                          <a:r>
                            <a:rPr lang="pt-PT" sz="1400" b="0" dirty="0">
                              <a:solidFill>
                                <a:schemeClr val="tx1"/>
                              </a:solidFill>
                              <a:latin typeface="-apple-system"/>
                            </a:rPr>
                            <a:t>0</a:t>
                          </a:r>
                          <a:endParaRPr lang="pt-PT" sz="1600" b="0" dirty="0">
                            <a:solidFill>
                              <a:schemeClr val="tx1"/>
                            </a:solidFill>
                            <a:latin typeface="-apple-system"/>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856345885"/>
                      </a:ext>
                    </a:extLst>
                  </a:tr>
                  <a:tr h="51110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pt-PT" sz="1600">
                              <a:latin typeface="-apple-system"/>
                            </a:rPr>
                            <a:t>Data </a:t>
                          </a:r>
                          <a:r>
                            <a:rPr lang="pt-PT" sz="1400">
                              <a:latin typeface="-apple-system"/>
                            </a:rPr>
                            <a:t>1</a:t>
                          </a:r>
                          <a:endParaRPr lang="pt-PT" sz="1600">
                            <a:latin typeface="-apple-system"/>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672082865"/>
                      </a:ext>
                    </a:extLst>
                  </a:tr>
                  <a:tr h="511108">
                    <a:tc>
                      <a:txBody>
                        <a:bodyPr/>
                        <a:lstStyle/>
                        <a:p>
                          <a:endParaRPr lang="pt-PT"/>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205000" b="-505000"/>
                          </a:stretch>
                        </a:blipFill>
                      </a:tcPr>
                    </a:tc>
                    <a:extLst>
                      <a:ext uri="{0D108BD9-81ED-4DB2-BD59-A6C34878D82A}">
                        <a16:rowId xmlns:a16="http://schemas.microsoft.com/office/drawing/2014/main" val="895983309"/>
                      </a:ext>
                    </a:extLst>
                  </a:tr>
                  <a:tr h="511108">
                    <a:tc>
                      <a:txBody>
                        <a:bodyPr/>
                        <a:lstStyle/>
                        <a:p>
                          <a:endParaRPr lang="pt-PT"/>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297561" b="-392683"/>
                          </a:stretch>
                        </a:blipFill>
                      </a:tcPr>
                    </a:tc>
                    <a:extLst>
                      <a:ext uri="{0D108BD9-81ED-4DB2-BD59-A6C34878D82A}">
                        <a16:rowId xmlns:a16="http://schemas.microsoft.com/office/drawing/2014/main" val="554846873"/>
                      </a:ext>
                    </a:extLst>
                  </a:tr>
                  <a:tr h="511108">
                    <a:tc>
                      <a:txBody>
                        <a:bodyPr/>
                        <a:lstStyle/>
                        <a:p>
                          <a:endParaRPr lang="pt-PT"/>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407500" b="-302500"/>
                          </a:stretch>
                        </a:blipFill>
                      </a:tcPr>
                    </a:tc>
                    <a:extLst>
                      <a:ext uri="{0D108BD9-81ED-4DB2-BD59-A6C34878D82A}">
                        <a16:rowId xmlns:a16="http://schemas.microsoft.com/office/drawing/2014/main" val="2701310134"/>
                      </a:ext>
                    </a:extLst>
                  </a:tr>
                  <a:tr h="511108">
                    <a:tc>
                      <a:txBody>
                        <a:bodyPr/>
                        <a:lstStyle/>
                        <a:p>
                          <a:endParaRPr lang="pt-PT"/>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507500" b="-202500"/>
                          </a:stretch>
                        </a:blipFill>
                      </a:tcPr>
                    </a:tc>
                    <a:extLst>
                      <a:ext uri="{0D108BD9-81ED-4DB2-BD59-A6C34878D82A}">
                        <a16:rowId xmlns:a16="http://schemas.microsoft.com/office/drawing/2014/main" val="4278861503"/>
                      </a:ext>
                    </a:extLst>
                  </a:tr>
                  <a:tr h="511108">
                    <a:tc>
                      <a:txBody>
                        <a:bodyPr/>
                        <a:lstStyle/>
                        <a:p>
                          <a:endParaRPr lang="pt-PT"/>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592683" b="-97561"/>
                          </a:stretch>
                        </a:blipFill>
                      </a:tcPr>
                    </a:tc>
                    <a:extLst>
                      <a:ext uri="{0D108BD9-81ED-4DB2-BD59-A6C34878D82A}">
                        <a16:rowId xmlns:a16="http://schemas.microsoft.com/office/drawing/2014/main" val="248723896"/>
                      </a:ext>
                    </a:extLst>
                  </a:tr>
                  <a:tr h="511108">
                    <a:tc>
                      <a:txBody>
                        <a:bodyPr/>
                        <a:lstStyle/>
                        <a:p>
                          <a:endParaRPr lang="pt-PT"/>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710000"/>
                          </a:stretch>
                        </a:blipFill>
                      </a:tcPr>
                    </a:tc>
                    <a:extLst>
                      <a:ext uri="{0D108BD9-81ED-4DB2-BD59-A6C34878D82A}">
                        <a16:rowId xmlns:a16="http://schemas.microsoft.com/office/drawing/2014/main" val="1838378355"/>
                      </a:ext>
                    </a:extLst>
                  </a:tr>
                </a:tbl>
              </a:graphicData>
            </a:graphic>
          </p:graphicFrame>
        </mc:Fallback>
      </mc:AlternateContent>
      <p:sp>
        <p:nvSpPr>
          <p:cNvPr id="67" name="CaixaDeTexto 66">
            <a:extLst>
              <a:ext uri="{FF2B5EF4-FFF2-40B4-BE49-F238E27FC236}">
                <a16:creationId xmlns:a16="http://schemas.microsoft.com/office/drawing/2014/main" id="{D9ED023D-D528-2D59-79F7-070215645D42}"/>
              </a:ext>
            </a:extLst>
          </p:cNvPr>
          <p:cNvSpPr txBox="1"/>
          <p:nvPr/>
        </p:nvSpPr>
        <p:spPr>
          <a:xfrm>
            <a:off x="2457886" y="1216853"/>
            <a:ext cx="1654404" cy="523220"/>
          </a:xfrm>
          <a:prstGeom prst="rect">
            <a:avLst/>
          </a:prstGeom>
          <a:noFill/>
        </p:spPr>
        <p:txBody>
          <a:bodyPr wrap="square">
            <a:spAutoFit/>
          </a:bodyPr>
          <a:lstStyle/>
          <a:p>
            <a:pPr algn="ctr"/>
            <a:r>
              <a:rPr lang="pt-PT" sz="1400" b="1" dirty="0">
                <a:solidFill>
                  <a:prstClr val="black"/>
                </a:solidFill>
                <a:latin typeface="-apple-system"/>
              </a:rPr>
              <a:t>Data per </a:t>
            </a:r>
            <a:r>
              <a:rPr lang="pt-PT" sz="1400" b="1" dirty="0" err="1">
                <a:solidFill>
                  <a:prstClr val="black"/>
                </a:solidFill>
                <a:latin typeface="-apple-system"/>
              </a:rPr>
              <a:t>observation</a:t>
            </a:r>
            <a:endParaRPr lang="pt-PT" sz="1400" dirty="0">
              <a:solidFill>
                <a:prstClr val="black"/>
              </a:solidFill>
              <a:latin typeface="Calibri" panose="020F0502020204030204"/>
            </a:endParaRPr>
          </a:p>
        </p:txBody>
      </p:sp>
      <p:cxnSp>
        <p:nvCxnSpPr>
          <p:cNvPr id="68" name="Conexão reta unidirecional 1">
            <a:extLst>
              <a:ext uri="{FF2B5EF4-FFF2-40B4-BE49-F238E27FC236}">
                <a16:creationId xmlns:a16="http://schemas.microsoft.com/office/drawing/2014/main" id="{F1A9E7FD-5B3D-AEE8-E733-707D195166B4}"/>
              </a:ext>
            </a:extLst>
          </p:cNvPr>
          <p:cNvCxnSpPr>
            <a:cxnSpLocks/>
          </p:cNvCxnSpPr>
          <p:nvPr/>
        </p:nvCxnSpPr>
        <p:spPr>
          <a:xfrm flipV="1">
            <a:off x="8147559" y="3405418"/>
            <a:ext cx="942704" cy="472445"/>
          </a:xfrm>
          <a:prstGeom prst="straightConnector1">
            <a:avLst/>
          </a:prstGeom>
          <a:noFill/>
          <a:ln w="12700" cap="flat" cmpd="sng" algn="ctr">
            <a:solidFill>
              <a:sysClr val="windowText" lastClr="000000"/>
            </a:solidFill>
            <a:prstDash val="solid"/>
            <a:miter lim="800000"/>
            <a:tailEnd type="triangle"/>
          </a:ln>
          <a:effectLst/>
        </p:spPr>
      </p:cxnSp>
      <p:cxnSp>
        <p:nvCxnSpPr>
          <p:cNvPr id="69" name="Conexão reta unidirecional 4">
            <a:extLst>
              <a:ext uri="{FF2B5EF4-FFF2-40B4-BE49-F238E27FC236}">
                <a16:creationId xmlns:a16="http://schemas.microsoft.com/office/drawing/2014/main" id="{57A0D8C0-876E-11C2-9340-A5D54C06F5E9}"/>
              </a:ext>
            </a:extLst>
          </p:cNvPr>
          <p:cNvCxnSpPr>
            <a:cxnSpLocks/>
            <a:endCxn id="88" idx="2"/>
          </p:cNvCxnSpPr>
          <p:nvPr/>
        </p:nvCxnSpPr>
        <p:spPr>
          <a:xfrm>
            <a:off x="8170380" y="3947227"/>
            <a:ext cx="906004" cy="88673"/>
          </a:xfrm>
          <a:prstGeom prst="straightConnector1">
            <a:avLst/>
          </a:prstGeom>
          <a:noFill/>
          <a:ln w="12700" cap="flat" cmpd="sng" algn="ctr">
            <a:solidFill>
              <a:sysClr val="windowText" lastClr="000000"/>
            </a:solidFill>
            <a:prstDash val="solid"/>
            <a:miter lim="800000"/>
            <a:tailEnd type="triangle"/>
          </a:ln>
          <a:effectLst/>
        </p:spPr>
      </p:cxnSp>
      <p:cxnSp>
        <p:nvCxnSpPr>
          <p:cNvPr id="70" name="Conexão reta unidirecional 6">
            <a:extLst>
              <a:ext uri="{FF2B5EF4-FFF2-40B4-BE49-F238E27FC236}">
                <a16:creationId xmlns:a16="http://schemas.microsoft.com/office/drawing/2014/main" id="{2ED26D4B-2D8D-F3A4-FAEA-9F63F668B1E6}"/>
              </a:ext>
            </a:extLst>
          </p:cNvPr>
          <p:cNvCxnSpPr>
            <a:cxnSpLocks/>
          </p:cNvCxnSpPr>
          <p:nvPr/>
        </p:nvCxnSpPr>
        <p:spPr>
          <a:xfrm>
            <a:off x="8125585" y="3392946"/>
            <a:ext cx="963770" cy="566400"/>
          </a:xfrm>
          <a:prstGeom prst="straightConnector1">
            <a:avLst/>
          </a:prstGeom>
          <a:noFill/>
          <a:ln w="12700" cap="flat" cmpd="sng" algn="ctr">
            <a:solidFill>
              <a:sysClr val="windowText" lastClr="000000"/>
            </a:solidFill>
            <a:prstDash val="solid"/>
            <a:miter lim="800000"/>
            <a:tailEnd type="triangle"/>
          </a:ln>
          <a:effectLst/>
        </p:spPr>
      </p:cxnSp>
      <p:cxnSp>
        <p:nvCxnSpPr>
          <p:cNvPr id="71" name="Conexão reta unidirecional 7">
            <a:extLst>
              <a:ext uri="{FF2B5EF4-FFF2-40B4-BE49-F238E27FC236}">
                <a16:creationId xmlns:a16="http://schemas.microsoft.com/office/drawing/2014/main" id="{34C766FC-8C5B-2C78-8E48-2ADE4C0517E6}"/>
              </a:ext>
            </a:extLst>
          </p:cNvPr>
          <p:cNvCxnSpPr>
            <a:cxnSpLocks/>
          </p:cNvCxnSpPr>
          <p:nvPr/>
        </p:nvCxnSpPr>
        <p:spPr>
          <a:xfrm>
            <a:off x="8132728" y="3327110"/>
            <a:ext cx="949099" cy="0"/>
          </a:xfrm>
          <a:prstGeom prst="straightConnector1">
            <a:avLst/>
          </a:prstGeom>
          <a:noFill/>
          <a:ln w="12700" cap="flat" cmpd="sng" algn="ctr">
            <a:solidFill>
              <a:sysClr val="windowText" lastClr="000000"/>
            </a:solidFill>
            <a:prstDash val="solid"/>
            <a:miter lim="800000"/>
            <a:tailEnd type="triangle"/>
          </a:ln>
          <a:effectLst/>
        </p:spPr>
      </p:cxnSp>
      <p:cxnSp>
        <p:nvCxnSpPr>
          <p:cNvPr id="72" name="Conexão reta unidirecional 8">
            <a:extLst>
              <a:ext uri="{FF2B5EF4-FFF2-40B4-BE49-F238E27FC236}">
                <a16:creationId xmlns:a16="http://schemas.microsoft.com/office/drawing/2014/main" id="{E931C2A9-068F-7806-1239-9567968D0017}"/>
              </a:ext>
            </a:extLst>
          </p:cNvPr>
          <p:cNvCxnSpPr>
            <a:cxnSpLocks/>
            <a:stCxn id="79" idx="2"/>
            <a:endCxn id="83" idx="2"/>
          </p:cNvCxnSpPr>
          <p:nvPr/>
        </p:nvCxnSpPr>
        <p:spPr>
          <a:xfrm flipV="1">
            <a:off x="6715477" y="2779781"/>
            <a:ext cx="1188157" cy="331019"/>
          </a:xfrm>
          <a:prstGeom prst="straightConnector1">
            <a:avLst/>
          </a:prstGeom>
          <a:noFill/>
          <a:ln w="12700" cap="flat" cmpd="sng" algn="ctr">
            <a:solidFill>
              <a:sysClr val="windowText" lastClr="000000"/>
            </a:solidFill>
            <a:prstDash val="solid"/>
            <a:miter lim="800000"/>
            <a:tailEnd type="triangle"/>
          </a:ln>
          <a:effectLst/>
        </p:spPr>
      </p:cxnSp>
      <p:cxnSp>
        <p:nvCxnSpPr>
          <p:cNvPr id="73" name="Conexão reta unidirecional 9">
            <a:extLst>
              <a:ext uri="{FF2B5EF4-FFF2-40B4-BE49-F238E27FC236}">
                <a16:creationId xmlns:a16="http://schemas.microsoft.com/office/drawing/2014/main" id="{34ECC466-5969-5509-6588-8571FEC73529}"/>
              </a:ext>
            </a:extLst>
          </p:cNvPr>
          <p:cNvCxnSpPr>
            <a:cxnSpLocks/>
            <a:stCxn id="79" idx="1"/>
            <a:endCxn id="85" idx="1"/>
          </p:cNvCxnSpPr>
          <p:nvPr/>
        </p:nvCxnSpPr>
        <p:spPr>
          <a:xfrm>
            <a:off x="6768198" y="2983521"/>
            <a:ext cx="1191015" cy="804890"/>
          </a:xfrm>
          <a:prstGeom prst="straightConnector1">
            <a:avLst/>
          </a:prstGeom>
          <a:noFill/>
          <a:ln w="12700" cap="flat" cmpd="sng" algn="ctr">
            <a:solidFill>
              <a:sysClr val="windowText" lastClr="000000"/>
            </a:solidFill>
            <a:prstDash val="solid"/>
            <a:miter lim="800000"/>
            <a:tailEnd type="triangle"/>
          </a:ln>
          <a:effectLst/>
        </p:spPr>
      </p:cxnSp>
      <p:cxnSp>
        <p:nvCxnSpPr>
          <p:cNvPr id="74" name="Conexão reta unidirecional 10">
            <a:extLst>
              <a:ext uri="{FF2B5EF4-FFF2-40B4-BE49-F238E27FC236}">
                <a16:creationId xmlns:a16="http://schemas.microsoft.com/office/drawing/2014/main" id="{DED1E288-2F26-4A04-251E-19140523E65F}"/>
              </a:ext>
            </a:extLst>
          </p:cNvPr>
          <p:cNvCxnSpPr>
            <a:cxnSpLocks/>
            <a:stCxn id="79" idx="6"/>
          </p:cNvCxnSpPr>
          <p:nvPr/>
        </p:nvCxnSpPr>
        <p:spPr>
          <a:xfrm>
            <a:off x="7075477" y="3110800"/>
            <a:ext cx="882036" cy="112409"/>
          </a:xfrm>
          <a:prstGeom prst="straightConnector1">
            <a:avLst/>
          </a:prstGeom>
          <a:noFill/>
          <a:ln w="12700" cap="flat" cmpd="sng" algn="ctr">
            <a:solidFill>
              <a:sysClr val="windowText" lastClr="000000"/>
            </a:solidFill>
            <a:prstDash val="solid"/>
            <a:miter lim="800000"/>
            <a:tailEnd type="triangle"/>
          </a:ln>
          <a:effectLst/>
        </p:spPr>
      </p:cxnSp>
      <p:cxnSp>
        <p:nvCxnSpPr>
          <p:cNvPr id="75" name="Conexão reta unidirecional 11">
            <a:extLst>
              <a:ext uri="{FF2B5EF4-FFF2-40B4-BE49-F238E27FC236}">
                <a16:creationId xmlns:a16="http://schemas.microsoft.com/office/drawing/2014/main" id="{795BDE9A-94D2-38BA-9FB6-F26A2B61B9DB}"/>
              </a:ext>
            </a:extLst>
          </p:cNvPr>
          <p:cNvCxnSpPr>
            <a:cxnSpLocks/>
            <a:stCxn id="79" idx="1"/>
            <a:endCxn id="86" idx="1"/>
          </p:cNvCxnSpPr>
          <p:nvPr/>
        </p:nvCxnSpPr>
        <p:spPr>
          <a:xfrm>
            <a:off x="6768198" y="2983521"/>
            <a:ext cx="1191036" cy="1371200"/>
          </a:xfrm>
          <a:prstGeom prst="straightConnector1">
            <a:avLst/>
          </a:prstGeom>
          <a:noFill/>
          <a:ln w="12700" cap="flat" cmpd="sng" algn="ctr">
            <a:solidFill>
              <a:sysClr val="windowText" lastClr="000000"/>
            </a:solidFill>
            <a:prstDash val="solid"/>
            <a:miter lim="800000"/>
            <a:tailEnd type="triangle"/>
          </a:ln>
          <a:effectLst/>
        </p:spPr>
      </p:cxnSp>
      <p:cxnSp>
        <p:nvCxnSpPr>
          <p:cNvPr id="76" name="Conexão reta unidirecional 13">
            <a:extLst>
              <a:ext uri="{FF2B5EF4-FFF2-40B4-BE49-F238E27FC236}">
                <a16:creationId xmlns:a16="http://schemas.microsoft.com/office/drawing/2014/main" id="{1F049A94-3C20-A810-614F-07A04E1A2429}"/>
              </a:ext>
            </a:extLst>
          </p:cNvPr>
          <p:cNvCxnSpPr>
            <a:cxnSpLocks/>
          </p:cNvCxnSpPr>
          <p:nvPr/>
        </p:nvCxnSpPr>
        <p:spPr>
          <a:xfrm flipV="1">
            <a:off x="6795547" y="2842788"/>
            <a:ext cx="1118892" cy="942123"/>
          </a:xfrm>
          <a:prstGeom prst="straightConnector1">
            <a:avLst/>
          </a:prstGeom>
          <a:noFill/>
          <a:ln w="12700" cap="flat" cmpd="sng" algn="ctr">
            <a:solidFill>
              <a:sysClr val="windowText" lastClr="000000"/>
            </a:solidFill>
            <a:prstDash val="solid"/>
            <a:miter lim="800000"/>
            <a:tailEnd type="triangle"/>
          </a:ln>
          <a:effectLst/>
        </p:spPr>
      </p:cxnSp>
      <p:cxnSp>
        <p:nvCxnSpPr>
          <p:cNvPr id="77" name="Conexão reta unidirecional 14">
            <a:extLst>
              <a:ext uri="{FF2B5EF4-FFF2-40B4-BE49-F238E27FC236}">
                <a16:creationId xmlns:a16="http://schemas.microsoft.com/office/drawing/2014/main" id="{1C3BF812-FEAD-1854-4148-B25907AB881B}"/>
              </a:ext>
            </a:extLst>
          </p:cNvPr>
          <p:cNvCxnSpPr>
            <a:cxnSpLocks/>
            <a:stCxn id="80" idx="2"/>
            <a:endCxn id="85" idx="2"/>
          </p:cNvCxnSpPr>
          <p:nvPr/>
        </p:nvCxnSpPr>
        <p:spPr>
          <a:xfrm>
            <a:off x="6716635" y="3676680"/>
            <a:ext cx="1189857" cy="239010"/>
          </a:xfrm>
          <a:prstGeom prst="straightConnector1">
            <a:avLst/>
          </a:prstGeom>
          <a:noFill/>
          <a:ln w="12700" cap="flat" cmpd="sng" algn="ctr">
            <a:solidFill>
              <a:sysClr val="windowText" lastClr="000000"/>
            </a:solidFill>
            <a:prstDash val="solid"/>
            <a:miter lim="800000"/>
            <a:tailEnd type="triangle"/>
          </a:ln>
          <a:effectLst/>
        </p:spPr>
      </p:cxnSp>
      <p:cxnSp>
        <p:nvCxnSpPr>
          <p:cNvPr id="78" name="Conexão reta unidirecional 15">
            <a:extLst>
              <a:ext uri="{FF2B5EF4-FFF2-40B4-BE49-F238E27FC236}">
                <a16:creationId xmlns:a16="http://schemas.microsoft.com/office/drawing/2014/main" id="{67869235-8D53-0A30-8562-174581602CA5}"/>
              </a:ext>
            </a:extLst>
          </p:cNvPr>
          <p:cNvCxnSpPr>
            <a:cxnSpLocks/>
            <a:endCxn id="84" idx="2"/>
          </p:cNvCxnSpPr>
          <p:nvPr/>
        </p:nvCxnSpPr>
        <p:spPr>
          <a:xfrm flipV="1">
            <a:off x="6756203" y="3345661"/>
            <a:ext cx="1148589" cy="420068"/>
          </a:xfrm>
          <a:prstGeom prst="straightConnector1">
            <a:avLst/>
          </a:prstGeom>
          <a:noFill/>
          <a:ln w="12700" cap="flat" cmpd="sng" algn="ctr">
            <a:solidFill>
              <a:sysClr val="windowText" lastClr="000000"/>
            </a:solidFill>
            <a:prstDash val="solid"/>
            <a:miter lim="800000"/>
            <a:tailEnd type="triangle"/>
          </a:ln>
          <a:effectLst/>
        </p:spPr>
      </p:cxnSp>
      <p:sp>
        <p:nvSpPr>
          <p:cNvPr id="79" name="Oval 78">
            <a:extLst>
              <a:ext uri="{FF2B5EF4-FFF2-40B4-BE49-F238E27FC236}">
                <a16:creationId xmlns:a16="http://schemas.microsoft.com/office/drawing/2014/main" id="{04B9779B-D555-8DF0-C04D-19F44C69E93E}"/>
              </a:ext>
            </a:extLst>
          </p:cNvPr>
          <p:cNvSpPr/>
          <p:nvPr/>
        </p:nvSpPr>
        <p:spPr>
          <a:xfrm>
            <a:off x="6715477" y="2930800"/>
            <a:ext cx="360000" cy="360000"/>
          </a:xfrm>
          <a:prstGeom prst="ellipse">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 name="Oval 79">
            <a:extLst>
              <a:ext uri="{FF2B5EF4-FFF2-40B4-BE49-F238E27FC236}">
                <a16:creationId xmlns:a16="http://schemas.microsoft.com/office/drawing/2014/main" id="{8B142A4C-8EBB-E5C3-20B6-401D9D997A3C}"/>
              </a:ext>
            </a:extLst>
          </p:cNvPr>
          <p:cNvSpPr/>
          <p:nvPr/>
        </p:nvSpPr>
        <p:spPr>
          <a:xfrm>
            <a:off x="6716635" y="3496680"/>
            <a:ext cx="360000" cy="360000"/>
          </a:xfrm>
          <a:prstGeom prst="ellipse">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Conexão reta unidirecional 34">
            <a:extLst>
              <a:ext uri="{FF2B5EF4-FFF2-40B4-BE49-F238E27FC236}">
                <a16:creationId xmlns:a16="http://schemas.microsoft.com/office/drawing/2014/main" id="{39EABE1F-0487-7E62-4CD2-06044F44C11A}"/>
              </a:ext>
            </a:extLst>
          </p:cNvPr>
          <p:cNvCxnSpPr>
            <a:cxnSpLocks/>
            <a:stCxn id="80" idx="5"/>
            <a:endCxn id="86" idx="2"/>
          </p:cNvCxnSpPr>
          <p:nvPr/>
        </p:nvCxnSpPr>
        <p:spPr>
          <a:xfrm>
            <a:off x="7023914" y="3803959"/>
            <a:ext cx="882599" cy="678041"/>
          </a:xfrm>
          <a:prstGeom prst="straightConnector1">
            <a:avLst/>
          </a:prstGeom>
          <a:noFill/>
          <a:ln w="12700" cap="flat" cmpd="sng" algn="ctr">
            <a:solidFill>
              <a:sysClr val="windowText" lastClr="000000"/>
            </a:solidFill>
            <a:prstDash val="solid"/>
            <a:miter lim="800000"/>
            <a:tailEnd type="triangle"/>
          </a:ln>
          <a:effectLst/>
        </p:spPr>
      </p:cxnSp>
      <p:sp>
        <p:nvSpPr>
          <p:cNvPr id="82" name="Oval 81">
            <a:extLst>
              <a:ext uri="{FF2B5EF4-FFF2-40B4-BE49-F238E27FC236}">
                <a16:creationId xmlns:a16="http://schemas.microsoft.com/office/drawing/2014/main" id="{C8CD79EB-6A1B-890C-9397-D2102B463B90}"/>
              </a:ext>
            </a:extLst>
          </p:cNvPr>
          <p:cNvSpPr/>
          <p:nvPr/>
        </p:nvSpPr>
        <p:spPr>
          <a:xfrm>
            <a:off x="6718335" y="4066709"/>
            <a:ext cx="360000" cy="360000"/>
          </a:xfrm>
          <a:prstGeom prst="ellipse">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Oval 82">
            <a:extLst>
              <a:ext uri="{FF2B5EF4-FFF2-40B4-BE49-F238E27FC236}">
                <a16:creationId xmlns:a16="http://schemas.microsoft.com/office/drawing/2014/main" id="{606D487C-1AF7-8238-72AF-800253F8688C}"/>
              </a:ext>
            </a:extLst>
          </p:cNvPr>
          <p:cNvSpPr/>
          <p:nvPr/>
        </p:nvSpPr>
        <p:spPr>
          <a:xfrm>
            <a:off x="7903634" y="2599781"/>
            <a:ext cx="360000" cy="360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 name="Oval 83">
            <a:extLst>
              <a:ext uri="{FF2B5EF4-FFF2-40B4-BE49-F238E27FC236}">
                <a16:creationId xmlns:a16="http://schemas.microsoft.com/office/drawing/2014/main" id="{13A18C18-6BBD-4FF1-36D0-C9AD9793855A}"/>
              </a:ext>
            </a:extLst>
          </p:cNvPr>
          <p:cNvSpPr/>
          <p:nvPr/>
        </p:nvSpPr>
        <p:spPr>
          <a:xfrm>
            <a:off x="7904792" y="3165661"/>
            <a:ext cx="360000" cy="360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Oval 84">
            <a:extLst>
              <a:ext uri="{FF2B5EF4-FFF2-40B4-BE49-F238E27FC236}">
                <a16:creationId xmlns:a16="http://schemas.microsoft.com/office/drawing/2014/main" id="{C044C528-BA15-7BBB-2A7A-88F384947871}"/>
              </a:ext>
            </a:extLst>
          </p:cNvPr>
          <p:cNvSpPr/>
          <p:nvPr/>
        </p:nvSpPr>
        <p:spPr>
          <a:xfrm>
            <a:off x="7906492" y="3735690"/>
            <a:ext cx="360000" cy="360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 name="Oval 85">
            <a:extLst>
              <a:ext uri="{FF2B5EF4-FFF2-40B4-BE49-F238E27FC236}">
                <a16:creationId xmlns:a16="http://schemas.microsoft.com/office/drawing/2014/main" id="{6609E881-4ABB-4986-654A-8EEE6F2F3434}"/>
              </a:ext>
            </a:extLst>
          </p:cNvPr>
          <p:cNvSpPr/>
          <p:nvPr/>
        </p:nvSpPr>
        <p:spPr>
          <a:xfrm>
            <a:off x="7906513" y="4302000"/>
            <a:ext cx="360000" cy="360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7" name="Oval 86">
            <a:extLst>
              <a:ext uri="{FF2B5EF4-FFF2-40B4-BE49-F238E27FC236}">
                <a16:creationId xmlns:a16="http://schemas.microsoft.com/office/drawing/2014/main" id="{32151A0B-3605-0970-87C7-A041EEA42C39}"/>
              </a:ext>
            </a:extLst>
          </p:cNvPr>
          <p:cNvSpPr/>
          <p:nvPr/>
        </p:nvSpPr>
        <p:spPr>
          <a:xfrm>
            <a:off x="9074684" y="3180444"/>
            <a:ext cx="360000" cy="360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 name="Oval 87">
            <a:extLst>
              <a:ext uri="{FF2B5EF4-FFF2-40B4-BE49-F238E27FC236}">
                <a16:creationId xmlns:a16="http://schemas.microsoft.com/office/drawing/2014/main" id="{83EC1F78-E011-92B6-5CF8-C68F5F20E1D8}"/>
              </a:ext>
            </a:extLst>
          </p:cNvPr>
          <p:cNvSpPr/>
          <p:nvPr/>
        </p:nvSpPr>
        <p:spPr>
          <a:xfrm>
            <a:off x="9076384" y="3855900"/>
            <a:ext cx="360000" cy="360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Conexão reta unidirecional 42">
            <a:extLst>
              <a:ext uri="{FF2B5EF4-FFF2-40B4-BE49-F238E27FC236}">
                <a16:creationId xmlns:a16="http://schemas.microsoft.com/office/drawing/2014/main" id="{285F4C81-EDB1-28AF-798C-C87FB4A5AF18}"/>
              </a:ext>
            </a:extLst>
          </p:cNvPr>
          <p:cNvCxnSpPr>
            <a:cxnSpLocks/>
            <a:stCxn id="82" idx="5"/>
          </p:cNvCxnSpPr>
          <p:nvPr/>
        </p:nvCxnSpPr>
        <p:spPr>
          <a:xfrm>
            <a:off x="7025614" y="4373988"/>
            <a:ext cx="889840" cy="166327"/>
          </a:xfrm>
          <a:prstGeom prst="straightConnector1">
            <a:avLst/>
          </a:prstGeom>
          <a:noFill/>
          <a:ln w="12700" cap="flat" cmpd="sng" algn="ctr">
            <a:solidFill>
              <a:sysClr val="windowText" lastClr="000000"/>
            </a:solidFill>
            <a:prstDash val="solid"/>
            <a:miter lim="800000"/>
            <a:tailEnd type="triangle"/>
          </a:ln>
          <a:effectLst/>
        </p:spPr>
      </p:cxnSp>
      <p:cxnSp>
        <p:nvCxnSpPr>
          <p:cNvPr id="90" name="Conexão reta unidirecional 43">
            <a:extLst>
              <a:ext uri="{FF2B5EF4-FFF2-40B4-BE49-F238E27FC236}">
                <a16:creationId xmlns:a16="http://schemas.microsoft.com/office/drawing/2014/main" id="{342DBA96-C749-9E51-592B-6172549BF980}"/>
              </a:ext>
            </a:extLst>
          </p:cNvPr>
          <p:cNvCxnSpPr>
            <a:cxnSpLocks/>
            <a:endCxn id="85" idx="3"/>
          </p:cNvCxnSpPr>
          <p:nvPr/>
        </p:nvCxnSpPr>
        <p:spPr>
          <a:xfrm flipV="1">
            <a:off x="7065147" y="4042969"/>
            <a:ext cx="894066" cy="265450"/>
          </a:xfrm>
          <a:prstGeom prst="straightConnector1">
            <a:avLst/>
          </a:prstGeom>
          <a:noFill/>
          <a:ln w="12700" cap="flat" cmpd="sng" algn="ctr">
            <a:solidFill>
              <a:sysClr val="windowText" lastClr="000000"/>
            </a:solidFill>
            <a:prstDash val="solid"/>
            <a:miter lim="800000"/>
            <a:tailEnd type="triangle"/>
          </a:ln>
          <a:effectLst/>
        </p:spPr>
      </p:cxnSp>
      <p:cxnSp>
        <p:nvCxnSpPr>
          <p:cNvPr id="91" name="Conexão reta unidirecional 44">
            <a:extLst>
              <a:ext uri="{FF2B5EF4-FFF2-40B4-BE49-F238E27FC236}">
                <a16:creationId xmlns:a16="http://schemas.microsoft.com/office/drawing/2014/main" id="{79EA1E2A-7F05-8698-CC11-41BD574C0923}"/>
              </a:ext>
            </a:extLst>
          </p:cNvPr>
          <p:cNvCxnSpPr>
            <a:cxnSpLocks/>
            <a:stCxn id="82" idx="7"/>
            <a:endCxn id="83" idx="3"/>
          </p:cNvCxnSpPr>
          <p:nvPr/>
        </p:nvCxnSpPr>
        <p:spPr>
          <a:xfrm flipV="1">
            <a:off x="7025614" y="2907060"/>
            <a:ext cx="930741" cy="1212370"/>
          </a:xfrm>
          <a:prstGeom prst="straightConnector1">
            <a:avLst/>
          </a:prstGeom>
          <a:noFill/>
          <a:ln w="12700" cap="flat" cmpd="sng" algn="ctr">
            <a:solidFill>
              <a:sysClr val="windowText" lastClr="000000"/>
            </a:solidFill>
            <a:prstDash val="solid"/>
            <a:miter lim="800000"/>
            <a:tailEnd type="triangle"/>
          </a:ln>
          <a:effectLst/>
        </p:spPr>
      </p:cxnSp>
      <p:cxnSp>
        <p:nvCxnSpPr>
          <p:cNvPr id="92" name="Conexão reta unidirecional 45">
            <a:extLst>
              <a:ext uri="{FF2B5EF4-FFF2-40B4-BE49-F238E27FC236}">
                <a16:creationId xmlns:a16="http://schemas.microsoft.com/office/drawing/2014/main" id="{DAC6E877-0B19-010E-56E9-D72920003530}"/>
              </a:ext>
            </a:extLst>
          </p:cNvPr>
          <p:cNvCxnSpPr>
            <a:cxnSpLocks/>
            <a:stCxn id="82" idx="6"/>
            <a:endCxn id="84" idx="3"/>
          </p:cNvCxnSpPr>
          <p:nvPr/>
        </p:nvCxnSpPr>
        <p:spPr>
          <a:xfrm flipV="1">
            <a:off x="7078335" y="3472940"/>
            <a:ext cx="879178" cy="773769"/>
          </a:xfrm>
          <a:prstGeom prst="straightConnector1">
            <a:avLst/>
          </a:prstGeom>
          <a:noFill/>
          <a:ln w="12700" cap="flat" cmpd="sng" algn="ctr">
            <a:solidFill>
              <a:sysClr val="windowText" lastClr="000000"/>
            </a:solidFill>
            <a:prstDash val="solid"/>
            <a:miter lim="800000"/>
            <a:tailEnd type="triangle"/>
          </a:ln>
          <a:effectLst/>
        </p:spPr>
      </p:cxnSp>
      <p:cxnSp>
        <p:nvCxnSpPr>
          <p:cNvPr id="93" name="Conexão reta unidirecional 46">
            <a:extLst>
              <a:ext uri="{FF2B5EF4-FFF2-40B4-BE49-F238E27FC236}">
                <a16:creationId xmlns:a16="http://schemas.microsoft.com/office/drawing/2014/main" id="{626EE302-65A5-D0C1-5544-F1EFA6A2C9C8}"/>
              </a:ext>
            </a:extLst>
          </p:cNvPr>
          <p:cNvCxnSpPr>
            <a:cxnSpLocks/>
            <a:stCxn id="83" idx="6"/>
            <a:endCxn id="87" idx="1"/>
          </p:cNvCxnSpPr>
          <p:nvPr/>
        </p:nvCxnSpPr>
        <p:spPr>
          <a:xfrm>
            <a:off x="8263634" y="2779781"/>
            <a:ext cx="863771" cy="453384"/>
          </a:xfrm>
          <a:prstGeom prst="straightConnector1">
            <a:avLst/>
          </a:prstGeom>
          <a:noFill/>
          <a:ln w="12700" cap="flat" cmpd="sng" algn="ctr">
            <a:solidFill>
              <a:sysClr val="windowText" lastClr="000000"/>
            </a:solidFill>
            <a:prstDash val="solid"/>
            <a:miter lim="800000"/>
            <a:tailEnd type="triangle"/>
          </a:ln>
          <a:effectLst/>
        </p:spPr>
      </p:cxnSp>
      <p:cxnSp>
        <p:nvCxnSpPr>
          <p:cNvPr id="94" name="Conexão reta unidirecional 47">
            <a:extLst>
              <a:ext uri="{FF2B5EF4-FFF2-40B4-BE49-F238E27FC236}">
                <a16:creationId xmlns:a16="http://schemas.microsoft.com/office/drawing/2014/main" id="{3A3E7185-5A84-7AF2-983C-C7C473A9DEF1}"/>
              </a:ext>
            </a:extLst>
          </p:cNvPr>
          <p:cNvCxnSpPr>
            <a:cxnSpLocks/>
            <a:stCxn id="83" idx="5"/>
            <a:endCxn id="88" idx="1"/>
          </p:cNvCxnSpPr>
          <p:nvPr/>
        </p:nvCxnSpPr>
        <p:spPr>
          <a:xfrm>
            <a:off x="8210913" y="2907060"/>
            <a:ext cx="918192" cy="1001561"/>
          </a:xfrm>
          <a:prstGeom prst="straightConnector1">
            <a:avLst/>
          </a:prstGeom>
          <a:noFill/>
          <a:ln w="12700" cap="flat" cmpd="sng" algn="ctr">
            <a:solidFill>
              <a:sysClr val="windowText" lastClr="000000"/>
            </a:solidFill>
            <a:prstDash val="solid"/>
            <a:miter lim="800000"/>
            <a:tailEnd type="triangle"/>
          </a:ln>
          <a:effectLst/>
        </p:spPr>
      </p:cxnSp>
      <p:cxnSp>
        <p:nvCxnSpPr>
          <p:cNvPr id="95" name="Conexão reta unidirecional 48">
            <a:extLst>
              <a:ext uri="{FF2B5EF4-FFF2-40B4-BE49-F238E27FC236}">
                <a16:creationId xmlns:a16="http://schemas.microsoft.com/office/drawing/2014/main" id="{109E2213-BAF3-42AD-B7B1-EAA49F8779E3}"/>
              </a:ext>
            </a:extLst>
          </p:cNvPr>
          <p:cNvCxnSpPr>
            <a:cxnSpLocks/>
            <a:stCxn id="86" idx="7"/>
            <a:endCxn id="87" idx="3"/>
          </p:cNvCxnSpPr>
          <p:nvPr/>
        </p:nvCxnSpPr>
        <p:spPr>
          <a:xfrm flipV="1">
            <a:off x="8213792" y="3487723"/>
            <a:ext cx="913613" cy="866998"/>
          </a:xfrm>
          <a:prstGeom prst="straightConnector1">
            <a:avLst/>
          </a:prstGeom>
          <a:noFill/>
          <a:ln w="12700" cap="flat" cmpd="sng" algn="ctr">
            <a:solidFill>
              <a:sysClr val="windowText" lastClr="000000"/>
            </a:solidFill>
            <a:prstDash val="solid"/>
            <a:miter lim="800000"/>
            <a:tailEnd type="triangle"/>
          </a:ln>
          <a:effectLst/>
        </p:spPr>
      </p:cxnSp>
      <p:cxnSp>
        <p:nvCxnSpPr>
          <p:cNvPr id="96" name="Conexão reta unidirecional 49">
            <a:extLst>
              <a:ext uri="{FF2B5EF4-FFF2-40B4-BE49-F238E27FC236}">
                <a16:creationId xmlns:a16="http://schemas.microsoft.com/office/drawing/2014/main" id="{FA3C3656-4F6A-258C-BB79-E6CB732F5369}"/>
              </a:ext>
            </a:extLst>
          </p:cNvPr>
          <p:cNvCxnSpPr>
            <a:cxnSpLocks/>
            <a:stCxn id="86" idx="6"/>
            <a:endCxn id="88" idx="3"/>
          </p:cNvCxnSpPr>
          <p:nvPr/>
        </p:nvCxnSpPr>
        <p:spPr>
          <a:xfrm flipV="1">
            <a:off x="8266513" y="4163179"/>
            <a:ext cx="862592" cy="318821"/>
          </a:xfrm>
          <a:prstGeom prst="straightConnector1">
            <a:avLst/>
          </a:prstGeom>
          <a:noFill/>
          <a:ln w="12700" cap="flat" cmpd="sng" algn="ctr">
            <a:solidFill>
              <a:sysClr val="windowText" lastClr="000000"/>
            </a:solidFill>
            <a:prstDash val="solid"/>
            <a:miter lim="800000"/>
            <a:tailEnd type="triangle"/>
          </a:ln>
          <a:effectLst/>
        </p:spPr>
      </p:cxnSp>
      <p:cxnSp>
        <p:nvCxnSpPr>
          <p:cNvPr id="97" name="Conexão reta unidirecional 63">
            <a:extLst>
              <a:ext uri="{FF2B5EF4-FFF2-40B4-BE49-F238E27FC236}">
                <a16:creationId xmlns:a16="http://schemas.microsoft.com/office/drawing/2014/main" id="{D0C3D73E-0E1E-96F5-88C8-6AB54D1F0263}"/>
              </a:ext>
            </a:extLst>
          </p:cNvPr>
          <p:cNvCxnSpPr>
            <a:cxnSpLocks/>
          </p:cNvCxnSpPr>
          <p:nvPr/>
        </p:nvCxnSpPr>
        <p:spPr>
          <a:xfrm flipV="1">
            <a:off x="4619017" y="3864961"/>
            <a:ext cx="380856" cy="588"/>
          </a:xfrm>
          <a:prstGeom prst="straightConnector1">
            <a:avLst/>
          </a:prstGeom>
          <a:noFill/>
          <a:ln w="12700" cap="flat" cmpd="sng" algn="ctr">
            <a:solidFill>
              <a:sysClr val="windowText" lastClr="000000"/>
            </a:solidFill>
            <a:prstDash val="solid"/>
            <a:miter lim="800000"/>
            <a:tailEnd type="triangle"/>
          </a:ln>
          <a:effectLst/>
        </p:spPr>
      </p:cxnSp>
      <p:cxnSp>
        <p:nvCxnSpPr>
          <p:cNvPr id="98" name="Conexão reta unidirecional 74">
            <a:extLst>
              <a:ext uri="{FF2B5EF4-FFF2-40B4-BE49-F238E27FC236}">
                <a16:creationId xmlns:a16="http://schemas.microsoft.com/office/drawing/2014/main" id="{C35370C0-2701-2E80-6613-7E08FA7978AB}"/>
              </a:ext>
            </a:extLst>
          </p:cNvPr>
          <p:cNvCxnSpPr>
            <a:cxnSpLocks/>
          </p:cNvCxnSpPr>
          <p:nvPr/>
        </p:nvCxnSpPr>
        <p:spPr>
          <a:xfrm flipV="1">
            <a:off x="6110111" y="3708397"/>
            <a:ext cx="380856" cy="588"/>
          </a:xfrm>
          <a:prstGeom prst="straightConnector1">
            <a:avLst/>
          </a:prstGeom>
          <a:noFill/>
          <a:ln w="12700" cap="flat" cmpd="sng" algn="ctr">
            <a:solidFill>
              <a:sysClr val="windowText" lastClr="000000"/>
            </a:solidFill>
            <a:prstDash val="solid"/>
            <a:miter lim="800000"/>
            <a:tailEnd type="triangle"/>
          </a:ln>
          <a:effectLst/>
        </p:spPr>
      </p:cxnSp>
      <p:cxnSp>
        <p:nvCxnSpPr>
          <p:cNvPr id="99" name="Conexão reta unidirecional 75">
            <a:extLst>
              <a:ext uri="{FF2B5EF4-FFF2-40B4-BE49-F238E27FC236}">
                <a16:creationId xmlns:a16="http://schemas.microsoft.com/office/drawing/2014/main" id="{1632BCD3-3660-FA5F-B704-776451101A91}"/>
              </a:ext>
            </a:extLst>
          </p:cNvPr>
          <p:cNvCxnSpPr>
            <a:cxnSpLocks/>
          </p:cNvCxnSpPr>
          <p:nvPr/>
        </p:nvCxnSpPr>
        <p:spPr>
          <a:xfrm rot="2700000" flipV="1">
            <a:off x="6048739" y="3846476"/>
            <a:ext cx="380856" cy="588"/>
          </a:xfrm>
          <a:prstGeom prst="straightConnector1">
            <a:avLst/>
          </a:prstGeom>
          <a:noFill/>
          <a:ln w="12700" cap="flat" cmpd="sng" algn="ctr">
            <a:solidFill>
              <a:sysClr val="windowText" lastClr="000000"/>
            </a:solidFill>
            <a:prstDash val="solid"/>
            <a:miter lim="800000"/>
            <a:tailEnd type="triangle"/>
          </a:ln>
          <a:effectLst/>
        </p:spPr>
      </p:cxnSp>
      <p:cxnSp>
        <p:nvCxnSpPr>
          <p:cNvPr id="100" name="Conexão reta unidirecional 76">
            <a:extLst>
              <a:ext uri="{FF2B5EF4-FFF2-40B4-BE49-F238E27FC236}">
                <a16:creationId xmlns:a16="http://schemas.microsoft.com/office/drawing/2014/main" id="{9A2C85AB-D775-CAA6-E37A-F1CA4A7D8FB4}"/>
              </a:ext>
            </a:extLst>
          </p:cNvPr>
          <p:cNvCxnSpPr>
            <a:cxnSpLocks/>
          </p:cNvCxnSpPr>
          <p:nvPr/>
        </p:nvCxnSpPr>
        <p:spPr>
          <a:xfrm rot="18900000">
            <a:off x="6046785" y="3575293"/>
            <a:ext cx="380856" cy="588"/>
          </a:xfrm>
          <a:prstGeom prst="straightConnector1">
            <a:avLst/>
          </a:prstGeom>
          <a:noFill/>
          <a:ln w="12700" cap="flat" cmpd="sng" algn="ctr">
            <a:solidFill>
              <a:sysClr val="windowText" lastClr="000000"/>
            </a:solidFill>
            <a:prstDash val="solid"/>
            <a:miter lim="800000"/>
            <a:tailEnd type="triangle"/>
          </a:ln>
          <a:effectLst/>
        </p:spPr>
      </p:cxnSp>
      <p:sp>
        <p:nvSpPr>
          <p:cNvPr id="101" name="Retângulo 100">
            <a:extLst>
              <a:ext uri="{FF2B5EF4-FFF2-40B4-BE49-F238E27FC236}">
                <a16:creationId xmlns:a16="http://schemas.microsoft.com/office/drawing/2014/main" id="{63E7E169-445F-0138-4A82-FF94283413A6}"/>
              </a:ext>
            </a:extLst>
          </p:cNvPr>
          <p:cNvSpPr/>
          <p:nvPr/>
        </p:nvSpPr>
        <p:spPr>
          <a:xfrm>
            <a:off x="6585174" y="2430032"/>
            <a:ext cx="2974296" cy="2439263"/>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02" name="Tabela 101">
            <a:extLst>
              <a:ext uri="{FF2B5EF4-FFF2-40B4-BE49-F238E27FC236}">
                <a16:creationId xmlns:a16="http://schemas.microsoft.com/office/drawing/2014/main" id="{E6EA2D20-A22B-8CD2-542A-DF4F83628285}"/>
              </a:ext>
            </a:extLst>
          </p:cNvPr>
          <p:cNvGraphicFramePr>
            <a:graphicFrameLocks noGrp="1"/>
          </p:cNvGraphicFramePr>
          <p:nvPr>
            <p:extLst>
              <p:ext uri="{D42A27DB-BD31-4B8C-83A1-F6EECF244321}">
                <p14:modId xmlns:p14="http://schemas.microsoft.com/office/powerpoint/2010/main" val="2539197993"/>
              </p:ext>
            </p:extLst>
          </p:nvPr>
        </p:nvGraphicFramePr>
        <p:xfrm>
          <a:off x="3896051" y="1817315"/>
          <a:ext cx="596200" cy="467360"/>
        </p:xfrm>
        <a:graphic>
          <a:graphicData uri="http://schemas.openxmlformats.org/drawingml/2006/table">
            <a:tbl>
              <a:tblPr firstRow="1" bandRow="1"/>
              <a:tblGrid>
                <a:gridCol w="596200">
                  <a:extLst>
                    <a:ext uri="{9D8B030D-6E8A-4147-A177-3AD203B41FA5}">
                      <a16:colId xmlns:a16="http://schemas.microsoft.com/office/drawing/2014/main" val="752626945"/>
                    </a:ext>
                  </a:extLst>
                </a:gridCol>
              </a:tblGrid>
              <a:tr h="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endParaRPr lang="pt-PT" sz="100" b="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995700538"/>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673611236"/>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198738367"/>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735220295"/>
                  </a:ext>
                </a:extLst>
              </a:tr>
            </a:tbl>
          </a:graphicData>
        </a:graphic>
      </p:graphicFrame>
      <p:graphicFrame>
        <p:nvGraphicFramePr>
          <p:cNvPr id="103" name="Tabela 102">
            <a:extLst>
              <a:ext uri="{FF2B5EF4-FFF2-40B4-BE49-F238E27FC236}">
                <a16:creationId xmlns:a16="http://schemas.microsoft.com/office/drawing/2014/main" id="{E2605E76-C822-60F5-A9F0-B8EA393FA6F2}"/>
              </a:ext>
            </a:extLst>
          </p:cNvPr>
          <p:cNvGraphicFramePr>
            <a:graphicFrameLocks noGrp="1"/>
          </p:cNvGraphicFramePr>
          <p:nvPr>
            <p:extLst>
              <p:ext uri="{D42A27DB-BD31-4B8C-83A1-F6EECF244321}">
                <p14:modId xmlns:p14="http://schemas.microsoft.com/office/powerpoint/2010/main" val="1956772719"/>
              </p:ext>
            </p:extLst>
          </p:nvPr>
        </p:nvGraphicFramePr>
        <p:xfrm>
          <a:off x="3903510" y="2337658"/>
          <a:ext cx="596200" cy="467360"/>
        </p:xfrm>
        <a:graphic>
          <a:graphicData uri="http://schemas.openxmlformats.org/drawingml/2006/table">
            <a:tbl>
              <a:tblPr firstRow="1" bandRow="1"/>
              <a:tblGrid>
                <a:gridCol w="596200">
                  <a:extLst>
                    <a:ext uri="{9D8B030D-6E8A-4147-A177-3AD203B41FA5}">
                      <a16:colId xmlns:a16="http://schemas.microsoft.com/office/drawing/2014/main" val="752626945"/>
                    </a:ext>
                  </a:extLst>
                </a:gridCol>
              </a:tblGrid>
              <a:tr h="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endParaRPr lang="pt-PT" sz="100" b="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995700538"/>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673611236"/>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198738367"/>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735220295"/>
                  </a:ext>
                </a:extLst>
              </a:tr>
            </a:tbl>
          </a:graphicData>
        </a:graphic>
      </p:graphicFrame>
      <p:graphicFrame>
        <p:nvGraphicFramePr>
          <p:cNvPr id="104" name="Tabela 103">
            <a:extLst>
              <a:ext uri="{FF2B5EF4-FFF2-40B4-BE49-F238E27FC236}">
                <a16:creationId xmlns:a16="http://schemas.microsoft.com/office/drawing/2014/main" id="{1A853441-9CE4-1CB1-09C4-5B4A54E4C275}"/>
              </a:ext>
            </a:extLst>
          </p:cNvPr>
          <p:cNvGraphicFramePr>
            <a:graphicFrameLocks noGrp="1"/>
          </p:cNvGraphicFramePr>
          <p:nvPr>
            <p:extLst>
              <p:ext uri="{D42A27DB-BD31-4B8C-83A1-F6EECF244321}">
                <p14:modId xmlns:p14="http://schemas.microsoft.com/office/powerpoint/2010/main" val="3354883379"/>
              </p:ext>
            </p:extLst>
          </p:nvPr>
        </p:nvGraphicFramePr>
        <p:xfrm>
          <a:off x="3911470" y="3378344"/>
          <a:ext cx="596200" cy="467360"/>
        </p:xfrm>
        <a:graphic>
          <a:graphicData uri="http://schemas.openxmlformats.org/drawingml/2006/table">
            <a:tbl>
              <a:tblPr firstRow="1" bandRow="1"/>
              <a:tblGrid>
                <a:gridCol w="596200">
                  <a:extLst>
                    <a:ext uri="{9D8B030D-6E8A-4147-A177-3AD203B41FA5}">
                      <a16:colId xmlns:a16="http://schemas.microsoft.com/office/drawing/2014/main" val="752626945"/>
                    </a:ext>
                  </a:extLst>
                </a:gridCol>
              </a:tblGrid>
              <a:tr h="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endParaRPr lang="pt-PT" sz="100" b="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995700538"/>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673611236"/>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198738367"/>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735220295"/>
                  </a:ext>
                </a:extLst>
              </a:tr>
            </a:tbl>
          </a:graphicData>
        </a:graphic>
      </p:graphicFrame>
      <p:graphicFrame>
        <p:nvGraphicFramePr>
          <p:cNvPr id="105" name="Tabela 104">
            <a:extLst>
              <a:ext uri="{FF2B5EF4-FFF2-40B4-BE49-F238E27FC236}">
                <a16:creationId xmlns:a16="http://schemas.microsoft.com/office/drawing/2014/main" id="{7DEF26CB-1EC5-EECA-8B66-50E9352EBB8D}"/>
              </a:ext>
            </a:extLst>
          </p:cNvPr>
          <p:cNvGraphicFramePr>
            <a:graphicFrameLocks noGrp="1"/>
          </p:cNvGraphicFramePr>
          <p:nvPr>
            <p:extLst>
              <p:ext uri="{D42A27DB-BD31-4B8C-83A1-F6EECF244321}">
                <p14:modId xmlns:p14="http://schemas.microsoft.com/office/powerpoint/2010/main" val="2439084028"/>
              </p:ext>
            </p:extLst>
          </p:nvPr>
        </p:nvGraphicFramePr>
        <p:xfrm>
          <a:off x="3910969" y="3890900"/>
          <a:ext cx="596200" cy="467360"/>
        </p:xfrm>
        <a:graphic>
          <a:graphicData uri="http://schemas.openxmlformats.org/drawingml/2006/table">
            <a:tbl>
              <a:tblPr firstRow="1" bandRow="1"/>
              <a:tblGrid>
                <a:gridCol w="596200">
                  <a:extLst>
                    <a:ext uri="{9D8B030D-6E8A-4147-A177-3AD203B41FA5}">
                      <a16:colId xmlns:a16="http://schemas.microsoft.com/office/drawing/2014/main" val="752626945"/>
                    </a:ext>
                  </a:extLst>
                </a:gridCol>
              </a:tblGrid>
              <a:tr h="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endParaRPr lang="pt-PT" sz="100" b="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995700538"/>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673611236"/>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198738367"/>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735220295"/>
                  </a:ext>
                </a:extLst>
              </a:tr>
            </a:tbl>
          </a:graphicData>
        </a:graphic>
      </p:graphicFrame>
      <p:graphicFrame>
        <p:nvGraphicFramePr>
          <p:cNvPr id="106" name="Tabela 105">
            <a:extLst>
              <a:ext uri="{FF2B5EF4-FFF2-40B4-BE49-F238E27FC236}">
                <a16:creationId xmlns:a16="http://schemas.microsoft.com/office/drawing/2014/main" id="{34F7DBE7-5147-D93D-D068-F8E570DA0512}"/>
              </a:ext>
            </a:extLst>
          </p:cNvPr>
          <p:cNvGraphicFramePr>
            <a:graphicFrameLocks noGrp="1"/>
          </p:cNvGraphicFramePr>
          <p:nvPr>
            <p:extLst>
              <p:ext uri="{D42A27DB-BD31-4B8C-83A1-F6EECF244321}">
                <p14:modId xmlns:p14="http://schemas.microsoft.com/office/powerpoint/2010/main" val="2929244490"/>
              </p:ext>
            </p:extLst>
          </p:nvPr>
        </p:nvGraphicFramePr>
        <p:xfrm>
          <a:off x="3910969" y="4923799"/>
          <a:ext cx="596200" cy="467360"/>
        </p:xfrm>
        <a:graphic>
          <a:graphicData uri="http://schemas.openxmlformats.org/drawingml/2006/table">
            <a:tbl>
              <a:tblPr firstRow="1" bandRow="1"/>
              <a:tblGrid>
                <a:gridCol w="596200">
                  <a:extLst>
                    <a:ext uri="{9D8B030D-6E8A-4147-A177-3AD203B41FA5}">
                      <a16:colId xmlns:a16="http://schemas.microsoft.com/office/drawing/2014/main" val="752626945"/>
                    </a:ext>
                  </a:extLst>
                </a:gridCol>
              </a:tblGrid>
              <a:tr h="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endParaRPr lang="pt-PT" sz="100" b="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995700538"/>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673611236"/>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198738367"/>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735220295"/>
                  </a:ext>
                </a:extLst>
              </a:tr>
            </a:tbl>
          </a:graphicData>
        </a:graphic>
      </p:graphicFrame>
      <p:graphicFrame>
        <p:nvGraphicFramePr>
          <p:cNvPr id="107" name="Tabela 106">
            <a:extLst>
              <a:ext uri="{FF2B5EF4-FFF2-40B4-BE49-F238E27FC236}">
                <a16:creationId xmlns:a16="http://schemas.microsoft.com/office/drawing/2014/main" id="{ACC0D98D-C5FB-60DA-E0C6-E6CC7105CB51}"/>
              </a:ext>
            </a:extLst>
          </p:cNvPr>
          <p:cNvGraphicFramePr>
            <a:graphicFrameLocks noGrp="1"/>
          </p:cNvGraphicFramePr>
          <p:nvPr>
            <p:extLst>
              <p:ext uri="{D42A27DB-BD31-4B8C-83A1-F6EECF244321}">
                <p14:modId xmlns:p14="http://schemas.microsoft.com/office/powerpoint/2010/main" val="3227121135"/>
              </p:ext>
            </p:extLst>
          </p:nvPr>
        </p:nvGraphicFramePr>
        <p:xfrm>
          <a:off x="3918428" y="5444142"/>
          <a:ext cx="596200" cy="467360"/>
        </p:xfrm>
        <a:graphic>
          <a:graphicData uri="http://schemas.openxmlformats.org/drawingml/2006/table">
            <a:tbl>
              <a:tblPr firstRow="1" bandRow="1"/>
              <a:tblGrid>
                <a:gridCol w="596200">
                  <a:extLst>
                    <a:ext uri="{9D8B030D-6E8A-4147-A177-3AD203B41FA5}">
                      <a16:colId xmlns:a16="http://schemas.microsoft.com/office/drawing/2014/main" val="752626945"/>
                    </a:ext>
                  </a:extLst>
                </a:gridCol>
              </a:tblGrid>
              <a:tr h="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endParaRPr lang="pt-PT" sz="100" b="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995700538"/>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673611236"/>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198738367"/>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735220295"/>
                  </a:ext>
                </a:extLst>
              </a:tr>
            </a:tbl>
          </a:graphicData>
        </a:graphic>
      </p:graphicFrame>
      <mc:AlternateContent xmlns:mc="http://schemas.openxmlformats.org/markup-compatibility/2006" xmlns:a14="http://schemas.microsoft.com/office/drawing/2010/main">
        <mc:Choice Requires="a14">
          <p:sp>
            <p:nvSpPr>
              <p:cNvPr id="108" name="CaixaDeTexto 107">
                <a:extLst>
                  <a:ext uri="{FF2B5EF4-FFF2-40B4-BE49-F238E27FC236}">
                    <a16:creationId xmlns:a16="http://schemas.microsoft.com/office/drawing/2014/main" id="{0DAAC1E4-1617-57FF-7916-0E3D58524B7A}"/>
                  </a:ext>
                </a:extLst>
              </p:cNvPr>
              <p:cNvSpPr txBox="1"/>
              <p:nvPr/>
            </p:nvSpPr>
            <p:spPr>
              <a:xfrm>
                <a:off x="4032682" y="2898187"/>
                <a:ext cx="380856" cy="338554"/>
              </a:xfrm>
              <a:prstGeom prst="rect">
                <a:avLst/>
              </a:prstGeom>
              <a:noFill/>
            </p:spPr>
            <p:txBody>
              <a:bodyPr wrap="square">
                <a:spAutoFit/>
              </a:bodyPr>
              <a:lstStyle/>
              <a:p>
                <a:pPr algn="ctr">
                  <a:defRPr/>
                </a:pPr>
                <a14:m>
                  <m:oMathPara xmlns:m="http://schemas.openxmlformats.org/officeDocument/2006/math">
                    <m:oMathParaPr>
                      <m:jc m:val="centerGroup"/>
                    </m:oMathParaPr>
                    <m:oMath xmlns:m="http://schemas.openxmlformats.org/officeDocument/2006/math">
                      <m:r>
                        <a:rPr lang="pt-PT" sz="1600" i="1" smtClean="0">
                          <a:solidFill>
                            <a:prstClr val="black"/>
                          </a:solidFill>
                          <a:latin typeface="Cambria Math" panose="02040503050406030204" pitchFamily="18" charset="0"/>
                        </a:rPr>
                        <m:t>⋮</m:t>
                      </m:r>
                    </m:oMath>
                  </m:oMathPara>
                </a14:m>
                <a:endParaRPr lang="pt-PT">
                  <a:solidFill>
                    <a:prstClr val="black"/>
                  </a:solidFill>
                  <a:latin typeface="-apple-system"/>
                </a:endParaRPr>
              </a:p>
            </p:txBody>
          </p:sp>
        </mc:Choice>
        <mc:Fallback xmlns="">
          <p:sp>
            <p:nvSpPr>
              <p:cNvPr id="108" name="CaixaDeTexto 107">
                <a:extLst>
                  <a:ext uri="{FF2B5EF4-FFF2-40B4-BE49-F238E27FC236}">
                    <a16:creationId xmlns:a16="http://schemas.microsoft.com/office/drawing/2014/main" id="{0DAAC1E4-1617-57FF-7916-0E3D58524B7A}"/>
                  </a:ext>
                </a:extLst>
              </p:cNvPr>
              <p:cNvSpPr txBox="1">
                <a:spLocks noRot="1" noChangeAspect="1" noMove="1" noResize="1" noEditPoints="1" noAdjustHandles="1" noChangeArrowheads="1" noChangeShapeType="1" noTextEdit="1"/>
              </p:cNvSpPr>
              <p:nvPr/>
            </p:nvSpPr>
            <p:spPr>
              <a:xfrm>
                <a:off x="4032682" y="2898187"/>
                <a:ext cx="380856"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CaixaDeTexto 108">
                <a:extLst>
                  <a:ext uri="{FF2B5EF4-FFF2-40B4-BE49-F238E27FC236}">
                    <a16:creationId xmlns:a16="http://schemas.microsoft.com/office/drawing/2014/main" id="{80D9C0CD-544C-9B3B-BC27-F8436CEF6F14}"/>
                  </a:ext>
                </a:extLst>
              </p:cNvPr>
              <p:cNvSpPr txBox="1"/>
              <p:nvPr/>
            </p:nvSpPr>
            <p:spPr>
              <a:xfrm>
                <a:off x="4032682" y="4418277"/>
                <a:ext cx="380856" cy="338554"/>
              </a:xfrm>
              <a:prstGeom prst="rect">
                <a:avLst/>
              </a:prstGeom>
              <a:noFill/>
            </p:spPr>
            <p:txBody>
              <a:bodyPr wrap="square">
                <a:spAutoFit/>
              </a:bodyPr>
              <a:lstStyle/>
              <a:p>
                <a:pPr algn="ctr">
                  <a:defRPr/>
                </a:pPr>
                <a14:m>
                  <m:oMathPara xmlns:m="http://schemas.openxmlformats.org/officeDocument/2006/math">
                    <m:oMathParaPr>
                      <m:jc m:val="centerGroup"/>
                    </m:oMathParaPr>
                    <m:oMath xmlns:m="http://schemas.openxmlformats.org/officeDocument/2006/math">
                      <m:r>
                        <a:rPr lang="pt-PT" sz="1600" i="1" smtClean="0">
                          <a:solidFill>
                            <a:prstClr val="black"/>
                          </a:solidFill>
                          <a:latin typeface="Cambria Math" panose="02040503050406030204" pitchFamily="18" charset="0"/>
                        </a:rPr>
                        <m:t>⋮</m:t>
                      </m:r>
                    </m:oMath>
                  </m:oMathPara>
                </a14:m>
                <a:endParaRPr lang="pt-PT">
                  <a:solidFill>
                    <a:prstClr val="black"/>
                  </a:solidFill>
                  <a:latin typeface="-apple-system"/>
                </a:endParaRPr>
              </a:p>
            </p:txBody>
          </p:sp>
        </mc:Choice>
        <mc:Fallback xmlns="">
          <p:sp>
            <p:nvSpPr>
              <p:cNvPr id="109" name="CaixaDeTexto 108">
                <a:extLst>
                  <a:ext uri="{FF2B5EF4-FFF2-40B4-BE49-F238E27FC236}">
                    <a16:creationId xmlns:a16="http://schemas.microsoft.com/office/drawing/2014/main" id="{80D9C0CD-544C-9B3B-BC27-F8436CEF6F14}"/>
                  </a:ext>
                </a:extLst>
              </p:cNvPr>
              <p:cNvSpPr txBox="1">
                <a:spLocks noRot="1" noChangeAspect="1" noMove="1" noResize="1" noEditPoints="1" noAdjustHandles="1" noChangeArrowheads="1" noChangeShapeType="1" noTextEdit="1"/>
              </p:cNvSpPr>
              <p:nvPr/>
            </p:nvSpPr>
            <p:spPr>
              <a:xfrm>
                <a:off x="4032682" y="4418277"/>
                <a:ext cx="380856" cy="338554"/>
              </a:xfrm>
              <a:prstGeom prst="rect">
                <a:avLst/>
              </a:prstGeom>
              <a:blipFill>
                <a:blip r:embed="rId3"/>
                <a:stretch>
                  <a:fillRect/>
                </a:stretch>
              </a:blipFill>
            </p:spPr>
            <p:txBody>
              <a:bodyPr/>
              <a:lstStyle/>
              <a:p>
                <a:r>
                  <a:rPr lang="en-US">
                    <a:noFill/>
                  </a:rPr>
                  <a:t> </a:t>
                </a:r>
              </a:p>
            </p:txBody>
          </p:sp>
        </mc:Fallback>
      </mc:AlternateContent>
      <p:graphicFrame>
        <p:nvGraphicFramePr>
          <p:cNvPr id="110" name="Tabela 109">
            <a:extLst>
              <a:ext uri="{FF2B5EF4-FFF2-40B4-BE49-F238E27FC236}">
                <a16:creationId xmlns:a16="http://schemas.microsoft.com/office/drawing/2014/main" id="{3E872D95-D6F3-B980-BF16-E9EA716C778E}"/>
              </a:ext>
            </a:extLst>
          </p:cNvPr>
          <p:cNvGraphicFramePr>
            <a:graphicFrameLocks noGrp="1"/>
          </p:cNvGraphicFramePr>
          <p:nvPr>
            <p:extLst>
              <p:ext uri="{D42A27DB-BD31-4B8C-83A1-F6EECF244321}">
                <p14:modId xmlns:p14="http://schemas.microsoft.com/office/powerpoint/2010/main" val="2085077872"/>
              </p:ext>
            </p:extLst>
          </p:nvPr>
        </p:nvGraphicFramePr>
        <p:xfrm>
          <a:off x="5088590" y="1831050"/>
          <a:ext cx="596200" cy="467360"/>
        </p:xfrm>
        <a:graphic>
          <a:graphicData uri="http://schemas.openxmlformats.org/drawingml/2006/table">
            <a:tbl>
              <a:tblPr firstRow="1" bandRow="1"/>
              <a:tblGrid>
                <a:gridCol w="596200">
                  <a:extLst>
                    <a:ext uri="{9D8B030D-6E8A-4147-A177-3AD203B41FA5}">
                      <a16:colId xmlns:a16="http://schemas.microsoft.com/office/drawing/2014/main" val="752626945"/>
                    </a:ext>
                  </a:extLst>
                </a:gridCol>
              </a:tblGrid>
              <a:tr h="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endParaRPr lang="pt-PT" sz="100" b="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4F9A8F"/>
                    </a:solidFill>
                  </a:tcPr>
                </a:tc>
                <a:extLst>
                  <a:ext uri="{0D108BD9-81ED-4DB2-BD59-A6C34878D82A}">
                    <a16:rowId xmlns:a16="http://schemas.microsoft.com/office/drawing/2014/main" val="995700538"/>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dirty="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4F9A8F"/>
                    </a:solidFill>
                  </a:tcPr>
                </a:tc>
                <a:extLst>
                  <a:ext uri="{0D108BD9-81ED-4DB2-BD59-A6C34878D82A}">
                    <a16:rowId xmlns:a16="http://schemas.microsoft.com/office/drawing/2014/main" val="2673611236"/>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dirty="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4F9A8F"/>
                    </a:solidFill>
                  </a:tcPr>
                </a:tc>
                <a:extLst>
                  <a:ext uri="{0D108BD9-81ED-4DB2-BD59-A6C34878D82A}">
                    <a16:rowId xmlns:a16="http://schemas.microsoft.com/office/drawing/2014/main" val="3198738367"/>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dirty="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F9A8F"/>
                    </a:solidFill>
                  </a:tcPr>
                </a:tc>
                <a:extLst>
                  <a:ext uri="{0D108BD9-81ED-4DB2-BD59-A6C34878D82A}">
                    <a16:rowId xmlns:a16="http://schemas.microsoft.com/office/drawing/2014/main" val="3735220295"/>
                  </a:ext>
                </a:extLst>
              </a:tr>
            </a:tbl>
          </a:graphicData>
        </a:graphic>
      </p:graphicFrame>
      <p:graphicFrame>
        <p:nvGraphicFramePr>
          <p:cNvPr id="111" name="Tabela 110">
            <a:extLst>
              <a:ext uri="{FF2B5EF4-FFF2-40B4-BE49-F238E27FC236}">
                <a16:creationId xmlns:a16="http://schemas.microsoft.com/office/drawing/2014/main" id="{FB1DA8BB-7D1F-533F-C9E8-5D64F53C6908}"/>
              </a:ext>
            </a:extLst>
          </p:cNvPr>
          <p:cNvGraphicFramePr>
            <a:graphicFrameLocks noGrp="1"/>
          </p:cNvGraphicFramePr>
          <p:nvPr>
            <p:extLst>
              <p:ext uri="{D42A27DB-BD31-4B8C-83A1-F6EECF244321}">
                <p14:modId xmlns:p14="http://schemas.microsoft.com/office/powerpoint/2010/main" val="1687033771"/>
              </p:ext>
            </p:extLst>
          </p:nvPr>
        </p:nvGraphicFramePr>
        <p:xfrm>
          <a:off x="5096049" y="2351393"/>
          <a:ext cx="596200" cy="467360"/>
        </p:xfrm>
        <a:graphic>
          <a:graphicData uri="http://schemas.openxmlformats.org/drawingml/2006/table">
            <a:tbl>
              <a:tblPr firstRow="1" bandRow="1"/>
              <a:tblGrid>
                <a:gridCol w="596200">
                  <a:extLst>
                    <a:ext uri="{9D8B030D-6E8A-4147-A177-3AD203B41FA5}">
                      <a16:colId xmlns:a16="http://schemas.microsoft.com/office/drawing/2014/main" val="752626945"/>
                    </a:ext>
                  </a:extLst>
                </a:gridCol>
              </a:tblGrid>
              <a:tr h="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endParaRPr lang="pt-PT" sz="100" b="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4F9A8F"/>
                    </a:solidFill>
                  </a:tcPr>
                </a:tc>
                <a:extLst>
                  <a:ext uri="{0D108BD9-81ED-4DB2-BD59-A6C34878D82A}">
                    <a16:rowId xmlns:a16="http://schemas.microsoft.com/office/drawing/2014/main" val="995700538"/>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4F9A8F"/>
                    </a:solidFill>
                  </a:tcPr>
                </a:tc>
                <a:extLst>
                  <a:ext uri="{0D108BD9-81ED-4DB2-BD59-A6C34878D82A}">
                    <a16:rowId xmlns:a16="http://schemas.microsoft.com/office/drawing/2014/main" val="2673611236"/>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4F9A8F"/>
                    </a:solidFill>
                  </a:tcPr>
                </a:tc>
                <a:extLst>
                  <a:ext uri="{0D108BD9-81ED-4DB2-BD59-A6C34878D82A}">
                    <a16:rowId xmlns:a16="http://schemas.microsoft.com/office/drawing/2014/main" val="3198738367"/>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dirty="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F9A8F"/>
                    </a:solidFill>
                  </a:tcPr>
                </a:tc>
                <a:extLst>
                  <a:ext uri="{0D108BD9-81ED-4DB2-BD59-A6C34878D82A}">
                    <a16:rowId xmlns:a16="http://schemas.microsoft.com/office/drawing/2014/main" val="3735220295"/>
                  </a:ext>
                </a:extLst>
              </a:tr>
            </a:tbl>
          </a:graphicData>
        </a:graphic>
      </p:graphicFrame>
      <p:graphicFrame>
        <p:nvGraphicFramePr>
          <p:cNvPr id="112" name="Tabela 111">
            <a:extLst>
              <a:ext uri="{FF2B5EF4-FFF2-40B4-BE49-F238E27FC236}">
                <a16:creationId xmlns:a16="http://schemas.microsoft.com/office/drawing/2014/main" id="{5F0838B4-48CF-F277-2B20-8ABA6C947E62}"/>
              </a:ext>
            </a:extLst>
          </p:cNvPr>
          <p:cNvGraphicFramePr>
            <a:graphicFrameLocks noGrp="1"/>
          </p:cNvGraphicFramePr>
          <p:nvPr>
            <p:extLst>
              <p:ext uri="{D42A27DB-BD31-4B8C-83A1-F6EECF244321}">
                <p14:modId xmlns:p14="http://schemas.microsoft.com/office/powerpoint/2010/main" val="3908237109"/>
              </p:ext>
            </p:extLst>
          </p:nvPr>
        </p:nvGraphicFramePr>
        <p:xfrm>
          <a:off x="5104009" y="3392079"/>
          <a:ext cx="596200" cy="467360"/>
        </p:xfrm>
        <a:graphic>
          <a:graphicData uri="http://schemas.openxmlformats.org/drawingml/2006/table">
            <a:tbl>
              <a:tblPr firstRow="1" bandRow="1"/>
              <a:tblGrid>
                <a:gridCol w="596200">
                  <a:extLst>
                    <a:ext uri="{9D8B030D-6E8A-4147-A177-3AD203B41FA5}">
                      <a16:colId xmlns:a16="http://schemas.microsoft.com/office/drawing/2014/main" val="752626945"/>
                    </a:ext>
                  </a:extLst>
                </a:gridCol>
              </a:tblGrid>
              <a:tr h="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endParaRPr lang="pt-PT" sz="100" b="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4F9A8F"/>
                    </a:solidFill>
                  </a:tcPr>
                </a:tc>
                <a:extLst>
                  <a:ext uri="{0D108BD9-81ED-4DB2-BD59-A6C34878D82A}">
                    <a16:rowId xmlns:a16="http://schemas.microsoft.com/office/drawing/2014/main" val="995700538"/>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4F9A8F"/>
                    </a:solidFill>
                  </a:tcPr>
                </a:tc>
                <a:extLst>
                  <a:ext uri="{0D108BD9-81ED-4DB2-BD59-A6C34878D82A}">
                    <a16:rowId xmlns:a16="http://schemas.microsoft.com/office/drawing/2014/main" val="2673611236"/>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4F9A8F"/>
                    </a:solidFill>
                  </a:tcPr>
                </a:tc>
                <a:extLst>
                  <a:ext uri="{0D108BD9-81ED-4DB2-BD59-A6C34878D82A}">
                    <a16:rowId xmlns:a16="http://schemas.microsoft.com/office/drawing/2014/main" val="3198738367"/>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dirty="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F9A8F"/>
                    </a:solidFill>
                  </a:tcPr>
                </a:tc>
                <a:extLst>
                  <a:ext uri="{0D108BD9-81ED-4DB2-BD59-A6C34878D82A}">
                    <a16:rowId xmlns:a16="http://schemas.microsoft.com/office/drawing/2014/main" val="3735220295"/>
                  </a:ext>
                </a:extLst>
              </a:tr>
            </a:tbl>
          </a:graphicData>
        </a:graphic>
      </p:graphicFrame>
      <p:graphicFrame>
        <p:nvGraphicFramePr>
          <p:cNvPr id="113" name="Tabela 112">
            <a:extLst>
              <a:ext uri="{FF2B5EF4-FFF2-40B4-BE49-F238E27FC236}">
                <a16:creationId xmlns:a16="http://schemas.microsoft.com/office/drawing/2014/main" id="{A323C551-3788-EE8A-D456-B08B79F49201}"/>
              </a:ext>
            </a:extLst>
          </p:cNvPr>
          <p:cNvGraphicFramePr>
            <a:graphicFrameLocks noGrp="1"/>
          </p:cNvGraphicFramePr>
          <p:nvPr>
            <p:extLst>
              <p:ext uri="{D42A27DB-BD31-4B8C-83A1-F6EECF244321}">
                <p14:modId xmlns:p14="http://schemas.microsoft.com/office/powerpoint/2010/main" val="2004356716"/>
              </p:ext>
            </p:extLst>
          </p:nvPr>
        </p:nvGraphicFramePr>
        <p:xfrm>
          <a:off x="5103508" y="4937534"/>
          <a:ext cx="596200" cy="467360"/>
        </p:xfrm>
        <a:graphic>
          <a:graphicData uri="http://schemas.openxmlformats.org/drawingml/2006/table">
            <a:tbl>
              <a:tblPr firstRow="1" bandRow="1"/>
              <a:tblGrid>
                <a:gridCol w="596200">
                  <a:extLst>
                    <a:ext uri="{9D8B030D-6E8A-4147-A177-3AD203B41FA5}">
                      <a16:colId xmlns:a16="http://schemas.microsoft.com/office/drawing/2014/main" val="752626945"/>
                    </a:ext>
                  </a:extLst>
                </a:gridCol>
              </a:tblGrid>
              <a:tr h="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endParaRPr lang="pt-PT" sz="100" b="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3D78B5"/>
                    </a:solidFill>
                  </a:tcPr>
                </a:tc>
                <a:extLst>
                  <a:ext uri="{0D108BD9-81ED-4DB2-BD59-A6C34878D82A}">
                    <a16:rowId xmlns:a16="http://schemas.microsoft.com/office/drawing/2014/main" val="995700538"/>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3D78B5"/>
                    </a:solidFill>
                  </a:tcPr>
                </a:tc>
                <a:extLst>
                  <a:ext uri="{0D108BD9-81ED-4DB2-BD59-A6C34878D82A}">
                    <a16:rowId xmlns:a16="http://schemas.microsoft.com/office/drawing/2014/main" val="2673611236"/>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dirty="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3D78B5"/>
                    </a:solidFill>
                  </a:tcPr>
                </a:tc>
                <a:extLst>
                  <a:ext uri="{0D108BD9-81ED-4DB2-BD59-A6C34878D82A}">
                    <a16:rowId xmlns:a16="http://schemas.microsoft.com/office/drawing/2014/main" val="3198738367"/>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dirty="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3D78B5"/>
                    </a:solidFill>
                  </a:tcPr>
                </a:tc>
                <a:extLst>
                  <a:ext uri="{0D108BD9-81ED-4DB2-BD59-A6C34878D82A}">
                    <a16:rowId xmlns:a16="http://schemas.microsoft.com/office/drawing/2014/main" val="3735220295"/>
                  </a:ext>
                </a:extLst>
              </a:tr>
            </a:tbl>
          </a:graphicData>
        </a:graphic>
      </p:graphicFrame>
      <p:graphicFrame>
        <p:nvGraphicFramePr>
          <p:cNvPr id="114" name="Tabela 113">
            <a:extLst>
              <a:ext uri="{FF2B5EF4-FFF2-40B4-BE49-F238E27FC236}">
                <a16:creationId xmlns:a16="http://schemas.microsoft.com/office/drawing/2014/main" id="{EE6E7D81-3533-9278-EC3D-E065A075EFB3}"/>
              </a:ext>
            </a:extLst>
          </p:cNvPr>
          <p:cNvGraphicFramePr>
            <a:graphicFrameLocks noGrp="1"/>
          </p:cNvGraphicFramePr>
          <p:nvPr>
            <p:extLst>
              <p:ext uri="{D42A27DB-BD31-4B8C-83A1-F6EECF244321}">
                <p14:modId xmlns:p14="http://schemas.microsoft.com/office/powerpoint/2010/main" val="1018327303"/>
              </p:ext>
            </p:extLst>
          </p:nvPr>
        </p:nvGraphicFramePr>
        <p:xfrm>
          <a:off x="5110967" y="5457877"/>
          <a:ext cx="596200" cy="467360"/>
        </p:xfrm>
        <a:graphic>
          <a:graphicData uri="http://schemas.openxmlformats.org/drawingml/2006/table">
            <a:tbl>
              <a:tblPr firstRow="1" bandRow="1"/>
              <a:tblGrid>
                <a:gridCol w="596200">
                  <a:extLst>
                    <a:ext uri="{9D8B030D-6E8A-4147-A177-3AD203B41FA5}">
                      <a16:colId xmlns:a16="http://schemas.microsoft.com/office/drawing/2014/main" val="752626945"/>
                    </a:ext>
                  </a:extLst>
                </a:gridCol>
              </a:tblGrid>
              <a:tr h="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endParaRPr lang="pt-PT" sz="100" b="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895299"/>
                    </a:solidFill>
                  </a:tcPr>
                </a:tc>
                <a:extLst>
                  <a:ext uri="{0D108BD9-81ED-4DB2-BD59-A6C34878D82A}">
                    <a16:rowId xmlns:a16="http://schemas.microsoft.com/office/drawing/2014/main" val="995700538"/>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895299"/>
                    </a:solidFill>
                  </a:tcPr>
                </a:tc>
                <a:extLst>
                  <a:ext uri="{0D108BD9-81ED-4DB2-BD59-A6C34878D82A}">
                    <a16:rowId xmlns:a16="http://schemas.microsoft.com/office/drawing/2014/main" val="2673611236"/>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895299"/>
                    </a:solidFill>
                  </a:tcPr>
                </a:tc>
                <a:extLst>
                  <a:ext uri="{0D108BD9-81ED-4DB2-BD59-A6C34878D82A}">
                    <a16:rowId xmlns:a16="http://schemas.microsoft.com/office/drawing/2014/main" val="3198738367"/>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dirty="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95299"/>
                    </a:solidFill>
                  </a:tcPr>
                </a:tc>
                <a:extLst>
                  <a:ext uri="{0D108BD9-81ED-4DB2-BD59-A6C34878D82A}">
                    <a16:rowId xmlns:a16="http://schemas.microsoft.com/office/drawing/2014/main" val="3735220295"/>
                  </a:ext>
                </a:extLst>
              </a:tr>
            </a:tbl>
          </a:graphicData>
        </a:graphic>
      </p:graphicFrame>
      <mc:AlternateContent xmlns:mc="http://schemas.openxmlformats.org/markup-compatibility/2006" xmlns:a14="http://schemas.microsoft.com/office/drawing/2010/main">
        <mc:Choice Requires="a14">
          <p:sp>
            <p:nvSpPr>
              <p:cNvPr id="115" name="CaixaDeTexto 114">
                <a:extLst>
                  <a:ext uri="{FF2B5EF4-FFF2-40B4-BE49-F238E27FC236}">
                    <a16:creationId xmlns:a16="http://schemas.microsoft.com/office/drawing/2014/main" id="{C2BDC2E0-2A33-7660-6F2E-2884144DE8C4}"/>
                  </a:ext>
                </a:extLst>
              </p:cNvPr>
              <p:cNvSpPr txBox="1"/>
              <p:nvPr/>
            </p:nvSpPr>
            <p:spPr>
              <a:xfrm>
                <a:off x="5225221" y="2911922"/>
                <a:ext cx="380856" cy="338554"/>
              </a:xfrm>
              <a:prstGeom prst="rect">
                <a:avLst/>
              </a:prstGeom>
              <a:noFill/>
            </p:spPr>
            <p:txBody>
              <a:bodyPr wrap="square">
                <a:spAutoFit/>
              </a:bodyPr>
              <a:lstStyle/>
              <a:p>
                <a:pPr algn="ctr">
                  <a:defRPr/>
                </a:pPr>
                <a14:m>
                  <m:oMathPara xmlns:m="http://schemas.openxmlformats.org/officeDocument/2006/math">
                    <m:oMathParaPr>
                      <m:jc m:val="centerGroup"/>
                    </m:oMathParaPr>
                    <m:oMath xmlns:m="http://schemas.openxmlformats.org/officeDocument/2006/math">
                      <m:r>
                        <a:rPr lang="pt-PT" sz="1600" i="1" smtClean="0">
                          <a:solidFill>
                            <a:prstClr val="black"/>
                          </a:solidFill>
                          <a:latin typeface="Cambria Math" panose="02040503050406030204" pitchFamily="18" charset="0"/>
                        </a:rPr>
                        <m:t>⋮</m:t>
                      </m:r>
                    </m:oMath>
                  </m:oMathPara>
                </a14:m>
                <a:endParaRPr lang="pt-PT">
                  <a:solidFill>
                    <a:prstClr val="black"/>
                  </a:solidFill>
                  <a:latin typeface="-apple-system"/>
                </a:endParaRPr>
              </a:p>
            </p:txBody>
          </p:sp>
        </mc:Choice>
        <mc:Fallback xmlns="">
          <p:sp>
            <p:nvSpPr>
              <p:cNvPr id="115" name="CaixaDeTexto 114">
                <a:extLst>
                  <a:ext uri="{FF2B5EF4-FFF2-40B4-BE49-F238E27FC236}">
                    <a16:creationId xmlns:a16="http://schemas.microsoft.com/office/drawing/2014/main" id="{C2BDC2E0-2A33-7660-6F2E-2884144DE8C4}"/>
                  </a:ext>
                </a:extLst>
              </p:cNvPr>
              <p:cNvSpPr txBox="1">
                <a:spLocks noRot="1" noChangeAspect="1" noMove="1" noResize="1" noEditPoints="1" noAdjustHandles="1" noChangeArrowheads="1" noChangeShapeType="1" noTextEdit="1"/>
              </p:cNvSpPr>
              <p:nvPr/>
            </p:nvSpPr>
            <p:spPr>
              <a:xfrm>
                <a:off x="5225221" y="2911922"/>
                <a:ext cx="380856"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CaixaDeTexto 115">
                <a:extLst>
                  <a:ext uri="{FF2B5EF4-FFF2-40B4-BE49-F238E27FC236}">
                    <a16:creationId xmlns:a16="http://schemas.microsoft.com/office/drawing/2014/main" id="{50D29B9E-7AC2-7492-D1FD-06F4AD6FEF8A}"/>
                  </a:ext>
                </a:extLst>
              </p:cNvPr>
              <p:cNvSpPr txBox="1"/>
              <p:nvPr/>
            </p:nvSpPr>
            <p:spPr>
              <a:xfrm>
                <a:off x="5225221" y="4432012"/>
                <a:ext cx="380856" cy="338554"/>
              </a:xfrm>
              <a:prstGeom prst="rect">
                <a:avLst/>
              </a:prstGeom>
              <a:noFill/>
            </p:spPr>
            <p:txBody>
              <a:bodyPr wrap="square">
                <a:spAutoFit/>
              </a:bodyPr>
              <a:lstStyle/>
              <a:p>
                <a:pPr algn="ctr">
                  <a:defRPr/>
                </a:pPr>
                <a14:m>
                  <m:oMathPara xmlns:m="http://schemas.openxmlformats.org/officeDocument/2006/math">
                    <m:oMathParaPr>
                      <m:jc m:val="centerGroup"/>
                    </m:oMathParaPr>
                    <m:oMath xmlns:m="http://schemas.openxmlformats.org/officeDocument/2006/math">
                      <m:r>
                        <a:rPr lang="pt-PT" sz="1600" i="1" smtClean="0">
                          <a:solidFill>
                            <a:prstClr val="black"/>
                          </a:solidFill>
                          <a:latin typeface="Cambria Math" panose="02040503050406030204" pitchFamily="18" charset="0"/>
                        </a:rPr>
                        <m:t>⋮</m:t>
                      </m:r>
                    </m:oMath>
                  </m:oMathPara>
                </a14:m>
                <a:endParaRPr lang="pt-PT" dirty="0">
                  <a:solidFill>
                    <a:prstClr val="black"/>
                  </a:solidFill>
                  <a:latin typeface="-apple-system"/>
                </a:endParaRPr>
              </a:p>
            </p:txBody>
          </p:sp>
        </mc:Choice>
        <mc:Fallback xmlns="">
          <p:sp>
            <p:nvSpPr>
              <p:cNvPr id="116" name="CaixaDeTexto 115">
                <a:extLst>
                  <a:ext uri="{FF2B5EF4-FFF2-40B4-BE49-F238E27FC236}">
                    <a16:creationId xmlns:a16="http://schemas.microsoft.com/office/drawing/2014/main" id="{50D29B9E-7AC2-7492-D1FD-06F4AD6FEF8A}"/>
                  </a:ext>
                </a:extLst>
              </p:cNvPr>
              <p:cNvSpPr txBox="1">
                <a:spLocks noRot="1" noChangeAspect="1" noMove="1" noResize="1" noEditPoints="1" noAdjustHandles="1" noChangeArrowheads="1" noChangeShapeType="1" noTextEdit="1"/>
              </p:cNvSpPr>
              <p:nvPr/>
            </p:nvSpPr>
            <p:spPr>
              <a:xfrm>
                <a:off x="5225221" y="4432012"/>
                <a:ext cx="380856" cy="338554"/>
              </a:xfrm>
              <a:prstGeom prst="rect">
                <a:avLst/>
              </a:prstGeom>
              <a:blipFill>
                <a:blip r:embed="rId4"/>
                <a:stretch>
                  <a:fillRect/>
                </a:stretch>
              </a:blipFill>
            </p:spPr>
            <p:txBody>
              <a:bodyPr/>
              <a:lstStyle/>
              <a:p>
                <a:r>
                  <a:rPr lang="en-US">
                    <a:noFill/>
                  </a:rPr>
                  <a:t> </a:t>
                </a:r>
              </a:p>
            </p:txBody>
          </p:sp>
        </mc:Fallback>
      </mc:AlternateContent>
      <p:cxnSp>
        <p:nvCxnSpPr>
          <p:cNvPr id="117" name="Conexão reta unidirecional 89">
            <a:extLst>
              <a:ext uri="{FF2B5EF4-FFF2-40B4-BE49-F238E27FC236}">
                <a16:creationId xmlns:a16="http://schemas.microsoft.com/office/drawing/2014/main" id="{86EBE4A4-256F-C7B3-4639-3D332D3378A8}"/>
              </a:ext>
            </a:extLst>
          </p:cNvPr>
          <p:cNvCxnSpPr>
            <a:cxnSpLocks/>
          </p:cNvCxnSpPr>
          <p:nvPr/>
        </p:nvCxnSpPr>
        <p:spPr>
          <a:xfrm>
            <a:off x="5612058" y="3708985"/>
            <a:ext cx="505457" cy="0"/>
          </a:xfrm>
          <a:prstGeom prst="straightConnector1">
            <a:avLst/>
          </a:prstGeom>
          <a:noFill/>
          <a:ln w="12700" cap="flat" cmpd="sng" algn="ctr">
            <a:solidFill>
              <a:sysClr val="windowText" lastClr="000000"/>
            </a:solidFill>
            <a:prstDash val="solid"/>
            <a:miter lim="800000"/>
            <a:headEnd type="none" w="med" len="med"/>
            <a:tailEnd type="none" w="med" len="med"/>
          </a:ln>
          <a:effectLst/>
        </p:spPr>
      </p:cxnSp>
      <p:sp>
        <p:nvSpPr>
          <p:cNvPr id="118" name="Retângulo 117">
            <a:extLst>
              <a:ext uri="{FF2B5EF4-FFF2-40B4-BE49-F238E27FC236}">
                <a16:creationId xmlns:a16="http://schemas.microsoft.com/office/drawing/2014/main" id="{96C4FBA0-D0AB-ABD3-CDC9-4BB20508CB3E}"/>
              </a:ext>
            </a:extLst>
          </p:cNvPr>
          <p:cNvSpPr/>
          <p:nvPr/>
        </p:nvSpPr>
        <p:spPr>
          <a:xfrm rot="5400000">
            <a:off x="2090852" y="3484931"/>
            <a:ext cx="4234921" cy="745206"/>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9" name="Retângulo 118">
            <a:extLst>
              <a:ext uri="{FF2B5EF4-FFF2-40B4-BE49-F238E27FC236}">
                <a16:creationId xmlns:a16="http://schemas.microsoft.com/office/drawing/2014/main" id="{A6D8B477-E179-0D8B-2E36-E6F4562E4D4F}"/>
              </a:ext>
            </a:extLst>
          </p:cNvPr>
          <p:cNvSpPr/>
          <p:nvPr/>
        </p:nvSpPr>
        <p:spPr>
          <a:xfrm rot="5400000">
            <a:off x="3278380" y="3484931"/>
            <a:ext cx="4234921" cy="745206"/>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20" name="Tabela 119">
            <a:extLst>
              <a:ext uri="{FF2B5EF4-FFF2-40B4-BE49-F238E27FC236}">
                <a16:creationId xmlns:a16="http://schemas.microsoft.com/office/drawing/2014/main" id="{D1749049-6764-B8A3-8CAE-2B1366090C36}"/>
              </a:ext>
            </a:extLst>
          </p:cNvPr>
          <p:cNvGraphicFramePr>
            <a:graphicFrameLocks noGrp="1"/>
          </p:cNvGraphicFramePr>
          <p:nvPr>
            <p:extLst>
              <p:ext uri="{D42A27DB-BD31-4B8C-83A1-F6EECF244321}">
                <p14:modId xmlns:p14="http://schemas.microsoft.com/office/powerpoint/2010/main" val="1166960623"/>
              </p:ext>
            </p:extLst>
          </p:nvPr>
        </p:nvGraphicFramePr>
        <p:xfrm>
          <a:off x="5108689" y="3939966"/>
          <a:ext cx="596200" cy="467360"/>
        </p:xfrm>
        <a:graphic>
          <a:graphicData uri="http://schemas.openxmlformats.org/drawingml/2006/table">
            <a:tbl>
              <a:tblPr firstRow="1" bandRow="1"/>
              <a:tblGrid>
                <a:gridCol w="596200">
                  <a:extLst>
                    <a:ext uri="{9D8B030D-6E8A-4147-A177-3AD203B41FA5}">
                      <a16:colId xmlns:a16="http://schemas.microsoft.com/office/drawing/2014/main" val="752626945"/>
                    </a:ext>
                  </a:extLst>
                </a:gridCol>
              </a:tblGrid>
              <a:tr h="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endParaRPr lang="pt-PT" sz="100" b="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3D78B5"/>
                    </a:solidFill>
                  </a:tcPr>
                </a:tc>
                <a:extLst>
                  <a:ext uri="{0D108BD9-81ED-4DB2-BD59-A6C34878D82A}">
                    <a16:rowId xmlns:a16="http://schemas.microsoft.com/office/drawing/2014/main" val="995700538"/>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dirty="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3D78B5"/>
                    </a:solidFill>
                  </a:tcPr>
                </a:tc>
                <a:extLst>
                  <a:ext uri="{0D108BD9-81ED-4DB2-BD59-A6C34878D82A}">
                    <a16:rowId xmlns:a16="http://schemas.microsoft.com/office/drawing/2014/main" val="2673611236"/>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dirty="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3D78B5"/>
                    </a:solidFill>
                  </a:tcPr>
                </a:tc>
                <a:extLst>
                  <a:ext uri="{0D108BD9-81ED-4DB2-BD59-A6C34878D82A}">
                    <a16:rowId xmlns:a16="http://schemas.microsoft.com/office/drawing/2014/main" val="3198738367"/>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dirty="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3D78B5"/>
                    </a:solidFill>
                  </a:tcPr>
                </a:tc>
                <a:extLst>
                  <a:ext uri="{0D108BD9-81ED-4DB2-BD59-A6C34878D82A}">
                    <a16:rowId xmlns:a16="http://schemas.microsoft.com/office/drawing/2014/main" val="3735220295"/>
                  </a:ext>
                </a:extLst>
              </a:tr>
            </a:tbl>
          </a:graphicData>
        </a:graphic>
      </p:graphicFrame>
      <p:graphicFrame>
        <p:nvGraphicFramePr>
          <p:cNvPr id="121" name="Tabela 120">
            <a:extLst>
              <a:ext uri="{FF2B5EF4-FFF2-40B4-BE49-F238E27FC236}">
                <a16:creationId xmlns:a16="http://schemas.microsoft.com/office/drawing/2014/main" id="{E97131FC-3FAD-FBF4-310C-521BD09DF905}"/>
              </a:ext>
            </a:extLst>
          </p:cNvPr>
          <p:cNvGraphicFramePr>
            <a:graphicFrameLocks noGrp="1"/>
          </p:cNvGraphicFramePr>
          <p:nvPr>
            <p:extLst>
              <p:ext uri="{D42A27DB-BD31-4B8C-83A1-F6EECF244321}">
                <p14:modId xmlns:p14="http://schemas.microsoft.com/office/powerpoint/2010/main" val="926490914"/>
              </p:ext>
            </p:extLst>
          </p:nvPr>
        </p:nvGraphicFramePr>
        <p:xfrm>
          <a:off x="4408131" y="6297892"/>
          <a:ext cx="263148" cy="167640"/>
        </p:xfrm>
        <a:graphic>
          <a:graphicData uri="http://schemas.openxmlformats.org/drawingml/2006/table">
            <a:tbl>
              <a:tblPr firstRow="1" bandRow="1"/>
              <a:tblGrid>
                <a:gridCol w="263148">
                  <a:extLst>
                    <a:ext uri="{9D8B030D-6E8A-4147-A177-3AD203B41FA5}">
                      <a16:colId xmlns:a16="http://schemas.microsoft.com/office/drawing/2014/main" val="3662406651"/>
                    </a:ext>
                  </a:extLst>
                </a:gridCol>
              </a:tblGrid>
              <a:tr h="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pt-PT" sz="50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F9A8F"/>
                    </a:solidFill>
                  </a:tcPr>
                </a:tc>
                <a:extLst>
                  <a:ext uri="{0D108BD9-81ED-4DB2-BD59-A6C34878D82A}">
                    <a16:rowId xmlns:a16="http://schemas.microsoft.com/office/drawing/2014/main" val="998107299"/>
                  </a:ext>
                </a:extLst>
              </a:tr>
            </a:tbl>
          </a:graphicData>
        </a:graphic>
      </p:graphicFrame>
      <p:sp>
        <p:nvSpPr>
          <p:cNvPr id="122" name="CaixaDeTexto 121">
            <a:extLst>
              <a:ext uri="{FF2B5EF4-FFF2-40B4-BE49-F238E27FC236}">
                <a16:creationId xmlns:a16="http://schemas.microsoft.com/office/drawing/2014/main" id="{D4D3A4AA-D8ED-CC8D-1B8E-9BD4B3B80578}"/>
              </a:ext>
            </a:extLst>
          </p:cNvPr>
          <p:cNvSpPr txBox="1"/>
          <p:nvPr/>
        </p:nvSpPr>
        <p:spPr>
          <a:xfrm>
            <a:off x="4675159" y="6227824"/>
            <a:ext cx="1066434" cy="307777"/>
          </a:xfrm>
          <a:prstGeom prst="rect">
            <a:avLst/>
          </a:prstGeom>
          <a:noFill/>
        </p:spPr>
        <p:txBody>
          <a:bodyPr wrap="square" rtlCol="0">
            <a:spAutoFit/>
          </a:bodyPr>
          <a:lstStyle/>
          <a:p>
            <a:r>
              <a:rPr lang="pt-PT" sz="1400" err="1">
                <a:solidFill>
                  <a:prstClr val="black"/>
                </a:solidFill>
                <a:latin typeface="-apple-system"/>
              </a:rPr>
              <a:t>Train</a:t>
            </a:r>
            <a:r>
              <a:rPr lang="pt-PT" sz="1400">
                <a:solidFill>
                  <a:prstClr val="black"/>
                </a:solidFill>
                <a:latin typeface="-apple-system"/>
              </a:rPr>
              <a:t> data</a:t>
            </a:r>
          </a:p>
        </p:txBody>
      </p:sp>
      <p:graphicFrame>
        <p:nvGraphicFramePr>
          <p:cNvPr id="123" name="Tabela 122">
            <a:extLst>
              <a:ext uri="{FF2B5EF4-FFF2-40B4-BE49-F238E27FC236}">
                <a16:creationId xmlns:a16="http://schemas.microsoft.com/office/drawing/2014/main" id="{6D72C9A0-E2CC-3893-4211-4FA4A228B95C}"/>
              </a:ext>
            </a:extLst>
          </p:cNvPr>
          <p:cNvGraphicFramePr>
            <a:graphicFrameLocks noGrp="1"/>
          </p:cNvGraphicFramePr>
          <p:nvPr>
            <p:extLst>
              <p:ext uri="{D42A27DB-BD31-4B8C-83A1-F6EECF244321}">
                <p14:modId xmlns:p14="http://schemas.microsoft.com/office/powerpoint/2010/main" val="1307947250"/>
              </p:ext>
            </p:extLst>
          </p:nvPr>
        </p:nvGraphicFramePr>
        <p:xfrm>
          <a:off x="5768444" y="6297892"/>
          <a:ext cx="263148" cy="167640"/>
        </p:xfrm>
        <a:graphic>
          <a:graphicData uri="http://schemas.openxmlformats.org/drawingml/2006/table">
            <a:tbl>
              <a:tblPr firstRow="1" bandRow="1"/>
              <a:tblGrid>
                <a:gridCol w="263148">
                  <a:extLst>
                    <a:ext uri="{9D8B030D-6E8A-4147-A177-3AD203B41FA5}">
                      <a16:colId xmlns:a16="http://schemas.microsoft.com/office/drawing/2014/main" val="3662406651"/>
                    </a:ext>
                  </a:extLst>
                </a:gridCol>
              </a:tblGrid>
              <a:tr h="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pt-PT" sz="50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3D78B5"/>
                    </a:solidFill>
                  </a:tcPr>
                </a:tc>
                <a:extLst>
                  <a:ext uri="{0D108BD9-81ED-4DB2-BD59-A6C34878D82A}">
                    <a16:rowId xmlns:a16="http://schemas.microsoft.com/office/drawing/2014/main" val="998107299"/>
                  </a:ext>
                </a:extLst>
              </a:tr>
            </a:tbl>
          </a:graphicData>
        </a:graphic>
      </p:graphicFrame>
      <p:sp>
        <p:nvSpPr>
          <p:cNvPr id="124" name="CaixaDeTexto 123">
            <a:extLst>
              <a:ext uri="{FF2B5EF4-FFF2-40B4-BE49-F238E27FC236}">
                <a16:creationId xmlns:a16="http://schemas.microsoft.com/office/drawing/2014/main" id="{EE0BE423-65C0-FC23-E632-2FB9E5E3D9DA}"/>
              </a:ext>
            </a:extLst>
          </p:cNvPr>
          <p:cNvSpPr txBox="1"/>
          <p:nvPr/>
        </p:nvSpPr>
        <p:spPr>
          <a:xfrm>
            <a:off x="6035472" y="6227824"/>
            <a:ext cx="1295400" cy="307777"/>
          </a:xfrm>
          <a:prstGeom prst="rect">
            <a:avLst/>
          </a:prstGeom>
          <a:noFill/>
        </p:spPr>
        <p:txBody>
          <a:bodyPr wrap="square" rtlCol="0">
            <a:spAutoFit/>
          </a:bodyPr>
          <a:lstStyle/>
          <a:p>
            <a:r>
              <a:rPr lang="pt-PT" sz="1400" err="1">
                <a:solidFill>
                  <a:prstClr val="black"/>
                </a:solidFill>
                <a:latin typeface="-apple-system"/>
              </a:rPr>
              <a:t>Validation</a:t>
            </a:r>
            <a:r>
              <a:rPr lang="pt-PT" sz="1400">
                <a:solidFill>
                  <a:prstClr val="black"/>
                </a:solidFill>
                <a:latin typeface="-apple-system"/>
              </a:rPr>
              <a:t> data</a:t>
            </a:r>
          </a:p>
        </p:txBody>
      </p:sp>
      <p:graphicFrame>
        <p:nvGraphicFramePr>
          <p:cNvPr id="125" name="Tabela 124">
            <a:extLst>
              <a:ext uri="{FF2B5EF4-FFF2-40B4-BE49-F238E27FC236}">
                <a16:creationId xmlns:a16="http://schemas.microsoft.com/office/drawing/2014/main" id="{F5CC44B1-CECF-B044-8DBA-230302E51E6B}"/>
              </a:ext>
            </a:extLst>
          </p:cNvPr>
          <p:cNvGraphicFramePr>
            <a:graphicFrameLocks noGrp="1"/>
          </p:cNvGraphicFramePr>
          <p:nvPr>
            <p:extLst>
              <p:ext uri="{D42A27DB-BD31-4B8C-83A1-F6EECF244321}">
                <p14:modId xmlns:p14="http://schemas.microsoft.com/office/powerpoint/2010/main" val="968438912"/>
              </p:ext>
            </p:extLst>
          </p:nvPr>
        </p:nvGraphicFramePr>
        <p:xfrm>
          <a:off x="7463824" y="6297891"/>
          <a:ext cx="263148" cy="167640"/>
        </p:xfrm>
        <a:graphic>
          <a:graphicData uri="http://schemas.openxmlformats.org/drawingml/2006/table">
            <a:tbl>
              <a:tblPr firstRow="1" bandRow="1"/>
              <a:tblGrid>
                <a:gridCol w="263148">
                  <a:extLst>
                    <a:ext uri="{9D8B030D-6E8A-4147-A177-3AD203B41FA5}">
                      <a16:colId xmlns:a16="http://schemas.microsoft.com/office/drawing/2014/main" val="3662406651"/>
                    </a:ext>
                  </a:extLst>
                </a:gridCol>
              </a:tblGrid>
              <a:tr h="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pt-PT" sz="50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95299"/>
                    </a:solidFill>
                  </a:tcPr>
                </a:tc>
                <a:extLst>
                  <a:ext uri="{0D108BD9-81ED-4DB2-BD59-A6C34878D82A}">
                    <a16:rowId xmlns:a16="http://schemas.microsoft.com/office/drawing/2014/main" val="998107299"/>
                  </a:ext>
                </a:extLst>
              </a:tr>
            </a:tbl>
          </a:graphicData>
        </a:graphic>
      </p:graphicFrame>
      <p:sp>
        <p:nvSpPr>
          <p:cNvPr id="126" name="CaixaDeTexto 125">
            <a:extLst>
              <a:ext uri="{FF2B5EF4-FFF2-40B4-BE49-F238E27FC236}">
                <a16:creationId xmlns:a16="http://schemas.microsoft.com/office/drawing/2014/main" id="{A64905A8-134F-78F7-F755-257E39BD0C45}"/>
              </a:ext>
            </a:extLst>
          </p:cNvPr>
          <p:cNvSpPr txBox="1"/>
          <p:nvPr/>
        </p:nvSpPr>
        <p:spPr>
          <a:xfrm>
            <a:off x="7730852" y="6227823"/>
            <a:ext cx="839740" cy="307777"/>
          </a:xfrm>
          <a:prstGeom prst="rect">
            <a:avLst/>
          </a:prstGeom>
          <a:noFill/>
        </p:spPr>
        <p:txBody>
          <a:bodyPr wrap="square" rtlCol="0">
            <a:spAutoFit/>
          </a:bodyPr>
          <a:lstStyle/>
          <a:p>
            <a:r>
              <a:rPr lang="pt-PT" sz="1400" err="1">
                <a:solidFill>
                  <a:prstClr val="black"/>
                </a:solidFill>
                <a:latin typeface="-apple-system"/>
              </a:rPr>
              <a:t>Test</a:t>
            </a:r>
            <a:r>
              <a:rPr lang="pt-PT" sz="1400">
                <a:solidFill>
                  <a:prstClr val="black"/>
                </a:solidFill>
                <a:latin typeface="-apple-system"/>
              </a:rPr>
              <a:t> data</a:t>
            </a:r>
          </a:p>
        </p:txBody>
      </p:sp>
      <p:sp>
        <p:nvSpPr>
          <p:cNvPr id="127" name="Título 1">
            <a:extLst>
              <a:ext uri="{FF2B5EF4-FFF2-40B4-BE49-F238E27FC236}">
                <a16:creationId xmlns:a16="http://schemas.microsoft.com/office/drawing/2014/main" id="{86FEE970-CE7A-A00E-E246-4FD53BDE52BF}"/>
              </a:ext>
            </a:extLst>
          </p:cNvPr>
          <p:cNvSpPr txBox="1">
            <a:spLocks/>
          </p:cNvSpPr>
          <p:nvPr/>
        </p:nvSpPr>
        <p:spPr>
          <a:xfrm>
            <a:off x="0" y="1"/>
            <a:ext cx="12192000" cy="999460"/>
          </a:xfrm>
          <a:prstGeom prst="rect">
            <a:avLst/>
          </a:prstGeom>
          <a:solidFill>
            <a:schemeClr val="bg1">
              <a:lumMod val="9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cs typeface="Arial" panose="020B0604020202020204" pitchFamily="34" charset="0"/>
              </a:rPr>
              <a:t>  Data preprocessing </a:t>
            </a:r>
            <a:r>
              <a:rPr lang="en-US" sz="2800" dirty="0">
                <a:cs typeface="Arial" panose="020B0604020202020204" pitchFamily="34" charset="0"/>
              </a:rPr>
              <a:t>(FNN)</a:t>
            </a:r>
          </a:p>
        </p:txBody>
      </p:sp>
      <p:sp>
        <p:nvSpPr>
          <p:cNvPr id="2" name="Botão de Ação: Informação 1">
            <a:hlinkClick r:id="rId5" action="ppaction://hlinksldjump" highlightClick="1"/>
            <a:extLst>
              <a:ext uri="{FF2B5EF4-FFF2-40B4-BE49-F238E27FC236}">
                <a16:creationId xmlns:a16="http://schemas.microsoft.com/office/drawing/2014/main" id="{D6004619-D875-D174-EDB7-268B8B31C9DF}"/>
              </a:ext>
            </a:extLst>
          </p:cNvPr>
          <p:cNvSpPr/>
          <p:nvPr/>
        </p:nvSpPr>
        <p:spPr>
          <a:xfrm>
            <a:off x="11521441" y="316851"/>
            <a:ext cx="387276" cy="365760"/>
          </a:xfrm>
          <a:prstGeom prst="actionButtonInformati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01673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o Número do Diapositivo 3">
            <a:extLst>
              <a:ext uri="{FF2B5EF4-FFF2-40B4-BE49-F238E27FC236}">
                <a16:creationId xmlns:a16="http://schemas.microsoft.com/office/drawing/2014/main" id="{FC21C988-E514-256A-E682-F623A9366137}"/>
              </a:ext>
            </a:extLst>
          </p:cNvPr>
          <p:cNvSpPr>
            <a:spLocks noGrp="1"/>
          </p:cNvSpPr>
          <p:nvPr>
            <p:ph type="sldNum" sz="quarter" idx="12"/>
          </p:nvPr>
        </p:nvSpPr>
        <p:spPr/>
        <p:txBody>
          <a:bodyPr/>
          <a:lstStyle/>
          <a:p>
            <a:fld id="{9349F829-3AB5-2249-A75E-9CF92A8C3104}" type="slidenum">
              <a:rPr lang="pt-PT" smtClean="0"/>
              <a:t>60</a:t>
            </a:fld>
            <a:endParaRPr lang="pt-PT"/>
          </a:p>
        </p:txBody>
      </p:sp>
      <p:sp>
        <p:nvSpPr>
          <p:cNvPr id="127" name="Título 1">
            <a:extLst>
              <a:ext uri="{FF2B5EF4-FFF2-40B4-BE49-F238E27FC236}">
                <a16:creationId xmlns:a16="http://schemas.microsoft.com/office/drawing/2014/main" id="{86FEE970-CE7A-A00E-E246-4FD53BDE52BF}"/>
              </a:ext>
            </a:extLst>
          </p:cNvPr>
          <p:cNvSpPr txBox="1">
            <a:spLocks/>
          </p:cNvSpPr>
          <p:nvPr/>
        </p:nvSpPr>
        <p:spPr>
          <a:xfrm>
            <a:off x="0" y="1"/>
            <a:ext cx="12192000" cy="999460"/>
          </a:xfrm>
          <a:prstGeom prst="rect">
            <a:avLst/>
          </a:prstGeom>
          <a:solidFill>
            <a:schemeClr val="bg1">
              <a:lumMod val="9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cs typeface="Arial" panose="020B0604020202020204" pitchFamily="34" charset="0"/>
              </a:rPr>
              <a:t>  Data preprocessing </a:t>
            </a:r>
            <a:r>
              <a:rPr lang="en-US" sz="2800" dirty="0">
                <a:cs typeface="Arial" panose="020B0604020202020204" pitchFamily="34" charset="0"/>
              </a:rPr>
              <a:t>(LSTM)</a:t>
            </a:r>
          </a:p>
        </p:txBody>
      </p:sp>
      <p:sp>
        <p:nvSpPr>
          <p:cNvPr id="190" name="CaixaDeTexto 189">
            <a:extLst>
              <a:ext uri="{FF2B5EF4-FFF2-40B4-BE49-F238E27FC236}">
                <a16:creationId xmlns:a16="http://schemas.microsoft.com/office/drawing/2014/main" id="{313CBD9A-90D5-E7B0-1137-1ADB72AEC3C8}"/>
              </a:ext>
            </a:extLst>
          </p:cNvPr>
          <p:cNvSpPr txBox="1"/>
          <p:nvPr/>
        </p:nvSpPr>
        <p:spPr>
          <a:xfrm>
            <a:off x="1834495" y="5483480"/>
            <a:ext cx="1654404" cy="523220"/>
          </a:xfrm>
          <a:prstGeom prst="rect">
            <a:avLst/>
          </a:prstGeom>
          <a:noFill/>
        </p:spPr>
        <p:txBody>
          <a:bodyPr wrap="square">
            <a:spAutoFit/>
          </a:bodyPr>
          <a:lstStyle/>
          <a:p>
            <a:pPr algn="ctr"/>
            <a:r>
              <a:rPr lang="pt-PT" sz="1400" b="1" dirty="0">
                <a:solidFill>
                  <a:prstClr val="black"/>
                </a:solidFill>
                <a:latin typeface="-apple-system"/>
              </a:rPr>
              <a:t>Data per </a:t>
            </a:r>
            <a:r>
              <a:rPr lang="pt-PT" sz="1400" b="1" dirty="0" err="1">
                <a:solidFill>
                  <a:prstClr val="black"/>
                </a:solidFill>
                <a:latin typeface="-apple-system"/>
              </a:rPr>
              <a:t>observation</a:t>
            </a:r>
            <a:endParaRPr lang="pt-PT" sz="1400" dirty="0">
              <a:solidFill>
                <a:prstClr val="black"/>
              </a:solidFill>
              <a:latin typeface="Calibri" panose="020F0502020204030204"/>
            </a:endParaRPr>
          </a:p>
        </p:txBody>
      </p:sp>
      <p:graphicFrame>
        <p:nvGraphicFramePr>
          <p:cNvPr id="191" name="Tabela 190">
            <a:extLst>
              <a:ext uri="{FF2B5EF4-FFF2-40B4-BE49-F238E27FC236}">
                <a16:creationId xmlns:a16="http://schemas.microsoft.com/office/drawing/2014/main" id="{0A7716ED-9855-F158-8954-9703A66625F8}"/>
              </a:ext>
            </a:extLst>
          </p:cNvPr>
          <p:cNvGraphicFramePr>
            <a:graphicFrameLocks noGrp="1"/>
          </p:cNvGraphicFramePr>
          <p:nvPr>
            <p:extLst>
              <p:ext uri="{D42A27DB-BD31-4B8C-83A1-F6EECF244321}">
                <p14:modId xmlns:p14="http://schemas.microsoft.com/office/powerpoint/2010/main" val="3441735237"/>
              </p:ext>
            </p:extLst>
          </p:nvPr>
        </p:nvGraphicFramePr>
        <p:xfrm>
          <a:off x="3363539" y="4967094"/>
          <a:ext cx="596200" cy="467360"/>
        </p:xfrm>
        <a:graphic>
          <a:graphicData uri="http://schemas.openxmlformats.org/drawingml/2006/table">
            <a:tbl>
              <a:tblPr firstRow="1" bandRow="1"/>
              <a:tblGrid>
                <a:gridCol w="596200">
                  <a:extLst>
                    <a:ext uri="{9D8B030D-6E8A-4147-A177-3AD203B41FA5}">
                      <a16:colId xmlns:a16="http://schemas.microsoft.com/office/drawing/2014/main" val="752626945"/>
                    </a:ext>
                  </a:extLst>
                </a:gridCol>
              </a:tblGrid>
              <a:tr h="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endParaRPr lang="pt-PT" sz="100" b="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995700538"/>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673611236"/>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198738367"/>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735220295"/>
                  </a:ext>
                </a:extLst>
              </a:tr>
            </a:tbl>
          </a:graphicData>
        </a:graphic>
      </p:graphicFrame>
      <mc:AlternateContent xmlns:mc="http://schemas.openxmlformats.org/markup-compatibility/2006" xmlns:a14="http://schemas.microsoft.com/office/drawing/2010/main">
        <mc:Choice Requires="a14">
          <p:graphicFrame>
            <p:nvGraphicFramePr>
              <p:cNvPr id="192" name="Tabela 191">
                <a:extLst>
                  <a:ext uri="{FF2B5EF4-FFF2-40B4-BE49-F238E27FC236}">
                    <a16:creationId xmlns:a16="http://schemas.microsoft.com/office/drawing/2014/main" id="{8B08530C-F42C-0559-2E6C-3A7FC78DBC0B}"/>
                  </a:ext>
                </a:extLst>
              </p:cNvPr>
              <p:cNvGraphicFramePr>
                <a:graphicFrameLocks noGrp="1"/>
              </p:cNvGraphicFramePr>
              <p:nvPr>
                <p:extLst>
                  <p:ext uri="{D42A27DB-BD31-4B8C-83A1-F6EECF244321}">
                    <p14:modId xmlns:p14="http://schemas.microsoft.com/office/powerpoint/2010/main" val="1731357743"/>
                  </p:ext>
                </p:extLst>
              </p:nvPr>
            </p:nvGraphicFramePr>
            <p:xfrm>
              <a:off x="3359622" y="5483480"/>
              <a:ext cx="5147120" cy="822960"/>
            </p:xfrm>
            <a:graphic>
              <a:graphicData uri="http://schemas.openxmlformats.org/drawingml/2006/table">
                <a:tbl>
                  <a:tblPr firstRow="1" bandRow="1"/>
                  <a:tblGrid>
                    <a:gridCol w="643390">
                      <a:extLst>
                        <a:ext uri="{9D8B030D-6E8A-4147-A177-3AD203B41FA5}">
                          <a16:colId xmlns:a16="http://schemas.microsoft.com/office/drawing/2014/main" val="3743723366"/>
                        </a:ext>
                      </a:extLst>
                    </a:gridCol>
                    <a:gridCol w="643390">
                      <a:extLst>
                        <a:ext uri="{9D8B030D-6E8A-4147-A177-3AD203B41FA5}">
                          <a16:colId xmlns:a16="http://schemas.microsoft.com/office/drawing/2014/main" val="2006304143"/>
                        </a:ext>
                      </a:extLst>
                    </a:gridCol>
                    <a:gridCol w="643390">
                      <a:extLst>
                        <a:ext uri="{9D8B030D-6E8A-4147-A177-3AD203B41FA5}">
                          <a16:colId xmlns:a16="http://schemas.microsoft.com/office/drawing/2014/main" val="533161389"/>
                        </a:ext>
                      </a:extLst>
                    </a:gridCol>
                    <a:gridCol w="643390">
                      <a:extLst>
                        <a:ext uri="{9D8B030D-6E8A-4147-A177-3AD203B41FA5}">
                          <a16:colId xmlns:a16="http://schemas.microsoft.com/office/drawing/2014/main" val="537299538"/>
                        </a:ext>
                      </a:extLst>
                    </a:gridCol>
                    <a:gridCol w="643390">
                      <a:extLst>
                        <a:ext uri="{9D8B030D-6E8A-4147-A177-3AD203B41FA5}">
                          <a16:colId xmlns:a16="http://schemas.microsoft.com/office/drawing/2014/main" val="1495985270"/>
                        </a:ext>
                      </a:extLst>
                    </a:gridCol>
                    <a:gridCol w="643390">
                      <a:extLst>
                        <a:ext uri="{9D8B030D-6E8A-4147-A177-3AD203B41FA5}">
                          <a16:colId xmlns:a16="http://schemas.microsoft.com/office/drawing/2014/main" val="2770223892"/>
                        </a:ext>
                      </a:extLst>
                    </a:gridCol>
                    <a:gridCol w="643390">
                      <a:extLst>
                        <a:ext uri="{9D8B030D-6E8A-4147-A177-3AD203B41FA5}">
                          <a16:colId xmlns:a16="http://schemas.microsoft.com/office/drawing/2014/main" val="3281927108"/>
                        </a:ext>
                      </a:extLst>
                    </a:gridCol>
                    <a:gridCol w="643390">
                      <a:extLst>
                        <a:ext uri="{9D8B030D-6E8A-4147-A177-3AD203B41FA5}">
                          <a16:colId xmlns:a16="http://schemas.microsoft.com/office/drawing/2014/main" val="3505986651"/>
                        </a:ext>
                      </a:extLst>
                    </a:gridCol>
                  </a:tblGrid>
                  <a:tr h="55798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1600" b="0">
                              <a:solidFill>
                                <a:schemeClr val="tx1"/>
                              </a:solidFill>
                              <a:latin typeface="-apple-system"/>
                            </a:rPr>
                            <a:t>Data </a:t>
                          </a:r>
                          <a:r>
                            <a:rPr lang="pt-PT" sz="1400" b="0">
                              <a:solidFill>
                                <a:schemeClr val="tx1"/>
                              </a:solidFill>
                              <a:latin typeface="-apple-system"/>
                            </a:rPr>
                            <a:t>0</a:t>
                          </a:r>
                          <a:endParaRPr lang="pt-PT" sz="1600" b="0">
                            <a:solidFill>
                              <a:schemeClr val="tx1"/>
                            </a:solidFill>
                            <a:latin typeface="-apple-system"/>
                          </a:endParaRPr>
                        </a:p>
                        <a:p>
                          <a:pPr algn="ctr"/>
                          <a:endParaRPr lang="pt-PT" sz="1600" b="0">
                            <a:solidFill>
                              <a:schemeClr val="tx1"/>
                            </a:solidFill>
                            <a:latin typeface="-apple-system"/>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1600" b="0">
                              <a:solidFill>
                                <a:schemeClr val="tx1"/>
                              </a:solidFill>
                              <a:latin typeface="-apple-system"/>
                            </a:rPr>
                            <a:t>Data </a:t>
                          </a:r>
                          <a:r>
                            <a:rPr lang="pt-PT" sz="1400" b="0">
                              <a:solidFill>
                                <a:schemeClr val="tx1"/>
                              </a:solidFill>
                              <a:latin typeface="-apple-system"/>
                            </a:rPr>
                            <a:t>1</a:t>
                          </a:r>
                          <a:endParaRPr lang="pt-PT" sz="1600" b="0">
                            <a:solidFill>
                              <a:schemeClr val="tx1"/>
                            </a:solidFill>
                            <a:latin typeface="-apple-system"/>
                          </a:endParaRPr>
                        </a:p>
                        <a:p>
                          <a:pPr algn="ctr"/>
                          <a:endParaRPr lang="pt-PT" sz="1600" b="0">
                            <a:solidFill>
                              <a:schemeClr val="tx1"/>
                            </a:solidFill>
                            <a:latin typeface="-apple-system"/>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pt-PT" sz="1600" b="0">
                              <a:solidFill>
                                <a:schemeClr val="tx1"/>
                              </a:solidFill>
                              <a:latin typeface="-apple-system"/>
                            </a:rPr>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1600" b="0">
                              <a:solidFill>
                                <a:schemeClr val="tx1"/>
                              </a:solidFill>
                              <a:latin typeface="-apple-system"/>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lang="pt-PT" sz="1600" b="0">
                              <a:solidFill>
                                <a:schemeClr val="tx1"/>
                              </a:solidFill>
                              <a:latin typeface="-apple-system"/>
                            </a:rPr>
                            <a:t> </a:t>
                          </a:r>
                          <a14:m>
                            <m:oMath xmlns:m="http://schemas.openxmlformats.org/officeDocument/2006/math">
                              <m:r>
                                <a:rPr lang="pt-PT" sz="1400" b="0" i="1" smtClean="0">
                                  <a:solidFill>
                                    <a:schemeClr val="tx1"/>
                                  </a:solidFill>
                                  <a:latin typeface="Cambria Math" panose="02040503050406030204" pitchFamily="18" charset="0"/>
                                </a:rPr>
                                <m:t>𝑖</m:t>
                              </m:r>
                            </m:oMath>
                          </a14:m>
                          <a:endParaRPr lang="pt-PT" sz="1600" b="0">
                            <a:solidFill>
                              <a:schemeClr val="tx1"/>
                            </a:solidFill>
                            <a:latin typeface="-apple-system"/>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1600" b="0">
                              <a:solidFill>
                                <a:schemeClr val="tx1"/>
                              </a:solidFill>
                              <a:latin typeface="-apple-system"/>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lang="pt-PT" sz="1600" b="0">
                              <a:solidFill>
                                <a:schemeClr val="tx1"/>
                              </a:solidFill>
                              <a:latin typeface="-apple-system"/>
                            </a:rPr>
                            <a:t> </a:t>
                          </a:r>
                          <a14:m>
                            <m:oMath xmlns:m="http://schemas.openxmlformats.org/officeDocument/2006/math">
                              <m:r>
                                <a:rPr lang="pt-PT" sz="1400" b="0" i="1" smtClean="0">
                                  <a:solidFill>
                                    <a:schemeClr val="tx1"/>
                                  </a:solidFill>
                                  <a:latin typeface="Cambria Math" panose="02040503050406030204" pitchFamily="18" charset="0"/>
                                </a:rPr>
                                <m:t>𝑖</m:t>
                              </m:r>
                            </m:oMath>
                          </a14:m>
                          <a:r>
                            <a:rPr lang="pt-PT" sz="1400" b="0">
                              <a:solidFill>
                                <a:schemeClr val="tx1"/>
                              </a:solidFill>
                              <a:latin typeface="-apple-system"/>
                            </a:rPr>
                            <a:t>+1</a:t>
                          </a:r>
                        </a:p>
                        <a:p>
                          <a:pPr algn="ctr"/>
                          <a:endParaRPr lang="pt-PT" sz="1600" b="0">
                            <a:solidFill>
                              <a:schemeClr val="tx1"/>
                            </a:solidFill>
                            <a:latin typeface="-apple-system"/>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pt-PT" sz="1600" b="0">
                              <a:solidFill>
                                <a:schemeClr val="tx1"/>
                              </a:solidFill>
                              <a:latin typeface="-apple-system"/>
                            </a:rPr>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1600" b="0">
                              <a:solidFill>
                                <a:schemeClr val="tx1"/>
                              </a:solidFill>
                              <a:latin typeface="-apple-system"/>
                            </a:rPr>
                            <a:t>Data </a:t>
                          </a:r>
                          <a14:m>
                            <m:oMath xmlns:m="http://schemas.openxmlformats.org/officeDocument/2006/math">
                              <m:r>
                                <a:rPr lang="pt-PT" sz="1400" b="0" i="1" smtClean="0">
                                  <a:solidFill>
                                    <a:schemeClr val="tx1"/>
                                  </a:solidFill>
                                  <a:latin typeface="Cambria Math" panose="02040503050406030204" pitchFamily="18" charset="0"/>
                                </a:rPr>
                                <m:t>𝑛</m:t>
                              </m:r>
                              <m:r>
                                <a:rPr lang="pt-PT" sz="1400" b="0" i="1" smtClean="0">
                                  <a:solidFill>
                                    <a:schemeClr val="tx1"/>
                                  </a:solidFill>
                                  <a:latin typeface="Cambria Math" panose="02040503050406030204" pitchFamily="18" charset="0"/>
                                </a:rPr>
                                <m:t>−1</m:t>
                              </m:r>
                            </m:oMath>
                          </a14:m>
                          <a:endParaRPr lang="pt-PT" sz="1400" b="0">
                            <a:solidFill>
                              <a:schemeClr val="tx1"/>
                            </a:solidFill>
                            <a:latin typeface="-apple-system"/>
                          </a:endParaRPr>
                        </a:p>
                        <a:p>
                          <a:pPr algn="ctr"/>
                          <a:endParaRPr lang="pt-PT" sz="1600" b="0">
                            <a:solidFill>
                              <a:schemeClr val="tx1"/>
                            </a:solidFill>
                            <a:latin typeface="-apple-system"/>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1600" b="0" dirty="0">
                              <a:solidFill>
                                <a:schemeClr val="tx1"/>
                              </a:solidFill>
                              <a:latin typeface="-apple-system"/>
                            </a:rPr>
                            <a:t>Data </a:t>
                          </a:r>
                          <a14:m>
                            <m:oMath xmlns:m="http://schemas.openxmlformats.org/officeDocument/2006/math">
                              <m:r>
                                <a:rPr lang="pt-PT" sz="1400" b="0" i="1" smtClean="0">
                                  <a:solidFill>
                                    <a:schemeClr val="tx1"/>
                                  </a:solidFill>
                                  <a:latin typeface="Cambria Math" panose="02040503050406030204" pitchFamily="18" charset="0"/>
                                </a:rPr>
                                <m:t>𝑛</m:t>
                              </m:r>
                            </m:oMath>
                          </a14:m>
                          <a:endParaRPr lang="pt-PT" sz="1400" b="0" dirty="0">
                            <a:solidFill>
                              <a:schemeClr val="tx1"/>
                            </a:solidFill>
                            <a:latin typeface="-apple-system"/>
                          </a:endParaRPr>
                        </a:p>
                        <a:p>
                          <a:pPr algn="ctr"/>
                          <a:endParaRPr lang="pt-PT" sz="1600" b="0" dirty="0">
                            <a:solidFill>
                              <a:schemeClr val="tx1"/>
                            </a:solidFill>
                            <a:latin typeface="-apple-system"/>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31744610"/>
                      </a:ext>
                    </a:extLst>
                  </a:tr>
                </a:tbl>
              </a:graphicData>
            </a:graphic>
          </p:graphicFrame>
        </mc:Choice>
        <mc:Fallback xmlns="">
          <p:graphicFrame>
            <p:nvGraphicFramePr>
              <p:cNvPr id="192" name="Tabela 191">
                <a:extLst>
                  <a:ext uri="{FF2B5EF4-FFF2-40B4-BE49-F238E27FC236}">
                    <a16:creationId xmlns:a16="http://schemas.microsoft.com/office/drawing/2014/main" id="{8B08530C-F42C-0559-2E6C-3A7FC78DBC0B}"/>
                  </a:ext>
                </a:extLst>
              </p:cNvPr>
              <p:cNvGraphicFramePr>
                <a:graphicFrameLocks noGrp="1"/>
              </p:cNvGraphicFramePr>
              <p:nvPr>
                <p:extLst>
                  <p:ext uri="{D42A27DB-BD31-4B8C-83A1-F6EECF244321}">
                    <p14:modId xmlns:p14="http://schemas.microsoft.com/office/powerpoint/2010/main" val="1731357743"/>
                  </p:ext>
                </p:extLst>
              </p:nvPr>
            </p:nvGraphicFramePr>
            <p:xfrm>
              <a:off x="3359622" y="5483480"/>
              <a:ext cx="5147120" cy="822960"/>
            </p:xfrm>
            <a:graphic>
              <a:graphicData uri="http://schemas.openxmlformats.org/drawingml/2006/table">
                <a:tbl>
                  <a:tblPr firstRow="1" bandRow="1"/>
                  <a:tblGrid>
                    <a:gridCol w="643390">
                      <a:extLst>
                        <a:ext uri="{9D8B030D-6E8A-4147-A177-3AD203B41FA5}">
                          <a16:colId xmlns:a16="http://schemas.microsoft.com/office/drawing/2014/main" val="3743723366"/>
                        </a:ext>
                      </a:extLst>
                    </a:gridCol>
                    <a:gridCol w="643390">
                      <a:extLst>
                        <a:ext uri="{9D8B030D-6E8A-4147-A177-3AD203B41FA5}">
                          <a16:colId xmlns:a16="http://schemas.microsoft.com/office/drawing/2014/main" val="2006304143"/>
                        </a:ext>
                      </a:extLst>
                    </a:gridCol>
                    <a:gridCol w="643390">
                      <a:extLst>
                        <a:ext uri="{9D8B030D-6E8A-4147-A177-3AD203B41FA5}">
                          <a16:colId xmlns:a16="http://schemas.microsoft.com/office/drawing/2014/main" val="533161389"/>
                        </a:ext>
                      </a:extLst>
                    </a:gridCol>
                    <a:gridCol w="643390">
                      <a:extLst>
                        <a:ext uri="{9D8B030D-6E8A-4147-A177-3AD203B41FA5}">
                          <a16:colId xmlns:a16="http://schemas.microsoft.com/office/drawing/2014/main" val="537299538"/>
                        </a:ext>
                      </a:extLst>
                    </a:gridCol>
                    <a:gridCol w="643390">
                      <a:extLst>
                        <a:ext uri="{9D8B030D-6E8A-4147-A177-3AD203B41FA5}">
                          <a16:colId xmlns:a16="http://schemas.microsoft.com/office/drawing/2014/main" val="1495985270"/>
                        </a:ext>
                      </a:extLst>
                    </a:gridCol>
                    <a:gridCol w="643390">
                      <a:extLst>
                        <a:ext uri="{9D8B030D-6E8A-4147-A177-3AD203B41FA5}">
                          <a16:colId xmlns:a16="http://schemas.microsoft.com/office/drawing/2014/main" val="2770223892"/>
                        </a:ext>
                      </a:extLst>
                    </a:gridCol>
                    <a:gridCol w="643390">
                      <a:extLst>
                        <a:ext uri="{9D8B030D-6E8A-4147-A177-3AD203B41FA5}">
                          <a16:colId xmlns:a16="http://schemas.microsoft.com/office/drawing/2014/main" val="3281927108"/>
                        </a:ext>
                      </a:extLst>
                    </a:gridCol>
                    <a:gridCol w="643390">
                      <a:extLst>
                        <a:ext uri="{9D8B030D-6E8A-4147-A177-3AD203B41FA5}">
                          <a16:colId xmlns:a16="http://schemas.microsoft.com/office/drawing/2014/main" val="3505986651"/>
                        </a:ext>
                      </a:extLst>
                    </a:gridCol>
                  </a:tblGrid>
                  <a:tr h="82296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1600" b="0">
                              <a:solidFill>
                                <a:schemeClr val="tx1"/>
                              </a:solidFill>
                              <a:latin typeface="-apple-system"/>
                            </a:rPr>
                            <a:t>Data </a:t>
                          </a:r>
                          <a:r>
                            <a:rPr lang="pt-PT" sz="1400" b="0">
                              <a:solidFill>
                                <a:schemeClr val="tx1"/>
                              </a:solidFill>
                              <a:latin typeface="-apple-system"/>
                            </a:rPr>
                            <a:t>0</a:t>
                          </a:r>
                          <a:endParaRPr lang="pt-PT" sz="1600" b="0">
                            <a:solidFill>
                              <a:schemeClr val="tx1"/>
                            </a:solidFill>
                            <a:latin typeface="-apple-system"/>
                          </a:endParaRPr>
                        </a:p>
                        <a:p>
                          <a:pPr algn="ctr"/>
                          <a:endParaRPr lang="pt-PT" sz="1600" b="0">
                            <a:solidFill>
                              <a:schemeClr val="tx1"/>
                            </a:solidFill>
                            <a:latin typeface="-apple-system"/>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1600" b="0">
                              <a:solidFill>
                                <a:schemeClr val="tx1"/>
                              </a:solidFill>
                              <a:latin typeface="-apple-system"/>
                            </a:rPr>
                            <a:t>Data </a:t>
                          </a:r>
                          <a:r>
                            <a:rPr lang="pt-PT" sz="1400" b="0">
                              <a:solidFill>
                                <a:schemeClr val="tx1"/>
                              </a:solidFill>
                              <a:latin typeface="-apple-system"/>
                            </a:rPr>
                            <a:t>1</a:t>
                          </a:r>
                          <a:endParaRPr lang="pt-PT" sz="1600" b="0">
                            <a:solidFill>
                              <a:schemeClr val="tx1"/>
                            </a:solidFill>
                            <a:latin typeface="-apple-system"/>
                          </a:endParaRPr>
                        </a:p>
                        <a:p>
                          <a:pPr algn="ctr"/>
                          <a:endParaRPr lang="pt-PT" sz="1600" b="0">
                            <a:solidFill>
                              <a:schemeClr val="tx1"/>
                            </a:solidFill>
                            <a:latin typeface="-apple-system"/>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pt-PT" sz="1600" b="0">
                              <a:solidFill>
                                <a:schemeClr val="tx1"/>
                              </a:solidFill>
                              <a:latin typeface="-apple-system"/>
                            </a:rPr>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ysClr val="window" lastClr="FFFFFF"/>
                        </a:solidFill>
                      </a:tcPr>
                    </a:tc>
                    <a:tc>
                      <a:txBody>
                        <a:bodyPr/>
                        <a:lstStyle/>
                        <a:p>
                          <a:endParaRPr lang="pt-PT"/>
                        </a:p>
                      </a:txBody>
                      <a:tcPr>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3"/>
                          <a:stretch>
                            <a:fillRect l="-298039" t="-1515" r="-400000"/>
                          </a:stretch>
                        </a:blipFill>
                      </a:tcPr>
                    </a:tc>
                    <a:tc>
                      <a:txBody>
                        <a:bodyPr/>
                        <a:lstStyle/>
                        <a:p>
                          <a:endParaRPr lang="pt-PT"/>
                        </a:p>
                      </a:txBody>
                      <a:tcPr>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3"/>
                          <a:stretch>
                            <a:fillRect l="-398039" t="-1515" r="-300000"/>
                          </a:stretch>
                        </a:blip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pt-PT" sz="1600" b="0">
                              <a:solidFill>
                                <a:schemeClr val="tx1"/>
                              </a:solidFill>
                              <a:latin typeface="-apple-system"/>
                            </a:rPr>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ysClr val="window" lastClr="FFFFFF"/>
                        </a:solidFill>
                      </a:tcPr>
                    </a:tc>
                    <a:tc>
                      <a:txBody>
                        <a:bodyPr/>
                        <a:lstStyle/>
                        <a:p>
                          <a:endParaRPr lang="pt-PT"/>
                        </a:p>
                      </a:txBody>
                      <a:tcPr>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3"/>
                          <a:stretch>
                            <a:fillRect l="-610000" t="-1515" r="-104000"/>
                          </a:stretch>
                        </a:blipFill>
                      </a:tcPr>
                    </a:tc>
                    <a:tc>
                      <a:txBody>
                        <a:bodyPr/>
                        <a:lstStyle/>
                        <a:p>
                          <a:endParaRPr lang="pt-PT"/>
                        </a:p>
                      </a:txBody>
                      <a:tcPr>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3"/>
                          <a:stretch>
                            <a:fillRect l="-696078" t="-1515" r="-1961"/>
                          </a:stretch>
                        </a:blipFill>
                      </a:tcPr>
                    </a:tc>
                    <a:extLst>
                      <a:ext uri="{0D108BD9-81ED-4DB2-BD59-A6C34878D82A}">
                        <a16:rowId xmlns:a16="http://schemas.microsoft.com/office/drawing/2014/main" val="331744610"/>
                      </a:ext>
                    </a:extLst>
                  </a:tr>
                </a:tbl>
              </a:graphicData>
            </a:graphic>
          </p:graphicFrame>
        </mc:Fallback>
      </mc:AlternateContent>
      <p:sp>
        <p:nvSpPr>
          <p:cNvPr id="193" name="CaixaDeTexto 192">
            <a:extLst>
              <a:ext uri="{FF2B5EF4-FFF2-40B4-BE49-F238E27FC236}">
                <a16:creationId xmlns:a16="http://schemas.microsoft.com/office/drawing/2014/main" id="{6B3815D6-AAB7-1711-6951-08D7FD52FF4D}"/>
              </a:ext>
            </a:extLst>
          </p:cNvPr>
          <p:cNvSpPr txBox="1"/>
          <p:nvPr/>
        </p:nvSpPr>
        <p:spPr>
          <a:xfrm>
            <a:off x="4780369" y="5095900"/>
            <a:ext cx="388620" cy="338554"/>
          </a:xfrm>
          <a:prstGeom prst="rect">
            <a:avLst/>
          </a:prstGeom>
          <a:noFill/>
        </p:spPr>
        <p:txBody>
          <a:bodyPr wrap="square">
            <a:spAutoFit/>
          </a:bodyPr>
          <a:lstStyle/>
          <a:p>
            <a:pPr algn="ctr">
              <a:defRPr/>
            </a:pPr>
            <a:r>
              <a:rPr lang="pt-PT" sz="1600">
                <a:solidFill>
                  <a:prstClr val="black"/>
                </a:solidFill>
                <a:latin typeface="-apple-system"/>
              </a:rPr>
              <a:t>…</a:t>
            </a:r>
          </a:p>
        </p:txBody>
      </p:sp>
      <p:sp>
        <p:nvSpPr>
          <p:cNvPr id="194" name="CaixaDeTexto 193">
            <a:extLst>
              <a:ext uri="{FF2B5EF4-FFF2-40B4-BE49-F238E27FC236}">
                <a16:creationId xmlns:a16="http://schemas.microsoft.com/office/drawing/2014/main" id="{5F8DD9B8-7417-87D8-D480-4DED91F71324}"/>
              </a:ext>
            </a:extLst>
          </p:cNvPr>
          <p:cNvSpPr txBox="1"/>
          <p:nvPr/>
        </p:nvSpPr>
        <p:spPr>
          <a:xfrm>
            <a:off x="6715960" y="5089481"/>
            <a:ext cx="388620" cy="338554"/>
          </a:xfrm>
          <a:prstGeom prst="rect">
            <a:avLst/>
          </a:prstGeom>
          <a:noFill/>
        </p:spPr>
        <p:txBody>
          <a:bodyPr wrap="square">
            <a:spAutoFit/>
          </a:bodyPr>
          <a:lstStyle/>
          <a:p>
            <a:pPr algn="ctr">
              <a:defRPr/>
            </a:pPr>
            <a:r>
              <a:rPr lang="pt-PT" sz="1600">
                <a:solidFill>
                  <a:prstClr val="black"/>
                </a:solidFill>
                <a:latin typeface="-apple-system"/>
              </a:rPr>
              <a:t>…</a:t>
            </a:r>
          </a:p>
        </p:txBody>
      </p:sp>
      <p:cxnSp>
        <p:nvCxnSpPr>
          <p:cNvPr id="195" name="Conexão reta unidirecional 31">
            <a:extLst>
              <a:ext uri="{FF2B5EF4-FFF2-40B4-BE49-F238E27FC236}">
                <a16:creationId xmlns:a16="http://schemas.microsoft.com/office/drawing/2014/main" id="{3B0D3661-42D8-5C44-C8B4-9DB695571621}"/>
              </a:ext>
            </a:extLst>
          </p:cNvPr>
          <p:cNvCxnSpPr>
            <a:cxnSpLocks/>
          </p:cNvCxnSpPr>
          <p:nvPr/>
        </p:nvCxnSpPr>
        <p:spPr>
          <a:xfrm rot="16200000" flipV="1">
            <a:off x="5743048" y="4696752"/>
            <a:ext cx="380856" cy="588"/>
          </a:xfrm>
          <a:prstGeom prst="straightConnector1">
            <a:avLst/>
          </a:prstGeom>
          <a:noFill/>
          <a:ln w="12700" cap="flat" cmpd="sng" algn="ctr">
            <a:solidFill>
              <a:sysClr val="windowText" lastClr="000000"/>
            </a:solidFill>
            <a:prstDash val="solid"/>
            <a:miter lim="800000"/>
            <a:tailEnd type="triangle"/>
          </a:ln>
          <a:effectLst/>
        </p:spPr>
      </p:cxnSp>
      <p:graphicFrame>
        <p:nvGraphicFramePr>
          <p:cNvPr id="196" name="Tabela 195">
            <a:extLst>
              <a:ext uri="{FF2B5EF4-FFF2-40B4-BE49-F238E27FC236}">
                <a16:creationId xmlns:a16="http://schemas.microsoft.com/office/drawing/2014/main" id="{C17A799E-5EE4-98E6-5FCB-CC1C6607419A}"/>
              </a:ext>
            </a:extLst>
          </p:cNvPr>
          <p:cNvGraphicFramePr>
            <a:graphicFrameLocks noGrp="1"/>
          </p:cNvGraphicFramePr>
          <p:nvPr>
            <p:extLst>
              <p:ext uri="{D42A27DB-BD31-4B8C-83A1-F6EECF244321}">
                <p14:modId xmlns:p14="http://schemas.microsoft.com/office/powerpoint/2010/main" val="2062190140"/>
              </p:ext>
            </p:extLst>
          </p:nvPr>
        </p:nvGraphicFramePr>
        <p:xfrm>
          <a:off x="4024409" y="4967094"/>
          <a:ext cx="596200" cy="467360"/>
        </p:xfrm>
        <a:graphic>
          <a:graphicData uri="http://schemas.openxmlformats.org/drawingml/2006/table">
            <a:tbl>
              <a:tblPr firstRow="1" bandRow="1"/>
              <a:tblGrid>
                <a:gridCol w="596200">
                  <a:extLst>
                    <a:ext uri="{9D8B030D-6E8A-4147-A177-3AD203B41FA5}">
                      <a16:colId xmlns:a16="http://schemas.microsoft.com/office/drawing/2014/main" val="752626945"/>
                    </a:ext>
                  </a:extLst>
                </a:gridCol>
              </a:tblGrid>
              <a:tr h="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endParaRPr lang="pt-PT" sz="100" b="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995700538"/>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673611236"/>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198738367"/>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735220295"/>
                  </a:ext>
                </a:extLst>
              </a:tr>
            </a:tbl>
          </a:graphicData>
        </a:graphic>
      </p:graphicFrame>
      <p:graphicFrame>
        <p:nvGraphicFramePr>
          <p:cNvPr id="197" name="Tabela 196">
            <a:extLst>
              <a:ext uri="{FF2B5EF4-FFF2-40B4-BE49-F238E27FC236}">
                <a16:creationId xmlns:a16="http://schemas.microsoft.com/office/drawing/2014/main" id="{46C12AB2-B41C-4DF8-467F-23E5CA3465D5}"/>
              </a:ext>
            </a:extLst>
          </p:cNvPr>
          <p:cNvGraphicFramePr>
            <a:graphicFrameLocks noGrp="1"/>
          </p:cNvGraphicFramePr>
          <p:nvPr>
            <p:extLst>
              <p:ext uri="{D42A27DB-BD31-4B8C-83A1-F6EECF244321}">
                <p14:modId xmlns:p14="http://schemas.microsoft.com/office/powerpoint/2010/main" val="1763692209"/>
              </p:ext>
            </p:extLst>
          </p:nvPr>
        </p:nvGraphicFramePr>
        <p:xfrm>
          <a:off x="5325494" y="4967094"/>
          <a:ext cx="596200" cy="467360"/>
        </p:xfrm>
        <a:graphic>
          <a:graphicData uri="http://schemas.openxmlformats.org/drawingml/2006/table">
            <a:tbl>
              <a:tblPr firstRow="1" bandRow="1"/>
              <a:tblGrid>
                <a:gridCol w="596200">
                  <a:extLst>
                    <a:ext uri="{9D8B030D-6E8A-4147-A177-3AD203B41FA5}">
                      <a16:colId xmlns:a16="http://schemas.microsoft.com/office/drawing/2014/main" val="752626945"/>
                    </a:ext>
                  </a:extLst>
                </a:gridCol>
              </a:tblGrid>
              <a:tr h="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endParaRPr lang="pt-PT" sz="100" b="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995700538"/>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673611236"/>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198738367"/>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735220295"/>
                  </a:ext>
                </a:extLst>
              </a:tr>
            </a:tbl>
          </a:graphicData>
        </a:graphic>
      </p:graphicFrame>
      <p:graphicFrame>
        <p:nvGraphicFramePr>
          <p:cNvPr id="198" name="Tabela 197">
            <a:extLst>
              <a:ext uri="{FF2B5EF4-FFF2-40B4-BE49-F238E27FC236}">
                <a16:creationId xmlns:a16="http://schemas.microsoft.com/office/drawing/2014/main" id="{D9F4CA4E-F898-33DB-AB96-45636B0177F7}"/>
              </a:ext>
            </a:extLst>
          </p:cNvPr>
          <p:cNvGraphicFramePr>
            <a:graphicFrameLocks noGrp="1"/>
          </p:cNvGraphicFramePr>
          <p:nvPr>
            <p:extLst>
              <p:ext uri="{D42A27DB-BD31-4B8C-83A1-F6EECF244321}">
                <p14:modId xmlns:p14="http://schemas.microsoft.com/office/powerpoint/2010/main" val="935704447"/>
              </p:ext>
            </p:extLst>
          </p:nvPr>
        </p:nvGraphicFramePr>
        <p:xfrm>
          <a:off x="5971955" y="4967094"/>
          <a:ext cx="596200" cy="467360"/>
        </p:xfrm>
        <a:graphic>
          <a:graphicData uri="http://schemas.openxmlformats.org/drawingml/2006/table">
            <a:tbl>
              <a:tblPr firstRow="1" bandRow="1"/>
              <a:tblGrid>
                <a:gridCol w="596200">
                  <a:extLst>
                    <a:ext uri="{9D8B030D-6E8A-4147-A177-3AD203B41FA5}">
                      <a16:colId xmlns:a16="http://schemas.microsoft.com/office/drawing/2014/main" val="752626945"/>
                    </a:ext>
                  </a:extLst>
                </a:gridCol>
              </a:tblGrid>
              <a:tr h="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endParaRPr lang="pt-PT" sz="100" b="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995700538"/>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673611236"/>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198738367"/>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735220295"/>
                  </a:ext>
                </a:extLst>
              </a:tr>
            </a:tbl>
          </a:graphicData>
        </a:graphic>
      </p:graphicFrame>
      <p:graphicFrame>
        <p:nvGraphicFramePr>
          <p:cNvPr id="199" name="Tabela 198">
            <a:extLst>
              <a:ext uri="{FF2B5EF4-FFF2-40B4-BE49-F238E27FC236}">
                <a16:creationId xmlns:a16="http://schemas.microsoft.com/office/drawing/2014/main" id="{49FD28E1-E726-CF61-7E25-38C949A4873B}"/>
              </a:ext>
            </a:extLst>
          </p:cNvPr>
          <p:cNvGraphicFramePr>
            <a:graphicFrameLocks noGrp="1"/>
          </p:cNvGraphicFramePr>
          <p:nvPr>
            <p:extLst>
              <p:ext uri="{D42A27DB-BD31-4B8C-83A1-F6EECF244321}">
                <p14:modId xmlns:p14="http://schemas.microsoft.com/office/powerpoint/2010/main" val="1249969833"/>
              </p:ext>
            </p:extLst>
          </p:nvPr>
        </p:nvGraphicFramePr>
        <p:xfrm>
          <a:off x="7275761" y="4967094"/>
          <a:ext cx="596200" cy="467360"/>
        </p:xfrm>
        <a:graphic>
          <a:graphicData uri="http://schemas.openxmlformats.org/drawingml/2006/table">
            <a:tbl>
              <a:tblPr firstRow="1" bandRow="1"/>
              <a:tblGrid>
                <a:gridCol w="596200">
                  <a:extLst>
                    <a:ext uri="{9D8B030D-6E8A-4147-A177-3AD203B41FA5}">
                      <a16:colId xmlns:a16="http://schemas.microsoft.com/office/drawing/2014/main" val="752626945"/>
                    </a:ext>
                  </a:extLst>
                </a:gridCol>
              </a:tblGrid>
              <a:tr h="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endParaRPr lang="pt-PT" sz="100" b="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995700538"/>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673611236"/>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dirty="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198738367"/>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dirty="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735220295"/>
                  </a:ext>
                </a:extLst>
              </a:tr>
            </a:tbl>
          </a:graphicData>
        </a:graphic>
      </p:graphicFrame>
      <p:graphicFrame>
        <p:nvGraphicFramePr>
          <p:cNvPr id="200" name="Tabela 199">
            <a:extLst>
              <a:ext uri="{FF2B5EF4-FFF2-40B4-BE49-F238E27FC236}">
                <a16:creationId xmlns:a16="http://schemas.microsoft.com/office/drawing/2014/main" id="{CCBBE936-AA9A-C727-FBEC-E4B4B30D0077}"/>
              </a:ext>
            </a:extLst>
          </p:cNvPr>
          <p:cNvGraphicFramePr>
            <a:graphicFrameLocks noGrp="1"/>
          </p:cNvGraphicFramePr>
          <p:nvPr>
            <p:extLst>
              <p:ext uri="{D42A27DB-BD31-4B8C-83A1-F6EECF244321}">
                <p14:modId xmlns:p14="http://schemas.microsoft.com/office/powerpoint/2010/main" val="2154333346"/>
              </p:ext>
            </p:extLst>
          </p:nvPr>
        </p:nvGraphicFramePr>
        <p:xfrm>
          <a:off x="7922222" y="4967094"/>
          <a:ext cx="596200" cy="467360"/>
        </p:xfrm>
        <a:graphic>
          <a:graphicData uri="http://schemas.openxmlformats.org/drawingml/2006/table">
            <a:tbl>
              <a:tblPr firstRow="1" bandRow="1"/>
              <a:tblGrid>
                <a:gridCol w="596200">
                  <a:extLst>
                    <a:ext uri="{9D8B030D-6E8A-4147-A177-3AD203B41FA5}">
                      <a16:colId xmlns:a16="http://schemas.microsoft.com/office/drawing/2014/main" val="752626945"/>
                    </a:ext>
                  </a:extLst>
                </a:gridCol>
              </a:tblGrid>
              <a:tr h="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endParaRPr lang="pt-PT" sz="100" b="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995700538"/>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673611236"/>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198738367"/>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735220295"/>
                  </a:ext>
                </a:extLst>
              </a:tr>
            </a:tbl>
          </a:graphicData>
        </a:graphic>
      </p:graphicFrame>
      <p:graphicFrame>
        <p:nvGraphicFramePr>
          <p:cNvPr id="201" name="Tabela 200">
            <a:extLst>
              <a:ext uri="{FF2B5EF4-FFF2-40B4-BE49-F238E27FC236}">
                <a16:creationId xmlns:a16="http://schemas.microsoft.com/office/drawing/2014/main" id="{9568864E-1583-C11B-440D-898D352DE25A}"/>
              </a:ext>
            </a:extLst>
          </p:cNvPr>
          <p:cNvGraphicFramePr>
            <a:graphicFrameLocks noGrp="1"/>
          </p:cNvGraphicFramePr>
          <p:nvPr>
            <p:extLst>
              <p:ext uri="{D42A27DB-BD31-4B8C-83A1-F6EECF244321}">
                <p14:modId xmlns:p14="http://schemas.microsoft.com/office/powerpoint/2010/main" val="3186292554"/>
              </p:ext>
            </p:extLst>
          </p:nvPr>
        </p:nvGraphicFramePr>
        <p:xfrm>
          <a:off x="3363539" y="3974934"/>
          <a:ext cx="596200" cy="467360"/>
        </p:xfrm>
        <a:graphic>
          <a:graphicData uri="http://schemas.openxmlformats.org/drawingml/2006/table">
            <a:tbl>
              <a:tblPr firstRow="1" bandRow="1"/>
              <a:tblGrid>
                <a:gridCol w="596200">
                  <a:extLst>
                    <a:ext uri="{9D8B030D-6E8A-4147-A177-3AD203B41FA5}">
                      <a16:colId xmlns:a16="http://schemas.microsoft.com/office/drawing/2014/main" val="752626945"/>
                    </a:ext>
                  </a:extLst>
                </a:gridCol>
              </a:tblGrid>
              <a:tr h="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endParaRPr lang="pt-PT" sz="100" b="0" dirty="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4F9A8F"/>
                    </a:solidFill>
                  </a:tcPr>
                </a:tc>
                <a:extLst>
                  <a:ext uri="{0D108BD9-81ED-4DB2-BD59-A6C34878D82A}">
                    <a16:rowId xmlns:a16="http://schemas.microsoft.com/office/drawing/2014/main" val="995700538"/>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dirty="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4F9A8F"/>
                    </a:solidFill>
                  </a:tcPr>
                </a:tc>
                <a:extLst>
                  <a:ext uri="{0D108BD9-81ED-4DB2-BD59-A6C34878D82A}">
                    <a16:rowId xmlns:a16="http://schemas.microsoft.com/office/drawing/2014/main" val="2673611236"/>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dirty="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3D78B5"/>
                    </a:solidFill>
                  </a:tcPr>
                </a:tc>
                <a:extLst>
                  <a:ext uri="{0D108BD9-81ED-4DB2-BD59-A6C34878D82A}">
                    <a16:rowId xmlns:a16="http://schemas.microsoft.com/office/drawing/2014/main" val="3198738367"/>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dirty="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95299"/>
                    </a:solidFill>
                  </a:tcPr>
                </a:tc>
                <a:extLst>
                  <a:ext uri="{0D108BD9-81ED-4DB2-BD59-A6C34878D82A}">
                    <a16:rowId xmlns:a16="http://schemas.microsoft.com/office/drawing/2014/main" val="3735220295"/>
                  </a:ext>
                </a:extLst>
              </a:tr>
            </a:tbl>
          </a:graphicData>
        </a:graphic>
      </p:graphicFrame>
      <p:sp>
        <p:nvSpPr>
          <p:cNvPr id="202" name="CaixaDeTexto 201">
            <a:extLst>
              <a:ext uri="{FF2B5EF4-FFF2-40B4-BE49-F238E27FC236}">
                <a16:creationId xmlns:a16="http://schemas.microsoft.com/office/drawing/2014/main" id="{9AE45E18-69C8-44C1-4D91-A40E4A813D2B}"/>
              </a:ext>
            </a:extLst>
          </p:cNvPr>
          <p:cNvSpPr txBox="1"/>
          <p:nvPr/>
        </p:nvSpPr>
        <p:spPr>
          <a:xfrm>
            <a:off x="4780369" y="4103740"/>
            <a:ext cx="388620" cy="338554"/>
          </a:xfrm>
          <a:prstGeom prst="rect">
            <a:avLst/>
          </a:prstGeom>
          <a:noFill/>
        </p:spPr>
        <p:txBody>
          <a:bodyPr wrap="square">
            <a:spAutoFit/>
          </a:bodyPr>
          <a:lstStyle/>
          <a:p>
            <a:pPr algn="ctr">
              <a:defRPr/>
            </a:pPr>
            <a:r>
              <a:rPr lang="pt-PT" sz="1600">
                <a:solidFill>
                  <a:prstClr val="black"/>
                </a:solidFill>
                <a:latin typeface="-apple-system"/>
              </a:rPr>
              <a:t>…</a:t>
            </a:r>
          </a:p>
        </p:txBody>
      </p:sp>
      <p:sp>
        <p:nvSpPr>
          <p:cNvPr id="203" name="CaixaDeTexto 202">
            <a:extLst>
              <a:ext uri="{FF2B5EF4-FFF2-40B4-BE49-F238E27FC236}">
                <a16:creationId xmlns:a16="http://schemas.microsoft.com/office/drawing/2014/main" id="{0ECEBE1D-0501-2DB4-1094-0117F0A25AD2}"/>
              </a:ext>
            </a:extLst>
          </p:cNvPr>
          <p:cNvSpPr txBox="1"/>
          <p:nvPr/>
        </p:nvSpPr>
        <p:spPr>
          <a:xfrm>
            <a:off x="6715960" y="4097321"/>
            <a:ext cx="388620" cy="338554"/>
          </a:xfrm>
          <a:prstGeom prst="rect">
            <a:avLst/>
          </a:prstGeom>
          <a:noFill/>
        </p:spPr>
        <p:txBody>
          <a:bodyPr wrap="square">
            <a:spAutoFit/>
          </a:bodyPr>
          <a:lstStyle/>
          <a:p>
            <a:pPr algn="ctr">
              <a:defRPr/>
            </a:pPr>
            <a:r>
              <a:rPr lang="pt-PT" sz="1600">
                <a:solidFill>
                  <a:prstClr val="black"/>
                </a:solidFill>
                <a:latin typeface="-apple-system"/>
              </a:rPr>
              <a:t>…</a:t>
            </a:r>
          </a:p>
        </p:txBody>
      </p:sp>
      <p:cxnSp>
        <p:nvCxnSpPr>
          <p:cNvPr id="204" name="Conexão reta unidirecional 104">
            <a:extLst>
              <a:ext uri="{FF2B5EF4-FFF2-40B4-BE49-F238E27FC236}">
                <a16:creationId xmlns:a16="http://schemas.microsoft.com/office/drawing/2014/main" id="{67A21608-EA5F-BAFC-F7DB-DF4B2C418A9B}"/>
              </a:ext>
            </a:extLst>
          </p:cNvPr>
          <p:cNvCxnSpPr>
            <a:cxnSpLocks/>
          </p:cNvCxnSpPr>
          <p:nvPr/>
        </p:nvCxnSpPr>
        <p:spPr>
          <a:xfrm flipV="1">
            <a:off x="3700601" y="1649264"/>
            <a:ext cx="0" cy="542402"/>
          </a:xfrm>
          <a:prstGeom prst="straightConnector1">
            <a:avLst/>
          </a:prstGeom>
          <a:noFill/>
          <a:ln w="12700" cap="flat" cmpd="sng" algn="ctr">
            <a:solidFill>
              <a:sysClr val="windowText" lastClr="000000"/>
            </a:solidFill>
            <a:prstDash val="solid"/>
            <a:miter lim="800000"/>
            <a:tailEnd type="triangle"/>
          </a:ln>
          <a:effectLst/>
        </p:spPr>
      </p:cxnSp>
      <p:grpSp>
        <p:nvGrpSpPr>
          <p:cNvPr id="205" name="Agrupar 204">
            <a:extLst>
              <a:ext uri="{FF2B5EF4-FFF2-40B4-BE49-F238E27FC236}">
                <a16:creationId xmlns:a16="http://schemas.microsoft.com/office/drawing/2014/main" id="{0E238BF2-5DB0-240A-83EF-69024DFD02EE}"/>
              </a:ext>
            </a:extLst>
          </p:cNvPr>
          <p:cNvGrpSpPr/>
          <p:nvPr/>
        </p:nvGrpSpPr>
        <p:grpSpPr>
          <a:xfrm>
            <a:off x="3533623" y="2347177"/>
            <a:ext cx="242201" cy="254502"/>
            <a:chOff x="6574526" y="2324395"/>
            <a:chExt cx="516837" cy="254502"/>
          </a:xfrm>
          <a:solidFill>
            <a:sysClr val="window" lastClr="FFFFFF"/>
          </a:solidFill>
        </p:grpSpPr>
        <p:grpSp>
          <p:nvGrpSpPr>
            <p:cNvPr id="206" name="Agrupar 205">
              <a:extLst>
                <a:ext uri="{FF2B5EF4-FFF2-40B4-BE49-F238E27FC236}">
                  <a16:creationId xmlns:a16="http://schemas.microsoft.com/office/drawing/2014/main" id="{03568DC8-279B-B0CA-576E-51297EACE0D6}"/>
                </a:ext>
              </a:extLst>
            </p:cNvPr>
            <p:cNvGrpSpPr/>
            <p:nvPr/>
          </p:nvGrpSpPr>
          <p:grpSpPr>
            <a:xfrm>
              <a:off x="6574526" y="2470792"/>
              <a:ext cx="516837" cy="108105"/>
              <a:chOff x="6574526" y="2470792"/>
              <a:chExt cx="516837" cy="108105"/>
            </a:xfrm>
            <a:grpFill/>
          </p:grpSpPr>
          <p:cxnSp>
            <p:nvCxnSpPr>
              <p:cNvPr id="208" name="Conexão reta 110">
                <a:extLst>
                  <a:ext uri="{FF2B5EF4-FFF2-40B4-BE49-F238E27FC236}">
                    <a16:creationId xmlns:a16="http://schemas.microsoft.com/office/drawing/2014/main" id="{FE9C8811-1601-6FAB-4E49-752953566BAD}"/>
                  </a:ext>
                </a:extLst>
              </p:cNvPr>
              <p:cNvCxnSpPr>
                <a:cxnSpLocks/>
              </p:cNvCxnSpPr>
              <p:nvPr/>
            </p:nvCxnSpPr>
            <p:spPr>
              <a:xfrm flipV="1">
                <a:off x="7088982" y="2470792"/>
                <a:ext cx="0" cy="108105"/>
              </a:xfrm>
              <a:prstGeom prst="line">
                <a:avLst/>
              </a:prstGeom>
              <a:grpFill/>
              <a:ln w="12700" cap="flat" cmpd="sng" algn="ctr">
                <a:solidFill>
                  <a:sysClr val="windowText" lastClr="000000"/>
                </a:solidFill>
                <a:prstDash val="solid"/>
                <a:miter lim="800000"/>
              </a:ln>
              <a:effectLst/>
            </p:spPr>
          </p:cxnSp>
          <p:cxnSp>
            <p:nvCxnSpPr>
              <p:cNvPr id="209" name="Conexão reta 111">
                <a:extLst>
                  <a:ext uri="{FF2B5EF4-FFF2-40B4-BE49-F238E27FC236}">
                    <a16:creationId xmlns:a16="http://schemas.microsoft.com/office/drawing/2014/main" id="{EF212380-A627-A00A-1242-C15852566270}"/>
                  </a:ext>
                </a:extLst>
              </p:cNvPr>
              <p:cNvCxnSpPr>
                <a:cxnSpLocks/>
              </p:cNvCxnSpPr>
              <p:nvPr/>
            </p:nvCxnSpPr>
            <p:spPr>
              <a:xfrm>
                <a:off x="6574526" y="2477492"/>
                <a:ext cx="516837" cy="0"/>
              </a:xfrm>
              <a:prstGeom prst="line">
                <a:avLst/>
              </a:prstGeom>
              <a:grpFill/>
              <a:ln w="12700" cap="flat" cmpd="sng" algn="ctr">
                <a:solidFill>
                  <a:sysClr val="windowText" lastClr="000000"/>
                </a:solidFill>
                <a:prstDash val="solid"/>
                <a:miter lim="800000"/>
              </a:ln>
              <a:effectLst/>
            </p:spPr>
          </p:cxnSp>
        </p:grpSp>
        <p:cxnSp>
          <p:nvCxnSpPr>
            <p:cNvPr id="207" name="Conexão reta unidirecional 109">
              <a:extLst>
                <a:ext uri="{FF2B5EF4-FFF2-40B4-BE49-F238E27FC236}">
                  <a16:creationId xmlns:a16="http://schemas.microsoft.com/office/drawing/2014/main" id="{69B30832-1E3A-FC7E-F484-C690EEEF8971}"/>
                </a:ext>
              </a:extLst>
            </p:cNvPr>
            <p:cNvCxnSpPr>
              <a:cxnSpLocks/>
            </p:cNvCxnSpPr>
            <p:nvPr/>
          </p:nvCxnSpPr>
          <p:spPr>
            <a:xfrm flipV="1">
              <a:off x="6579288" y="2324395"/>
              <a:ext cx="0" cy="155478"/>
            </a:xfrm>
            <a:prstGeom prst="straightConnector1">
              <a:avLst/>
            </a:prstGeom>
            <a:grpFill/>
            <a:ln w="12700" cap="flat" cmpd="sng" algn="ctr">
              <a:solidFill>
                <a:sysClr val="windowText" lastClr="000000"/>
              </a:solidFill>
              <a:prstDash val="solid"/>
              <a:miter lim="800000"/>
              <a:tailEnd type="triangle"/>
            </a:ln>
            <a:effectLst/>
          </p:spPr>
        </p:cxnSp>
      </p:grpSp>
      <p:cxnSp>
        <p:nvCxnSpPr>
          <p:cNvPr id="210" name="Conexão reta unidirecional 112">
            <a:extLst>
              <a:ext uri="{FF2B5EF4-FFF2-40B4-BE49-F238E27FC236}">
                <a16:creationId xmlns:a16="http://schemas.microsoft.com/office/drawing/2014/main" id="{CB955D0B-6F55-8296-D80C-80A007B13B56}"/>
              </a:ext>
            </a:extLst>
          </p:cNvPr>
          <p:cNvCxnSpPr>
            <a:cxnSpLocks/>
          </p:cNvCxnSpPr>
          <p:nvPr/>
        </p:nvCxnSpPr>
        <p:spPr>
          <a:xfrm>
            <a:off x="3465842" y="2957584"/>
            <a:ext cx="684000" cy="0"/>
          </a:xfrm>
          <a:prstGeom prst="straightConnector1">
            <a:avLst/>
          </a:prstGeom>
          <a:noFill/>
          <a:ln w="12700" cap="flat" cmpd="sng" algn="ctr">
            <a:solidFill>
              <a:sysClr val="windowText" lastClr="000000"/>
            </a:solidFill>
            <a:prstDash val="solid"/>
            <a:miter lim="800000"/>
            <a:tailEnd type="triangle"/>
          </a:ln>
          <a:effectLst/>
        </p:spPr>
      </p:cxnSp>
      <p:cxnSp>
        <p:nvCxnSpPr>
          <p:cNvPr id="211" name="Conexão reta unidirecional 113">
            <a:extLst>
              <a:ext uri="{FF2B5EF4-FFF2-40B4-BE49-F238E27FC236}">
                <a16:creationId xmlns:a16="http://schemas.microsoft.com/office/drawing/2014/main" id="{9DAAADC3-5C7F-0D03-B06C-41F91CCE7C34}"/>
              </a:ext>
            </a:extLst>
          </p:cNvPr>
          <p:cNvCxnSpPr>
            <a:cxnSpLocks/>
          </p:cNvCxnSpPr>
          <p:nvPr/>
        </p:nvCxnSpPr>
        <p:spPr>
          <a:xfrm>
            <a:off x="3465842" y="2709538"/>
            <a:ext cx="684000" cy="0"/>
          </a:xfrm>
          <a:prstGeom prst="straightConnector1">
            <a:avLst/>
          </a:prstGeom>
          <a:noFill/>
          <a:ln w="12700" cap="flat" cmpd="sng" algn="ctr">
            <a:solidFill>
              <a:sysClr val="windowText" lastClr="000000"/>
            </a:solidFill>
            <a:prstDash val="solid"/>
            <a:miter lim="800000"/>
            <a:tailEnd type="triangle"/>
          </a:ln>
          <a:effectLst/>
        </p:spPr>
      </p:cxnSp>
      <p:sp>
        <p:nvSpPr>
          <p:cNvPr id="212" name="Retângulo: Cantos Arredondados 114">
            <a:extLst>
              <a:ext uri="{FF2B5EF4-FFF2-40B4-BE49-F238E27FC236}">
                <a16:creationId xmlns:a16="http://schemas.microsoft.com/office/drawing/2014/main" id="{C4852D55-D6A7-F638-B61E-C0B5EC534C44}"/>
              </a:ext>
            </a:extLst>
          </p:cNvPr>
          <p:cNvSpPr/>
          <p:nvPr/>
        </p:nvSpPr>
        <p:spPr>
          <a:xfrm>
            <a:off x="3456316" y="2601936"/>
            <a:ext cx="413439" cy="45208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100" b="0" i="0" u="none" strike="noStrike" kern="0" cap="none" spc="0" normalizeH="0" baseline="0" noProof="0">
              <a:ln>
                <a:noFill/>
              </a:ln>
              <a:solidFill>
                <a:prstClr val="black"/>
              </a:solidFill>
              <a:effectLst/>
              <a:uLnTx/>
              <a:uFillTx/>
              <a:latin typeface="-apple-system"/>
              <a:ea typeface="+mn-ea"/>
              <a:cs typeface="+mn-cs"/>
            </a:endParaRPr>
          </a:p>
        </p:txBody>
      </p:sp>
      <p:cxnSp>
        <p:nvCxnSpPr>
          <p:cNvPr id="213" name="Conexão reta unidirecional 116">
            <a:extLst>
              <a:ext uri="{FF2B5EF4-FFF2-40B4-BE49-F238E27FC236}">
                <a16:creationId xmlns:a16="http://schemas.microsoft.com/office/drawing/2014/main" id="{A9211BAA-A28A-CFDF-E877-34578322DF99}"/>
              </a:ext>
            </a:extLst>
          </p:cNvPr>
          <p:cNvCxnSpPr>
            <a:cxnSpLocks/>
          </p:cNvCxnSpPr>
          <p:nvPr/>
        </p:nvCxnSpPr>
        <p:spPr>
          <a:xfrm flipV="1">
            <a:off x="3628369" y="3054016"/>
            <a:ext cx="0" cy="542402"/>
          </a:xfrm>
          <a:prstGeom prst="straightConnector1">
            <a:avLst/>
          </a:prstGeom>
          <a:noFill/>
          <a:ln w="12700" cap="flat" cmpd="sng" algn="ctr">
            <a:solidFill>
              <a:sysClr val="windowText" lastClr="000000"/>
            </a:solidFill>
            <a:prstDash val="solid"/>
            <a:miter lim="800000"/>
            <a:tailEnd type="triangle"/>
          </a:ln>
          <a:effectLst/>
        </p:spPr>
      </p:cxnSp>
      <p:sp>
        <p:nvSpPr>
          <p:cNvPr id="214" name="Retângulo 213">
            <a:extLst>
              <a:ext uri="{FF2B5EF4-FFF2-40B4-BE49-F238E27FC236}">
                <a16:creationId xmlns:a16="http://schemas.microsoft.com/office/drawing/2014/main" id="{29DD1AF5-8D48-71E1-24EB-4745B4396C18}"/>
              </a:ext>
            </a:extLst>
          </p:cNvPr>
          <p:cNvSpPr/>
          <p:nvPr/>
        </p:nvSpPr>
        <p:spPr>
          <a:xfrm>
            <a:off x="3470668" y="3323650"/>
            <a:ext cx="338877" cy="272768"/>
          </a:xfrm>
          <a:prstGeom prst="rect">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15" name="Conexão reta unidirecional 122">
            <a:extLst>
              <a:ext uri="{FF2B5EF4-FFF2-40B4-BE49-F238E27FC236}">
                <a16:creationId xmlns:a16="http://schemas.microsoft.com/office/drawing/2014/main" id="{13E90B7F-7B6A-9AD0-F341-A134DCC63350}"/>
              </a:ext>
            </a:extLst>
          </p:cNvPr>
          <p:cNvCxnSpPr>
            <a:cxnSpLocks/>
          </p:cNvCxnSpPr>
          <p:nvPr/>
        </p:nvCxnSpPr>
        <p:spPr>
          <a:xfrm>
            <a:off x="3465842" y="2253823"/>
            <a:ext cx="684000" cy="0"/>
          </a:xfrm>
          <a:prstGeom prst="straightConnector1">
            <a:avLst/>
          </a:prstGeom>
          <a:noFill/>
          <a:ln w="12700" cap="flat" cmpd="sng" algn="ctr">
            <a:solidFill>
              <a:sysClr val="windowText" lastClr="000000"/>
            </a:solidFill>
            <a:prstDash val="solid"/>
            <a:miter lim="800000"/>
            <a:tailEnd type="triangle"/>
          </a:ln>
          <a:effectLst/>
        </p:spPr>
      </p:cxnSp>
      <p:cxnSp>
        <p:nvCxnSpPr>
          <p:cNvPr id="216" name="Conexão reta unidirecional 123">
            <a:extLst>
              <a:ext uri="{FF2B5EF4-FFF2-40B4-BE49-F238E27FC236}">
                <a16:creationId xmlns:a16="http://schemas.microsoft.com/office/drawing/2014/main" id="{851CCC3E-065E-FD6B-69A5-CCD82AE887F4}"/>
              </a:ext>
            </a:extLst>
          </p:cNvPr>
          <p:cNvCxnSpPr>
            <a:cxnSpLocks/>
          </p:cNvCxnSpPr>
          <p:nvPr/>
        </p:nvCxnSpPr>
        <p:spPr>
          <a:xfrm>
            <a:off x="3465842" y="2005777"/>
            <a:ext cx="684000" cy="0"/>
          </a:xfrm>
          <a:prstGeom prst="straightConnector1">
            <a:avLst/>
          </a:prstGeom>
          <a:noFill/>
          <a:ln w="12700" cap="flat" cmpd="sng" algn="ctr">
            <a:solidFill>
              <a:sysClr val="windowText" lastClr="000000"/>
            </a:solidFill>
            <a:prstDash val="solid"/>
            <a:miter lim="800000"/>
            <a:tailEnd type="triangle"/>
          </a:ln>
          <a:effectLst/>
        </p:spPr>
      </p:cxnSp>
      <p:sp>
        <p:nvSpPr>
          <p:cNvPr id="217" name="Retângulo: Cantos Arredondados 124">
            <a:extLst>
              <a:ext uri="{FF2B5EF4-FFF2-40B4-BE49-F238E27FC236}">
                <a16:creationId xmlns:a16="http://schemas.microsoft.com/office/drawing/2014/main" id="{DBB510FF-603C-8262-0280-1D460DA95FA9}"/>
              </a:ext>
            </a:extLst>
          </p:cNvPr>
          <p:cNvSpPr/>
          <p:nvPr/>
        </p:nvSpPr>
        <p:spPr>
          <a:xfrm>
            <a:off x="3456317" y="1898174"/>
            <a:ext cx="413438" cy="45208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100" b="0" i="0" u="none" strike="noStrike" kern="0" cap="none" spc="0" normalizeH="0" baseline="0" noProof="0">
              <a:ln>
                <a:noFill/>
              </a:ln>
              <a:solidFill>
                <a:prstClr val="black"/>
              </a:solidFill>
              <a:effectLst/>
              <a:uLnTx/>
              <a:uFillTx/>
              <a:latin typeface="-apple-system"/>
              <a:ea typeface="+mn-ea"/>
              <a:cs typeface="+mn-cs"/>
            </a:endParaRPr>
          </a:p>
        </p:txBody>
      </p:sp>
      <p:sp>
        <p:nvSpPr>
          <p:cNvPr id="218" name="Retângulo 217">
            <a:extLst>
              <a:ext uri="{FF2B5EF4-FFF2-40B4-BE49-F238E27FC236}">
                <a16:creationId xmlns:a16="http://schemas.microsoft.com/office/drawing/2014/main" id="{82C7C9B5-C55B-44A4-ED25-D7B600D6564F}"/>
              </a:ext>
            </a:extLst>
          </p:cNvPr>
          <p:cNvSpPr/>
          <p:nvPr/>
        </p:nvSpPr>
        <p:spPr>
          <a:xfrm>
            <a:off x="3533623" y="1369544"/>
            <a:ext cx="338877" cy="272768"/>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19" name="Conexão reta unidirecional 218">
            <a:extLst>
              <a:ext uri="{FF2B5EF4-FFF2-40B4-BE49-F238E27FC236}">
                <a16:creationId xmlns:a16="http://schemas.microsoft.com/office/drawing/2014/main" id="{E172F416-F36C-3BA3-0CFF-EA6AF43DF931}"/>
              </a:ext>
            </a:extLst>
          </p:cNvPr>
          <p:cNvCxnSpPr>
            <a:cxnSpLocks/>
          </p:cNvCxnSpPr>
          <p:nvPr/>
        </p:nvCxnSpPr>
        <p:spPr>
          <a:xfrm flipV="1">
            <a:off x="4392773" y="1649264"/>
            <a:ext cx="0" cy="542402"/>
          </a:xfrm>
          <a:prstGeom prst="straightConnector1">
            <a:avLst/>
          </a:prstGeom>
          <a:noFill/>
          <a:ln w="12700" cap="flat" cmpd="sng" algn="ctr">
            <a:solidFill>
              <a:sysClr val="windowText" lastClr="000000"/>
            </a:solidFill>
            <a:prstDash val="solid"/>
            <a:miter lim="800000"/>
            <a:tailEnd type="triangle"/>
          </a:ln>
          <a:effectLst/>
        </p:spPr>
      </p:cxnSp>
      <p:grpSp>
        <p:nvGrpSpPr>
          <p:cNvPr id="220" name="Agrupar 219">
            <a:extLst>
              <a:ext uri="{FF2B5EF4-FFF2-40B4-BE49-F238E27FC236}">
                <a16:creationId xmlns:a16="http://schemas.microsoft.com/office/drawing/2014/main" id="{96871186-C9BC-3C48-C0B3-1279B0F291C6}"/>
              </a:ext>
            </a:extLst>
          </p:cNvPr>
          <p:cNvGrpSpPr/>
          <p:nvPr/>
        </p:nvGrpSpPr>
        <p:grpSpPr>
          <a:xfrm>
            <a:off x="4225795" y="2347177"/>
            <a:ext cx="242201" cy="254502"/>
            <a:chOff x="6574526" y="2324395"/>
            <a:chExt cx="516837" cy="254502"/>
          </a:xfrm>
          <a:solidFill>
            <a:sysClr val="window" lastClr="FFFFFF"/>
          </a:solidFill>
        </p:grpSpPr>
        <p:grpSp>
          <p:nvGrpSpPr>
            <p:cNvPr id="221" name="Agrupar 220">
              <a:extLst>
                <a:ext uri="{FF2B5EF4-FFF2-40B4-BE49-F238E27FC236}">
                  <a16:creationId xmlns:a16="http://schemas.microsoft.com/office/drawing/2014/main" id="{FA6B4E54-2F52-88DD-FB3E-16224B7150E4}"/>
                </a:ext>
              </a:extLst>
            </p:cNvPr>
            <p:cNvGrpSpPr/>
            <p:nvPr/>
          </p:nvGrpSpPr>
          <p:grpSpPr>
            <a:xfrm>
              <a:off x="6574526" y="2470792"/>
              <a:ext cx="516837" cy="108105"/>
              <a:chOff x="6574526" y="2470792"/>
              <a:chExt cx="516837" cy="108105"/>
            </a:xfrm>
            <a:grpFill/>
          </p:grpSpPr>
          <p:cxnSp>
            <p:nvCxnSpPr>
              <p:cNvPr id="223" name="Conexão reta 222">
                <a:extLst>
                  <a:ext uri="{FF2B5EF4-FFF2-40B4-BE49-F238E27FC236}">
                    <a16:creationId xmlns:a16="http://schemas.microsoft.com/office/drawing/2014/main" id="{E38EB879-A416-5E14-AF0A-9599F97C73D9}"/>
                  </a:ext>
                </a:extLst>
              </p:cNvPr>
              <p:cNvCxnSpPr>
                <a:cxnSpLocks/>
              </p:cNvCxnSpPr>
              <p:nvPr/>
            </p:nvCxnSpPr>
            <p:spPr>
              <a:xfrm flipV="1">
                <a:off x="7088982" y="2470792"/>
                <a:ext cx="0" cy="108105"/>
              </a:xfrm>
              <a:prstGeom prst="line">
                <a:avLst/>
              </a:prstGeom>
              <a:grpFill/>
              <a:ln w="12700" cap="flat" cmpd="sng" algn="ctr">
                <a:solidFill>
                  <a:sysClr val="windowText" lastClr="000000"/>
                </a:solidFill>
                <a:prstDash val="solid"/>
                <a:miter lim="800000"/>
              </a:ln>
              <a:effectLst/>
            </p:spPr>
          </p:cxnSp>
          <p:cxnSp>
            <p:nvCxnSpPr>
              <p:cNvPr id="224" name="Conexão reta 223">
                <a:extLst>
                  <a:ext uri="{FF2B5EF4-FFF2-40B4-BE49-F238E27FC236}">
                    <a16:creationId xmlns:a16="http://schemas.microsoft.com/office/drawing/2014/main" id="{8C5400A8-8354-2C42-C87F-992B2629D22A}"/>
                  </a:ext>
                </a:extLst>
              </p:cNvPr>
              <p:cNvCxnSpPr>
                <a:cxnSpLocks/>
              </p:cNvCxnSpPr>
              <p:nvPr/>
            </p:nvCxnSpPr>
            <p:spPr>
              <a:xfrm>
                <a:off x="6574526" y="2477492"/>
                <a:ext cx="516837" cy="0"/>
              </a:xfrm>
              <a:prstGeom prst="line">
                <a:avLst/>
              </a:prstGeom>
              <a:grpFill/>
              <a:ln w="12700" cap="flat" cmpd="sng" algn="ctr">
                <a:solidFill>
                  <a:sysClr val="windowText" lastClr="000000"/>
                </a:solidFill>
                <a:prstDash val="solid"/>
                <a:miter lim="800000"/>
              </a:ln>
              <a:effectLst/>
            </p:spPr>
          </p:cxnSp>
        </p:grpSp>
        <p:cxnSp>
          <p:nvCxnSpPr>
            <p:cNvPr id="222" name="Conexão reta unidirecional 221">
              <a:extLst>
                <a:ext uri="{FF2B5EF4-FFF2-40B4-BE49-F238E27FC236}">
                  <a16:creationId xmlns:a16="http://schemas.microsoft.com/office/drawing/2014/main" id="{C05B5140-F85B-0ADA-81BE-18643F6ED508}"/>
                </a:ext>
              </a:extLst>
            </p:cNvPr>
            <p:cNvCxnSpPr>
              <a:cxnSpLocks/>
            </p:cNvCxnSpPr>
            <p:nvPr/>
          </p:nvCxnSpPr>
          <p:spPr>
            <a:xfrm flipV="1">
              <a:off x="6579288" y="2324395"/>
              <a:ext cx="0" cy="155478"/>
            </a:xfrm>
            <a:prstGeom prst="straightConnector1">
              <a:avLst/>
            </a:prstGeom>
            <a:grpFill/>
            <a:ln w="12700" cap="flat" cmpd="sng" algn="ctr">
              <a:solidFill>
                <a:sysClr val="windowText" lastClr="000000"/>
              </a:solidFill>
              <a:prstDash val="solid"/>
              <a:miter lim="800000"/>
              <a:tailEnd type="triangle"/>
            </a:ln>
            <a:effectLst/>
          </p:spPr>
        </p:cxnSp>
      </p:grpSp>
      <p:cxnSp>
        <p:nvCxnSpPr>
          <p:cNvPr id="225" name="Conexão reta unidirecional 224">
            <a:extLst>
              <a:ext uri="{FF2B5EF4-FFF2-40B4-BE49-F238E27FC236}">
                <a16:creationId xmlns:a16="http://schemas.microsoft.com/office/drawing/2014/main" id="{260B2538-0569-8448-6631-545CE837D782}"/>
              </a:ext>
            </a:extLst>
          </p:cNvPr>
          <p:cNvCxnSpPr>
            <a:cxnSpLocks/>
          </p:cNvCxnSpPr>
          <p:nvPr/>
        </p:nvCxnSpPr>
        <p:spPr>
          <a:xfrm>
            <a:off x="4158014" y="2957584"/>
            <a:ext cx="684000" cy="0"/>
          </a:xfrm>
          <a:prstGeom prst="straightConnector1">
            <a:avLst/>
          </a:prstGeom>
          <a:noFill/>
          <a:ln w="12700" cap="flat" cmpd="sng" algn="ctr">
            <a:solidFill>
              <a:sysClr val="windowText" lastClr="000000"/>
            </a:solidFill>
            <a:prstDash val="solid"/>
            <a:miter lim="800000"/>
            <a:tailEnd type="triangle"/>
          </a:ln>
          <a:effectLst/>
        </p:spPr>
      </p:cxnSp>
      <p:cxnSp>
        <p:nvCxnSpPr>
          <p:cNvPr id="226" name="Conexão reta unidirecional 225">
            <a:extLst>
              <a:ext uri="{FF2B5EF4-FFF2-40B4-BE49-F238E27FC236}">
                <a16:creationId xmlns:a16="http://schemas.microsoft.com/office/drawing/2014/main" id="{01C86A5A-42D7-06C9-4124-90B6955C136F}"/>
              </a:ext>
            </a:extLst>
          </p:cNvPr>
          <p:cNvCxnSpPr>
            <a:cxnSpLocks/>
          </p:cNvCxnSpPr>
          <p:nvPr/>
        </p:nvCxnSpPr>
        <p:spPr>
          <a:xfrm>
            <a:off x="4158014" y="2709538"/>
            <a:ext cx="684000" cy="0"/>
          </a:xfrm>
          <a:prstGeom prst="straightConnector1">
            <a:avLst/>
          </a:prstGeom>
          <a:noFill/>
          <a:ln w="12700" cap="flat" cmpd="sng" algn="ctr">
            <a:solidFill>
              <a:sysClr val="windowText" lastClr="000000"/>
            </a:solidFill>
            <a:prstDash val="solid"/>
            <a:miter lim="800000"/>
            <a:tailEnd type="triangle"/>
          </a:ln>
          <a:effectLst/>
        </p:spPr>
      </p:cxnSp>
      <p:sp>
        <p:nvSpPr>
          <p:cNvPr id="227" name="Retângulo: Cantos Arredondados 226">
            <a:extLst>
              <a:ext uri="{FF2B5EF4-FFF2-40B4-BE49-F238E27FC236}">
                <a16:creationId xmlns:a16="http://schemas.microsoft.com/office/drawing/2014/main" id="{E4F473D3-C0AF-5259-CBA0-03429FCEC44B}"/>
              </a:ext>
            </a:extLst>
          </p:cNvPr>
          <p:cNvSpPr/>
          <p:nvPr/>
        </p:nvSpPr>
        <p:spPr>
          <a:xfrm>
            <a:off x="4148488" y="2601936"/>
            <a:ext cx="413439" cy="45208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100" b="0" i="0" u="none" strike="noStrike" kern="0" cap="none" spc="0" normalizeH="0" baseline="0" noProof="0">
              <a:ln>
                <a:noFill/>
              </a:ln>
              <a:solidFill>
                <a:prstClr val="black"/>
              </a:solidFill>
              <a:effectLst/>
              <a:uLnTx/>
              <a:uFillTx/>
              <a:latin typeface="-apple-system"/>
              <a:ea typeface="+mn-ea"/>
              <a:cs typeface="+mn-cs"/>
            </a:endParaRPr>
          </a:p>
        </p:txBody>
      </p:sp>
      <p:cxnSp>
        <p:nvCxnSpPr>
          <p:cNvPr id="228" name="Conexão reta unidirecional 227">
            <a:extLst>
              <a:ext uri="{FF2B5EF4-FFF2-40B4-BE49-F238E27FC236}">
                <a16:creationId xmlns:a16="http://schemas.microsoft.com/office/drawing/2014/main" id="{0440A181-7AE4-1436-2E55-32873487112E}"/>
              </a:ext>
            </a:extLst>
          </p:cNvPr>
          <p:cNvCxnSpPr>
            <a:cxnSpLocks/>
          </p:cNvCxnSpPr>
          <p:nvPr/>
        </p:nvCxnSpPr>
        <p:spPr>
          <a:xfrm flipV="1">
            <a:off x="4320541" y="3054016"/>
            <a:ext cx="0" cy="542402"/>
          </a:xfrm>
          <a:prstGeom prst="straightConnector1">
            <a:avLst/>
          </a:prstGeom>
          <a:noFill/>
          <a:ln w="12700" cap="flat" cmpd="sng" algn="ctr">
            <a:solidFill>
              <a:sysClr val="windowText" lastClr="000000"/>
            </a:solidFill>
            <a:prstDash val="solid"/>
            <a:miter lim="800000"/>
            <a:tailEnd type="triangle"/>
          </a:ln>
          <a:effectLst/>
        </p:spPr>
      </p:cxnSp>
      <p:sp>
        <p:nvSpPr>
          <p:cNvPr id="229" name="Retângulo 228">
            <a:extLst>
              <a:ext uri="{FF2B5EF4-FFF2-40B4-BE49-F238E27FC236}">
                <a16:creationId xmlns:a16="http://schemas.microsoft.com/office/drawing/2014/main" id="{06E9CA44-3E0D-795F-A8D0-FE19991BE091}"/>
              </a:ext>
            </a:extLst>
          </p:cNvPr>
          <p:cNvSpPr/>
          <p:nvPr/>
        </p:nvSpPr>
        <p:spPr>
          <a:xfrm>
            <a:off x="4162840" y="3323650"/>
            <a:ext cx="338877" cy="272768"/>
          </a:xfrm>
          <a:prstGeom prst="rect">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30" name="Conexão reta unidirecional 229">
            <a:extLst>
              <a:ext uri="{FF2B5EF4-FFF2-40B4-BE49-F238E27FC236}">
                <a16:creationId xmlns:a16="http://schemas.microsoft.com/office/drawing/2014/main" id="{35DCF0F6-BD1F-0CFA-D49C-847F4504DE5F}"/>
              </a:ext>
            </a:extLst>
          </p:cNvPr>
          <p:cNvCxnSpPr>
            <a:cxnSpLocks/>
          </p:cNvCxnSpPr>
          <p:nvPr/>
        </p:nvCxnSpPr>
        <p:spPr>
          <a:xfrm>
            <a:off x="4158014" y="2253823"/>
            <a:ext cx="684000" cy="0"/>
          </a:xfrm>
          <a:prstGeom prst="straightConnector1">
            <a:avLst/>
          </a:prstGeom>
          <a:noFill/>
          <a:ln w="12700" cap="flat" cmpd="sng" algn="ctr">
            <a:solidFill>
              <a:sysClr val="windowText" lastClr="000000"/>
            </a:solidFill>
            <a:prstDash val="solid"/>
            <a:miter lim="800000"/>
            <a:tailEnd type="triangle"/>
          </a:ln>
          <a:effectLst/>
        </p:spPr>
      </p:cxnSp>
      <p:cxnSp>
        <p:nvCxnSpPr>
          <p:cNvPr id="231" name="Conexão reta unidirecional 230">
            <a:extLst>
              <a:ext uri="{FF2B5EF4-FFF2-40B4-BE49-F238E27FC236}">
                <a16:creationId xmlns:a16="http://schemas.microsoft.com/office/drawing/2014/main" id="{C82A48C0-E307-A451-A164-ABAA8BF8AC45}"/>
              </a:ext>
            </a:extLst>
          </p:cNvPr>
          <p:cNvCxnSpPr>
            <a:cxnSpLocks/>
          </p:cNvCxnSpPr>
          <p:nvPr/>
        </p:nvCxnSpPr>
        <p:spPr>
          <a:xfrm>
            <a:off x="4158014" y="2005777"/>
            <a:ext cx="684000" cy="0"/>
          </a:xfrm>
          <a:prstGeom prst="straightConnector1">
            <a:avLst/>
          </a:prstGeom>
          <a:noFill/>
          <a:ln w="12700" cap="flat" cmpd="sng" algn="ctr">
            <a:solidFill>
              <a:sysClr val="windowText" lastClr="000000"/>
            </a:solidFill>
            <a:prstDash val="solid"/>
            <a:miter lim="800000"/>
            <a:tailEnd type="triangle"/>
          </a:ln>
          <a:effectLst/>
        </p:spPr>
      </p:cxnSp>
      <p:sp>
        <p:nvSpPr>
          <p:cNvPr id="232" name="Retângulo: Cantos Arredondados 231">
            <a:extLst>
              <a:ext uri="{FF2B5EF4-FFF2-40B4-BE49-F238E27FC236}">
                <a16:creationId xmlns:a16="http://schemas.microsoft.com/office/drawing/2014/main" id="{49064FF3-F1E4-D52B-AE0F-EB719BBD0B19}"/>
              </a:ext>
            </a:extLst>
          </p:cNvPr>
          <p:cNvSpPr/>
          <p:nvPr/>
        </p:nvSpPr>
        <p:spPr>
          <a:xfrm>
            <a:off x="4148489" y="1898174"/>
            <a:ext cx="413438" cy="45208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100" b="0" i="0" u="none" strike="noStrike" kern="0" cap="none" spc="0" normalizeH="0" baseline="0" noProof="0">
              <a:ln>
                <a:noFill/>
              </a:ln>
              <a:solidFill>
                <a:prstClr val="black"/>
              </a:solidFill>
              <a:effectLst/>
              <a:uLnTx/>
              <a:uFillTx/>
              <a:latin typeface="-apple-system"/>
              <a:ea typeface="+mn-ea"/>
              <a:cs typeface="+mn-cs"/>
            </a:endParaRPr>
          </a:p>
        </p:txBody>
      </p:sp>
      <p:sp>
        <p:nvSpPr>
          <p:cNvPr id="233" name="Retângulo 232">
            <a:extLst>
              <a:ext uri="{FF2B5EF4-FFF2-40B4-BE49-F238E27FC236}">
                <a16:creationId xmlns:a16="http://schemas.microsoft.com/office/drawing/2014/main" id="{DA4D50E7-8095-5325-827E-16E90693F993}"/>
              </a:ext>
            </a:extLst>
          </p:cNvPr>
          <p:cNvSpPr/>
          <p:nvPr/>
        </p:nvSpPr>
        <p:spPr>
          <a:xfrm>
            <a:off x="4225795" y="1369544"/>
            <a:ext cx="338877" cy="272768"/>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34" name="Conexão reta unidirecional 233">
            <a:extLst>
              <a:ext uri="{FF2B5EF4-FFF2-40B4-BE49-F238E27FC236}">
                <a16:creationId xmlns:a16="http://schemas.microsoft.com/office/drawing/2014/main" id="{A6474D92-B9C8-A9D8-42F7-AAA6957D430B}"/>
              </a:ext>
            </a:extLst>
          </p:cNvPr>
          <p:cNvCxnSpPr>
            <a:cxnSpLocks/>
          </p:cNvCxnSpPr>
          <p:nvPr/>
        </p:nvCxnSpPr>
        <p:spPr>
          <a:xfrm flipV="1">
            <a:off x="5683488" y="1642312"/>
            <a:ext cx="0" cy="542402"/>
          </a:xfrm>
          <a:prstGeom prst="straightConnector1">
            <a:avLst/>
          </a:prstGeom>
          <a:noFill/>
          <a:ln w="12700" cap="flat" cmpd="sng" algn="ctr">
            <a:solidFill>
              <a:sysClr val="windowText" lastClr="000000"/>
            </a:solidFill>
            <a:prstDash val="solid"/>
            <a:miter lim="800000"/>
            <a:tailEnd type="triangle"/>
          </a:ln>
          <a:effectLst/>
        </p:spPr>
      </p:cxnSp>
      <p:grpSp>
        <p:nvGrpSpPr>
          <p:cNvPr id="235" name="Agrupar 234">
            <a:extLst>
              <a:ext uri="{FF2B5EF4-FFF2-40B4-BE49-F238E27FC236}">
                <a16:creationId xmlns:a16="http://schemas.microsoft.com/office/drawing/2014/main" id="{7471A579-0334-18E4-3636-A6A300F46CCF}"/>
              </a:ext>
            </a:extLst>
          </p:cNvPr>
          <p:cNvGrpSpPr/>
          <p:nvPr/>
        </p:nvGrpSpPr>
        <p:grpSpPr>
          <a:xfrm>
            <a:off x="5499761" y="2347177"/>
            <a:ext cx="242201" cy="254502"/>
            <a:chOff x="6574526" y="2324395"/>
            <a:chExt cx="516837" cy="254502"/>
          </a:xfrm>
          <a:solidFill>
            <a:sysClr val="window" lastClr="FFFFFF"/>
          </a:solidFill>
        </p:grpSpPr>
        <p:grpSp>
          <p:nvGrpSpPr>
            <p:cNvPr id="236" name="Agrupar 235">
              <a:extLst>
                <a:ext uri="{FF2B5EF4-FFF2-40B4-BE49-F238E27FC236}">
                  <a16:creationId xmlns:a16="http://schemas.microsoft.com/office/drawing/2014/main" id="{34217954-A87B-BFFF-EFA7-4B4FF2A308ED}"/>
                </a:ext>
              </a:extLst>
            </p:cNvPr>
            <p:cNvGrpSpPr/>
            <p:nvPr/>
          </p:nvGrpSpPr>
          <p:grpSpPr>
            <a:xfrm>
              <a:off x="6574526" y="2470792"/>
              <a:ext cx="516837" cy="108105"/>
              <a:chOff x="6574526" y="2470792"/>
              <a:chExt cx="516837" cy="108105"/>
            </a:xfrm>
            <a:grpFill/>
          </p:grpSpPr>
          <p:cxnSp>
            <p:nvCxnSpPr>
              <p:cNvPr id="238" name="Conexão reta 237">
                <a:extLst>
                  <a:ext uri="{FF2B5EF4-FFF2-40B4-BE49-F238E27FC236}">
                    <a16:creationId xmlns:a16="http://schemas.microsoft.com/office/drawing/2014/main" id="{DB3443C2-B887-D749-D528-BEA02C5854B7}"/>
                  </a:ext>
                </a:extLst>
              </p:cNvPr>
              <p:cNvCxnSpPr>
                <a:cxnSpLocks/>
              </p:cNvCxnSpPr>
              <p:nvPr/>
            </p:nvCxnSpPr>
            <p:spPr>
              <a:xfrm flipV="1">
                <a:off x="7088982" y="2470792"/>
                <a:ext cx="0" cy="108105"/>
              </a:xfrm>
              <a:prstGeom prst="line">
                <a:avLst/>
              </a:prstGeom>
              <a:grpFill/>
              <a:ln w="12700" cap="flat" cmpd="sng" algn="ctr">
                <a:solidFill>
                  <a:sysClr val="windowText" lastClr="000000"/>
                </a:solidFill>
                <a:prstDash val="solid"/>
                <a:miter lim="800000"/>
              </a:ln>
              <a:effectLst/>
            </p:spPr>
          </p:cxnSp>
          <p:cxnSp>
            <p:nvCxnSpPr>
              <p:cNvPr id="239" name="Conexão reta 238">
                <a:extLst>
                  <a:ext uri="{FF2B5EF4-FFF2-40B4-BE49-F238E27FC236}">
                    <a16:creationId xmlns:a16="http://schemas.microsoft.com/office/drawing/2014/main" id="{048B4EF0-23C7-7B93-8F9C-697B55281502}"/>
                  </a:ext>
                </a:extLst>
              </p:cNvPr>
              <p:cNvCxnSpPr>
                <a:cxnSpLocks/>
              </p:cNvCxnSpPr>
              <p:nvPr/>
            </p:nvCxnSpPr>
            <p:spPr>
              <a:xfrm>
                <a:off x="6574526" y="2477492"/>
                <a:ext cx="516837" cy="0"/>
              </a:xfrm>
              <a:prstGeom prst="line">
                <a:avLst/>
              </a:prstGeom>
              <a:grpFill/>
              <a:ln w="12700" cap="flat" cmpd="sng" algn="ctr">
                <a:solidFill>
                  <a:sysClr val="windowText" lastClr="000000"/>
                </a:solidFill>
                <a:prstDash val="solid"/>
                <a:miter lim="800000"/>
              </a:ln>
              <a:effectLst/>
            </p:spPr>
          </p:cxnSp>
        </p:grpSp>
        <p:cxnSp>
          <p:nvCxnSpPr>
            <p:cNvPr id="237" name="Conexão reta unidirecional 236">
              <a:extLst>
                <a:ext uri="{FF2B5EF4-FFF2-40B4-BE49-F238E27FC236}">
                  <a16:creationId xmlns:a16="http://schemas.microsoft.com/office/drawing/2014/main" id="{73FD0F60-F360-3D51-18E0-2CC17B8FDB89}"/>
                </a:ext>
              </a:extLst>
            </p:cNvPr>
            <p:cNvCxnSpPr>
              <a:cxnSpLocks/>
            </p:cNvCxnSpPr>
            <p:nvPr/>
          </p:nvCxnSpPr>
          <p:spPr>
            <a:xfrm flipV="1">
              <a:off x="6579288" y="2324395"/>
              <a:ext cx="0" cy="155478"/>
            </a:xfrm>
            <a:prstGeom prst="straightConnector1">
              <a:avLst/>
            </a:prstGeom>
            <a:grpFill/>
            <a:ln w="12700" cap="flat" cmpd="sng" algn="ctr">
              <a:solidFill>
                <a:sysClr val="windowText" lastClr="000000"/>
              </a:solidFill>
              <a:prstDash val="solid"/>
              <a:miter lim="800000"/>
              <a:tailEnd type="triangle"/>
            </a:ln>
            <a:effectLst/>
          </p:spPr>
        </p:cxnSp>
      </p:grpSp>
      <p:cxnSp>
        <p:nvCxnSpPr>
          <p:cNvPr id="240" name="Conexão reta unidirecional 239">
            <a:extLst>
              <a:ext uri="{FF2B5EF4-FFF2-40B4-BE49-F238E27FC236}">
                <a16:creationId xmlns:a16="http://schemas.microsoft.com/office/drawing/2014/main" id="{18220C6E-3CC0-E989-8526-5F2234C94496}"/>
              </a:ext>
            </a:extLst>
          </p:cNvPr>
          <p:cNvCxnSpPr>
            <a:cxnSpLocks/>
          </p:cNvCxnSpPr>
          <p:nvPr/>
        </p:nvCxnSpPr>
        <p:spPr>
          <a:xfrm>
            <a:off x="5431980" y="2957584"/>
            <a:ext cx="684000" cy="0"/>
          </a:xfrm>
          <a:prstGeom prst="straightConnector1">
            <a:avLst/>
          </a:prstGeom>
          <a:noFill/>
          <a:ln w="12700" cap="flat" cmpd="sng" algn="ctr">
            <a:solidFill>
              <a:sysClr val="windowText" lastClr="000000"/>
            </a:solidFill>
            <a:prstDash val="solid"/>
            <a:miter lim="800000"/>
            <a:tailEnd type="triangle"/>
          </a:ln>
          <a:effectLst/>
        </p:spPr>
      </p:cxnSp>
      <p:cxnSp>
        <p:nvCxnSpPr>
          <p:cNvPr id="241" name="Conexão reta unidirecional 240">
            <a:extLst>
              <a:ext uri="{FF2B5EF4-FFF2-40B4-BE49-F238E27FC236}">
                <a16:creationId xmlns:a16="http://schemas.microsoft.com/office/drawing/2014/main" id="{C3C26439-44EC-0400-3DEB-A113626D1827}"/>
              </a:ext>
            </a:extLst>
          </p:cNvPr>
          <p:cNvCxnSpPr>
            <a:cxnSpLocks/>
          </p:cNvCxnSpPr>
          <p:nvPr/>
        </p:nvCxnSpPr>
        <p:spPr>
          <a:xfrm>
            <a:off x="5431980" y="2709538"/>
            <a:ext cx="684000" cy="0"/>
          </a:xfrm>
          <a:prstGeom prst="straightConnector1">
            <a:avLst/>
          </a:prstGeom>
          <a:noFill/>
          <a:ln w="12700" cap="flat" cmpd="sng" algn="ctr">
            <a:solidFill>
              <a:sysClr val="windowText" lastClr="000000"/>
            </a:solidFill>
            <a:prstDash val="solid"/>
            <a:miter lim="800000"/>
            <a:tailEnd type="triangle"/>
          </a:ln>
          <a:effectLst/>
        </p:spPr>
      </p:cxnSp>
      <p:sp>
        <p:nvSpPr>
          <p:cNvPr id="242" name="Retângulo: Cantos Arredondados 241">
            <a:extLst>
              <a:ext uri="{FF2B5EF4-FFF2-40B4-BE49-F238E27FC236}">
                <a16:creationId xmlns:a16="http://schemas.microsoft.com/office/drawing/2014/main" id="{0EC9C6D0-2E18-6A21-A954-3EA87BBDEFA7}"/>
              </a:ext>
            </a:extLst>
          </p:cNvPr>
          <p:cNvSpPr/>
          <p:nvPr/>
        </p:nvSpPr>
        <p:spPr>
          <a:xfrm>
            <a:off x="5422454" y="2601936"/>
            <a:ext cx="413439" cy="45208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100" b="0" i="0" u="none" strike="noStrike" kern="0" cap="none" spc="0" normalizeH="0" baseline="0" noProof="0">
              <a:ln>
                <a:noFill/>
              </a:ln>
              <a:solidFill>
                <a:prstClr val="black"/>
              </a:solidFill>
              <a:effectLst/>
              <a:uLnTx/>
              <a:uFillTx/>
              <a:latin typeface="-apple-system"/>
              <a:ea typeface="+mn-ea"/>
              <a:cs typeface="+mn-cs"/>
            </a:endParaRPr>
          </a:p>
        </p:txBody>
      </p:sp>
      <p:cxnSp>
        <p:nvCxnSpPr>
          <p:cNvPr id="243" name="Conexão reta unidirecional 242">
            <a:extLst>
              <a:ext uri="{FF2B5EF4-FFF2-40B4-BE49-F238E27FC236}">
                <a16:creationId xmlns:a16="http://schemas.microsoft.com/office/drawing/2014/main" id="{29D552D3-4215-07AE-5CAA-53D6511F7B40}"/>
              </a:ext>
            </a:extLst>
          </p:cNvPr>
          <p:cNvCxnSpPr>
            <a:cxnSpLocks/>
          </p:cNvCxnSpPr>
          <p:nvPr/>
        </p:nvCxnSpPr>
        <p:spPr>
          <a:xfrm flipV="1">
            <a:off x="5594507" y="3054016"/>
            <a:ext cx="0" cy="542402"/>
          </a:xfrm>
          <a:prstGeom prst="straightConnector1">
            <a:avLst/>
          </a:prstGeom>
          <a:noFill/>
          <a:ln w="12700" cap="flat" cmpd="sng" algn="ctr">
            <a:solidFill>
              <a:sysClr val="windowText" lastClr="000000"/>
            </a:solidFill>
            <a:prstDash val="solid"/>
            <a:miter lim="800000"/>
            <a:tailEnd type="triangle"/>
          </a:ln>
          <a:effectLst/>
        </p:spPr>
      </p:cxnSp>
      <p:sp>
        <p:nvSpPr>
          <p:cNvPr id="244" name="Retângulo 243">
            <a:extLst>
              <a:ext uri="{FF2B5EF4-FFF2-40B4-BE49-F238E27FC236}">
                <a16:creationId xmlns:a16="http://schemas.microsoft.com/office/drawing/2014/main" id="{844FE9B8-6DB0-8708-ED06-C91669FB4FA1}"/>
              </a:ext>
            </a:extLst>
          </p:cNvPr>
          <p:cNvSpPr/>
          <p:nvPr/>
        </p:nvSpPr>
        <p:spPr>
          <a:xfrm>
            <a:off x="5436806" y="3323650"/>
            <a:ext cx="338877" cy="272768"/>
          </a:xfrm>
          <a:prstGeom prst="rect">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45" name="Conexão reta unidirecional 244">
            <a:extLst>
              <a:ext uri="{FF2B5EF4-FFF2-40B4-BE49-F238E27FC236}">
                <a16:creationId xmlns:a16="http://schemas.microsoft.com/office/drawing/2014/main" id="{FA04685A-7399-59F0-90EC-229BFE10714F}"/>
              </a:ext>
            </a:extLst>
          </p:cNvPr>
          <p:cNvCxnSpPr>
            <a:cxnSpLocks/>
          </p:cNvCxnSpPr>
          <p:nvPr/>
        </p:nvCxnSpPr>
        <p:spPr>
          <a:xfrm>
            <a:off x="5431980" y="2253823"/>
            <a:ext cx="684000" cy="0"/>
          </a:xfrm>
          <a:prstGeom prst="straightConnector1">
            <a:avLst/>
          </a:prstGeom>
          <a:noFill/>
          <a:ln w="12700" cap="flat" cmpd="sng" algn="ctr">
            <a:solidFill>
              <a:sysClr val="windowText" lastClr="000000"/>
            </a:solidFill>
            <a:prstDash val="solid"/>
            <a:miter lim="800000"/>
            <a:tailEnd type="triangle"/>
          </a:ln>
          <a:effectLst/>
        </p:spPr>
      </p:cxnSp>
      <p:cxnSp>
        <p:nvCxnSpPr>
          <p:cNvPr id="246" name="Conexão reta unidirecional 245">
            <a:extLst>
              <a:ext uri="{FF2B5EF4-FFF2-40B4-BE49-F238E27FC236}">
                <a16:creationId xmlns:a16="http://schemas.microsoft.com/office/drawing/2014/main" id="{5EF7259E-892E-E579-864C-EFE5C74F742C}"/>
              </a:ext>
            </a:extLst>
          </p:cNvPr>
          <p:cNvCxnSpPr>
            <a:cxnSpLocks/>
          </p:cNvCxnSpPr>
          <p:nvPr/>
        </p:nvCxnSpPr>
        <p:spPr>
          <a:xfrm>
            <a:off x="5431980" y="2005777"/>
            <a:ext cx="684000" cy="0"/>
          </a:xfrm>
          <a:prstGeom prst="straightConnector1">
            <a:avLst/>
          </a:prstGeom>
          <a:noFill/>
          <a:ln w="12700" cap="flat" cmpd="sng" algn="ctr">
            <a:solidFill>
              <a:sysClr val="windowText" lastClr="000000"/>
            </a:solidFill>
            <a:prstDash val="solid"/>
            <a:miter lim="800000"/>
            <a:tailEnd type="triangle"/>
          </a:ln>
          <a:effectLst/>
        </p:spPr>
      </p:cxnSp>
      <p:sp>
        <p:nvSpPr>
          <p:cNvPr id="247" name="Retângulo: Cantos Arredondados 246">
            <a:extLst>
              <a:ext uri="{FF2B5EF4-FFF2-40B4-BE49-F238E27FC236}">
                <a16:creationId xmlns:a16="http://schemas.microsoft.com/office/drawing/2014/main" id="{330AA022-7CF1-AE6C-9A9B-E64DEDD85D28}"/>
              </a:ext>
            </a:extLst>
          </p:cNvPr>
          <p:cNvSpPr/>
          <p:nvPr/>
        </p:nvSpPr>
        <p:spPr>
          <a:xfrm>
            <a:off x="5422455" y="1898174"/>
            <a:ext cx="413438" cy="45208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100" b="0" i="0" u="none" strike="noStrike" kern="0" cap="none" spc="0" normalizeH="0" baseline="0" noProof="0">
              <a:ln>
                <a:noFill/>
              </a:ln>
              <a:solidFill>
                <a:prstClr val="black"/>
              </a:solidFill>
              <a:effectLst/>
              <a:uLnTx/>
              <a:uFillTx/>
              <a:latin typeface="-apple-system"/>
              <a:ea typeface="+mn-ea"/>
              <a:cs typeface="+mn-cs"/>
            </a:endParaRPr>
          </a:p>
        </p:txBody>
      </p:sp>
      <p:sp>
        <p:nvSpPr>
          <p:cNvPr id="248" name="Retângulo 247">
            <a:extLst>
              <a:ext uri="{FF2B5EF4-FFF2-40B4-BE49-F238E27FC236}">
                <a16:creationId xmlns:a16="http://schemas.microsoft.com/office/drawing/2014/main" id="{46BDCD69-45D5-D64B-540A-4F3ACE1D9CA8}"/>
              </a:ext>
            </a:extLst>
          </p:cNvPr>
          <p:cNvSpPr/>
          <p:nvPr/>
        </p:nvSpPr>
        <p:spPr>
          <a:xfrm>
            <a:off x="5499761" y="1369544"/>
            <a:ext cx="338877" cy="272768"/>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49" name="Conexão reta unidirecional 248">
            <a:extLst>
              <a:ext uri="{FF2B5EF4-FFF2-40B4-BE49-F238E27FC236}">
                <a16:creationId xmlns:a16="http://schemas.microsoft.com/office/drawing/2014/main" id="{A766E065-CC6C-D175-708B-5F423B5C8C2C}"/>
              </a:ext>
            </a:extLst>
          </p:cNvPr>
          <p:cNvCxnSpPr>
            <a:cxnSpLocks/>
          </p:cNvCxnSpPr>
          <p:nvPr/>
        </p:nvCxnSpPr>
        <p:spPr>
          <a:xfrm flipV="1">
            <a:off x="6358911" y="1649264"/>
            <a:ext cx="0" cy="542402"/>
          </a:xfrm>
          <a:prstGeom prst="straightConnector1">
            <a:avLst/>
          </a:prstGeom>
          <a:noFill/>
          <a:ln w="12700" cap="flat" cmpd="sng" algn="ctr">
            <a:solidFill>
              <a:sysClr val="windowText" lastClr="000000"/>
            </a:solidFill>
            <a:prstDash val="solid"/>
            <a:miter lim="800000"/>
            <a:tailEnd type="triangle"/>
          </a:ln>
          <a:effectLst/>
        </p:spPr>
      </p:cxnSp>
      <p:grpSp>
        <p:nvGrpSpPr>
          <p:cNvPr id="250" name="Agrupar 249">
            <a:extLst>
              <a:ext uri="{FF2B5EF4-FFF2-40B4-BE49-F238E27FC236}">
                <a16:creationId xmlns:a16="http://schemas.microsoft.com/office/drawing/2014/main" id="{B67028B1-FA22-3F06-8301-527A85CC91FF}"/>
              </a:ext>
            </a:extLst>
          </p:cNvPr>
          <p:cNvGrpSpPr/>
          <p:nvPr/>
        </p:nvGrpSpPr>
        <p:grpSpPr>
          <a:xfrm>
            <a:off x="6191933" y="2347177"/>
            <a:ext cx="242201" cy="254502"/>
            <a:chOff x="6574526" y="2324395"/>
            <a:chExt cx="516837" cy="254502"/>
          </a:xfrm>
          <a:solidFill>
            <a:sysClr val="window" lastClr="FFFFFF"/>
          </a:solidFill>
        </p:grpSpPr>
        <p:grpSp>
          <p:nvGrpSpPr>
            <p:cNvPr id="251" name="Agrupar 250">
              <a:extLst>
                <a:ext uri="{FF2B5EF4-FFF2-40B4-BE49-F238E27FC236}">
                  <a16:creationId xmlns:a16="http://schemas.microsoft.com/office/drawing/2014/main" id="{FCAD0AD2-6294-B59F-C242-72572BBF809A}"/>
                </a:ext>
              </a:extLst>
            </p:cNvPr>
            <p:cNvGrpSpPr/>
            <p:nvPr/>
          </p:nvGrpSpPr>
          <p:grpSpPr>
            <a:xfrm>
              <a:off x="6574526" y="2470792"/>
              <a:ext cx="516837" cy="108105"/>
              <a:chOff x="6574526" y="2470792"/>
              <a:chExt cx="516837" cy="108105"/>
            </a:xfrm>
            <a:grpFill/>
          </p:grpSpPr>
          <p:cxnSp>
            <p:nvCxnSpPr>
              <p:cNvPr id="253" name="Conexão reta 252">
                <a:extLst>
                  <a:ext uri="{FF2B5EF4-FFF2-40B4-BE49-F238E27FC236}">
                    <a16:creationId xmlns:a16="http://schemas.microsoft.com/office/drawing/2014/main" id="{664CD089-2D42-DF39-5D00-8C8208C69B89}"/>
                  </a:ext>
                </a:extLst>
              </p:cNvPr>
              <p:cNvCxnSpPr>
                <a:cxnSpLocks/>
              </p:cNvCxnSpPr>
              <p:nvPr/>
            </p:nvCxnSpPr>
            <p:spPr>
              <a:xfrm flipV="1">
                <a:off x="7088982" y="2470792"/>
                <a:ext cx="0" cy="108105"/>
              </a:xfrm>
              <a:prstGeom prst="line">
                <a:avLst/>
              </a:prstGeom>
              <a:grpFill/>
              <a:ln w="12700" cap="flat" cmpd="sng" algn="ctr">
                <a:solidFill>
                  <a:sysClr val="windowText" lastClr="000000"/>
                </a:solidFill>
                <a:prstDash val="solid"/>
                <a:miter lim="800000"/>
              </a:ln>
              <a:effectLst/>
            </p:spPr>
          </p:cxnSp>
          <p:cxnSp>
            <p:nvCxnSpPr>
              <p:cNvPr id="254" name="Conexão reta 253">
                <a:extLst>
                  <a:ext uri="{FF2B5EF4-FFF2-40B4-BE49-F238E27FC236}">
                    <a16:creationId xmlns:a16="http://schemas.microsoft.com/office/drawing/2014/main" id="{7AEA87C2-02D4-10D2-B91F-374DD9552F42}"/>
                  </a:ext>
                </a:extLst>
              </p:cNvPr>
              <p:cNvCxnSpPr>
                <a:cxnSpLocks/>
              </p:cNvCxnSpPr>
              <p:nvPr/>
            </p:nvCxnSpPr>
            <p:spPr>
              <a:xfrm>
                <a:off x="6574526" y="2477492"/>
                <a:ext cx="516837" cy="0"/>
              </a:xfrm>
              <a:prstGeom prst="line">
                <a:avLst/>
              </a:prstGeom>
              <a:grpFill/>
              <a:ln w="12700" cap="flat" cmpd="sng" algn="ctr">
                <a:solidFill>
                  <a:sysClr val="windowText" lastClr="000000"/>
                </a:solidFill>
                <a:prstDash val="solid"/>
                <a:miter lim="800000"/>
              </a:ln>
              <a:effectLst/>
            </p:spPr>
          </p:cxnSp>
        </p:grpSp>
        <p:cxnSp>
          <p:nvCxnSpPr>
            <p:cNvPr id="252" name="Conexão reta unidirecional 251">
              <a:extLst>
                <a:ext uri="{FF2B5EF4-FFF2-40B4-BE49-F238E27FC236}">
                  <a16:creationId xmlns:a16="http://schemas.microsoft.com/office/drawing/2014/main" id="{49BD99EF-3283-CBB3-04B0-949717376D9B}"/>
                </a:ext>
              </a:extLst>
            </p:cNvPr>
            <p:cNvCxnSpPr>
              <a:cxnSpLocks/>
            </p:cNvCxnSpPr>
            <p:nvPr/>
          </p:nvCxnSpPr>
          <p:spPr>
            <a:xfrm flipV="1">
              <a:off x="6579288" y="2324395"/>
              <a:ext cx="0" cy="155478"/>
            </a:xfrm>
            <a:prstGeom prst="straightConnector1">
              <a:avLst/>
            </a:prstGeom>
            <a:grpFill/>
            <a:ln w="12700" cap="flat" cmpd="sng" algn="ctr">
              <a:solidFill>
                <a:sysClr val="windowText" lastClr="000000"/>
              </a:solidFill>
              <a:prstDash val="solid"/>
              <a:miter lim="800000"/>
              <a:tailEnd type="triangle"/>
            </a:ln>
            <a:effectLst/>
          </p:spPr>
        </p:cxnSp>
      </p:grpSp>
      <p:cxnSp>
        <p:nvCxnSpPr>
          <p:cNvPr id="255" name="Conexão reta unidirecional 254">
            <a:extLst>
              <a:ext uri="{FF2B5EF4-FFF2-40B4-BE49-F238E27FC236}">
                <a16:creationId xmlns:a16="http://schemas.microsoft.com/office/drawing/2014/main" id="{38CDAC1A-0AC9-2E80-AE90-E0CFE56761B5}"/>
              </a:ext>
            </a:extLst>
          </p:cNvPr>
          <p:cNvCxnSpPr>
            <a:cxnSpLocks/>
          </p:cNvCxnSpPr>
          <p:nvPr/>
        </p:nvCxnSpPr>
        <p:spPr>
          <a:xfrm>
            <a:off x="6124152" y="2957584"/>
            <a:ext cx="684000" cy="0"/>
          </a:xfrm>
          <a:prstGeom prst="straightConnector1">
            <a:avLst/>
          </a:prstGeom>
          <a:noFill/>
          <a:ln w="12700" cap="flat" cmpd="sng" algn="ctr">
            <a:solidFill>
              <a:sysClr val="windowText" lastClr="000000"/>
            </a:solidFill>
            <a:prstDash val="solid"/>
            <a:miter lim="800000"/>
            <a:tailEnd type="triangle"/>
          </a:ln>
          <a:effectLst/>
        </p:spPr>
      </p:cxnSp>
      <p:cxnSp>
        <p:nvCxnSpPr>
          <p:cNvPr id="256" name="Conexão reta unidirecional 255">
            <a:extLst>
              <a:ext uri="{FF2B5EF4-FFF2-40B4-BE49-F238E27FC236}">
                <a16:creationId xmlns:a16="http://schemas.microsoft.com/office/drawing/2014/main" id="{E151239D-2ECF-0729-68FB-86D68F7C6F87}"/>
              </a:ext>
            </a:extLst>
          </p:cNvPr>
          <p:cNvCxnSpPr>
            <a:cxnSpLocks/>
          </p:cNvCxnSpPr>
          <p:nvPr/>
        </p:nvCxnSpPr>
        <p:spPr>
          <a:xfrm>
            <a:off x="6124152" y="2709538"/>
            <a:ext cx="684000" cy="0"/>
          </a:xfrm>
          <a:prstGeom prst="straightConnector1">
            <a:avLst/>
          </a:prstGeom>
          <a:noFill/>
          <a:ln w="12700" cap="flat" cmpd="sng" algn="ctr">
            <a:solidFill>
              <a:sysClr val="windowText" lastClr="000000"/>
            </a:solidFill>
            <a:prstDash val="solid"/>
            <a:miter lim="800000"/>
            <a:tailEnd type="triangle"/>
          </a:ln>
          <a:effectLst/>
        </p:spPr>
      </p:cxnSp>
      <p:sp>
        <p:nvSpPr>
          <p:cNvPr id="257" name="Retângulo: Cantos Arredondados 256">
            <a:extLst>
              <a:ext uri="{FF2B5EF4-FFF2-40B4-BE49-F238E27FC236}">
                <a16:creationId xmlns:a16="http://schemas.microsoft.com/office/drawing/2014/main" id="{F4419E56-0C2B-8B96-B3BF-0ADBF8A58EAA}"/>
              </a:ext>
            </a:extLst>
          </p:cNvPr>
          <p:cNvSpPr/>
          <p:nvPr/>
        </p:nvSpPr>
        <p:spPr>
          <a:xfrm>
            <a:off x="6114626" y="2601936"/>
            <a:ext cx="413439" cy="45208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100" b="0" i="0" u="none" strike="noStrike" kern="0" cap="none" spc="0" normalizeH="0" baseline="0" noProof="0">
              <a:ln>
                <a:noFill/>
              </a:ln>
              <a:solidFill>
                <a:prstClr val="black"/>
              </a:solidFill>
              <a:effectLst/>
              <a:uLnTx/>
              <a:uFillTx/>
              <a:latin typeface="-apple-system"/>
              <a:ea typeface="+mn-ea"/>
              <a:cs typeface="+mn-cs"/>
            </a:endParaRPr>
          </a:p>
        </p:txBody>
      </p:sp>
      <p:cxnSp>
        <p:nvCxnSpPr>
          <p:cNvPr id="258" name="Conexão reta unidirecional 257">
            <a:extLst>
              <a:ext uri="{FF2B5EF4-FFF2-40B4-BE49-F238E27FC236}">
                <a16:creationId xmlns:a16="http://schemas.microsoft.com/office/drawing/2014/main" id="{B23791BF-9A81-7FD7-64A7-100370693328}"/>
              </a:ext>
            </a:extLst>
          </p:cNvPr>
          <p:cNvCxnSpPr>
            <a:cxnSpLocks/>
          </p:cNvCxnSpPr>
          <p:nvPr/>
        </p:nvCxnSpPr>
        <p:spPr>
          <a:xfrm flipV="1">
            <a:off x="6286679" y="3054016"/>
            <a:ext cx="0" cy="542402"/>
          </a:xfrm>
          <a:prstGeom prst="straightConnector1">
            <a:avLst/>
          </a:prstGeom>
          <a:noFill/>
          <a:ln w="12700" cap="flat" cmpd="sng" algn="ctr">
            <a:solidFill>
              <a:sysClr val="windowText" lastClr="000000"/>
            </a:solidFill>
            <a:prstDash val="solid"/>
            <a:miter lim="800000"/>
            <a:tailEnd type="triangle"/>
          </a:ln>
          <a:effectLst/>
        </p:spPr>
      </p:cxnSp>
      <p:sp>
        <p:nvSpPr>
          <p:cNvPr id="259" name="Retângulo 258">
            <a:extLst>
              <a:ext uri="{FF2B5EF4-FFF2-40B4-BE49-F238E27FC236}">
                <a16:creationId xmlns:a16="http://schemas.microsoft.com/office/drawing/2014/main" id="{1DF09338-3875-DCC9-757C-1DD23D91BCB8}"/>
              </a:ext>
            </a:extLst>
          </p:cNvPr>
          <p:cNvSpPr/>
          <p:nvPr/>
        </p:nvSpPr>
        <p:spPr>
          <a:xfrm>
            <a:off x="6128978" y="3323650"/>
            <a:ext cx="338877" cy="272768"/>
          </a:xfrm>
          <a:prstGeom prst="rect">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60" name="Conexão reta unidirecional 259">
            <a:extLst>
              <a:ext uri="{FF2B5EF4-FFF2-40B4-BE49-F238E27FC236}">
                <a16:creationId xmlns:a16="http://schemas.microsoft.com/office/drawing/2014/main" id="{7DBB8BE8-5455-0A59-477D-85AC4B28F5CC}"/>
              </a:ext>
            </a:extLst>
          </p:cNvPr>
          <p:cNvCxnSpPr>
            <a:cxnSpLocks/>
          </p:cNvCxnSpPr>
          <p:nvPr/>
        </p:nvCxnSpPr>
        <p:spPr>
          <a:xfrm>
            <a:off x="6124152" y="2253823"/>
            <a:ext cx="684000" cy="0"/>
          </a:xfrm>
          <a:prstGeom prst="straightConnector1">
            <a:avLst/>
          </a:prstGeom>
          <a:noFill/>
          <a:ln w="12700" cap="flat" cmpd="sng" algn="ctr">
            <a:solidFill>
              <a:sysClr val="windowText" lastClr="000000"/>
            </a:solidFill>
            <a:prstDash val="solid"/>
            <a:miter lim="800000"/>
            <a:tailEnd type="triangle"/>
          </a:ln>
          <a:effectLst/>
        </p:spPr>
      </p:cxnSp>
      <p:cxnSp>
        <p:nvCxnSpPr>
          <p:cNvPr id="261" name="Conexão reta unidirecional 260">
            <a:extLst>
              <a:ext uri="{FF2B5EF4-FFF2-40B4-BE49-F238E27FC236}">
                <a16:creationId xmlns:a16="http://schemas.microsoft.com/office/drawing/2014/main" id="{2630E33B-264C-61F9-64CF-0A3FB4388D7B}"/>
              </a:ext>
            </a:extLst>
          </p:cNvPr>
          <p:cNvCxnSpPr>
            <a:cxnSpLocks/>
          </p:cNvCxnSpPr>
          <p:nvPr/>
        </p:nvCxnSpPr>
        <p:spPr>
          <a:xfrm>
            <a:off x="6124152" y="2005777"/>
            <a:ext cx="684000" cy="0"/>
          </a:xfrm>
          <a:prstGeom prst="straightConnector1">
            <a:avLst/>
          </a:prstGeom>
          <a:noFill/>
          <a:ln w="12700" cap="flat" cmpd="sng" algn="ctr">
            <a:solidFill>
              <a:sysClr val="windowText" lastClr="000000"/>
            </a:solidFill>
            <a:prstDash val="solid"/>
            <a:miter lim="800000"/>
            <a:tailEnd type="triangle"/>
          </a:ln>
          <a:effectLst/>
        </p:spPr>
      </p:cxnSp>
      <p:sp>
        <p:nvSpPr>
          <p:cNvPr id="262" name="Retângulo: Cantos Arredondados 261">
            <a:extLst>
              <a:ext uri="{FF2B5EF4-FFF2-40B4-BE49-F238E27FC236}">
                <a16:creationId xmlns:a16="http://schemas.microsoft.com/office/drawing/2014/main" id="{A7CA2B0C-FF18-B198-C794-BE139D30AC7F}"/>
              </a:ext>
            </a:extLst>
          </p:cNvPr>
          <p:cNvSpPr/>
          <p:nvPr/>
        </p:nvSpPr>
        <p:spPr>
          <a:xfrm>
            <a:off x="6114627" y="1898174"/>
            <a:ext cx="413438" cy="45208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100" b="0" i="0" u="none" strike="noStrike" kern="0" cap="none" spc="0" normalizeH="0" baseline="0" noProof="0">
              <a:ln>
                <a:noFill/>
              </a:ln>
              <a:solidFill>
                <a:prstClr val="black"/>
              </a:solidFill>
              <a:effectLst/>
              <a:uLnTx/>
              <a:uFillTx/>
              <a:latin typeface="-apple-system"/>
              <a:ea typeface="+mn-ea"/>
              <a:cs typeface="+mn-cs"/>
            </a:endParaRPr>
          </a:p>
        </p:txBody>
      </p:sp>
      <p:sp>
        <p:nvSpPr>
          <p:cNvPr id="263" name="Retângulo 262">
            <a:extLst>
              <a:ext uri="{FF2B5EF4-FFF2-40B4-BE49-F238E27FC236}">
                <a16:creationId xmlns:a16="http://schemas.microsoft.com/office/drawing/2014/main" id="{DEAB074D-C412-E437-79E7-B195154B8E1D}"/>
              </a:ext>
            </a:extLst>
          </p:cNvPr>
          <p:cNvSpPr/>
          <p:nvPr/>
        </p:nvSpPr>
        <p:spPr>
          <a:xfrm>
            <a:off x="6191933" y="1369544"/>
            <a:ext cx="338877" cy="272768"/>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64" name="Conexão reta unidirecional 263">
            <a:extLst>
              <a:ext uri="{FF2B5EF4-FFF2-40B4-BE49-F238E27FC236}">
                <a16:creationId xmlns:a16="http://schemas.microsoft.com/office/drawing/2014/main" id="{ADEC24F7-E14D-DE4C-439D-0ADDE31CE91E}"/>
              </a:ext>
            </a:extLst>
          </p:cNvPr>
          <p:cNvCxnSpPr>
            <a:cxnSpLocks/>
          </p:cNvCxnSpPr>
          <p:nvPr/>
        </p:nvCxnSpPr>
        <p:spPr>
          <a:xfrm flipV="1">
            <a:off x="7606276" y="1654074"/>
            <a:ext cx="0" cy="542402"/>
          </a:xfrm>
          <a:prstGeom prst="straightConnector1">
            <a:avLst/>
          </a:prstGeom>
          <a:noFill/>
          <a:ln w="12700" cap="flat" cmpd="sng" algn="ctr">
            <a:solidFill>
              <a:sysClr val="windowText" lastClr="000000"/>
            </a:solidFill>
            <a:prstDash val="solid"/>
            <a:miter lim="800000"/>
            <a:tailEnd type="triangle"/>
          </a:ln>
          <a:effectLst/>
        </p:spPr>
      </p:cxnSp>
      <p:grpSp>
        <p:nvGrpSpPr>
          <p:cNvPr id="265" name="Agrupar 264">
            <a:extLst>
              <a:ext uri="{FF2B5EF4-FFF2-40B4-BE49-F238E27FC236}">
                <a16:creationId xmlns:a16="http://schemas.microsoft.com/office/drawing/2014/main" id="{BA3BCC2E-1486-1D9A-8BFB-92A7BD4B229B}"/>
              </a:ext>
            </a:extLst>
          </p:cNvPr>
          <p:cNvGrpSpPr/>
          <p:nvPr/>
        </p:nvGrpSpPr>
        <p:grpSpPr>
          <a:xfrm>
            <a:off x="7439298" y="2351987"/>
            <a:ext cx="242201" cy="254502"/>
            <a:chOff x="6574526" y="2324395"/>
            <a:chExt cx="516837" cy="254502"/>
          </a:xfrm>
          <a:solidFill>
            <a:sysClr val="window" lastClr="FFFFFF"/>
          </a:solidFill>
        </p:grpSpPr>
        <p:grpSp>
          <p:nvGrpSpPr>
            <p:cNvPr id="266" name="Agrupar 265">
              <a:extLst>
                <a:ext uri="{FF2B5EF4-FFF2-40B4-BE49-F238E27FC236}">
                  <a16:creationId xmlns:a16="http://schemas.microsoft.com/office/drawing/2014/main" id="{74448CF5-0AD8-5870-C8F1-BBFE9BFF8D60}"/>
                </a:ext>
              </a:extLst>
            </p:cNvPr>
            <p:cNvGrpSpPr/>
            <p:nvPr/>
          </p:nvGrpSpPr>
          <p:grpSpPr>
            <a:xfrm>
              <a:off x="6574526" y="2470792"/>
              <a:ext cx="516837" cy="108105"/>
              <a:chOff x="6574526" y="2470792"/>
              <a:chExt cx="516837" cy="108105"/>
            </a:xfrm>
            <a:grpFill/>
          </p:grpSpPr>
          <p:cxnSp>
            <p:nvCxnSpPr>
              <p:cNvPr id="268" name="Conexão reta 267">
                <a:extLst>
                  <a:ext uri="{FF2B5EF4-FFF2-40B4-BE49-F238E27FC236}">
                    <a16:creationId xmlns:a16="http://schemas.microsoft.com/office/drawing/2014/main" id="{81A66DA4-E804-518C-44E6-2B5340EBF766}"/>
                  </a:ext>
                </a:extLst>
              </p:cNvPr>
              <p:cNvCxnSpPr>
                <a:cxnSpLocks/>
              </p:cNvCxnSpPr>
              <p:nvPr/>
            </p:nvCxnSpPr>
            <p:spPr>
              <a:xfrm flipV="1">
                <a:off x="7088982" y="2470792"/>
                <a:ext cx="0" cy="108105"/>
              </a:xfrm>
              <a:prstGeom prst="line">
                <a:avLst/>
              </a:prstGeom>
              <a:grpFill/>
              <a:ln w="12700" cap="flat" cmpd="sng" algn="ctr">
                <a:solidFill>
                  <a:sysClr val="windowText" lastClr="000000"/>
                </a:solidFill>
                <a:prstDash val="solid"/>
                <a:miter lim="800000"/>
              </a:ln>
              <a:effectLst/>
            </p:spPr>
          </p:cxnSp>
          <p:cxnSp>
            <p:nvCxnSpPr>
              <p:cNvPr id="269" name="Conexão reta 268">
                <a:extLst>
                  <a:ext uri="{FF2B5EF4-FFF2-40B4-BE49-F238E27FC236}">
                    <a16:creationId xmlns:a16="http://schemas.microsoft.com/office/drawing/2014/main" id="{4BE27D0F-F4D0-4413-83D8-34DDFC74F429}"/>
                  </a:ext>
                </a:extLst>
              </p:cNvPr>
              <p:cNvCxnSpPr>
                <a:cxnSpLocks/>
              </p:cNvCxnSpPr>
              <p:nvPr/>
            </p:nvCxnSpPr>
            <p:spPr>
              <a:xfrm>
                <a:off x="6574526" y="2477492"/>
                <a:ext cx="516837" cy="0"/>
              </a:xfrm>
              <a:prstGeom prst="line">
                <a:avLst/>
              </a:prstGeom>
              <a:grpFill/>
              <a:ln w="12700" cap="flat" cmpd="sng" algn="ctr">
                <a:solidFill>
                  <a:sysClr val="windowText" lastClr="000000"/>
                </a:solidFill>
                <a:prstDash val="solid"/>
                <a:miter lim="800000"/>
              </a:ln>
              <a:effectLst/>
            </p:spPr>
          </p:cxnSp>
        </p:grpSp>
        <p:cxnSp>
          <p:nvCxnSpPr>
            <p:cNvPr id="267" name="Conexão reta unidirecional 266">
              <a:extLst>
                <a:ext uri="{FF2B5EF4-FFF2-40B4-BE49-F238E27FC236}">
                  <a16:creationId xmlns:a16="http://schemas.microsoft.com/office/drawing/2014/main" id="{B0C2AF7A-EC02-EF77-4E04-ADA4CB22585E}"/>
                </a:ext>
              </a:extLst>
            </p:cNvPr>
            <p:cNvCxnSpPr>
              <a:cxnSpLocks/>
            </p:cNvCxnSpPr>
            <p:nvPr/>
          </p:nvCxnSpPr>
          <p:spPr>
            <a:xfrm flipV="1">
              <a:off x="6579288" y="2324395"/>
              <a:ext cx="0" cy="155478"/>
            </a:xfrm>
            <a:prstGeom prst="straightConnector1">
              <a:avLst/>
            </a:prstGeom>
            <a:grpFill/>
            <a:ln w="12700" cap="flat" cmpd="sng" algn="ctr">
              <a:solidFill>
                <a:sysClr val="windowText" lastClr="000000"/>
              </a:solidFill>
              <a:prstDash val="solid"/>
              <a:miter lim="800000"/>
              <a:tailEnd type="triangle"/>
            </a:ln>
            <a:effectLst/>
          </p:spPr>
        </p:cxnSp>
      </p:grpSp>
      <p:cxnSp>
        <p:nvCxnSpPr>
          <p:cNvPr id="270" name="Conexão reta unidirecional 269">
            <a:extLst>
              <a:ext uri="{FF2B5EF4-FFF2-40B4-BE49-F238E27FC236}">
                <a16:creationId xmlns:a16="http://schemas.microsoft.com/office/drawing/2014/main" id="{423CA621-0987-BB1E-717C-E6600897C77C}"/>
              </a:ext>
            </a:extLst>
          </p:cNvPr>
          <p:cNvCxnSpPr>
            <a:cxnSpLocks/>
          </p:cNvCxnSpPr>
          <p:nvPr/>
        </p:nvCxnSpPr>
        <p:spPr>
          <a:xfrm>
            <a:off x="7371517" y="2962394"/>
            <a:ext cx="684000" cy="0"/>
          </a:xfrm>
          <a:prstGeom prst="straightConnector1">
            <a:avLst/>
          </a:prstGeom>
          <a:noFill/>
          <a:ln w="12700" cap="flat" cmpd="sng" algn="ctr">
            <a:solidFill>
              <a:sysClr val="windowText" lastClr="000000"/>
            </a:solidFill>
            <a:prstDash val="solid"/>
            <a:miter lim="800000"/>
            <a:tailEnd type="triangle"/>
          </a:ln>
          <a:effectLst/>
        </p:spPr>
      </p:cxnSp>
      <p:cxnSp>
        <p:nvCxnSpPr>
          <p:cNvPr id="271" name="Conexão reta unidirecional 270">
            <a:extLst>
              <a:ext uri="{FF2B5EF4-FFF2-40B4-BE49-F238E27FC236}">
                <a16:creationId xmlns:a16="http://schemas.microsoft.com/office/drawing/2014/main" id="{3970F13B-A17B-CB83-0B6E-FF1C13231FEB}"/>
              </a:ext>
            </a:extLst>
          </p:cNvPr>
          <p:cNvCxnSpPr>
            <a:cxnSpLocks/>
          </p:cNvCxnSpPr>
          <p:nvPr/>
        </p:nvCxnSpPr>
        <p:spPr>
          <a:xfrm>
            <a:off x="7371517" y="2714348"/>
            <a:ext cx="684000" cy="0"/>
          </a:xfrm>
          <a:prstGeom prst="straightConnector1">
            <a:avLst/>
          </a:prstGeom>
          <a:noFill/>
          <a:ln w="12700" cap="flat" cmpd="sng" algn="ctr">
            <a:solidFill>
              <a:sysClr val="windowText" lastClr="000000"/>
            </a:solidFill>
            <a:prstDash val="solid"/>
            <a:miter lim="800000"/>
            <a:tailEnd type="triangle"/>
          </a:ln>
          <a:effectLst/>
        </p:spPr>
      </p:cxnSp>
      <p:sp>
        <p:nvSpPr>
          <p:cNvPr id="272" name="Retângulo: Cantos Arredondados 271">
            <a:extLst>
              <a:ext uri="{FF2B5EF4-FFF2-40B4-BE49-F238E27FC236}">
                <a16:creationId xmlns:a16="http://schemas.microsoft.com/office/drawing/2014/main" id="{58EC6907-CE68-A638-4737-7B5446E44C50}"/>
              </a:ext>
            </a:extLst>
          </p:cNvPr>
          <p:cNvSpPr/>
          <p:nvPr/>
        </p:nvSpPr>
        <p:spPr>
          <a:xfrm>
            <a:off x="7361991" y="2606746"/>
            <a:ext cx="413439" cy="45208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100" b="0" i="0" u="none" strike="noStrike" kern="0" cap="none" spc="0" normalizeH="0" baseline="0" noProof="0">
              <a:ln>
                <a:noFill/>
              </a:ln>
              <a:solidFill>
                <a:prstClr val="black"/>
              </a:solidFill>
              <a:effectLst/>
              <a:uLnTx/>
              <a:uFillTx/>
              <a:latin typeface="-apple-system"/>
              <a:ea typeface="+mn-ea"/>
              <a:cs typeface="+mn-cs"/>
            </a:endParaRPr>
          </a:p>
        </p:txBody>
      </p:sp>
      <p:cxnSp>
        <p:nvCxnSpPr>
          <p:cNvPr id="273" name="Conexão reta unidirecional 272">
            <a:extLst>
              <a:ext uri="{FF2B5EF4-FFF2-40B4-BE49-F238E27FC236}">
                <a16:creationId xmlns:a16="http://schemas.microsoft.com/office/drawing/2014/main" id="{7D403C3B-33D8-390F-6EAA-965A51B93AD3}"/>
              </a:ext>
            </a:extLst>
          </p:cNvPr>
          <p:cNvCxnSpPr>
            <a:cxnSpLocks/>
          </p:cNvCxnSpPr>
          <p:nvPr/>
        </p:nvCxnSpPr>
        <p:spPr>
          <a:xfrm flipV="1">
            <a:off x="7534044" y="3058826"/>
            <a:ext cx="0" cy="542402"/>
          </a:xfrm>
          <a:prstGeom prst="straightConnector1">
            <a:avLst/>
          </a:prstGeom>
          <a:noFill/>
          <a:ln w="12700" cap="flat" cmpd="sng" algn="ctr">
            <a:solidFill>
              <a:sysClr val="windowText" lastClr="000000"/>
            </a:solidFill>
            <a:prstDash val="solid"/>
            <a:miter lim="800000"/>
            <a:tailEnd type="triangle"/>
          </a:ln>
          <a:effectLst/>
        </p:spPr>
      </p:cxnSp>
      <p:sp>
        <p:nvSpPr>
          <p:cNvPr id="274" name="Retângulo 273">
            <a:extLst>
              <a:ext uri="{FF2B5EF4-FFF2-40B4-BE49-F238E27FC236}">
                <a16:creationId xmlns:a16="http://schemas.microsoft.com/office/drawing/2014/main" id="{0695E271-6B43-6CAE-D9E9-4455D776D4EB}"/>
              </a:ext>
            </a:extLst>
          </p:cNvPr>
          <p:cNvSpPr/>
          <p:nvPr/>
        </p:nvSpPr>
        <p:spPr>
          <a:xfrm>
            <a:off x="7376343" y="3328460"/>
            <a:ext cx="338877" cy="272768"/>
          </a:xfrm>
          <a:prstGeom prst="rect">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75" name="Conexão reta unidirecional 274">
            <a:extLst>
              <a:ext uri="{FF2B5EF4-FFF2-40B4-BE49-F238E27FC236}">
                <a16:creationId xmlns:a16="http://schemas.microsoft.com/office/drawing/2014/main" id="{7C3895DA-4F46-2510-48BD-E74972C32743}"/>
              </a:ext>
            </a:extLst>
          </p:cNvPr>
          <p:cNvCxnSpPr>
            <a:cxnSpLocks/>
          </p:cNvCxnSpPr>
          <p:nvPr/>
        </p:nvCxnSpPr>
        <p:spPr>
          <a:xfrm>
            <a:off x="7371517" y="2258633"/>
            <a:ext cx="684000" cy="0"/>
          </a:xfrm>
          <a:prstGeom prst="straightConnector1">
            <a:avLst/>
          </a:prstGeom>
          <a:noFill/>
          <a:ln w="12700" cap="flat" cmpd="sng" algn="ctr">
            <a:solidFill>
              <a:sysClr val="windowText" lastClr="000000"/>
            </a:solidFill>
            <a:prstDash val="solid"/>
            <a:miter lim="800000"/>
            <a:tailEnd type="triangle"/>
          </a:ln>
          <a:effectLst/>
        </p:spPr>
      </p:cxnSp>
      <p:cxnSp>
        <p:nvCxnSpPr>
          <p:cNvPr id="276" name="Conexão reta unidirecional 275">
            <a:extLst>
              <a:ext uri="{FF2B5EF4-FFF2-40B4-BE49-F238E27FC236}">
                <a16:creationId xmlns:a16="http://schemas.microsoft.com/office/drawing/2014/main" id="{C04FE911-152B-F74D-EFED-77E791FF7B59}"/>
              </a:ext>
            </a:extLst>
          </p:cNvPr>
          <p:cNvCxnSpPr>
            <a:cxnSpLocks/>
          </p:cNvCxnSpPr>
          <p:nvPr/>
        </p:nvCxnSpPr>
        <p:spPr>
          <a:xfrm>
            <a:off x="7371517" y="2010587"/>
            <a:ext cx="684000" cy="0"/>
          </a:xfrm>
          <a:prstGeom prst="straightConnector1">
            <a:avLst/>
          </a:prstGeom>
          <a:noFill/>
          <a:ln w="12700" cap="flat" cmpd="sng" algn="ctr">
            <a:solidFill>
              <a:sysClr val="windowText" lastClr="000000"/>
            </a:solidFill>
            <a:prstDash val="solid"/>
            <a:miter lim="800000"/>
            <a:tailEnd type="triangle"/>
          </a:ln>
          <a:effectLst/>
        </p:spPr>
      </p:cxnSp>
      <p:sp>
        <p:nvSpPr>
          <p:cNvPr id="277" name="Retângulo: Cantos Arredondados 276">
            <a:extLst>
              <a:ext uri="{FF2B5EF4-FFF2-40B4-BE49-F238E27FC236}">
                <a16:creationId xmlns:a16="http://schemas.microsoft.com/office/drawing/2014/main" id="{3C0D7481-1FC8-9704-1D1A-6F5F3D9F1B1A}"/>
              </a:ext>
            </a:extLst>
          </p:cNvPr>
          <p:cNvSpPr/>
          <p:nvPr/>
        </p:nvSpPr>
        <p:spPr>
          <a:xfrm>
            <a:off x="7361992" y="1902984"/>
            <a:ext cx="413438" cy="45208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100" b="0" i="0" u="none" strike="noStrike" kern="0" cap="none" spc="0" normalizeH="0" baseline="0" noProof="0">
              <a:ln>
                <a:noFill/>
              </a:ln>
              <a:solidFill>
                <a:prstClr val="black"/>
              </a:solidFill>
              <a:effectLst/>
              <a:uLnTx/>
              <a:uFillTx/>
              <a:latin typeface="-apple-system"/>
              <a:ea typeface="+mn-ea"/>
              <a:cs typeface="+mn-cs"/>
            </a:endParaRPr>
          </a:p>
        </p:txBody>
      </p:sp>
      <p:sp>
        <p:nvSpPr>
          <p:cNvPr id="278" name="Retângulo 277">
            <a:extLst>
              <a:ext uri="{FF2B5EF4-FFF2-40B4-BE49-F238E27FC236}">
                <a16:creationId xmlns:a16="http://schemas.microsoft.com/office/drawing/2014/main" id="{CAD7A530-F922-B880-054A-1460B982099B}"/>
              </a:ext>
            </a:extLst>
          </p:cNvPr>
          <p:cNvSpPr/>
          <p:nvPr/>
        </p:nvSpPr>
        <p:spPr>
          <a:xfrm>
            <a:off x="7439298" y="1374354"/>
            <a:ext cx="338877" cy="272768"/>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79" name="Conexão reta unidirecional 278">
            <a:extLst>
              <a:ext uri="{FF2B5EF4-FFF2-40B4-BE49-F238E27FC236}">
                <a16:creationId xmlns:a16="http://schemas.microsoft.com/office/drawing/2014/main" id="{E120A218-D17E-8D94-881F-19A581DD9A97}"/>
              </a:ext>
            </a:extLst>
          </p:cNvPr>
          <p:cNvCxnSpPr>
            <a:cxnSpLocks/>
          </p:cNvCxnSpPr>
          <p:nvPr/>
        </p:nvCxnSpPr>
        <p:spPr>
          <a:xfrm flipV="1">
            <a:off x="8298448" y="1654074"/>
            <a:ext cx="0" cy="542402"/>
          </a:xfrm>
          <a:prstGeom prst="straightConnector1">
            <a:avLst/>
          </a:prstGeom>
          <a:noFill/>
          <a:ln w="12700" cap="flat" cmpd="sng" algn="ctr">
            <a:solidFill>
              <a:sysClr val="windowText" lastClr="000000"/>
            </a:solidFill>
            <a:prstDash val="solid"/>
            <a:miter lim="800000"/>
            <a:tailEnd type="triangle"/>
          </a:ln>
          <a:effectLst/>
        </p:spPr>
      </p:cxnSp>
      <p:grpSp>
        <p:nvGrpSpPr>
          <p:cNvPr id="280" name="Agrupar 279">
            <a:extLst>
              <a:ext uri="{FF2B5EF4-FFF2-40B4-BE49-F238E27FC236}">
                <a16:creationId xmlns:a16="http://schemas.microsoft.com/office/drawing/2014/main" id="{523E21DB-E375-6BBF-73F8-2BF41004D7C1}"/>
              </a:ext>
            </a:extLst>
          </p:cNvPr>
          <p:cNvGrpSpPr/>
          <p:nvPr/>
        </p:nvGrpSpPr>
        <p:grpSpPr>
          <a:xfrm>
            <a:off x="8131470" y="2351987"/>
            <a:ext cx="242201" cy="254502"/>
            <a:chOff x="6574526" y="2324395"/>
            <a:chExt cx="516837" cy="254502"/>
          </a:xfrm>
          <a:solidFill>
            <a:sysClr val="window" lastClr="FFFFFF"/>
          </a:solidFill>
        </p:grpSpPr>
        <p:grpSp>
          <p:nvGrpSpPr>
            <p:cNvPr id="281" name="Agrupar 280">
              <a:extLst>
                <a:ext uri="{FF2B5EF4-FFF2-40B4-BE49-F238E27FC236}">
                  <a16:creationId xmlns:a16="http://schemas.microsoft.com/office/drawing/2014/main" id="{36D24471-636D-8FD9-F04C-A1DD59366B15}"/>
                </a:ext>
              </a:extLst>
            </p:cNvPr>
            <p:cNvGrpSpPr/>
            <p:nvPr/>
          </p:nvGrpSpPr>
          <p:grpSpPr>
            <a:xfrm>
              <a:off x="6574526" y="2470792"/>
              <a:ext cx="516837" cy="108105"/>
              <a:chOff x="6574526" y="2470792"/>
              <a:chExt cx="516837" cy="108105"/>
            </a:xfrm>
            <a:grpFill/>
          </p:grpSpPr>
          <p:cxnSp>
            <p:nvCxnSpPr>
              <p:cNvPr id="283" name="Conexão reta 282">
                <a:extLst>
                  <a:ext uri="{FF2B5EF4-FFF2-40B4-BE49-F238E27FC236}">
                    <a16:creationId xmlns:a16="http://schemas.microsoft.com/office/drawing/2014/main" id="{B5861EE9-4C62-08B3-1286-FF33D41B6E11}"/>
                  </a:ext>
                </a:extLst>
              </p:cNvPr>
              <p:cNvCxnSpPr>
                <a:cxnSpLocks/>
              </p:cNvCxnSpPr>
              <p:nvPr/>
            </p:nvCxnSpPr>
            <p:spPr>
              <a:xfrm flipV="1">
                <a:off x="7088982" y="2470792"/>
                <a:ext cx="0" cy="108105"/>
              </a:xfrm>
              <a:prstGeom prst="line">
                <a:avLst/>
              </a:prstGeom>
              <a:grpFill/>
              <a:ln w="12700" cap="flat" cmpd="sng" algn="ctr">
                <a:solidFill>
                  <a:sysClr val="windowText" lastClr="000000"/>
                </a:solidFill>
                <a:prstDash val="solid"/>
                <a:miter lim="800000"/>
              </a:ln>
              <a:effectLst/>
            </p:spPr>
          </p:cxnSp>
          <p:cxnSp>
            <p:nvCxnSpPr>
              <p:cNvPr id="284" name="Conexão reta 283">
                <a:extLst>
                  <a:ext uri="{FF2B5EF4-FFF2-40B4-BE49-F238E27FC236}">
                    <a16:creationId xmlns:a16="http://schemas.microsoft.com/office/drawing/2014/main" id="{12A1FCE7-19E4-28AD-4AF4-ECDD18C44D8E}"/>
                  </a:ext>
                </a:extLst>
              </p:cNvPr>
              <p:cNvCxnSpPr>
                <a:cxnSpLocks/>
              </p:cNvCxnSpPr>
              <p:nvPr/>
            </p:nvCxnSpPr>
            <p:spPr>
              <a:xfrm>
                <a:off x="6574526" y="2477492"/>
                <a:ext cx="516837" cy="0"/>
              </a:xfrm>
              <a:prstGeom prst="line">
                <a:avLst/>
              </a:prstGeom>
              <a:grpFill/>
              <a:ln w="12700" cap="flat" cmpd="sng" algn="ctr">
                <a:solidFill>
                  <a:sysClr val="windowText" lastClr="000000"/>
                </a:solidFill>
                <a:prstDash val="solid"/>
                <a:miter lim="800000"/>
              </a:ln>
              <a:effectLst/>
            </p:spPr>
          </p:cxnSp>
        </p:grpSp>
        <p:cxnSp>
          <p:nvCxnSpPr>
            <p:cNvPr id="282" name="Conexão reta unidirecional 281">
              <a:extLst>
                <a:ext uri="{FF2B5EF4-FFF2-40B4-BE49-F238E27FC236}">
                  <a16:creationId xmlns:a16="http://schemas.microsoft.com/office/drawing/2014/main" id="{A27FDA30-F70B-67EB-9D67-07B5E72D62DB}"/>
                </a:ext>
              </a:extLst>
            </p:cNvPr>
            <p:cNvCxnSpPr>
              <a:cxnSpLocks/>
            </p:cNvCxnSpPr>
            <p:nvPr/>
          </p:nvCxnSpPr>
          <p:spPr>
            <a:xfrm flipV="1">
              <a:off x="6579288" y="2324395"/>
              <a:ext cx="0" cy="155478"/>
            </a:xfrm>
            <a:prstGeom prst="straightConnector1">
              <a:avLst/>
            </a:prstGeom>
            <a:grpFill/>
            <a:ln w="12700" cap="flat" cmpd="sng" algn="ctr">
              <a:solidFill>
                <a:sysClr val="windowText" lastClr="000000"/>
              </a:solidFill>
              <a:prstDash val="solid"/>
              <a:miter lim="800000"/>
              <a:tailEnd type="triangle"/>
            </a:ln>
            <a:effectLst/>
          </p:spPr>
        </p:cxnSp>
      </p:grpSp>
      <p:sp>
        <p:nvSpPr>
          <p:cNvPr id="285" name="Retângulo: Cantos Arredondados 286">
            <a:extLst>
              <a:ext uri="{FF2B5EF4-FFF2-40B4-BE49-F238E27FC236}">
                <a16:creationId xmlns:a16="http://schemas.microsoft.com/office/drawing/2014/main" id="{EAED19DE-8EC3-18AC-4B2E-AC4F802406CF}"/>
              </a:ext>
            </a:extLst>
          </p:cNvPr>
          <p:cNvSpPr/>
          <p:nvPr/>
        </p:nvSpPr>
        <p:spPr>
          <a:xfrm>
            <a:off x="8054163" y="2606746"/>
            <a:ext cx="413439" cy="45208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100" b="0" i="0" u="none" strike="noStrike" kern="0" cap="none" spc="0" normalizeH="0" baseline="0" noProof="0">
              <a:ln>
                <a:noFill/>
              </a:ln>
              <a:solidFill>
                <a:prstClr val="black"/>
              </a:solidFill>
              <a:effectLst/>
              <a:uLnTx/>
              <a:uFillTx/>
              <a:latin typeface="-apple-system"/>
              <a:ea typeface="+mn-ea"/>
              <a:cs typeface="+mn-cs"/>
            </a:endParaRPr>
          </a:p>
        </p:txBody>
      </p:sp>
      <p:cxnSp>
        <p:nvCxnSpPr>
          <p:cNvPr id="286" name="Conexão reta unidirecional 287">
            <a:extLst>
              <a:ext uri="{FF2B5EF4-FFF2-40B4-BE49-F238E27FC236}">
                <a16:creationId xmlns:a16="http://schemas.microsoft.com/office/drawing/2014/main" id="{32F23E82-29B8-7A57-3752-9D21854D0454}"/>
              </a:ext>
            </a:extLst>
          </p:cNvPr>
          <p:cNvCxnSpPr>
            <a:cxnSpLocks/>
          </p:cNvCxnSpPr>
          <p:nvPr/>
        </p:nvCxnSpPr>
        <p:spPr>
          <a:xfrm flipV="1">
            <a:off x="8226216" y="3058826"/>
            <a:ext cx="0" cy="542402"/>
          </a:xfrm>
          <a:prstGeom prst="straightConnector1">
            <a:avLst/>
          </a:prstGeom>
          <a:noFill/>
          <a:ln w="12700" cap="flat" cmpd="sng" algn="ctr">
            <a:solidFill>
              <a:sysClr val="windowText" lastClr="000000"/>
            </a:solidFill>
            <a:prstDash val="solid"/>
            <a:miter lim="800000"/>
            <a:tailEnd type="triangle"/>
          </a:ln>
          <a:effectLst/>
        </p:spPr>
      </p:cxnSp>
      <p:sp>
        <p:nvSpPr>
          <p:cNvPr id="287" name="Retângulo 286">
            <a:extLst>
              <a:ext uri="{FF2B5EF4-FFF2-40B4-BE49-F238E27FC236}">
                <a16:creationId xmlns:a16="http://schemas.microsoft.com/office/drawing/2014/main" id="{EC441CCD-681C-C812-E2D3-AF8041B233D3}"/>
              </a:ext>
            </a:extLst>
          </p:cNvPr>
          <p:cNvSpPr/>
          <p:nvPr/>
        </p:nvSpPr>
        <p:spPr>
          <a:xfrm>
            <a:off x="8068515" y="3328460"/>
            <a:ext cx="338877" cy="272768"/>
          </a:xfrm>
          <a:prstGeom prst="rect">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8" name="Retângulo: Cantos Arredondados 291">
            <a:extLst>
              <a:ext uri="{FF2B5EF4-FFF2-40B4-BE49-F238E27FC236}">
                <a16:creationId xmlns:a16="http://schemas.microsoft.com/office/drawing/2014/main" id="{395A727C-A060-DFBB-1BDD-973417951EF1}"/>
              </a:ext>
            </a:extLst>
          </p:cNvPr>
          <p:cNvSpPr/>
          <p:nvPr/>
        </p:nvSpPr>
        <p:spPr>
          <a:xfrm>
            <a:off x="8054164" y="1902984"/>
            <a:ext cx="413438" cy="45208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100" b="0" i="0" u="none" strike="noStrike" kern="0" cap="none" spc="0" normalizeH="0" baseline="0" noProof="0">
              <a:ln>
                <a:noFill/>
              </a:ln>
              <a:solidFill>
                <a:prstClr val="black"/>
              </a:solidFill>
              <a:effectLst/>
              <a:uLnTx/>
              <a:uFillTx/>
              <a:latin typeface="-apple-system"/>
              <a:ea typeface="+mn-ea"/>
              <a:cs typeface="+mn-cs"/>
            </a:endParaRPr>
          </a:p>
        </p:txBody>
      </p:sp>
      <p:sp>
        <p:nvSpPr>
          <p:cNvPr id="289" name="Retângulo 288">
            <a:extLst>
              <a:ext uri="{FF2B5EF4-FFF2-40B4-BE49-F238E27FC236}">
                <a16:creationId xmlns:a16="http://schemas.microsoft.com/office/drawing/2014/main" id="{B80F4C95-044E-4D90-80FC-BDFA63A08E48}"/>
              </a:ext>
            </a:extLst>
          </p:cNvPr>
          <p:cNvSpPr/>
          <p:nvPr/>
        </p:nvSpPr>
        <p:spPr>
          <a:xfrm>
            <a:off x="8131470" y="1374354"/>
            <a:ext cx="338877" cy="272768"/>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90" name="Conexão reta unidirecional 293">
            <a:extLst>
              <a:ext uri="{FF2B5EF4-FFF2-40B4-BE49-F238E27FC236}">
                <a16:creationId xmlns:a16="http://schemas.microsoft.com/office/drawing/2014/main" id="{E004D144-490D-8F4B-1F1E-6C925754F65A}"/>
              </a:ext>
            </a:extLst>
          </p:cNvPr>
          <p:cNvCxnSpPr>
            <a:cxnSpLocks/>
          </p:cNvCxnSpPr>
          <p:nvPr/>
        </p:nvCxnSpPr>
        <p:spPr>
          <a:xfrm rot="16200000" flipV="1">
            <a:off x="3461746" y="3858524"/>
            <a:ext cx="380856" cy="588"/>
          </a:xfrm>
          <a:prstGeom prst="straightConnector1">
            <a:avLst/>
          </a:prstGeom>
          <a:noFill/>
          <a:ln w="12700" cap="flat" cmpd="sng" algn="ctr">
            <a:solidFill>
              <a:sysClr val="windowText" lastClr="000000"/>
            </a:solidFill>
            <a:prstDash val="solid"/>
            <a:miter lim="800000"/>
            <a:tailEnd type="triangle"/>
          </a:ln>
          <a:effectLst/>
        </p:spPr>
      </p:cxnSp>
      <p:sp>
        <p:nvSpPr>
          <p:cNvPr id="291" name="CaixaDeTexto 290">
            <a:extLst>
              <a:ext uri="{FF2B5EF4-FFF2-40B4-BE49-F238E27FC236}">
                <a16:creationId xmlns:a16="http://schemas.microsoft.com/office/drawing/2014/main" id="{08392312-A016-9B04-4211-A6EE4024C4E3}"/>
              </a:ext>
            </a:extLst>
          </p:cNvPr>
          <p:cNvSpPr txBox="1"/>
          <p:nvPr/>
        </p:nvSpPr>
        <p:spPr>
          <a:xfrm>
            <a:off x="4883776" y="2616932"/>
            <a:ext cx="388620" cy="338554"/>
          </a:xfrm>
          <a:prstGeom prst="rect">
            <a:avLst/>
          </a:prstGeom>
          <a:noFill/>
        </p:spPr>
        <p:txBody>
          <a:bodyPr wrap="square">
            <a:spAutoFit/>
          </a:bodyPr>
          <a:lstStyle/>
          <a:p>
            <a:pPr algn="ctr">
              <a:defRPr/>
            </a:pPr>
            <a:r>
              <a:rPr lang="pt-PT" sz="1600">
                <a:solidFill>
                  <a:prstClr val="black"/>
                </a:solidFill>
                <a:latin typeface="-apple-system"/>
              </a:rPr>
              <a:t>…</a:t>
            </a:r>
          </a:p>
        </p:txBody>
      </p:sp>
      <p:sp>
        <p:nvSpPr>
          <p:cNvPr id="292" name="CaixaDeTexto 291">
            <a:extLst>
              <a:ext uri="{FF2B5EF4-FFF2-40B4-BE49-F238E27FC236}">
                <a16:creationId xmlns:a16="http://schemas.microsoft.com/office/drawing/2014/main" id="{73FC9222-CE05-68EC-68AA-17B55A89742B}"/>
              </a:ext>
            </a:extLst>
          </p:cNvPr>
          <p:cNvSpPr txBox="1"/>
          <p:nvPr/>
        </p:nvSpPr>
        <p:spPr>
          <a:xfrm>
            <a:off x="6867380" y="2616932"/>
            <a:ext cx="388620" cy="338554"/>
          </a:xfrm>
          <a:prstGeom prst="rect">
            <a:avLst/>
          </a:prstGeom>
          <a:noFill/>
        </p:spPr>
        <p:txBody>
          <a:bodyPr wrap="square">
            <a:spAutoFit/>
          </a:bodyPr>
          <a:lstStyle/>
          <a:p>
            <a:pPr algn="ctr">
              <a:defRPr/>
            </a:pPr>
            <a:r>
              <a:rPr lang="pt-PT" sz="1600">
                <a:solidFill>
                  <a:prstClr val="black"/>
                </a:solidFill>
                <a:latin typeface="-apple-system"/>
              </a:rPr>
              <a:t>…</a:t>
            </a:r>
          </a:p>
        </p:txBody>
      </p:sp>
      <p:sp>
        <p:nvSpPr>
          <p:cNvPr id="293" name="CaixaDeTexto 292">
            <a:extLst>
              <a:ext uri="{FF2B5EF4-FFF2-40B4-BE49-F238E27FC236}">
                <a16:creationId xmlns:a16="http://schemas.microsoft.com/office/drawing/2014/main" id="{A4400D0C-D3A3-E266-D7DF-316D16F793EC}"/>
              </a:ext>
            </a:extLst>
          </p:cNvPr>
          <p:cNvSpPr txBox="1"/>
          <p:nvPr/>
        </p:nvSpPr>
        <p:spPr>
          <a:xfrm>
            <a:off x="4915792" y="1906147"/>
            <a:ext cx="388620" cy="338554"/>
          </a:xfrm>
          <a:prstGeom prst="rect">
            <a:avLst/>
          </a:prstGeom>
          <a:noFill/>
        </p:spPr>
        <p:txBody>
          <a:bodyPr wrap="square">
            <a:spAutoFit/>
          </a:bodyPr>
          <a:lstStyle/>
          <a:p>
            <a:pPr algn="ctr">
              <a:defRPr/>
            </a:pPr>
            <a:r>
              <a:rPr lang="pt-PT" sz="1600">
                <a:solidFill>
                  <a:prstClr val="black"/>
                </a:solidFill>
                <a:latin typeface="-apple-system"/>
              </a:rPr>
              <a:t>…</a:t>
            </a:r>
          </a:p>
        </p:txBody>
      </p:sp>
      <p:sp>
        <p:nvSpPr>
          <p:cNvPr id="294" name="CaixaDeTexto 293">
            <a:extLst>
              <a:ext uri="{FF2B5EF4-FFF2-40B4-BE49-F238E27FC236}">
                <a16:creationId xmlns:a16="http://schemas.microsoft.com/office/drawing/2014/main" id="{DA318743-0486-0D37-A7DF-26ABC34574D8}"/>
              </a:ext>
            </a:extLst>
          </p:cNvPr>
          <p:cNvSpPr txBox="1"/>
          <p:nvPr/>
        </p:nvSpPr>
        <p:spPr>
          <a:xfrm>
            <a:off x="6858194" y="1918289"/>
            <a:ext cx="388620" cy="338554"/>
          </a:xfrm>
          <a:prstGeom prst="rect">
            <a:avLst/>
          </a:prstGeom>
          <a:noFill/>
        </p:spPr>
        <p:txBody>
          <a:bodyPr wrap="square">
            <a:spAutoFit/>
          </a:bodyPr>
          <a:lstStyle/>
          <a:p>
            <a:pPr algn="ctr">
              <a:defRPr/>
            </a:pPr>
            <a:r>
              <a:rPr lang="pt-PT" sz="1600">
                <a:solidFill>
                  <a:prstClr val="black"/>
                </a:solidFill>
                <a:latin typeface="-apple-system"/>
              </a:rPr>
              <a:t>…</a:t>
            </a:r>
          </a:p>
        </p:txBody>
      </p:sp>
      <p:sp>
        <p:nvSpPr>
          <p:cNvPr id="295" name="Retângulo 294">
            <a:extLst>
              <a:ext uri="{FF2B5EF4-FFF2-40B4-BE49-F238E27FC236}">
                <a16:creationId xmlns:a16="http://schemas.microsoft.com/office/drawing/2014/main" id="{BA84A26F-0447-8D6A-3005-DDEDDA22602B}"/>
              </a:ext>
            </a:extLst>
          </p:cNvPr>
          <p:cNvSpPr/>
          <p:nvPr/>
        </p:nvSpPr>
        <p:spPr>
          <a:xfrm>
            <a:off x="3293037" y="1286546"/>
            <a:ext cx="5300428" cy="2362854"/>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6" name="Retângulo 295">
            <a:extLst>
              <a:ext uri="{FF2B5EF4-FFF2-40B4-BE49-F238E27FC236}">
                <a16:creationId xmlns:a16="http://schemas.microsoft.com/office/drawing/2014/main" id="{87FB3C16-E12F-BA9B-3EF6-43FF68AD9AA5}"/>
              </a:ext>
            </a:extLst>
          </p:cNvPr>
          <p:cNvSpPr/>
          <p:nvPr/>
        </p:nvSpPr>
        <p:spPr>
          <a:xfrm>
            <a:off x="3318437" y="3929167"/>
            <a:ext cx="5245043" cy="557988"/>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7" name="Retângulo 296">
            <a:extLst>
              <a:ext uri="{FF2B5EF4-FFF2-40B4-BE49-F238E27FC236}">
                <a16:creationId xmlns:a16="http://schemas.microsoft.com/office/drawing/2014/main" id="{FCF631B5-E59D-6F13-1747-ABF407CF195E}"/>
              </a:ext>
            </a:extLst>
          </p:cNvPr>
          <p:cNvSpPr/>
          <p:nvPr/>
        </p:nvSpPr>
        <p:spPr>
          <a:xfrm>
            <a:off x="3320125" y="4925492"/>
            <a:ext cx="5245043" cy="557988"/>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8" name="Retângulo 297">
            <a:extLst>
              <a:ext uri="{FF2B5EF4-FFF2-40B4-BE49-F238E27FC236}">
                <a16:creationId xmlns:a16="http://schemas.microsoft.com/office/drawing/2014/main" id="{AC9BE0B0-E2C0-EFC2-F80C-EFC882829CBF}"/>
              </a:ext>
            </a:extLst>
          </p:cNvPr>
          <p:cNvSpPr/>
          <p:nvPr/>
        </p:nvSpPr>
        <p:spPr>
          <a:xfrm>
            <a:off x="2074814" y="922215"/>
            <a:ext cx="6705861" cy="5667554"/>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99" name="Tabela 298">
            <a:extLst>
              <a:ext uri="{FF2B5EF4-FFF2-40B4-BE49-F238E27FC236}">
                <a16:creationId xmlns:a16="http://schemas.microsoft.com/office/drawing/2014/main" id="{7EB98B59-9104-AA8E-8774-FBCAABF7718E}"/>
              </a:ext>
            </a:extLst>
          </p:cNvPr>
          <p:cNvGraphicFramePr>
            <a:graphicFrameLocks noGrp="1"/>
          </p:cNvGraphicFramePr>
          <p:nvPr>
            <p:extLst>
              <p:ext uri="{D42A27DB-BD31-4B8C-83A1-F6EECF244321}">
                <p14:modId xmlns:p14="http://schemas.microsoft.com/office/powerpoint/2010/main" val="598871168"/>
              </p:ext>
            </p:extLst>
          </p:nvPr>
        </p:nvGraphicFramePr>
        <p:xfrm>
          <a:off x="3896646" y="6351948"/>
          <a:ext cx="263148" cy="167640"/>
        </p:xfrm>
        <a:graphic>
          <a:graphicData uri="http://schemas.openxmlformats.org/drawingml/2006/table">
            <a:tbl>
              <a:tblPr firstRow="1" bandRow="1"/>
              <a:tblGrid>
                <a:gridCol w="263148">
                  <a:extLst>
                    <a:ext uri="{9D8B030D-6E8A-4147-A177-3AD203B41FA5}">
                      <a16:colId xmlns:a16="http://schemas.microsoft.com/office/drawing/2014/main" val="3662406651"/>
                    </a:ext>
                  </a:extLst>
                </a:gridCol>
              </a:tblGrid>
              <a:tr h="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pt-PT" sz="50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F9A8F"/>
                    </a:solidFill>
                  </a:tcPr>
                </a:tc>
                <a:extLst>
                  <a:ext uri="{0D108BD9-81ED-4DB2-BD59-A6C34878D82A}">
                    <a16:rowId xmlns:a16="http://schemas.microsoft.com/office/drawing/2014/main" val="998107299"/>
                  </a:ext>
                </a:extLst>
              </a:tr>
            </a:tbl>
          </a:graphicData>
        </a:graphic>
      </p:graphicFrame>
      <p:sp>
        <p:nvSpPr>
          <p:cNvPr id="300" name="CaixaDeTexto 299">
            <a:extLst>
              <a:ext uri="{FF2B5EF4-FFF2-40B4-BE49-F238E27FC236}">
                <a16:creationId xmlns:a16="http://schemas.microsoft.com/office/drawing/2014/main" id="{91F9326F-DFC3-C7F6-0145-51F3FB35BC5A}"/>
              </a:ext>
            </a:extLst>
          </p:cNvPr>
          <p:cNvSpPr txBox="1"/>
          <p:nvPr/>
        </p:nvSpPr>
        <p:spPr>
          <a:xfrm>
            <a:off x="4163674" y="6281880"/>
            <a:ext cx="1066434" cy="307777"/>
          </a:xfrm>
          <a:prstGeom prst="rect">
            <a:avLst/>
          </a:prstGeom>
          <a:noFill/>
        </p:spPr>
        <p:txBody>
          <a:bodyPr wrap="square" rtlCol="0">
            <a:spAutoFit/>
          </a:bodyPr>
          <a:lstStyle/>
          <a:p>
            <a:r>
              <a:rPr lang="pt-PT" sz="1400" err="1">
                <a:solidFill>
                  <a:prstClr val="black"/>
                </a:solidFill>
                <a:latin typeface="-apple-system"/>
              </a:rPr>
              <a:t>Train</a:t>
            </a:r>
            <a:r>
              <a:rPr lang="pt-PT" sz="1400">
                <a:solidFill>
                  <a:prstClr val="black"/>
                </a:solidFill>
                <a:latin typeface="-apple-system"/>
              </a:rPr>
              <a:t> data</a:t>
            </a:r>
          </a:p>
        </p:txBody>
      </p:sp>
      <p:graphicFrame>
        <p:nvGraphicFramePr>
          <p:cNvPr id="301" name="Tabela 300">
            <a:extLst>
              <a:ext uri="{FF2B5EF4-FFF2-40B4-BE49-F238E27FC236}">
                <a16:creationId xmlns:a16="http://schemas.microsoft.com/office/drawing/2014/main" id="{E01AF791-5A4C-F29F-1966-AB644DB97D6E}"/>
              </a:ext>
            </a:extLst>
          </p:cNvPr>
          <p:cNvGraphicFramePr>
            <a:graphicFrameLocks noGrp="1"/>
          </p:cNvGraphicFramePr>
          <p:nvPr>
            <p:extLst>
              <p:ext uri="{D42A27DB-BD31-4B8C-83A1-F6EECF244321}">
                <p14:modId xmlns:p14="http://schemas.microsoft.com/office/powerpoint/2010/main" val="894768922"/>
              </p:ext>
            </p:extLst>
          </p:nvPr>
        </p:nvGraphicFramePr>
        <p:xfrm>
          <a:off x="5256959" y="6351948"/>
          <a:ext cx="263148" cy="167640"/>
        </p:xfrm>
        <a:graphic>
          <a:graphicData uri="http://schemas.openxmlformats.org/drawingml/2006/table">
            <a:tbl>
              <a:tblPr firstRow="1" bandRow="1"/>
              <a:tblGrid>
                <a:gridCol w="263148">
                  <a:extLst>
                    <a:ext uri="{9D8B030D-6E8A-4147-A177-3AD203B41FA5}">
                      <a16:colId xmlns:a16="http://schemas.microsoft.com/office/drawing/2014/main" val="3662406651"/>
                    </a:ext>
                  </a:extLst>
                </a:gridCol>
              </a:tblGrid>
              <a:tr h="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pt-PT" sz="50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3D78B5"/>
                    </a:solidFill>
                  </a:tcPr>
                </a:tc>
                <a:extLst>
                  <a:ext uri="{0D108BD9-81ED-4DB2-BD59-A6C34878D82A}">
                    <a16:rowId xmlns:a16="http://schemas.microsoft.com/office/drawing/2014/main" val="998107299"/>
                  </a:ext>
                </a:extLst>
              </a:tr>
            </a:tbl>
          </a:graphicData>
        </a:graphic>
      </p:graphicFrame>
      <p:sp>
        <p:nvSpPr>
          <p:cNvPr id="302" name="CaixaDeTexto 301">
            <a:extLst>
              <a:ext uri="{FF2B5EF4-FFF2-40B4-BE49-F238E27FC236}">
                <a16:creationId xmlns:a16="http://schemas.microsoft.com/office/drawing/2014/main" id="{B2E29910-3DA8-A40F-D6C3-4F38A1E73122}"/>
              </a:ext>
            </a:extLst>
          </p:cNvPr>
          <p:cNvSpPr txBox="1"/>
          <p:nvPr/>
        </p:nvSpPr>
        <p:spPr>
          <a:xfrm>
            <a:off x="5523987" y="6281880"/>
            <a:ext cx="1295400" cy="307777"/>
          </a:xfrm>
          <a:prstGeom prst="rect">
            <a:avLst/>
          </a:prstGeom>
          <a:noFill/>
        </p:spPr>
        <p:txBody>
          <a:bodyPr wrap="square" rtlCol="0">
            <a:spAutoFit/>
          </a:bodyPr>
          <a:lstStyle/>
          <a:p>
            <a:r>
              <a:rPr lang="pt-PT" sz="1400" err="1">
                <a:solidFill>
                  <a:prstClr val="black"/>
                </a:solidFill>
                <a:latin typeface="-apple-system"/>
              </a:rPr>
              <a:t>Validation</a:t>
            </a:r>
            <a:r>
              <a:rPr lang="pt-PT" sz="1400">
                <a:solidFill>
                  <a:prstClr val="black"/>
                </a:solidFill>
                <a:latin typeface="-apple-system"/>
              </a:rPr>
              <a:t> data</a:t>
            </a:r>
          </a:p>
        </p:txBody>
      </p:sp>
      <p:graphicFrame>
        <p:nvGraphicFramePr>
          <p:cNvPr id="303" name="Tabela 302">
            <a:extLst>
              <a:ext uri="{FF2B5EF4-FFF2-40B4-BE49-F238E27FC236}">
                <a16:creationId xmlns:a16="http://schemas.microsoft.com/office/drawing/2014/main" id="{9A8989CA-BC15-5B2C-4560-24D8D53C68D4}"/>
              </a:ext>
            </a:extLst>
          </p:cNvPr>
          <p:cNvGraphicFramePr>
            <a:graphicFrameLocks noGrp="1"/>
          </p:cNvGraphicFramePr>
          <p:nvPr>
            <p:extLst>
              <p:ext uri="{D42A27DB-BD31-4B8C-83A1-F6EECF244321}">
                <p14:modId xmlns:p14="http://schemas.microsoft.com/office/powerpoint/2010/main" val="2657338714"/>
              </p:ext>
            </p:extLst>
          </p:nvPr>
        </p:nvGraphicFramePr>
        <p:xfrm>
          <a:off x="6952339" y="6351947"/>
          <a:ext cx="263148" cy="167640"/>
        </p:xfrm>
        <a:graphic>
          <a:graphicData uri="http://schemas.openxmlformats.org/drawingml/2006/table">
            <a:tbl>
              <a:tblPr firstRow="1" bandRow="1"/>
              <a:tblGrid>
                <a:gridCol w="263148">
                  <a:extLst>
                    <a:ext uri="{9D8B030D-6E8A-4147-A177-3AD203B41FA5}">
                      <a16:colId xmlns:a16="http://schemas.microsoft.com/office/drawing/2014/main" val="3662406651"/>
                    </a:ext>
                  </a:extLst>
                </a:gridCol>
              </a:tblGrid>
              <a:tr h="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pt-PT" sz="500" dirty="0"/>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95299"/>
                    </a:solidFill>
                  </a:tcPr>
                </a:tc>
                <a:extLst>
                  <a:ext uri="{0D108BD9-81ED-4DB2-BD59-A6C34878D82A}">
                    <a16:rowId xmlns:a16="http://schemas.microsoft.com/office/drawing/2014/main" val="998107299"/>
                  </a:ext>
                </a:extLst>
              </a:tr>
            </a:tbl>
          </a:graphicData>
        </a:graphic>
      </p:graphicFrame>
      <p:sp>
        <p:nvSpPr>
          <p:cNvPr id="304" name="CaixaDeTexto 303">
            <a:extLst>
              <a:ext uri="{FF2B5EF4-FFF2-40B4-BE49-F238E27FC236}">
                <a16:creationId xmlns:a16="http://schemas.microsoft.com/office/drawing/2014/main" id="{574743D3-D294-CB9C-A8F9-A229263C790D}"/>
              </a:ext>
            </a:extLst>
          </p:cNvPr>
          <p:cNvSpPr txBox="1"/>
          <p:nvPr/>
        </p:nvSpPr>
        <p:spPr>
          <a:xfrm>
            <a:off x="7219367" y="6281879"/>
            <a:ext cx="839740" cy="307777"/>
          </a:xfrm>
          <a:prstGeom prst="rect">
            <a:avLst/>
          </a:prstGeom>
          <a:noFill/>
        </p:spPr>
        <p:txBody>
          <a:bodyPr wrap="square" rtlCol="0">
            <a:spAutoFit/>
          </a:bodyPr>
          <a:lstStyle/>
          <a:p>
            <a:r>
              <a:rPr lang="pt-PT" sz="1400" err="1">
                <a:solidFill>
                  <a:prstClr val="black"/>
                </a:solidFill>
                <a:latin typeface="-apple-system"/>
              </a:rPr>
              <a:t>Test</a:t>
            </a:r>
            <a:r>
              <a:rPr lang="pt-PT" sz="1400">
                <a:solidFill>
                  <a:prstClr val="black"/>
                </a:solidFill>
                <a:latin typeface="-apple-system"/>
              </a:rPr>
              <a:t> data</a:t>
            </a:r>
          </a:p>
        </p:txBody>
      </p:sp>
      <p:graphicFrame>
        <p:nvGraphicFramePr>
          <p:cNvPr id="305" name="Tabela 304">
            <a:extLst>
              <a:ext uri="{FF2B5EF4-FFF2-40B4-BE49-F238E27FC236}">
                <a16:creationId xmlns:a16="http://schemas.microsoft.com/office/drawing/2014/main" id="{FF535F2F-FBBC-5E8A-DF57-2001F54837F9}"/>
              </a:ext>
            </a:extLst>
          </p:cNvPr>
          <p:cNvGraphicFramePr>
            <a:graphicFrameLocks noGrp="1"/>
          </p:cNvGraphicFramePr>
          <p:nvPr>
            <p:extLst>
              <p:ext uri="{D42A27DB-BD31-4B8C-83A1-F6EECF244321}">
                <p14:modId xmlns:p14="http://schemas.microsoft.com/office/powerpoint/2010/main" val="672374499"/>
              </p:ext>
            </p:extLst>
          </p:nvPr>
        </p:nvGraphicFramePr>
        <p:xfrm>
          <a:off x="4033730" y="3973708"/>
          <a:ext cx="596200" cy="467360"/>
        </p:xfrm>
        <a:graphic>
          <a:graphicData uri="http://schemas.openxmlformats.org/drawingml/2006/table">
            <a:tbl>
              <a:tblPr firstRow="1" bandRow="1"/>
              <a:tblGrid>
                <a:gridCol w="596200">
                  <a:extLst>
                    <a:ext uri="{9D8B030D-6E8A-4147-A177-3AD203B41FA5}">
                      <a16:colId xmlns:a16="http://schemas.microsoft.com/office/drawing/2014/main" val="752626945"/>
                    </a:ext>
                  </a:extLst>
                </a:gridCol>
              </a:tblGrid>
              <a:tr h="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endParaRPr lang="pt-PT" sz="100" b="0" dirty="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4F9A8F"/>
                    </a:solidFill>
                  </a:tcPr>
                </a:tc>
                <a:extLst>
                  <a:ext uri="{0D108BD9-81ED-4DB2-BD59-A6C34878D82A}">
                    <a16:rowId xmlns:a16="http://schemas.microsoft.com/office/drawing/2014/main" val="995700538"/>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dirty="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4F9A8F"/>
                    </a:solidFill>
                  </a:tcPr>
                </a:tc>
                <a:extLst>
                  <a:ext uri="{0D108BD9-81ED-4DB2-BD59-A6C34878D82A}">
                    <a16:rowId xmlns:a16="http://schemas.microsoft.com/office/drawing/2014/main" val="2673611236"/>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dirty="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3D78B5"/>
                    </a:solidFill>
                  </a:tcPr>
                </a:tc>
                <a:extLst>
                  <a:ext uri="{0D108BD9-81ED-4DB2-BD59-A6C34878D82A}">
                    <a16:rowId xmlns:a16="http://schemas.microsoft.com/office/drawing/2014/main" val="3198738367"/>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dirty="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95299"/>
                    </a:solidFill>
                  </a:tcPr>
                </a:tc>
                <a:extLst>
                  <a:ext uri="{0D108BD9-81ED-4DB2-BD59-A6C34878D82A}">
                    <a16:rowId xmlns:a16="http://schemas.microsoft.com/office/drawing/2014/main" val="3735220295"/>
                  </a:ext>
                </a:extLst>
              </a:tr>
            </a:tbl>
          </a:graphicData>
        </a:graphic>
      </p:graphicFrame>
      <p:cxnSp>
        <p:nvCxnSpPr>
          <p:cNvPr id="306" name="Conexão reta unidirecional 294">
            <a:extLst>
              <a:ext uri="{FF2B5EF4-FFF2-40B4-BE49-F238E27FC236}">
                <a16:creationId xmlns:a16="http://schemas.microsoft.com/office/drawing/2014/main" id="{70D72E6D-F977-7B3A-D97B-70558935AB98}"/>
              </a:ext>
            </a:extLst>
          </p:cNvPr>
          <p:cNvCxnSpPr>
            <a:cxnSpLocks/>
          </p:cNvCxnSpPr>
          <p:nvPr/>
        </p:nvCxnSpPr>
        <p:spPr>
          <a:xfrm rot="16200000" flipV="1">
            <a:off x="4129155" y="3867828"/>
            <a:ext cx="380856" cy="588"/>
          </a:xfrm>
          <a:prstGeom prst="straightConnector1">
            <a:avLst/>
          </a:prstGeom>
          <a:noFill/>
          <a:ln w="12700" cap="flat" cmpd="sng" algn="ctr">
            <a:solidFill>
              <a:sysClr val="windowText" lastClr="000000"/>
            </a:solidFill>
            <a:prstDash val="solid"/>
            <a:miter lim="800000"/>
            <a:tailEnd type="triangle"/>
          </a:ln>
          <a:effectLst/>
        </p:spPr>
      </p:cxnSp>
      <p:graphicFrame>
        <p:nvGraphicFramePr>
          <p:cNvPr id="307" name="Tabela 306">
            <a:extLst>
              <a:ext uri="{FF2B5EF4-FFF2-40B4-BE49-F238E27FC236}">
                <a16:creationId xmlns:a16="http://schemas.microsoft.com/office/drawing/2014/main" id="{3E94FD02-32E7-897F-59F8-409000FDE57B}"/>
              </a:ext>
            </a:extLst>
          </p:cNvPr>
          <p:cNvGraphicFramePr>
            <a:graphicFrameLocks noGrp="1"/>
          </p:cNvGraphicFramePr>
          <p:nvPr>
            <p:extLst>
              <p:ext uri="{D42A27DB-BD31-4B8C-83A1-F6EECF244321}">
                <p14:modId xmlns:p14="http://schemas.microsoft.com/office/powerpoint/2010/main" val="1955631698"/>
              </p:ext>
            </p:extLst>
          </p:nvPr>
        </p:nvGraphicFramePr>
        <p:xfrm>
          <a:off x="5329260" y="3989703"/>
          <a:ext cx="596200" cy="467360"/>
        </p:xfrm>
        <a:graphic>
          <a:graphicData uri="http://schemas.openxmlformats.org/drawingml/2006/table">
            <a:tbl>
              <a:tblPr firstRow="1" bandRow="1"/>
              <a:tblGrid>
                <a:gridCol w="596200">
                  <a:extLst>
                    <a:ext uri="{9D8B030D-6E8A-4147-A177-3AD203B41FA5}">
                      <a16:colId xmlns:a16="http://schemas.microsoft.com/office/drawing/2014/main" val="752626945"/>
                    </a:ext>
                  </a:extLst>
                </a:gridCol>
              </a:tblGrid>
              <a:tr h="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endParaRPr lang="pt-PT" sz="100" b="0" dirty="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4F9A8F"/>
                    </a:solidFill>
                  </a:tcPr>
                </a:tc>
                <a:extLst>
                  <a:ext uri="{0D108BD9-81ED-4DB2-BD59-A6C34878D82A}">
                    <a16:rowId xmlns:a16="http://schemas.microsoft.com/office/drawing/2014/main" val="995700538"/>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dirty="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4F9A8F"/>
                    </a:solidFill>
                  </a:tcPr>
                </a:tc>
                <a:extLst>
                  <a:ext uri="{0D108BD9-81ED-4DB2-BD59-A6C34878D82A}">
                    <a16:rowId xmlns:a16="http://schemas.microsoft.com/office/drawing/2014/main" val="2673611236"/>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dirty="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3D78B5"/>
                    </a:solidFill>
                  </a:tcPr>
                </a:tc>
                <a:extLst>
                  <a:ext uri="{0D108BD9-81ED-4DB2-BD59-A6C34878D82A}">
                    <a16:rowId xmlns:a16="http://schemas.microsoft.com/office/drawing/2014/main" val="3198738367"/>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dirty="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95299"/>
                    </a:solidFill>
                  </a:tcPr>
                </a:tc>
                <a:extLst>
                  <a:ext uri="{0D108BD9-81ED-4DB2-BD59-A6C34878D82A}">
                    <a16:rowId xmlns:a16="http://schemas.microsoft.com/office/drawing/2014/main" val="3735220295"/>
                  </a:ext>
                </a:extLst>
              </a:tr>
            </a:tbl>
          </a:graphicData>
        </a:graphic>
      </p:graphicFrame>
      <p:cxnSp>
        <p:nvCxnSpPr>
          <p:cNvPr id="308" name="Conexão reta unidirecional 293">
            <a:extLst>
              <a:ext uri="{FF2B5EF4-FFF2-40B4-BE49-F238E27FC236}">
                <a16:creationId xmlns:a16="http://schemas.microsoft.com/office/drawing/2014/main" id="{D13FA36B-C098-94DE-B135-595A0A0ECC3A}"/>
              </a:ext>
            </a:extLst>
          </p:cNvPr>
          <p:cNvCxnSpPr>
            <a:cxnSpLocks/>
          </p:cNvCxnSpPr>
          <p:nvPr/>
        </p:nvCxnSpPr>
        <p:spPr>
          <a:xfrm rot="16200000" flipV="1">
            <a:off x="5427467" y="3873293"/>
            <a:ext cx="380856" cy="588"/>
          </a:xfrm>
          <a:prstGeom prst="straightConnector1">
            <a:avLst/>
          </a:prstGeom>
          <a:noFill/>
          <a:ln w="12700" cap="flat" cmpd="sng" algn="ctr">
            <a:solidFill>
              <a:sysClr val="windowText" lastClr="000000"/>
            </a:solidFill>
            <a:prstDash val="solid"/>
            <a:miter lim="800000"/>
            <a:tailEnd type="triangle"/>
          </a:ln>
          <a:effectLst/>
        </p:spPr>
      </p:cxnSp>
      <p:graphicFrame>
        <p:nvGraphicFramePr>
          <p:cNvPr id="309" name="Tabela 308">
            <a:extLst>
              <a:ext uri="{FF2B5EF4-FFF2-40B4-BE49-F238E27FC236}">
                <a16:creationId xmlns:a16="http://schemas.microsoft.com/office/drawing/2014/main" id="{211584AA-DBC3-9F26-AFD6-0399B425F74E}"/>
              </a:ext>
            </a:extLst>
          </p:cNvPr>
          <p:cNvGraphicFramePr>
            <a:graphicFrameLocks noGrp="1"/>
          </p:cNvGraphicFramePr>
          <p:nvPr>
            <p:extLst>
              <p:ext uri="{D42A27DB-BD31-4B8C-83A1-F6EECF244321}">
                <p14:modId xmlns:p14="http://schemas.microsoft.com/office/powerpoint/2010/main" val="2727346739"/>
              </p:ext>
            </p:extLst>
          </p:nvPr>
        </p:nvGraphicFramePr>
        <p:xfrm>
          <a:off x="5999451" y="3988477"/>
          <a:ext cx="596200" cy="467360"/>
        </p:xfrm>
        <a:graphic>
          <a:graphicData uri="http://schemas.openxmlformats.org/drawingml/2006/table">
            <a:tbl>
              <a:tblPr firstRow="1" bandRow="1"/>
              <a:tblGrid>
                <a:gridCol w="596200">
                  <a:extLst>
                    <a:ext uri="{9D8B030D-6E8A-4147-A177-3AD203B41FA5}">
                      <a16:colId xmlns:a16="http://schemas.microsoft.com/office/drawing/2014/main" val="752626945"/>
                    </a:ext>
                  </a:extLst>
                </a:gridCol>
              </a:tblGrid>
              <a:tr h="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endParaRPr lang="pt-PT" sz="100" b="0" dirty="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4F9A8F"/>
                    </a:solidFill>
                  </a:tcPr>
                </a:tc>
                <a:extLst>
                  <a:ext uri="{0D108BD9-81ED-4DB2-BD59-A6C34878D82A}">
                    <a16:rowId xmlns:a16="http://schemas.microsoft.com/office/drawing/2014/main" val="995700538"/>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dirty="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4F9A8F"/>
                    </a:solidFill>
                  </a:tcPr>
                </a:tc>
                <a:extLst>
                  <a:ext uri="{0D108BD9-81ED-4DB2-BD59-A6C34878D82A}">
                    <a16:rowId xmlns:a16="http://schemas.microsoft.com/office/drawing/2014/main" val="2673611236"/>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dirty="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3D78B5"/>
                    </a:solidFill>
                  </a:tcPr>
                </a:tc>
                <a:extLst>
                  <a:ext uri="{0D108BD9-81ED-4DB2-BD59-A6C34878D82A}">
                    <a16:rowId xmlns:a16="http://schemas.microsoft.com/office/drawing/2014/main" val="3198738367"/>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dirty="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95299"/>
                    </a:solidFill>
                  </a:tcPr>
                </a:tc>
                <a:extLst>
                  <a:ext uri="{0D108BD9-81ED-4DB2-BD59-A6C34878D82A}">
                    <a16:rowId xmlns:a16="http://schemas.microsoft.com/office/drawing/2014/main" val="3735220295"/>
                  </a:ext>
                </a:extLst>
              </a:tr>
            </a:tbl>
          </a:graphicData>
        </a:graphic>
      </p:graphicFrame>
      <p:cxnSp>
        <p:nvCxnSpPr>
          <p:cNvPr id="310" name="Conexão reta unidirecional 294">
            <a:extLst>
              <a:ext uri="{FF2B5EF4-FFF2-40B4-BE49-F238E27FC236}">
                <a16:creationId xmlns:a16="http://schemas.microsoft.com/office/drawing/2014/main" id="{3D157268-B5BD-4FCE-8C20-4971D1536B32}"/>
              </a:ext>
            </a:extLst>
          </p:cNvPr>
          <p:cNvCxnSpPr>
            <a:cxnSpLocks/>
          </p:cNvCxnSpPr>
          <p:nvPr/>
        </p:nvCxnSpPr>
        <p:spPr>
          <a:xfrm rot="16200000" flipV="1">
            <a:off x="6094876" y="3882597"/>
            <a:ext cx="380856" cy="588"/>
          </a:xfrm>
          <a:prstGeom prst="straightConnector1">
            <a:avLst/>
          </a:prstGeom>
          <a:noFill/>
          <a:ln w="12700" cap="flat" cmpd="sng" algn="ctr">
            <a:solidFill>
              <a:sysClr val="windowText" lastClr="000000"/>
            </a:solidFill>
            <a:prstDash val="solid"/>
            <a:miter lim="800000"/>
            <a:tailEnd type="triangle"/>
          </a:ln>
          <a:effectLst/>
        </p:spPr>
      </p:cxnSp>
      <p:graphicFrame>
        <p:nvGraphicFramePr>
          <p:cNvPr id="311" name="Tabela 310">
            <a:extLst>
              <a:ext uri="{FF2B5EF4-FFF2-40B4-BE49-F238E27FC236}">
                <a16:creationId xmlns:a16="http://schemas.microsoft.com/office/drawing/2014/main" id="{69A0F65B-18A4-6B7D-FF22-85EA50609523}"/>
              </a:ext>
            </a:extLst>
          </p:cNvPr>
          <p:cNvGraphicFramePr>
            <a:graphicFrameLocks noGrp="1"/>
          </p:cNvGraphicFramePr>
          <p:nvPr>
            <p:extLst>
              <p:ext uri="{D42A27DB-BD31-4B8C-83A1-F6EECF244321}">
                <p14:modId xmlns:p14="http://schemas.microsoft.com/office/powerpoint/2010/main" val="1193966513"/>
              </p:ext>
            </p:extLst>
          </p:nvPr>
        </p:nvGraphicFramePr>
        <p:xfrm>
          <a:off x="7268884" y="3979060"/>
          <a:ext cx="596200" cy="467360"/>
        </p:xfrm>
        <a:graphic>
          <a:graphicData uri="http://schemas.openxmlformats.org/drawingml/2006/table">
            <a:tbl>
              <a:tblPr firstRow="1" bandRow="1"/>
              <a:tblGrid>
                <a:gridCol w="596200">
                  <a:extLst>
                    <a:ext uri="{9D8B030D-6E8A-4147-A177-3AD203B41FA5}">
                      <a16:colId xmlns:a16="http://schemas.microsoft.com/office/drawing/2014/main" val="752626945"/>
                    </a:ext>
                  </a:extLst>
                </a:gridCol>
              </a:tblGrid>
              <a:tr h="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endParaRPr lang="pt-PT" sz="100" b="0" dirty="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4F9A8F"/>
                    </a:solidFill>
                  </a:tcPr>
                </a:tc>
                <a:extLst>
                  <a:ext uri="{0D108BD9-81ED-4DB2-BD59-A6C34878D82A}">
                    <a16:rowId xmlns:a16="http://schemas.microsoft.com/office/drawing/2014/main" val="995700538"/>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dirty="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4F9A8F"/>
                    </a:solidFill>
                  </a:tcPr>
                </a:tc>
                <a:extLst>
                  <a:ext uri="{0D108BD9-81ED-4DB2-BD59-A6C34878D82A}">
                    <a16:rowId xmlns:a16="http://schemas.microsoft.com/office/drawing/2014/main" val="2673611236"/>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dirty="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3D78B5"/>
                    </a:solidFill>
                  </a:tcPr>
                </a:tc>
                <a:extLst>
                  <a:ext uri="{0D108BD9-81ED-4DB2-BD59-A6C34878D82A}">
                    <a16:rowId xmlns:a16="http://schemas.microsoft.com/office/drawing/2014/main" val="3198738367"/>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dirty="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95299"/>
                    </a:solidFill>
                  </a:tcPr>
                </a:tc>
                <a:extLst>
                  <a:ext uri="{0D108BD9-81ED-4DB2-BD59-A6C34878D82A}">
                    <a16:rowId xmlns:a16="http://schemas.microsoft.com/office/drawing/2014/main" val="3735220295"/>
                  </a:ext>
                </a:extLst>
              </a:tr>
            </a:tbl>
          </a:graphicData>
        </a:graphic>
      </p:graphicFrame>
      <p:cxnSp>
        <p:nvCxnSpPr>
          <p:cNvPr id="312" name="Conexão reta unidirecional 293">
            <a:extLst>
              <a:ext uri="{FF2B5EF4-FFF2-40B4-BE49-F238E27FC236}">
                <a16:creationId xmlns:a16="http://schemas.microsoft.com/office/drawing/2014/main" id="{736AB91C-E2F0-BA6E-8867-D4120CF1104D}"/>
              </a:ext>
            </a:extLst>
          </p:cNvPr>
          <p:cNvCxnSpPr>
            <a:cxnSpLocks/>
          </p:cNvCxnSpPr>
          <p:nvPr/>
        </p:nvCxnSpPr>
        <p:spPr>
          <a:xfrm rot="16200000" flipV="1">
            <a:off x="7367091" y="3862650"/>
            <a:ext cx="380856" cy="588"/>
          </a:xfrm>
          <a:prstGeom prst="straightConnector1">
            <a:avLst/>
          </a:prstGeom>
          <a:noFill/>
          <a:ln w="12700" cap="flat" cmpd="sng" algn="ctr">
            <a:solidFill>
              <a:sysClr val="windowText" lastClr="000000"/>
            </a:solidFill>
            <a:prstDash val="solid"/>
            <a:miter lim="800000"/>
            <a:tailEnd type="triangle"/>
          </a:ln>
          <a:effectLst/>
        </p:spPr>
      </p:cxnSp>
      <p:graphicFrame>
        <p:nvGraphicFramePr>
          <p:cNvPr id="313" name="Tabela 312">
            <a:extLst>
              <a:ext uri="{FF2B5EF4-FFF2-40B4-BE49-F238E27FC236}">
                <a16:creationId xmlns:a16="http://schemas.microsoft.com/office/drawing/2014/main" id="{BC6B1EF5-23D7-4D8D-C8B5-6DDBE20D8181}"/>
              </a:ext>
            </a:extLst>
          </p:cNvPr>
          <p:cNvGraphicFramePr>
            <a:graphicFrameLocks noGrp="1"/>
          </p:cNvGraphicFramePr>
          <p:nvPr>
            <p:extLst>
              <p:ext uri="{D42A27DB-BD31-4B8C-83A1-F6EECF244321}">
                <p14:modId xmlns:p14="http://schemas.microsoft.com/office/powerpoint/2010/main" val="2990912166"/>
              </p:ext>
            </p:extLst>
          </p:nvPr>
        </p:nvGraphicFramePr>
        <p:xfrm>
          <a:off x="7939075" y="3977834"/>
          <a:ext cx="596200" cy="467360"/>
        </p:xfrm>
        <a:graphic>
          <a:graphicData uri="http://schemas.openxmlformats.org/drawingml/2006/table">
            <a:tbl>
              <a:tblPr firstRow="1" bandRow="1"/>
              <a:tblGrid>
                <a:gridCol w="596200">
                  <a:extLst>
                    <a:ext uri="{9D8B030D-6E8A-4147-A177-3AD203B41FA5}">
                      <a16:colId xmlns:a16="http://schemas.microsoft.com/office/drawing/2014/main" val="752626945"/>
                    </a:ext>
                  </a:extLst>
                </a:gridCol>
              </a:tblGrid>
              <a:tr h="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endParaRPr lang="pt-PT" sz="100" b="0" dirty="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4F9A8F"/>
                    </a:solidFill>
                  </a:tcPr>
                </a:tc>
                <a:extLst>
                  <a:ext uri="{0D108BD9-81ED-4DB2-BD59-A6C34878D82A}">
                    <a16:rowId xmlns:a16="http://schemas.microsoft.com/office/drawing/2014/main" val="995700538"/>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dirty="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4F9A8F"/>
                    </a:solidFill>
                  </a:tcPr>
                </a:tc>
                <a:extLst>
                  <a:ext uri="{0D108BD9-81ED-4DB2-BD59-A6C34878D82A}">
                    <a16:rowId xmlns:a16="http://schemas.microsoft.com/office/drawing/2014/main" val="2673611236"/>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dirty="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9525"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rgbClr val="3D78B5"/>
                    </a:solidFill>
                  </a:tcPr>
                </a:tc>
                <a:extLst>
                  <a:ext uri="{0D108BD9-81ED-4DB2-BD59-A6C34878D82A}">
                    <a16:rowId xmlns:a16="http://schemas.microsoft.com/office/drawing/2014/main" val="3198738367"/>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sz="100" b="0" dirty="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9525"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95299"/>
                    </a:solidFill>
                  </a:tcPr>
                </a:tc>
                <a:extLst>
                  <a:ext uri="{0D108BD9-81ED-4DB2-BD59-A6C34878D82A}">
                    <a16:rowId xmlns:a16="http://schemas.microsoft.com/office/drawing/2014/main" val="3735220295"/>
                  </a:ext>
                </a:extLst>
              </a:tr>
            </a:tbl>
          </a:graphicData>
        </a:graphic>
      </p:graphicFrame>
      <p:cxnSp>
        <p:nvCxnSpPr>
          <p:cNvPr id="314" name="Conexão reta unidirecional 294">
            <a:extLst>
              <a:ext uri="{FF2B5EF4-FFF2-40B4-BE49-F238E27FC236}">
                <a16:creationId xmlns:a16="http://schemas.microsoft.com/office/drawing/2014/main" id="{2760A879-6F07-A1D1-64C5-7DE96561332D}"/>
              </a:ext>
            </a:extLst>
          </p:cNvPr>
          <p:cNvCxnSpPr>
            <a:cxnSpLocks/>
          </p:cNvCxnSpPr>
          <p:nvPr/>
        </p:nvCxnSpPr>
        <p:spPr>
          <a:xfrm rot="16200000" flipV="1">
            <a:off x="8034500" y="3871954"/>
            <a:ext cx="380856" cy="588"/>
          </a:xfrm>
          <a:prstGeom prst="straightConnector1">
            <a:avLst/>
          </a:prstGeom>
          <a:noFill/>
          <a:ln w="12700" cap="flat" cmpd="sng" algn="ctr">
            <a:solidFill>
              <a:sysClr val="windowText" lastClr="000000"/>
            </a:solidFill>
            <a:prstDash val="solid"/>
            <a:miter lim="800000"/>
            <a:tailEnd type="triangle"/>
          </a:ln>
          <a:effectLst/>
        </p:spPr>
      </p:cxnSp>
      <p:sp>
        <p:nvSpPr>
          <p:cNvPr id="2" name="Botão de Ação: Informação 1">
            <a:hlinkClick r:id="rId4" action="ppaction://hlinksldjump" highlightClick="1"/>
            <a:extLst>
              <a:ext uri="{FF2B5EF4-FFF2-40B4-BE49-F238E27FC236}">
                <a16:creationId xmlns:a16="http://schemas.microsoft.com/office/drawing/2014/main" id="{DB9BCB2F-4205-8AEB-E965-B0EFE5C185B2}"/>
              </a:ext>
            </a:extLst>
          </p:cNvPr>
          <p:cNvSpPr/>
          <p:nvPr/>
        </p:nvSpPr>
        <p:spPr>
          <a:xfrm>
            <a:off x="11521441" y="316851"/>
            <a:ext cx="387276" cy="365760"/>
          </a:xfrm>
          <a:prstGeom prst="actionButtonInformati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19360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o Número do Diapositivo 2">
            <a:extLst>
              <a:ext uri="{FF2B5EF4-FFF2-40B4-BE49-F238E27FC236}">
                <a16:creationId xmlns:a16="http://schemas.microsoft.com/office/drawing/2014/main" id="{4E55505A-0F34-EA7B-60D0-3DBB22588163}"/>
              </a:ext>
            </a:extLst>
          </p:cNvPr>
          <p:cNvSpPr>
            <a:spLocks noGrp="1"/>
          </p:cNvSpPr>
          <p:nvPr>
            <p:ph type="sldNum" sz="quarter" idx="12"/>
          </p:nvPr>
        </p:nvSpPr>
        <p:spPr/>
        <p:txBody>
          <a:bodyPr/>
          <a:lstStyle/>
          <a:p>
            <a:fld id="{9349F829-3AB5-2249-A75E-9CF92A8C3104}" type="slidenum">
              <a:rPr lang="pt-PT" smtClean="0"/>
              <a:t>61</a:t>
            </a:fld>
            <a:endParaRPr lang="pt-PT"/>
          </a:p>
        </p:txBody>
      </p:sp>
      <p:pic>
        <p:nvPicPr>
          <p:cNvPr id="10" name="Imagem 9" descr="Uma imagem com texto, file, captura de ecrã, Gráfico&#10;&#10;Descrição gerada automaticamente">
            <a:extLst>
              <a:ext uri="{FF2B5EF4-FFF2-40B4-BE49-F238E27FC236}">
                <a16:creationId xmlns:a16="http://schemas.microsoft.com/office/drawing/2014/main" id="{E79AB495-80AB-3D41-6877-9C1D444C63C3}"/>
              </a:ext>
            </a:extLst>
          </p:cNvPr>
          <p:cNvPicPr>
            <a:picLocks noChangeAspect="1"/>
          </p:cNvPicPr>
          <p:nvPr/>
        </p:nvPicPr>
        <p:blipFill>
          <a:blip r:embed="rId3"/>
          <a:stretch>
            <a:fillRect/>
          </a:stretch>
        </p:blipFill>
        <p:spPr>
          <a:xfrm>
            <a:off x="838200" y="1155782"/>
            <a:ext cx="10389098" cy="5200568"/>
          </a:xfrm>
          <a:prstGeom prst="rect">
            <a:avLst/>
          </a:prstGeom>
        </p:spPr>
      </p:pic>
      <p:pic>
        <p:nvPicPr>
          <p:cNvPr id="4" name="Imagem 3">
            <a:extLst>
              <a:ext uri="{FF2B5EF4-FFF2-40B4-BE49-F238E27FC236}">
                <a16:creationId xmlns:a16="http://schemas.microsoft.com/office/drawing/2014/main" id="{7DA39390-A20D-D73B-666C-F86A1989B6E4}"/>
              </a:ext>
            </a:extLst>
          </p:cNvPr>
          <p:cNvPicPr>
            <a:picLocks noChangeAspect="1"/>
          </p:cNvPicPr>
          <p:nvPr/>
        </p:nvPicPr>
        <p:blipFill>
          <a:blip r:embed="rId4"/>
          <a:stretch>
            <a:fillRect/>
          </a:stretch>
        </p:blipFill>
        <p:spPr>
          <a:xfrm>
            <a:off x="964702" y="1371600"/>
            <a:ext cx="4841738" cy="3873390"/>
          </a:xfrm>
          <a:prstGeom prst="rect">
            <a:avLst/>
          </a:prstGeom>
        </p:spPr>
      </p:pic>
      <p:pic>
        <p:nvPicPr>
          <p:cNvPr id="5" name="Imagem 4">
            <a:extLst>
              <a:ext uri="{FF2B5EF4-FFF2-40B4-BE49-F238E27FC236}">
                <a16:creationId xmlns:a16="http://schemas.microsoft.com/office/drawing/2014/main" id="{A1F21214-2FAC-7D53-F06B-C1CA250A9797}"/>
              </a:ext>
            </a:extLst>
          </p:cNvPr>
          <p:cNvPicPr>
            <a:picLocks noChangeAspect="1"/>
          </p:cNvPicPr>
          <p:nvPr/>
        </p:nvPicPr>
        <p:blipFill>
          <a:blip r:embed="rId5"/>
          <a:stretch>
            <a:fillRect/>
          </a:stretch>
        </p:blipFill>
        <p:spPr>
          <a:xfrm>
            <a:off x="6096000" y="1371600"/>
            <a:ext cx="4841738" cy="3873390"/>
          </a:xfrm>
          <a:prstGeom prst="rect">
            <a:avLst/>
          </a:prstGeom>
        </p:spPr>
      </p:pic>
      <p:sp>
        <p:nvSpPr>
          <p:cNvPr id="8" name="Título 1">
            <a:extLst>
              <a:ext uri="{FF2B5EF4-FFF2-40B4-BE49-F238E27FC236}">
                <a16:creationId xmlns:a16="http://schemas.microsoft.com/office/drawing/2014/main" id="{C43A3F36-1F4C-6E11-4220-AE6E3376D308}"/>
              </a:ext>
            </a:extLst>
          </p:cNvPr>
          <p:cNvSpPr txBox="1">
            <a:spLocks/>
          </p:cNvSpPr>
          <p:nvPr/>
        </p:nvSpPr>
        <p:spPr>
          <a:xfrm>
            <a:off x="0" y="1"/>
            <a:ext cx="12192000" cy="999460"/>
          </a:xfrm>
          <a:prstGeom prst="rect">
            <a:avLst/>
          </a:prstGeom>
          <a:solidFill>
            <a:schemeClr val="bg1">
              <a:lumMod val="9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cs typeface="Arial" panose="020B0604020202020204" pitchFamily="34" charset="0"/>
              </a:rPr>
              <a:t>  Numerical results (training performance)</a:t>
            </a:r>
          </a:p>
        </p:txBody>
      </p:sp>
      <p:sp>
        <p:nvSpPr>
          <p:cNvPr id="2" name="Botão de Ação: Informação 1">
            <a:hlinkClick r:id="rId6" action="ppaction://hlinksldjump" highlightClick="1"/>
            <a:extLst>
              <a:ext uri="{FF2B5EF4-FFF2-40B4-BE49-F238E27FC236}">
                <a16:creationId xmlns:a16="http://schemas.microsoft.com/office/drawing/2014/main" id="{0CA08FCA-816C-A642-A213-0E8F9F180487}"/>
              </a:ext>
            </a:extLst>
          </p:cNvPr>
          <p:cNvSpPr/>
          <p:nvPr/>
        </p:nvSpPr>
        <p:spPr>
          <a:xfrm>
            <a:off x="11521441" y="316851"/>
            <a:ext cx="387276" cy="365760"/>
          </a:xfrm>
          <a:prstGeom prst="actionButtonInformati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76940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descr="Uma imagem com texto, file, captura de ecrã, Gráfico&#10;&#10;Descrição gerada automaticamente">
            <a:extLst>
              <a:ext uri="{FF2B5EF4-FFF2-40B4-BE49-F238E27FC236}">
                <a16:creationId xmlns:a16="http://schemas.microsoft.com/office/drawing/2014/main" id="{E79AB495-80AB-3D41-6877-9C1D444C63C3}"/>
              </a:ext>
            </a:extLst>
          </p:cNvPr>
          <p:cNvPicPr>
            <a:picLocks noChangeAspect="1"/>
          </p:cNvPicPr>
          <p:nvPr/>
        </p:nvPicPr>
        <p:blipFill>
          <a:blip r:embed="rId3"/>
          <a:stretch>
            <a:fillRect/>
          </a:stretch>
        </p:blipFill>
        <p:spPr>
          <a:xfrm>
            <a:off x="838200" y="1155782"/>
            <a:ext cx="10389098" cy="5200568"/>
          </a:xfrm>
          <a:prstGeom prst="rect">
            <a:avLst/>
          </a:prstGeom>
        </p:spPr>
      </p:pic>
      <p:sp>
        <p:nvSpPr>
          <p:cNvPr id="2" name="Título 1">
            <a:extLst>
              <a:ext uri="{FF2B5EF4-FFF2-40B4-BE49-F238E27FC236}">
                <a16:creationId xmlns:a16="http://schemas.microsoft.com/office/drawing/2014/main" id="{3687E677-D025-9149-E489-43FC0B41ED9B}"/>
              </a:ext>
            </a:extLst>
          </p:cNvPr>
          <p:cNvSpPr>
            <a:spLocks noGrp="1"/>
          </p:cNvSpPr>
          <p:nvPr>
            <p:ph type="title"/>
          </p:nvPr>
        </p:nvSpPr>
        <p:spPr>
          <a:xfrm>
            <a:off x="0" y="1"/>
            <a:ext cx="12192000" cy="999460"/>
          </a:xfrm>
          <a:solidFill>
            <a:schemeClr val="bg1">
              <a:lumMod val="95000"/>
            </a:schemeClr>
          </a:solidFill>
        </p:spPr>
        <p:txBody>
          <a:bodyPr/>
          <a:lstStyle/>
          <a:p>
            <a:r>
              <a:rPr lang="en-US" sz="2800" b="1" dirty="0">
                <a:cs typeface="Arial" panose="020B0604020202020204" pitchFamily="34" charset="0"/>
              </a:rPr>
              <a:t>  Numerical results (training performance)</a:t>
            </a:r>
          </a:p>
        </p:txBody>
      </p:sp>
      <p:sp>
        <p:nvSpPr>
          <p:cNvPr id="3" name="Marcador de Posição do Número do Diapositivo 2">
            <a:extLst>
              <a:ext uri="{FF2B5EF4-FFF2-40B4-BE49-F238E27FC236}">
                <a16:creationId xmlns:a16="http://schemas.microsoft.com/office/drawing/2014/main" id="{4E55505A-0F34-EA7B-60D0-3DBB22588163}"/>
              </a:ext>
            </a:extLst>
          </p:cNvPr>
          <p:cNvSpPr>
            <a:spLocks noGrp="1"/>
          </p:cNvSpPr>
          <p:nvPr>
            <p:ph type="sldNum" sz="quarter" idx="12"/>
          </p:nvPr>
        </p:nvSpPr>
        <p:spPr/>
        <p:txBody>
          <a:bodyPr/>
          <a:lstStyle/>
          <a:p>
            <a:fld id="{9349F829-3AB5-2249-A75E-9CF92A8C3104}" type="slidenum">
              <a:rPr lang="pt-PT" smtClean="0"/>
              <a:t>62</a:t>
            </a:fld>
            <a:endParaRPr lang="pt-PT"/>
          </a:p>
        </p:txBody>
      </p:sp>
      <p:pic>
        <p:nvPicPr>
          <p:cNvPr id="5" name="Imagem 4">
            <a:extLst>
              <a:ext uri="{FF2B5EF4-FFF2-40B4-BE49-F238E27FC236}">
                <a16:creationId xmlns:a16="http://schemas.microsoft.com/office/drawing/2014/main" id="{D0ACEC0C-D3AB-6DDF-89FB-46693EDB22E9}"/>
              </a:ext>
            </a:extLst>
          </p:cNvPr>
          <p:cNvPicPr>
            <a:picLocks noChangeAspect="1"/>
          </p:cNvPicPr>
          <p:nvPr/>
        </p:nvPicPr>
        <p:blipFill>
          <a:blip r:embed="rId4"/>
          <a:stretch>
            <a:fillRect/>
          </a:stretch>
        </p:blipFill>
        <p:spPr>
          <a:xfrm>
            <a:off x="6093619" y="1367790"/>
            <a:ext cx="4846500" cy="3877200"/>
          </a:xfrm>
          <a:prstGeom prst="rect">
            <a:avLst/>
          </a:prstGeom>
        </p:spPr>
      </p:pic>
      <p:pic>
        <p:nvPicPr>
          <p:cNvPr id="7" name="Imagem 6">
            <a:extLst>
              <a:ext uri="{FF2B5EF4-FFF2-40B4-BE49-F238E27FC236}">
                <a16:creationId xmlns:a16="http://schemas.microsoft.com/office/drawing/2014/main" id="{A06DE522-76EC-5B8D-856B-49A64283EB70}"/>
              </a:ext>
            </a:extLst>
          </p:cNvPr>
          <p:cNvPicPr>
            <a:picLocks noChangeAspect="1"/>
          </p:cNvPicPr>
          <p:nvPr/>
        </p:nvPicPr>
        <p:blipFill>
          <a:blip r:embed="rId5"/>
          <a:stretch>
            <a:fillRect/>
          </a:stretch>
        </p:blipFill>
        <p:spPr>
          <a:xfrm>
            <a:off x="959940" y="1367790"/>
            <a:ext cx="4846500" cy="3877200"/>
          </a:xfrm>
          <a:prstGeom prst="rect">
            <a:avLst/>
          </a:prstGeom>
        </p:spPr>
      </p:pic>
      <p:sp>
        <p:nvSpPr>
          <p:cNvPr id="4" name="Botão de Ação: Informação 3">
            <a:hlinkClick r:id="rId6" action="ppaction://hlinksldjump" highlightClick="1"/>
            <a:extLst>
              <a:ext uri="{FF2B5EF4-FFF2-40B4-BE49-F238E27FC236}">
                <a16:creationId xmlns:a16="http://schemas.microsoft.com/office/drawing/2014/main" id="{6EF278BE-9AB3-8DEE-6BE3-E76E0AA2C8A3}"/>
              </a:ext>
            </a:extLst>
          </p:cNvPr>
          <p:cNvSpPr/>
          <p:nvPr/>
        </p:nvSpPr>
        <p:spPr>
          <a:xfrm>
            <a:off x="11521441" y="316851"/>
            <a:ext cx="387276" cy="365760"/>
          </a:xfrm>
          <a:prstGeom prst="actionButtonInformati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94151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Uma imagem com texto, file, captura de ecrã, Gráfico&#10;&#10;Descrição gerada automaticamente">
            <a:extLst>
              <a:ext uri="{FF2B5EF4-FFF2-40B4-BE49-F238E27FC236}">
                <a16:creationId xmlns:a16="http://schemas.microsoft.com/office/drawing/2014/main" id="{25B3507F-F5E1-82DB-1757-2DB9EA6935FF}"/>
              </a:ext>
            </a:extLst>
          </p:cNvPr>
          <p:cNvPicPr>
            <a:picLocks noChangeAspect="1"/>
          </p:cNvPicPr>
          <p:nvPr/>
        </p:nvPicPr>
        <p:blipFill>
          <a:blip r:embed="rId3"/>
          <a:stretch>
            <a:fillRect/>
          </a:stretch>
        </p:blipFill>
        <p:spPr>
          <a:xfrm>
            <a:off x="641740" y="1224200"/>
            <a:ext cx="10679402" cy="5202000"/>
          </a:xfrm>
          <a:prstGeom prst="rect">
            <a:avLst/>
          </a:prstGeom>
        </p:spPr>
      </p:pic>
      <p:sp>
        <p:nvSpPr>
          <p:cNvPr id="2" name="Título 1">
            <a:extLst>
              <a:ext uri="{FF2B5EF4-FFF2-40B4-BE49-F238E27FC236}">
                <a16:creationId xmlns:a16="http://schemas.microsoft.com/office/drawing/2014/main" id="{3687E677-D025-9149-E489-43FC0B41ED9B}"/>
              </a:ext>
            </a:extLst>
          </p:cNvPr>
          <p:cNvSpPr>
            <a:spLocks noGrp="1"/>
          </p:cNvSpPr>
          <p:nvPr>
            <p:ph type="title"/>
          </p:nvPr>
        </p:nvSpPr>
        <p:spPr>
          <a:xfrm>
            <a:off x="0" y="1"/>
            <a:ext cx="12192000" cy="999460"/>
          </a:xfrm>
          <a:solidFill>
            <a:schemeClr val="bg1">
              <a:lumMod val="95000"/>
            </a:schemeClr>
          </a:solidFill>
        </p:spPr>
        <p:txBody>
          <a:bodyPr/>
          <a:lstStyle/>
          <a:p>
            <a:r>
              <a:rPr lang="en-US" sz="2800" b="1" dirty="0">
                <a:cs typeface="Arial" panose="020B0604020202020204" pitchFamily="34" charset="0"/>
              </a:rPr>
              <a:t>  Numerical results (calibration performance)</a:t>
            </a:r>
          </a:p>
        </p:txBody>
      </p:sp>
      <p:sp>
        <p:nvSpPr>
          <p:cNvPr id="3" name="Marcador de Posição do Número do Diapositivo 2">
            <a:extLst>
              <a:ext uri="{FF2B5EF4-FFF2-40B4-BE49-F238E27FC236}">
                <a16:creationId xmlns:a16="http://schemas.microsoft.com/office/drawing/2014/main" id="{4E55505A-0F34-EA7B-60D0-3DBB22588163}"/>
              </a:ext>
            </a:extLst>
          </p:cNvPr>
          <p:cNvSpPr>
            <a:spLocks noGrp="1"/>
          </p:cNvSpPr>
          <p:nvPr>
            <p:ph type="sldNum" sz="quarter" idx="12"/>
          </p:nvPr>
        </p:nvSpPr>
        <p:spPr/>
        <p:txBody>
          <a:bodyPr/>
          <a:lstStyle/>
          <a:p>
            <a:fld id="{9349F829-3AB5-2249-A75E-9CF92A8C3104}" type="slidenum">
              <a:rPr lang="pt-PT" smtClean="0"/>
              <a:t>63</a:t>
            </a:fld>
            <a:endParaRPr lang="pt-PT"/>
          </a:p>
        </p:txBody>
      </p:sp>
      <p:sp>
        <p:nvSpPr>
          <p:cNvPr id="4" name="Botão de Ação: Informação 3">
            <a:hlinkClick r:id="rId4" action="ppaction://hlinksldjump" highlightClick="1"/>
            <a:extLst>
              <a:ext uri="{FF2B5EF4-FFF2-40B4-BE49-F238E27FC236}">
                <a16:creationId xmlns:a16="http://schemas.microsoft.com/office/drawing/2014/main" id="{6EF278BE-9AB3-8DEE-6BE3-E76E0AA2C8A3}"/>
              </a:ext>
            </a:extLst>
          </p:cNvPr>
          <p:cNvSpPr/>
          <p:nvPr/>
        </p:nvSpPr>
        <p:spPr>
          <a:xfrm>
            <a:off x="11521441" y="316851"/>
            <a:ext cx="387276" cy="365760"/>
          </a:xfrm>
          <a:prstGeom prst="actionButtonInformati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m 7">
            <a:extLst>
              <a:ext uri="{FF2B5EF4-FFF2-40B4-BE49-F238E27FC236}">
                <a16:creationId xmlns:a16="http://schemas.microsoft.com/office/drawing/2014/main" id="{01CEEB01-8929-62C0-A214-C8A370C20A6C}"/>
              </a:ext>
            </a:extLst>
          </p:cNvPr>
          <p:cNvPicPr>
            <a:picLocks noChangeAspect="1"/>
          </p:cNvPicPr>
          <p:nvPr/>
        </p:nvPicPr>
        <p:blipFill>
          <a:blip r:embed="rId5"/>
          <a:stretch>
            <a:fillRect/>
          </a:stretch>
        </p:blipFill>
        <p:spPr>
          <a:xfrm>
            <a:off x="870858" y="1322174"/>
            <a:ext cx="4958443" cy="3887870"/>
          </a:xfrm>
          <a:prstGeom prst="rect">
            <a:avLst/>
          </a:prstGeom>
        </p:spPr>
      </p:pic>
      <p:pic>
        <p:nvPicPr>
          <p:cNvPr id="11" name="Imagem 10">
            <a:extLst>
              <a:ext uri="{FF2B5EF4-FFF2-40B4-BE49-F238E27FC236}">
                <a16:creationId xmlns:a16="http://schemas.microsoft.com/office/drawing/2014/main" id="{E98B3E99-0A0E-5DF9-EB91-4567D86158EE}"/>
              </a:ext>
            </a:extLst>
          </p:cNvPr>
          <p:cNvPicPr>
            <a:picLocks noChangeAspect="1"/>
          </p:cNvPicPr>
          <p:nvPr/>
        </p:nvPicPr>
        <p:blipFill>
          <a:blip r:embed="rId6"/>
          <a:stretch>
            <a:fillRect/>
          </a:stretch>
        </p:blipFill>
        <p:spPr>
          <a:xfrm>
            <a:off x="6096000" y="1321728"/>
            <a:ext cx="5059617" cy="3967200"/>
          </a:xfrm>
          <a:prstGeom prst="rect">
            <a:avLst/>
          </a:prstGeom>
        </p:spPr>
      </p:pic>
    </p:spTree>
    <p:extLst>
      <p:ext uri="{BB962C8B-B14F-4D97-AF65-F5344CB8AC3E}">
        <p14:creationId xmlns:p14="http://schemas.microsoft.com/office/powerpoint/2010/main" val="22904206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Uma imagem com texto, file, captura de ecrã, Gráfico&#10;&#10;Descrição gerada automaticamente">
            <a:extLst>
              <a:ext uri="{FF2B5EF4-FFF2-40B4-BE49-F238E27FC236}">
                <a16:creationId xmlns:a16="http://schemas.microsoft.com/office/drawing/2014/main" id="{25B3507F-F5E1-82DB-1757-2DB9EA6935FF}"/>
              </a:ext>
            </a:extLst>
          </p:cNvPr>
          <p:cNvPicPr>
            <a:picLocks noChangeAspect="1"/>
          </p:cNvPicPr>
          <p:nvPr/>
        </p:nvPicPr>
        <p:blipFill>
          <a:blip r:embed="rId3"/>
          <a:stretch>
            <a:fillRect/>
          </a:stretch>
        </p:blipFill>
        <p:spPr>
          <a:xfrm>
            <a:off x="641740" y="1224200"/>
            <a:ext cx="10679402" cy="5202000"/>
          </a:xfrm>
          <a:prstGeom prst="rect">
            <a:avLst/>
          </a:prstGeom>
        </p:spPr>
      </p:pic>
      <p:sp>
        <p:nvSpPr>
          <p:cNvPr id="2" name="Título 1">
            <a:extLst>
              <a:ext uri="{FF2B5EF4-FFF2-40B4-BE49-F238E27FC236}">
                <a16:creationId xmlns:a16="http://schemas.microsoft.com/office/drawing/2014/main" id="{3687E677-D025-9149-E489-43FC0B41ED9B}"/>
              </a:ext>
            </a:extLst>
          </p:cNvPr>
          <p:cNvSpPr>
            <a:spLocks noGrp="1"/>
          </p:cNvSpPr>
          <p:nvPr>
            <p:ph type="title"/>
          </p:nvPr>
        </p:nvSpPr>
        <p:spPr>
          <a:xfrm>
            <a:off x="0" y="1"/>
            <a:ext cx="12192000" cy="999460"/>
          </a:xfrm>
          <a:solidFill>
            <a:schemeClr val="bg1">
              <a:lumMod val="95000"/>
            </a:schemeClr>
          </a:solidFill>
        </p:spPr>
        <p:txBody>
          <a:bodyPr/>
          <a:lstStyle/>
          <a:p>
            <a:r>
              <a:rPr lang="en-US" sz="2800" b="1" dirty="0">
                <a:cs typeface="Arial" panose="020B0604020202020204" pitchFamily="34" charset="0"/>
              </a:rPr>
              <a:t>  Numerical results (calibration performance)</a:t>
            </a:r>
          </a:p>
        </p:txBody>
      </p:sp>
      <p:sp>
        <p:nvSpPr>
          <p:cNvPr id="3" name="Marcador de Posição do Número do Diapositivo 2">
            <a:extLst>
              <a:ext uri="{FF2B5EF4-FFF2-40B4-BE49-F238E27FC236}">
                <a16:creationId xmlns:a16="http://schemas.microsoft.com/office/drawing/2014/main" id="{4E55505A-0F34-EA7B-60D0-3DBB22588163}"/>
              </a:ext>
            </a:extLst>
          </p:cNvPr>
          <p:cNvSpPr>
            <a:spLocks noGrp="1"/>
          </p:cNvSpPr>
          <p:nvPr>
            <p:ph type="sldNum" sz="quarter" idx="12"/>
          </p:nvPr>
        </p:nvSpPr>
        <p:spPr/>
        <p:txBody>
          <a:bodyPr/>
          <a:lstStyle/>
          <a:p>
            <a:fld id="{9349F829-3AB5-2249-A75E-9CF92A8C3104}" type="slidenum">
              <a:rPr lang="pt-PT" smtClean="0"/>
              <a:t>64</a:t>
            </a:fld>
            <a:endParaRPr lang="pt-PT"/>
          </a:p>
        </p:txBody>
      </p:sp>
      <p:sp>
        <p:nvSpPr>
          <p:cNvPr id="4" name="Botão de Ação: Informação 3">
            <a:hlinkClick r:id="rId4" action="ppaction://hlinksldjump" highlightClick="1"/>
            <a:extLst>
              <a:ext uri="{FF2B5EF4-FFF2-40B4-BE49-F238E27FC236}">
                <a16:creationId xmlns:a16="http://schemas.microsoft.com/office/drawing/2014/main" id="{6EF278BE-9AB3-8DEE-6BE3-E76E0AA2C8A3}"/>
              </a:ext>
            </a:extLst>
          </p:cNvPr>
          <p:cNvSpPr/>
          <p:nvPr/>
        </p:nvSpPr>
        <p:spPr>
          <a:xfrm>
            <a:off x="11521441" y="316851"/>
            <a:ext cx="387276" cy="365760"/>
          </a:xfrm>
          <a:prstGeom prst="actionButtonInformati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m 6">
            <a:extLst>
              <a:ext uri="{FF2B5EF4-FFF2-40B4-BE49-F238E27FC236}">
                <a16:creationId xmlns:a16="http://schemas.microsoft.com/office/drawing/2014/main" id="{D768FE1D-8A08-D88D-B62B-7C0FF36C98BB}"/>
              </a:ext>
            </a:extLst>
          </p:cNvPr>
          <p:cNvPicPr>
            <a:picLocks noChangeAspect="1"/>
          </p:cNvPicPr>
          <p:nvPr/>
        </p:nvPicPr>
        <p:blipFill>
          <a:blip r:embed="rId5"/>
          <a:stretch>
            <a:fillRect/>
          </a:stretch>
        </p:blipFill>
        <p:spPr>
          <a:xfrm>
            <a:off x="870857" y="1322174"/>
            <a:ext cx="4958443" cy="3966754"/>
          </a:xfrm>
          <a:prstGeom prst="rect">
            <a:avLst/>
          </a:prstGeom>
        </p:spPr>
      </p:pic>
      <p:pic>
        <p:nvPicPr>
          <p:cNvPr id="10" name="Imagem 9">
            <a:extLst>
              <a:ext uri="{FF2B5EF4-FFF2-40B4-BE49-F238E27FC236}">
                <a16:creationId xmlns:a16="http://schemas.microsoft.com/office/drawing/2014/main" id="{42CA0B1E-CAB2-4EC2-043E-87F4212C6309}"/>
              </a:ext>
            </a:extLst>
          </p:cNvPr>
          <p:cNvPicPr>
            <a:picLocks noChangeAspect="1"/>
          </p:cNvPicPr>
          <p:nvPr/>
        </p:nvPicPr>
        <p:blipFill>
          <a:blip r:embed="rId6"/>
          <a:stretch>
            <a:fillRect/>
          </a:stretch>
        </p:blipFill>
        <p:spPr>
          <a:xfrm>
            <a:off x="6131100" y="1321728"/>
            <a:ext cx="4959000" cy="3967200"/>
          </a:xfrm>
          <a:prstGeom prst="rect">
            <a:avLst/>
          </a:prstGeom>
        </p:spPr>
      </p:pic>
    </p:spTree>
    <p:extLst>
      <p:ext uri="{BB962C8B-B14F-4D97-AF65-F5344CB8AC3E}">
        <p14:creationId xmlns:p14="http://schemas.microsoft.com/office/powerpoint/2010/main" val="9406358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Uma imagem com texto, file, captura de ecrã, Gráfico&#10;&#10;Descrição gerada automaticamente">
            <a:extLst>
              <a:ext uri="{FF2B5EF4-FFF2-40B4-BE49-F238E27FC236}">
                <a16:creationId xmlns:a16="http://schemas.microsoft.com/office/drawing/2014/main" id="{25B3507F-F5E1-82DB-1757-2DB9EA6935FF}"/>
              </a:ext>
            </a:extLst>
          </p:cNvPr>
          <p:cNvPicPr>
            <a:picLocks noChangeAspect="1"/>
          </p:cNvPicPr>
          <p:nvPr/>
        </p:nvPicPr>
        <p:blipFill>
          <a:blip r:embed="rId3"/>
          <a:stretch>
            <a:fillRect/>
          </a:stretch>
        </p:blipFill>
        <p:spPr>
          <a:xfrm>
            <a:off x="641740" y="1224200"/>
            <a:ext cx="10679402" cy="5202000"/>
          </a:xfrm>
          <a:prstGeom prst="rect">
            <a:avLst/>
          </a:prstGeom>
        </p:spPr>
      </p:pic>
      <p:sp>
        <p:nvSpPr>
          <p:cNvPr id="2" name="Título 1">
            <a:extLst>
              <a:ext uri="{FF2B5EF4-FFF2-40B4-BE49-F238E27FC236}">
                <a16:creationId xmlns:a16="http://schemas.microsoft.com/office/drawing/2014/main" id="{3687E677-D025-9149-E489-43FC0B41ED9B}"/>
              </a:ext>
            </a:extLst>
          </p:cNvPr>
          <p:cNvSpPr>
            <a:spLocks noGrp="1"/>
          </p:cNvSpPr>
          <p:nvPr>
            <p:ph type="title"/>
          </p:nvPr>
        </p:nvSpPr>
        <p:spPr>
          <a:xfrm>
            <a:off x="0" y="1"/>
            <a:ext cx="12192000" cy="999460"/>
          </a:xfrm>
          <a:solidFill>
            <a:schemeClr val="bg1">
              <a:lumMod val="95000"/>
            </a:schemeClr>
          </a:solidFill>
        </p:spPr>
        <p:txBody>
          <a:bodyPr/>
          <a:lstStyle/>
          <a:p>
            <a:r>
              <a:rPr lang="en-US" sz="2800" b="1" dirty="0">
                <a:cs typeface="Arial" panose="020B0604020202020204" pitchFamily="34" charset="0"/>
              </a:rPr>
              <a:t>  Numerical results (calibration performance)</a:t>
            </a:r>
          </a:p>
        </p:txBody>
      </p:sp>
      <p:sp>
        <p:nvSpPr>
          <p:cNvPr id="3" name="Marcador de Posição do Número do Diapositivo 2">
            <a:extLst>
              <a:ext uri="{FF2B5EF4-FFF2-40B4-BE49-F238E27FC236}">
                <a16:creationId xmlns:a16="http://schemas.microsoft.com/office/drawing/2014/main" id="{4E55505A-0F34-EA7B-60D0-3DBB22588163}"/>
              </a:ext>
            </a:extLst>
          </p:cNvPr>
          <p:cNvSpPr>
            <a:spLocks noGrp="1"/>
          </p:cNvSpPr>
          <p:nvPr>
            <p:ph type="sldNum" sz="quarter" idx="12"/>
          </p:nvPr>
        </p:nvSpPr>
        <p:spPr/>
        <p:txBody>
          <a:bodyPr/>
          <a:lstStyle/>
          <a:p>
            <a:fld id="{9349F829-3AB5-2249-A75E-9CF92A8C3104}" type="slidenum">
              <a:rPr lang="pt-PT" smtClean="0"/>
              <a:t>65</a:t>
            </a:fld>
            <a:endParaRPr lang="pt-PT"/>
          </a:p>
        </p:txBody>
      </p:sp>
      <p:sp>
        <p:nvSpPr>
          <p:cNvPr id="4" name="Botão de Ação: Informação 3">
            <a:hlinkClick r:id="rId4" action="ppaction://hlinksldjump" highlightClick="1"/>
            <a:extLst>
              <a:ext uri="{FF2B5EF4-FFF2-40B4-BE49-F238E27FC236}">
                <a16:creationId xmlns:a16="http://schemas.microsoft.com/office/drawing/2014/main" id="{6EF278BE-9AB3-8DEE-6BE3-E76E0AA2C8A3}"/>
              </a:ext>
            </a:extLst>
          </p:cNvPr>
          <p:cNvSpPr/>
          <p:nvPr/>
        </p:nvSpPr>
        <p:spPr>
          <a:xfrm>
            <a:off x="11521441" y="316851"/>
            <a:ext cx="387276" cy="365760"/>
          </a:xfrm>
          <a:prstGeom prst="actionButtonInformati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m 4">
            <a:extLst>
              <a:ext uri="{FF2B5EF4-FFF2-40B4-BE49-F238E27FC236}">
                <a16:creationId xmlns:a16="http://schemas.microsoft.com/office/drawing/2014/main" id="{F9FC7769-EB8C-61AC-8180-1AF07BE59717}"/>
              </a:ext>
            </a:extLst>
          </p:cNvPr>
          <p:cNvPicPr>
            <a:picLocks noChangeAspect="1"/>
          </p:cNvPicPr>
          <p:nvPr/>
        </p:nvPicPr>
        <p:blipFill>
          <a:blip r:embed="rId5"/>
          <a:stretch>
            <a:fillRect/>
          </a:stretch>
        </p:blipFill>
        <p:spPr>
          <a:xfrm>
            <a:off x="870858" y="1224200"/>
            <a:ext cx="4987748" cy="3967200"/>
          </a:xfrm>
          <a:prstGeom prst="rect">
            <a:avLst/>
          </a:prstGeom>
        </p:spPr>
      </p:pic>
      <p:pic>
        <p:nvPicPr>
          <p:cNvPr id="9" name="Imagem 8">
            <a:extLst>
              <a:ext uri="{FF2B5EF4-FFF2-40B4-BE49-F238E27FC236}">
                <a16:creationId xmlns:a16="http://schemas.microsoft.com/office/drawing/2014/main" id="{28598AE6-4434-8B4F-0A29-7CD63A86CF1B}"/>
              </a:ext>
            </a:extLst>
          </p:cNvPr>
          <p:cNvPicPr>
            <a:picLocks noChangeAspect="1"/>
          </p:cNvPicPr>
          <p:nvPr/>
        </p:nvPicPr>
        <p:blipFill>
          <a:blip r:embed="rId6"/>
          <a:stretch>
            <a:fillRect/>
          </a:stretch>
        </p:blipFill>
        <p:spPr>
          <a:xfrm>
            <a:off x="6087724" y="1295222"/>
            <a:ext cx="4987748" cy="3967200"/>
          </a:xfrm>
          <a:prstGeom prst="rect">
            <a:avLst/>
          </a:prstGeom>
        </p:spPr>
      </p:pic>
    </p:spTree>
    <p:extLst>
      <p:ext uri="{BB962C8B-B14F-4D97-AF65-F5344CB8AC3E}">
        <p14:creationId xmlns:p14="http://schemas.microsoft.com/office/powerpoint/2010/main" val="39066425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Uma imagem com texto, file, captura de ecrã, Gráfico&#10;&#10;Descrição gerada automaticamente">
            <a:extLst>
              <a:ext uri="{FF2B5EF4-FFF2-40B4-BE49-F238E27FC236}">
                <a16:creationId xmlns:a16="http://schemas.microsoft.com/office/drawing/2014/main" id="{25B3507F-F5E1-82DB-1757-2DB9EA6935FF}"/>
              </a:ext>
            </a:extLst>
          </p:cNvPr>
          <p:cNvPicPr>
            <a:picLocks noChangeAspect="1"/>
          </p:cNvPicPr>
          <p:nvPr/>
        </p:nvPicPr>
        <p:blipFill>
          <a:blip r:embed="rId3"/>
          <a:stretch>
            <a:fillRect/>
          </a:stretch>
        </p:blipFill>
        <p:spPr>
          <a:xfrm>
            <a:off x="641740" y="1224200"/>
            <a:ext cx="10679402" cy="5202000"/>
          </a:xfrm>
          <a:prstGeom prst="rect">
            <a:avLst/>
          </a:prstGeom>
        </p:spPr>
      </p:pic>
      <p:sp>
        <p:nvSpPr>
          <p:cNvPr id="2" name="Título 1">
            <a:extLst>
              <a:ext uri="{FF2B5EF4-FFF2-40B4-BE49-F238E27FC236}">
                <a16:creationId xmlns:a16="http://schemas.microsoft.com/office/drawing/2014/main" id="{3687E677-D025-9149-E489-43FC0B41ED9B}"/>
              </a:ext>
            </a:extLst>
          </p:cNvPr>
          <p:cNvSpPr>
            <a:spLocks noGrp="1"/>
          </p:cNvSpPr>
          <p:nvPr>
            <p:ph type="title"/>
          </p:nvPr>
        </p:nvSpPr>
        <p:spPr>
          <a:xfrm>
            <a:off x="0" y="1"/>
            <a:ext cx="12192000" cy="999460"/>
          </a:xfrm>
          <a:solidFill>
            <a:schemeClr val="bg1">
              <a:lumMod val="95000"/>
            </a:schemeClr>
          </a:solidFill>
        </p:spPr>
        <p:txBody>
          <a:bodyPr/>
          <a:lstStyle/>
          <a:p>
            <a:r>
              <a:rPr lang="en-US" sz="2800" b="1" dirty="0">
                <a:cs typeface="Arial" panose="020B0604020202020204" pitchFamily="34" charset="0"/>
              </a:rPr>
              <a:t>  Numerical results (calibration performance)</a:t>
            </a:r>
          </a:p>
        </p:txBody>
      </p:sp>
      <p:sp>
        <p:nvSpPr>
          <p:cNvPr id="3" name="Marcador de Posição do Número do Diapositivo 2">
            <a:extLst>
              <a:ext uri="{FF2B5EF4-FFF2-40B4-BE49-F238E27FC236}">
                <a16:creationId xmlns:a16="http://schemas.microsoft.com/office/drawing/2014/main" id="{4E55505A-0F34-EA7B-60D0-3DBB22588163}"/>
              </a:ext>
            </a:extLst>
          </p:cNvPr>
          <p:cNvSpPr>
            <a:spLocks noGrp="1"/>
          </p:cNvSpPr>
          <p:nvPr>
            <p:ph type="sldNum" sz="quarter" idx="12"/>
          </p:nvPr>
        </p:nvSpPr>
        <p:spPr/>
        <p:txBody>
          <a:bodyPr/>
          <a:lstStyle/>
          <a:p>
            <a:fld id="{9349F829-3AB5-2249-A75E-9CF92A8C3104}" type="slidenum">
              <a:rPr lang="pt-PT" smtClean="0"/>
              <a:t>66</a:t>
            </a:fld>
            <a:endParaRPr lang="pt-PT"/>
          </a:p>
        </p:txBody>
      </p:sp>
      <p:sp>
        <p:nvSpPr>
          <p:cNvPr id="4" name="Botão de Ação: Informação 3">
            <a:hlinkClick r:id="rId4" action="ppaction://hlinksldjump" highlightClick="1"/>
            <a:extLst>
              <a:ext uri="{FF2B5EF4-FFF2-40B4-BE49-F238E27FC236}">
                <a16:creationId xmlns:a16="http://schemas.microsoft.com/office/drawing/2014/main" id="{6EF278BE-9AB3-8DEE-6BE3-E76E0AA2C8A3}"/>
              </a:ext>
            </a:extLst>
          </p:cNvPr>
          <p:cNvSpPr/>
          <p:nvPr/>
        </p:nvSpPr>
        <p:spPr>
          <a:xfrm>
            <a:off x="11521441" y="316851"/>
            <a:ext cx="387276" cy="365760"/>
          </a:xfrm>
          <a:prstGeom prst="actionButtonInformati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m 6">
            <a:extLst>
              <a:ext uri="{FF2B5EF4-FFF2-40B4-BE49-F238E27FC236}">
                <a16:creationId xmlns:a16="http://schemas.microsoft.com/office/drawing/2014/main" id="{A2A1D633-94DD-CEF8-B9FF-4B9A055CCF5A}"/>
              </a:ext>
            </a:extLst>
          </p:cNvPr>
          <p:cNvPicPr>
            <a:picLocks noChangeAspect="1"/>
          </p:cNvPicPr>
          <p:nvPr/>
        </p:nvPicPr>
        <p:blipFill>
          <a:blip r:embed="rId5"/>
          <a:stretch>
            <a:fillRect/>
          </a:stretch>
        </p:blipFill>
        <p:spPr>
          <a:xfrm>
            <a:off x="6110374" y="1224200"/>
            <a:ext cx="4959000" cy="3967200"/>
          </a:xfrm>
          <a:prstGeom prst="rect">
            <a:avLst/>
          </a:prstGeom>
        </p:spPr>
      </p:pic>
      <p:pic>
        <p:nvPicPr>
          <p:cNvPr id="8" name="Imagem 7">
            <a:extLst>
              <a:ext uri="{FF2B5EF4-FFF2-40B4-BE49-F238E27FC236}">
                <a16:creationId xmlns:a16="http://schemas.microsoft.com/office/drawing/2014/main" id="{994A950B-0CD8-E432-9295-2B2869F55D5D}"/>
              </a:ext>
            </a:extLst>
          </p:cNvPr>
          <p:cNvPicPr>
            <a:picLocks noChangeAspect="1"/>
          </p:cNvPicPr>
          <p:nvPr/>
        </p:nvPicPr>
        <p:blipFill>
          <a:blip r:embed="rId6"/>
          <a:stretch>
            <a:fillRect/>
          </a:stretch>
        </p:blipFill>
        <p:spPr>
          <a:xfrm>
            <a:off x="766634" y="1224200"/>
            <a:ext cx="4959000" cy="3967200"/>
          </a:xfrm>
          <a:prstGeom prst="rect">
            <a:avLst/>
          </a:prstGeom>
        </p:spPr>
      </p:pic>
    </p:spTree>
    <p:extLst>
      <p:ext uri="{BB962C8B-B14F-4D97-AF65-F5344CB8AC3E}">
        <p14:creationId xmlns:p14="http://schemas.microsoft.com/office/powerpoint/2010/main" val="20666309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o Número do Diapositivo 3">
            <a:extLst>
              <a:ext uri="{FF2B5EF4-FFF2-40B4-BE49-F238E27FC236}">
                <a16:creationId xmlns:a16="http://schemas.microsoft.com/office/drawing/2014/main" id="{1F6380F8-C333-FA62-CE6F-38AC731FFCB8}"/>
              </a:ext>
            </a:extLst>
          </p:cNvPr>
          <p:cNvSpPr>
            <a:spLocks noGrp="1"/>
          </p:cNvSpPr>
          <p:nvPr>
            <p:ph type="sldNum" sz="quarter" idx="12"/>
          </p:nvPr>
        </p:nvSpPr>
        <p:spPr/>
        <p:txBody>
          <a:bodyPr/>
          <a:lstStyle/>
          <a:p>
            <a:fld id="{9349F829-3AB5-2249-A75E-9CF92A8C3104}" type="slidenum">
              <a:rPr lang="pt-PT" smtClean="0"/>
              <a:t>67</a:t>
            </a:fld>
            <a:endParaRPr lang="pt-PT"/>
          </a:p>
        </p:txBody>
      </p:sp>
      <p:sp>
        <p:nvSpPr>
          <p:cNvPr id="5" name="Título 1">
            <a:extLst>
              <a:ext uri="{FF2B5EF4-FFF2-40B4-BE49-F238E27FC236}">
                <a16:creationId xmlns:a16="http://schemas.microsoft.com/office/drawing/2014/main" id="{B6385F28-493B-A9DC-CB05-D7DAEF17DDC9}"/>
              </a:ext>
            </a:extLst>
          </p:cNvPr>
          <p:cNvSpPr>
            <a:spLocks noGrp="1"/>
          </p:cNvSpPr>
          <p:nvPr>
            <p:ph type="title"/>
          </p:nvPr>
        </p:nvSpPr>
        <p:spPr>
          <a:xfrm>
            <a:off x="0" y="1"/>
            <a:ext cx="12192000" cy="999460"/>
          </a:xfrm>
          <a:solidFill>
            <a:schemeClr val="bg1">
              <a:lumMod val="95000"/>
            </a:schemeClr>
          </a:solidFill>
        </p:spPr>
        <p:txBody>
          <a:bodyPr/>
          <a:lstStyle/>
          <a:p>
            <a:r>
              <a:rPr lang="en-US" sz="2800" b="1" dirty="0">
                <a:cs typeface="Arial" panose="020B0604020202020204" pitchFamily="34" charset="0"/>
              </a:rPr>
              <a:t>  Figures</a:t>
            </a:r>
          </a:p>
        </p:txBody>
      </p:sp>
      <p:grpSp>
        <p:nvGrpSpPr>
          <p:cNvPr id="25" name="Agrupar 24">
            <a:extLst>
              <a:ext uri="{FF2B5EF4-FFF2-40B4-BE49-F238E27FC236}">
                <a16:creationId xmlns:a16="http://schemas.microsoft.com/office/drawing/2014/main" id="{5F7BFFD7-1074-B4BF-42B9-29DFCA500AF7}"/>
              </a:ext>
            </a:extLst>
          </p:cNvPr>
          <p:cNvGrpSpPr/>
          <p:nvPr/>
        </p:nvGrpSpPr>
        <p:grpSpPr>
          <a:xfrm>
            <a:off x="6683952" y="2666177"/>
            <a:ext cx="2628001" cy="2124000"/>
            <a:chOff x="1415968" y="2236344"/>
            <a:chExt cx="2628001" cy="2124000"/>
          </a:xfrm>
        </p:grpSpPr>
        <p:cxnSp>
          <p:nvCxnSpPr>
            <p:cNvPr id="26" name="Conexão reta 58">
              <a:extLst>
                <a:ext uri="{FF2B5EF4-FFF2-40B4-BE49-F238E27FC236}">
                  <a16:creationId xmlns:a16="http://schemas.microsoft.com/office/drawing/2014/main" id="{21C258EB-02FE-D1CA-CEDE-72BF7C01AF84}"/>
                </a:ext>
              </a:extLst>
            </p:cNvPr>
            <p:cNvCxnSpPr>
              <a:cxnSpLocks/>
              <a:stCxn id="34" idx="3"/>
              <a:endCxn id="37" idx="1"/>
            </p:cNvCxnSpPr>
            <p:nvPr/>
          </p:nvCxnSpPr>
          <p:spPr>
            <a:xfrm>
              <a:off x="2332545" y="3147147"/>
              <a:ext cx="780318" cy="0"/>
            </a:xfrm>
            <a:prstGeom prst="line">
              <a:avLst/>
            </a:prstGeom>
            <a:noFill/>
            <a:ln w="12700" cap="flat" cmpd="sng" algn="ctr">
              <a:solidFill>
                <a:sysClr val="windowText" lastClr="000000"/>
              </a:solidFill>
              <a:prstDash val="solid"/>
              <a:miter lim="800000"/>
            </a:ln>
            <a:effectLst/>
          </p:spPr>
        </p:cxnSp>
        <p:cxnSp>
          <p:nvCxnSpPr>
            <p:cNvPr id="27" name="Conexão reta 60">
              <a:extLst>
                <a:ext uri="{FF2B5EF4-FFF2-40B4-BE49-F238E27FC236}">
                  <a16:creationId xmlns:a16="http://schemas.microsoft.com/office/drawing/2014/main" id="{9526A059-22B5-8CBC-3F6E-1B5138423108}"/>
                </a:ext>
              </a:extLst>
            </p:cNvPr>
            <p:cNvCxnSpPr>
              <a:cxnSpLocks/>
              <a:stCxn id="35" idx="3"/>
              <a:endCxn id="31" idx="2"/>
            </p:cNvCxnSpPr>
            <p:nvPr/>
          </p:nvCxnSpPr>
          <p:spPr>
            <a:xfrm>
              <a:off x="2332545" y="3710545"/>
              <a:ext cx="780318" cy="0"/>
            </a:xfrm>
            <a:prstGeom prst="line">
              <a:avLst/>
            </a:prstGeom>
            <a:noFill/>
            <a:ln w="12700" cap="flat" cmpd="sng" algn="ctr">
              <a:solidFill>
                <a:sysClr val="windowText" lastClr="000000"/>
              </a:solidFill>
              <a:prstDash val="solid"/>
              <a:miter lim="800000"/>
            </a:ln>
            <a:effectLst/>
          </p:spPr>
        </p:cxnSp>
        <p:cxnSp>
          <p:nvCxnSpPr>
            <p:cNvPr id="28" name="Conexão reta 63">
              <a:extLst>
                <a:ext uri="{FF2B5EF4-FFF2-40B4-BE49-F238E27FC236}">
                  <a16:creationId xmlns:a16="http://schemas.microsoft.com/office/drawing/2014/main" id="{6B020E70-0D6C-6774-9BFD-F4BB9246B8ED}"/>
                </a:ext>
              </a:extLst>
            </p:cNvPr>
            <p:cNvCxnSpPr>
              <a:cxnSpLocks/>
              <a:stCxn id="35" idx="0"/>
              <a:endCxn id="34" idx="2"/>
            </p:cNvCxnSpPr>
            <p:nvPr/>
          </p:nvCxnSpPr>
          <p:spPr>
            <a:xfrm flipV="1">
              <a:off x="2278545" y="3201147"/>
              <a:ext cx="0" cy="455398"/>
            </a:xfrm>
            <a:prstGeom prst="line">
              <a:avLst/>
            </a:prstGeom>
            <a:noFill/>
            <a:ln w="12700" cap="flat" cmpd="sng" algn="ctr">
              <a:solidFill>
                <a:sysClr val="windowText" lastClr="000000"/>
              </a:solidFill>
              <a:prstDash val="solid"/>
              <a:miter lim="800000"/>
            </a:ln>
            <a:effectLst/>
          </p:spPr>
        </p:cxnSp>
        <p:cxnSp>
          <p:nvCxnSpPr>
            <p:cNvPr id="29" name="Conexão reta 66">
              <a:extLst>
                <a:ext uri="{FF2B5EF4-FFF2-40B4-BE49-F238E27FC236}">
                  <a16:creationId xmlns:a16="http://schemas.microsoft.com/office/drawing/2014/main" id="{029903D5-0A51-F781-0BDC-23BE50960D50}"/>
                </a:ext>
              </a:extLst>
            </p:cNvPr>
            <p:cNvCxnSpPr>
              <a:cxnSpLocks/>
            </p:cNvCxnSpPr>
            <p:nvPr/>
          </p:nvCxnSpPr>
          <p:spPr>
            <a:xfrm flipV="1">
              <a:off x="3166863" y="3201147"/>
              <a:ext cx="0" cy="455398"/>
            </a:xfrm>
            <a:prstGeom prst="line">
              <a:avLst/>
            </a:prstGeom>
            <a:noFill/>
            <a:ln w="12700" cap="flat" cmpd="sng" algn="ctr">
              <a:solidFill>
                <a:sysClr val="windowText" lastClr="000000"/>
              </a:solidFill>
              <a:prstDash val="solid"/>
              <a:miter lim="800000"/>
            </a:ln>
            <a:effectLst/>
          </p:spPr>
        </p:cxnSp>
        <p:cxnSp>
          <p:nvCxnSpPr>
            <p:cNvPr id="30" name="Conexão: Ângulo Reto 6">
              <a:extLst>
                <a:ext uri="{FF2B5EF4-FFF2-40B4-BE49-F238E27FC236}">
                  <a16:creationId xmlns:a16="http://schemas.microsoft.com/office/drawing/2014/main" id="{175892BB-A15F-F9F7-D384-6FFDA2E41AE1}"/>
                </a:ext>
              </a:extLst>
            </p:cNvPr>
            <p:cNvCxnSpPr>
              <a:cxnSpLocks/>
            </p:cNvCxnSpPr>
            <p:nvPr/>
          </p:nvCxnSpPr>
          <p:spPr>
            <a:xfrm rot="16200000" flipH="1">
              <a:off x="1667969" y="1984344"/>
              <a:ext cx="2124000" cy="2628000"/>
            </a:xfrm>
            <a:prstGeom prst="bentConnector3">
              <a:avLst>
                <a:gd name="adj1" fmla="val 100391"/>
              </a:avLst>
            </a:prstGeom>
            <a:noFill/>
            <a:ln w="12700" cap="flat" cmpd="sng" algn="ctr">
              <a:solidFill>
                <a:sysClr val="windowText" lastClr="000000"/>
              </a:solidFill>
              <a:prstDash val="solid"/>
              <a:miter lim="800000"/>
              <a:headEnd type="triangle"/>
              <a:tailEnd type="triangle"/>
            </a:ln>
            <a:effectLst/>
          </p:spPr>
        </p:cxnSp>
        <p:sp>
          <p:nvSpPr>
            <p:cNvPr id="31" name="Oval 30">
              <a:extLst>
                <a:ext uri="{FF2B5EF4-FFF2-40B4-BE49-F238E27FC236}">
                  <a16:creationId xmlns:a16="http://schemas.microsoft.com/office/drawing/2014/main" id="{C839CFC4-23A6-C408-1547-16D068543F96}"/>
                </a:ext>
              </a:extLst>
            </p:cNvPr>
            <p:cNvSpPr/>
            <p:nvPr/>
          </p:nvSpPr>
          <p:spPr>
            <a:xfrm>
              <a:off x="3112863" y="3656545"/>
              <a:ext cx="108000" cy="108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2" name="CaixaDeTexto 31">
                  <a:extLst>
                    <a:ext uri="{FF2B5EF4-FFF2-40B4-BE49-F238E27FC236}">
                      <a16:creationId xmlns:a16="http://schemas.microsoft.com/office/drawing/2014/main" id="{B1AAD9F8-7EE2-6976-5472-4C44DBE19840}"/>
                    </a:ext>
                  </a:extLst>
                </p:cNvPr>
                <p:cNvSpPr txBox="1"/>
                <p:nvPr/>
              </p:nvSpPr>
              <p:spPr>
                <a:xfrm>
                  <a:off x="3244785" y="3586349"/>
                  <a:ext cx="216470" cy="21178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sSubSupPr>
                          <m:e>
                            <m:acc>
                              <m:accPr>
                                <m:chr m:val="⃗"/>
                                <m:ctrlP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accPr>
                              <m:e>
                                <m:r>
                                  <m:rPr>
                                    <m:sty m:val="p"/>
                                  </m:rPr>
                                  <a:rPr kumimoji="0" lang="pt-PT" sz="12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Ω</m:t>
                                </m:r>
                              </m:e>
                            </m:acc>
                          </m:e>
                          <m:sub>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𝑘</m:t>
                            </m:r>
                          </m:sub>
                          <m:sup>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𝑡</m:t>
                            </m:r>
                          </m:sup>
                        </m:sSubSup>
                      </m:oMath>
                    </m:oMathPara>
                  </a14:m>
                  <a:endParaRPr kumimoji="0" lang="pt-PT" sz="1800" b="0" i="0" u="none" strike="noStrike" kern="0" cap="none" spc="0" normalizeH="0" baseline="0" noProof="0">
                    <a:ln>
                      <a:noFill/>
                    </a:ln>
                    <a:solidFill>
                      <a:prstClr val="black"/>
                    </a:solidFill>
                    <a:effectLst/>
                    <a:uLnTx/>
                    <a:uFillTx/>
                    <a:latin typeface="Calibri" panose="020F0502020204030204"/>
                  </a:endParaRPr>
                </a:p>
              </p:txBody>
            </p:sp>
          </mc:Choice>
          <mc:Fallback xmlns="">
            <p:sp>
              <p:nvSpPr>
                <p:cNvPr id="46" name="CaixaDeTexto 45">
                  <a:extLst>
                    <a:ext uri="{FF2B5EF4-FFF2-40B4-BE49-F238E27FC236}">
                      <a16:creationId xmlns:a16="http://schemas.microsoft.com/office/drawing/2014/main" id="{E7CE2D79-A8D3-E457-63A9-2233C4EE8617}"/>
                    </a:ext>
                  </a:extLst>
                </p:cNvPr>
                <p:cNvSpPr txBox="1">
                  <a:spLocks noRot="1" noChangeAspect="1" noMove="1" noResize="1" noEditPoints="1" noAdjustHandles="1" noChangeArrowheads="1" noChangeShapeType="1" noTextEdit="1"/>
                </p:cNvSpPr>
                <p:nvPr/>
              </p:nvSpPr>
              <p:spPr>
                <a:xfrm>
                  <a:off x="3244785" y="3586349"/>
                  <a:ext cx="216470" cy="211789"/>
                </a:xfrm>
                <a:prstGeom prst="rect">
                  <a:avLst/>
                </a:prstGeom>
                <a:blipFill>
                  <a:blip r:embed="rId3"/>
                  <a:stretch>
                    <a:fillRect l="-16667" r="-5556" b="-11111"/>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33" name="CaixaDeTexto 32">
                  <a:extLst>
                    <a:ext uri="{FF2B5EF4-FFF2-40B4-BE49-F238E27FC236}">
                      <a16:creationId xmlns:a16="http://schemas.microsoft.com/office/drawing/2014/main" id="{8F86DD88-EBF0-C8DF-F878-0D688B25D5C9}"/>
                    </a:ext>
                  </a:extLst>
                </p:cNvPr>
                <p:cNvSpPr txBox="1"/>
                <p:nvPr/>
              </p:nvSpPr>
              <p:spPr>
                <a:xfrm>
                  <a:off x="1889872" y="3582014"/>
                  <a:ext cx="250453" cy="21178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sSubSupPr>
                          <m:e>
                            <m:acc>
                              <m:accPr>
                                <m:chr m:val="⃗"/>
                                <m:ctrlP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accPr>
                              <m:e>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𝐶</m:t>
                                </m:r>
                              </m:e>
                            </m:acc>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e>
                          <m:sub>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𝑘</m:t>
                            </m:r>
                          </m:sub>
                          <m:sup>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𝑡</m:t>
                            </m:r>
                          </m:sup>
                        </m:sSubSup>
                      </m:oMath>
                    </m:oMathPara>
                  </a14:m>
                  <a:endParaRPr kumimoji="0" lang="pt-PT" sz="1200" b="0" i="0" u="none" strike="noStrike" kern="0" cap="none" spc="0" normalizeH="0" baseline="0" noProof="0">
                    <a:ln>
                      <a:noFill/>
                    </a:ln>
                    <a:solidFill>
                      <a:prstClr val="black"/>
                    </a:solidFill>
                    <a:effectLst/>
                    <a:uLnTx/>
                    <a:uFillTx/>
                    <a:latin typeface="Calibri" panose="020F0502020204030204"/>
                  </a:endParaRPr>
                </a:p>
              </p:txBody>
            </p:sp>
          </mc:Choice>
          <mc:Fallback xmlns="">
            <p:sp>
              <p:nvSpPr>
                <p:cNvPr id="47" name="CaixaDeTexto 46">
                  <a:extLst>
                    <a:ext uri="{FF2B5EF4-FFF2-40B4-BE49-F238E27FC236}">
                      <a16:creationId xmlns:a16="http://schemas.microsoft.com/office/drawing/2014/main" id="{1D6A9AC7-60D7-3ACE-16F8-010673E3EE85}"/>
                    </a:ext>
                  </a:extLst>
                </p:cNvPr>
                <p:cNvSpPr txBox="1">
                  <a:spLocks noRot="1" noChangeAspect="1" noMove="1" noResize="1" noEditPoints="1" noAdjustHandles="1" noChangeArrowheads="1" noChangeShapeType="1" noTextEdit="1"/>
                </p:cNvSpPr>
                <p:nvPr/>
              </p:nvSpPr>
              <p:spPr>
                <a:xfrm>
                  <a:off x="1889872" y="3582014"/>
                  <a:ext cx="250453" cy="211789"/>
                </a:xfrm>
                <a:prstGeom prst="rect">
                  <a:avLst/>
                </a:prstGeom>
                <a:blipFill>
                  <a:blip r:embed="rId4"/>
                  <a:stretch>
                    <a:fillRect l="-14286" t="-27778" r="-4762" b="-16667"/>
                  </a:stretch>
                </a:blipFill>
              </p:spPr>
              <p:txBody>
                <a:bodyPr/>
                <a:lstStyle/>
                <a:p>
                  <a:r>
                    <a:rPr lang="pt-PT">
                      <a:noFill/>
                    </a:rPr>
                    <a:t> </a:t>
                  </a:r>
                </a:p>
              </p:txBody>
            </p:sp>
          </mc:Fallback>
        </mc:AlternateContent>
        <p:sp>
          <p:nvSpPr>
            <p:cNvPr id="34" name="Retângulo 33">
              <a:extLst>
                <a:ext uri="{FF2B5EF4-FFF2-40B4-BE49-F238E27FC236}">
                  <a16:creationId xmlns:a16="http://schemas.microsoft.com/office/drawing/2014/main" id="{004BFC96-D4A9-8E4E-D3FB-F923C870C5B7}"/>
                </a:ext>
              </a:extLst>
            </p:cNvPr>
            <p:cNvSpPr/>
            <p:nvPr/>
          </p:nvSpPr>
          <p:spPr>
            <a:xfrm>
              <a:off x="2224545" y="3093147"/>
              <a:ext cx="108000" cy="108000"/>
            </a:xfrm>
            <a:prstGeom prst="rect">
              <a:avLst/>
            </a:prstGeom>
            <a:solidFill>
              <a:srgbClr val="7F7F7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Retângulo 34">
              <a:extLst>
                <a:ext uri="{FF2B5EF4-FFF2-40B4-BE49-F238E27FC236}">
                  <a16:creationId xmlns:a16="http://schemas.microsoft.com/office/drawing/2014/main" id="{7414556A-585B-B37C-4046-1DE8748455F0}"/>
                </a:ext>
              </a:extLst>
            </p:cNvPr>
            <p:cNvSpPr/>
            <p:nvPr/>
          </p:nvSpPr>
          <p:spPr>
            <a:xfrm>
              <a:off x="2224545" y="3656545"/>
              <a:ext cx="108000" cy="108000"/>
            </a:xfrm>
            <a:prstGeom prst="rect">
              <a:avLst/>
            </a:prstGeom>
            <a:solidFill>
              <a:srgbClr val="7F7F7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6" name="CaixaDeTexto 35">
                  <a:extLst>
                    <a:ext uri="{FF2B5EF4-FFF2-40B4-BE49-F238E27FC236}">
                      <a16:creationId xmlns:a16="http://schemas.microsoft.com/office/drawing/2014/main" id="{64D68939-2C97-01CB-2140-0E6491EEAE60}"/>
                    </a:ext>
                  </a:extLst>
                </p:cNvPr>
                <p:cNvSpPr txBox="1"/>
                <p:nvPr/>
              </p:nvSpPr>
              <p:spPr>
                <a:xfrm>
                  <a:off x="3262868" y="3029593"/>
                  <a:ext cx="290529" cy="21178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sSubSupPr>
                          <m:e>
                            <m:acc>
                              <m:accPr>
                                <m:chr m:val="⃗"/>
                                <m:ctrlP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accPr>
                              <m:e>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𝐶</m:t>
                                </m:r>
                              </m:e>
                            </m:acc>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e>
                          <m:sub>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𝑘</m:t>
                            </m:r>
                          </m:sub>
                          <m:sup>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𝑡</m:t>
                            </m:r>
                          </m:sup>
                        </m:sSubSup>
                      </m:oMath>
                    </m:oMathPara>
                  </a14:m>
                  <a:endParaRPr kumimoji="0" lang="pt-PT" sz="12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54" name="CaixaDeTexto 53">
                  <a:extLst>
                    <a:ext uri="{FF2B5EF4-FFF2-40B4-BE49-F238E27FC236}">
                      <a16:creationId xmlns:a16="http://schemas.microsoft.com/office/drawing/2014/main" id="{C0DA6336-407D-7731-232A-3DA0FEC923D0}"/>
                    </a:ext>
                  </a:extLst>
                </p:cNvPr>
                <p:cNvSpPr txBox="1">
                  <a:spLocks noRot="1" noChangeAspect="1" noMove="1" noResize="1" noEditPoints="1" noAdjustHandles="1" noChangeArrowheads="1" noChangeShapeType="1" noTextEdit="1"/>
                </p:cNvSpPr>
                <p:nvPr/>
              </p:nvSpPr>
              <p:spPr>
                <a:xfrm>
                  <a:off x="3262868" y="3029593"/>
                  <a:ext cx="290529" cy="211789"/>
                </a:xfrm>
                <a:prstGeom prst="rect">
                  <a:avLst/>
                </a:prstGeom>
                <a:blipFill>
                  <a:blip r:embed="rId5"/>
                  <a:stretch>
                    <a:fillRect l="-8333" t="-33333" r="-4167" b="-11111"/>
                  </a:stretch>
                </a:blipFill>
              </p:spPr>
              <p:txBody>
                <a:bodyPr/>
                <a:lstStyle/>
                <a:p>
                  <a:r>
                    <a:rPr lang="pt-PT">
                      <a:noFill/>
                    </a:rPr>
                    <a:t> </a:t>
                  </a:r>
                </a:p>
              </p:txBody>
            </p:sp>
          </mc:Fallback>
        </mc:AlternateContent>
        <p:sp>
          <p:nvSpPr>
            <p:cNvPr id="37" name="Retângulo 36">
              <a:extLst>
                <a:ext uri="{FF2B5EF4-FFF2-40B4-BE49-F238E27FC236}">
                  <a16:creationId xmlns:a16="http://schemas.microsoft.com/office/drawing/2014/main" id="{5CE52077-C0C0-D81E-47C3-592C8FE4F525}"/>
                </a:ext>
              </a:extLst>
            </p:cNvPr>
            <p:cNvSpPr/>
            <p:nvPr/>
          </p:nvSpPr>
          <p:spPr>
            <a:xfrm>
              <a:off x="3112863" y="3093147"/>
              <a:ext cx="108000" cy="108000"/>
            </a:xfrm>
            <a:prstGeom prst="rect">
              <a:avLst/>
            </a:prstGeom>
            <a:solidFill>
              <a:srgbClr val="7F7F7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8" name="CaixaDeTexto 37">
                  <a:extLst>
                    <a:ext uri="{FF2B5EF4-FFF2-40B4-BE49-F238E27FC236}">
                      <a16:creationId xmlns:a16="http://schemas.microsoft.com/office/drawing/2014/main" id="{CD786B73-C10F-DC39-2CCD-F6406DFA38EB}"/>
                    </a:ext>
                  </a:extLst>
                </p:cNvPr>
                <p:cNvSpPr txBox="1"/>
                <p:nvPr/>
              </p:nvSpPr>
              <p:spPr>
                <a:xfrm>
                  <a:off x="1415968" y="2958045"/>
                  <a:ext cx="939800" cy="304122"/>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sSubSupPr>
                          <m:e>
                            <m:acc>
                              <m:accPr>
                                <m:chr m:val="⃗"/>
                                <m:ctrlP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accPr>
                              <m:e>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𝐶</m:t>
                                </m:r>
                              </m:e>
                            </m:acc>
                          </m:e>
                          <m:sub>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𝑘</m:t>
                            </m:r>
                          </m:sub>
                          <m:sup>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𝑡</m:t>
                            </m:r>
                          </m:sup>
                        </m:sSubSup>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m:t>
                        </m:r>
                        <m:sSubSup>
                          <m:sSubSupPr>
                            <m:ctrlP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ctrlPr>
                          </m:sSubSupPr>
                          <m:e>
                            <m:acc>
                              <m:accPr>
                                <m:chr m:val="⃗"/>
                                <m:ctrlP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accPr>
                              <m:e>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𝑀</m:t>
                                </m:r>
                              </m:e>
                            </m:acc>
                          </m:e>
                          <m:sub>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𝑘</m:t>
                            </m:r>
                          </m:sub>
                          <m:sup>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𝑡</m:t>
                            </m:r>
                          </m:sup>
                        </m:sSubSup>
                      </m:oMath>
                    </m:oMathPara>
                  </a14:m>
                  <a:endParaRPr kumimoji="0" lang="pt-PT" sz="1800" b="0" i="0" u="none" strike="noStrike" kern="0" cap="none" spc="0" normalizeH="0" baseline="0" noProof="0">
                    <a:ln>
                      <a:noFill/>
                    </a:ln>
                    <a:solidFill>
                      <a:prstClr val="black"/>
                    </a:solidFill>
                    <a:effectLst/>
                    <a:uLnTx/>
                    <a:uFillTx/>
                    <a:latin typeface="Calibri" panose="020F0502020204030204"/>
                  </a:endParaRPr>
                </a:p>
              </p:txBody>
            </p:sp>
          </mc:Choice>
          <mc:Fallback xmlns="">
            <p:sp>
              <p:nvSpPr>
                <p:cNvPr id="5" name="CaixaDeTexto 4">
                  <a:extLst>
                    <a:ext uri="{FF2B5EF4-FFF2-40B4-BE49-F238E27FC236}">
                      <a16:creationId xmlns:a16="http://schemas.microsoft.com/office/drawing/2014/main" id="{1FA0D451-97BD-343A-392C-01843F19CB8E}"/>
                    </a:ext>
                  </a:extLst>
                </p:cNvPr>
                <p:cNvSpPr txBox="1">
                  <a:spLocks noRot="1" noChangeAspect="1" noMove="1" noResize="1" noEditPoints="1" noAdjustHandles="1" noChangeArrowheads="1" noChangeShapeType="1" noTextEdit="1"/>
                </p:cNvSpPr>
                <p:nvPr/>
              </p:nvSpPr>
              <p:spPr>
                <a:xfrm>
                  <a:off x="1415968" y="2958045"/>
                  <a:ext cx="939800" cy="304122"/>
                </a:xfrm>
                <a:prstGeom prst="rect">
                  <a:avLst/>
                </a:prstGeom>
                <a:blipFill>
                  <a:blip r:embed="rId6"/>
                  <a:stretch>
                    <a:fillRect t="-4000"/>
                  </a:stretch>
                </a:blipFill>
              </p:spPr>
              <p:txBody>
                <a:bodyPr/>
                <a:lstStyle/>
                <a:p>
                  <a:r>
                    <a:rPr lang="pt-PT">
                      <a:noFill/>
                    </a:rPr>
                    <a:t> </a:t>
                  </a:r>
                </a:p>
              </p:txBody>
            </p:sp>
          </mc:Fallback>
        </mc:AlternateContent>
        <p:sp>
          <p:nvSpPr>
            <p:cNvPr id="39" name="Retângulo 38">
              <a:extLst>
                <a:ext uri="{FF2B5EF4-FFF2-40B4-BE49-F238E27FC236}">
                  <a16:creationId xmlns:a16="http://schemas.microsoft.com/office/drawing/2014/main" id="{7AEC5A4E-224F-CFB3-4E8A-A61E55BC6619}"/>
                </a:ext>
              </a:extLst>
            </p:cNvPr>
            <p:cNvSpPr/>
            <p:nvPr/>
          </p:nvSpPr>
          <p:spPr>
            <a:xfrm>
              <a:off x="1524392" y="2655065"/>
              <a:ext cx="939376" cy="1476260"/>
            </a:xfrm>
            <a:prstGeom prst="rect">
              <a:avLst/>
            </a:prstGeom>
            <a:noFill/>
            <a:ln w="12700" cap="flat" cmpd="sng" algn="ctr">
              <a:solidFill>
                <a:sysClr val="windowText" lastClr="0000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id="{E9A92CF8-AF25-AA19-4A1C-FA56374F485D}"/>
                    </a:ext>
                  </a:extLst>
                </p:cNvPr>
                <p:cNvSpPr txBox="1"/>
                <p:nvPr/>
              </p:nvSpPr>
              <p:spPr>
                <a:xfrm>
                  <a:off x="2485730" y="3997111"/>
                  <a:ext cx="654988" cy="184666"/>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𝑙</m:t>
                            </m:r>
                          </m:e>
                          <m:sub>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𝑟𝑎𝑛𝑑</m:t>
                            </m:r>
                          </m:sub>
                        </m:sSub>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=1</m:t>
                        </m:r>
                      </m:oMath>
                    </m:oMathPara>
                  </a14:m>
                  <a:endParaRPr kumimoji="0" lang="pt-PT" sz="12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6" name="CaixaDeTexto 5">
                  <a:extLst>
                    <a:ext uri="{FF2B5EF4-FFF2-40B4-BE49-F238E27FC236}">
                      <a16:creationId xmlns:a16="http://schemas.microsoft.com/office/drawing/2014/main" id="{7C35D9CB-F41E-A0F9-D1C6-C49E04ED5873}"/>
                    </a:ext>
                  </a:extLst>
                </p:cNvPr>
                <p:cNvSpPr txBox="1">
                  <a:spLocks noRot="1" noChangeAspect="1" noMove="1" noResize="1" noEditPoints="1" noAdjustHandles="1" noChangeArrowheads="1" noChangeShapeType="1" noTextEdit="1"/>
                </p:cNvSpPr>
                <p:nvPr/>
              </p:nvSpPr>
              <p:spPr>
                <a:xfrm>
                  <a:off x="2485730" y="3997111"/>
                  <a:ext cx="654988" cy="184666"/>
                </a:xfrm>
                <a:prstGeom prst="rect">
                  <a:avLst/>
                </a:prstGeom>
                <a:blipFill>
                  <a:blip r:embed="rId7"/>
                  <a:stretch>
                    <a:fillRect l="-5660" r="-3774" b="-13333"/>
                  </a:stretch>
                </a:blipFill>
              </p:spPr>
              <p:txBody>
                <a:bodyPr/>
                <a:lstStyle/>
                <a:p>
                  <a:r>
                    <a:rPr lang="pt-PT">
                      <a:noFill/>
                    </a:rPr>
                    <a:t> </a:t>
                  </a:r>
                </a:p>
              </p:txBody>
            </p:sp>
          </mc:Fallback>
        </mc:AlternateContent>
      </p:grpSp>
      <p:sp>
        <p:nvSpPr>
          <p:cNvPr id="41" name="Retângulo 40">
            <a:extLst>
              <a:ext uri="{FF2B5EF4-FFF2-40B4-BE49-F238E27FC236}">
                <a16:creationId xmlns:a16="http://schemas.microsoft.com/office/drawing/2014/main" id="{7869311D-29B5-E31D-EE06-0BA803E311BE}"/>
              </a:ext>
            </a:extLst>
          </p:cNvPr>
          <p:cNvSpPr/>
          <p:nvPr/>
        </p:nvSpPr>
        <p:spPr>
          <a:xfrm rot="5400000">
            <a:off x="7575962" y="2484694"/>
            <a:ext cx="508118" cy="2181911"/>
          </a:xfrm>
          <a:prstGeom prst="rect">
            <a:avLst/>
          </a:prstGeom>
          <a:noFill/>
          <a:ln w="12700" cap="flat" cmpd="sng" algn="ctr">
            <a:solidFill>
              <a:sysClr val="windowText" lastClr="0000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42" name="CaixaDeTexto 41">
                <a:extLst>
                  <a:ext uri="{FF2B5EF4-FFF2-40B4-BE49-F238E27FC236}">
                    <a16:creationId xmlns:a16="http://schemas.microsoft.com/office/drawing/2014/main" id="{42FF2717-A5EC-411C-1D4B-31E4C2AD8D90}"/>
                  </a:ext>
                </a:extLst>
              </p:cNvPr>
              <p:cNvSpPr txBox="1"/>
              <p:nvPr/>
            </p:nvSpPr>
            <p:spPr>
              <a:xfrm>
                <a:off x="8946793" y="3645043"/>
                <a:ext cx="654988" cy="184666"/>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𝑙</m:t>
                          </m:r>
                        </m:e>
                        <m:sub>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𝑟𝑎𝑛𝑑</m:t>
                          </m:r>
                        </m:sub>
                      </m:sSub>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=2</m:t>
                      </m:r>
                    </m:oMath>
                  </m:oMathPara>
                </a14:m>
                <a:endParaRPr kumimoji="0" lang="pt-PT" sz="12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42" name="CaixaDeTexto 41">
                <a:extLst>
                  <a:ext uri="{FF2B5EF4-FFF2-40B4-BE49-F238E27FC236}">
                    <a16:creationId xmlns:a16="http://schemas.microsoft.com/office/drawing/2014/main" id="{42FF2717-A5EC-411C-1D4B-31E4C2AD8D90}"/>
                  </a:ext>
                </a:extLst>
              </p:cNvPr>
              <p:cNvSpPr txBox="1">
                <a:spLocks noRot="1" noChangeAspect="1" noMove="1" noResize="1" noEditPoints="1" noAdjustHandles="1" noChangeArrowheads="1" noChangeShapeType="1" noTextEdit="1"/>
              </p:cNvSpPr>
              <p:nvPr/>
            </p:nvSpPr>
            <p:spPr>
              <a:xfrm>
                <a:off x="8946793" y="3645043"/>
                <a:ext cx="654988" cy="184666"/>
              </a:xfrm>
              <a:prstGeom prst="rect">
                <a:avLst/>
              </a:prstGeom>
              <a:blipFill>
                <a:blip r:embed="rId8"/>
                <a:stretch>
                  <a:fillRect l="-5769" r="-5769" b="-13333"/>
                </a:stretch>
              </a:blipFill>
            </p:spPr>
            <p:txBody>
              <a:bodyPr/>
              <a:lstStyle/>
              <a:p>
                <a:r>
                  <a:rPr lang="en-US">
                    <a:noFill/>
                  </a:rPr>
                  <a:t> </a:t>
                </a:r>
              </a:p>
            </p:txBody>
          </p:sp>
        </mc:Fallback>
      </mc:AlternateContent>
      <p:grpSp>
        <p:nvGrpSpPr>
          <p:cNvPr id="68" name="Agrupar 67">
            <a:extLst>
              <a:ext uri="{FF2B5EF4-FFF2-40B4-BE49-F238E27FC236}">
                <a16:creationId xmlns:a16="http://schemas.microsoft.com/office/drawing/2014/main" id="{9DF2F334-0552-300C-76FC-CD64B69975CD}"/>
              </a:ext>
            </a:extLst>
          </p:cNvPr>
          <p:cNvGrpSpPr/>
          <p:nvPr/>
        </p:nvGrpSpPr>
        <p:grpSpPr>
          <a:xfrm>
            <a:off x="1846289" y="1978073"/>
            <a:ext cx="3171084" cy="2819610"/>
            <a:chOff x="1515121" y="1529421"/>
            <a:chExt cx="3171084" cy="2819610"/>
          </a:xfrm>
        </p:grpSpPr>
        <p:grpSp>
          <p:nvGrpSpPr>
            <p:cNvPr id="69" name="Agrupar 68">
              <a:extLst>
                <a:ext uri="{FF2B5EF4-FFF2-40B4-BE49-F238E27FC236}">
                  <a16:creationId xmlns:a16="http://schemas.microsoft.com/office/drawing/2014/main" id="{7039F613-4221-57B6-E514-3FE8432244F0}"/>
                </a:ext>
              </a:extLst>
            </p:cNvPr>
            <p:cNvGrpSpPr/>
            <p:nvPr/>
          </p:nvGrpSpPr>
          <p:grpSpPr>
            <a:xfrm>
              <a:off x="1515121" y="1529421"/>
              <a:ext cx="3171084" cy="2819610"/>
              <a:chOff x="1515121" y="1529421"/>
              <a:chExt cx="3171084" cy="2819610"/>
            </a:xfrm>
          </p:grpSpPr>
          <p:grpSp>
            <p:nvGrpSpPr>
              <p:cNvPr id="71" name="Agrupar 70">
                <a:extLst>
                  <a:ext uri="{FF2B5EF4-FFF2-40B4-BE49-F238E27FC236}">
                    <a16:creationId xmlns:a16="http://schemas.microsoft.com/office/drawing/2014/main" id="{8DF6BB3B-D713-3F9B-EE32-07856C6DEE6E}"/>
                  </a:ext>
                </a:extLst>
              </p:cNvPr>
              <p:cNvGrpSpPr/>
              <p:nvPr/>
            </p:nvGrpSpPr>
            <p:grpSpPr>
              <a:xfrm>
                <a:off x="1515121" y="1529421"/>
                <a:ext cx="2988000" cy="2819610"/>
                <a:chOff x="1515121" y="1541327"/>
                <a:chExt cx="2988000" cy="2819610"/>
              </a:xfrm>
            </p:grpSpPr>
            <p:cxnSp>
              <p:nvCxnSpPr>
                <p:cNvPr id="74" name="Conexão: Ângulo Reto 64">
                  <a:extLst>
                    <a:ext uri="{FF2B5EF4-FFF2-40B4-BE49-F238E27FC236}">
                      <a16:creationId xmlns:a16="http://schemas.microsoft.com/office/drawing/2014/main" id="{1C63ECDE-B30B-841B-217A-0E2BA2B4B931}"/>
                    </a:ext>
                  </a:extLst>
                </p:cNvPr>
                <p:cNvCxnSpPr>
                  <a:cxnSpLocks/>
                </p:cNvCxnSpPr>
                <p:nvPr/>
              </p:nvCxnSpPr>
              <p:spPr>
                <a:xfrm rot="16200000" flipH="1">
                  <a:off x="1605121" y="1451327"/>
                  <a:ext cx="2808000" cy="2988000"/>
                </a:xfrm>
                <a:prstGeom prst="bentConnector3">
                  <a:avLst>
                    <a:gd name="adj1" fmla="val 100391"/>
                  </a:avLst>
                </a:prstGeom>
                <a:noFill/>
                <a:ln w="12700" cap="flat" cmpd="sng" algn="ctr">
                  <a:solidFill>
                    <a:sysClr val="windowText" lastClr="000000"/>
                  </a:solidFill>
                  <a:prstDash val="solid"/>
                  <a:miter lim="800000"/>
                  <a:headEnd type="triangle"/>
                  <a:tailEnd type="triangle"/>
                </a:ln>
                <a:effectLst/>
              </p:spPr>
            </p:cxnSp>
            <p:cxnSp>
              <p:nvCxnSpPr>
                <p:cNvPr id="75" name="Conexão reta unidirecional 70">
                  <a:extLst>
                    <a:ext uri="{FF2B5EF4-FFF2-40B4-BE49-F238E27FC236}">
                      <a16:creationId xmlns:a16="http://schemas.microsoft.com/office/drawing/2014/main" id="{F163363B-96AF-D821-EB2A-C58774C220EA}"/>
                    </a:ext>
                  </a:extLst>
                </p:cNvPr>
                <p:cNvCxnSpPr>
                  <a:cxnSpLocks/>
                </p:cNvCxnSpPr>
                <p:nvPr/>
              </p:nvCxnSpPr>
              <p:spPr>
                <a:xfrm flipV="1">
                  <a:off x="1524892" y="2165892"/>
                  <a:ext cx="863087" cy="2195045"/>
                </a:xfrm>
                <a:prstGeom prst="straightConnector1">
                  <a:avLst/>
                </a:prstGeom>
                <a:noFill/>
                <a:ln w="12700" cap="flat" cmpd="sng" algn="ctr">
                  <a:solidFill>
                    <a:sysClr val="windowText" lastClr="000000"/>
                  </a:solidFill>
                  <a:prstDash val="solid"/>
                  <a:miter lim="800000"/>
                  <a:tailEnd type="triangle"/>
                </a:ln>
                <a:effectLst/>
              </p:spPr>
            </p:cxnSp>
            <p:cxnSp>
              <p:nvCxnSpPr>
                <p:cNvPr id="76" name="Conexão reta unidirecional 71">
                  <a:extLst>
                    <a:ext uri="{FF2B5EF4-FFF2-40B4-BE49-F238E27FC236}">
                      <a16:creationId xmlns:a16="http://schemas.microsoft.com/office/drawing/2014/main" id="{2C42B4CB-ADBB-CDAD-1E14-1E641347D202}"/>
                    </a:ext>
                  </a:extLst>
                </p:cNvPr>
                <p:cNvCxnSpPr>
                  <a:cxnSpLocks/>
                  <a:endCxn id="80" idx="3"/>
                </p:cNvCxnSpPr>
                <p:nvPr/>
              </p:nvCxnSpPr>
              <p:spPr>
                <a:xfrm flipV="1">
                  <a:off x="1531578" y="2932225"/>
                  <a:ext cx="1129398" cy="1415294"/>
                </a:xfrm>
                <a:prstGeom prst="straightConnector1">
                  <a:avLst/>
                </a:prstGeom>
                <a:noFill/>
                <a:ln w="12700" cap="flat" cmpd="sng" algn="ctr">
                  <a:solidFill>
                    <a:sysClr val="windowText" lastClr="000000"/>
                  </a:solidFill>
                  <a:prstDash val="solid"/>
                  <a:miter lim="800000"/>
                  <a:tailEnd type="triangle"/>
                </a:ln>
                <a:effectLst/>
              </p:spPr>
            </p:cxnSp>
            <p:cxnSp>
              <p:nvCxnSpPr>
                <p:cNvPr id="77" name="Conexão reta unidirecional 72">
                  <a:extLst>
                    <a:ext uri="{FF2B5EF4-FFF2-40B4-BE49-F238E27FC236}">
                      <a16:creationId xmlns:a16="http://schemas.microsoft.com/office/drawing/2014/main" id="{6A68C1B7-9DEF-837A-EA83-F7816464C4AD}"/>
                    </a:ext>
                  </a:extLst>
                </p:cNvPr>
                <p:cNvCxnSpPr>
                  <a:cxnSpLocks/>
                </p:cNvCxnSpPr>
                <p:nvPr/>
              </p:nvCxnSpPr>
              <p:spPr>
                <a:xfrm flipV="1">
                  <a:off x="1527005" y="2911652"/>
                  <a:ext cx="1377993" cy="1449285"/>
                </a:xfrm>
                <a:prstGeom prst="straightConnector1">
                  <a:avLst/>
                </a:prstGeom>
                <a:noFill/>
                <a:ln w="12700" cap="flat" cmpd="sng" algn="ctr">
                  <a:solidFill>
                    <a:sysClr val="windowText" lastClr="000000"/>
                  </a:solidFill>
                  <a:prstDash val="solid"/>
                  <a:miter lim="800000"/>
                  <a:tailEnd type="triangle"/>
                </a:ln>
                <a:effectLst/>
              </p:spPr>
            </p:cxnSp>
            <p:cxnSp>
              <p:nvCxnSpPr>
                <p:cNvPr id="78" name="Conexão reta unidirecional 73">
                  <a:extLst>
                    <a:ext uri="{FF2B5EF4-FFF2-40B4-BE49-F238E27FC236}">
                      <a16:creationId xmlns:a16="http://schemas.microsoft.com/office/drawing/2014/main" id="{506E3FC1-B8AD-4A5B-B7A8-A521CBB13AD6}"/>
                    </a:ext>
                  </a:extLst>
                </p:cNvPr>
                <p:cNvCxnSpPr>
                  <a:cxnSpLocks/>
                  <a:endCxn id="81" idx="3"/>
                </p:cNvCxnSpPr>
                <p:nvPr/>
              </p:nvCxnSpPr>
              <p:spPr>
                <a:xfrm flipV="1">
                  <a:off x="1517155" y="3365953"/>
                  <a:ext cx="1547113" cy="994984"/>
                </a:xfrm>
                <a:prstGeom prst="straightConnector1">
                  <a:avLst/>
                </a:prstGeom>
                <a:noFill/>
                <a:ln w="12700" cap="flat" cmpd="sng" algn="ctr">
                  <a:solidFill>
                    <a:sysClr val="windowText" lastClr="000000"/>
                  </a:solidFill>
                  <a:prstDash val="solid"/>
                  <a:miter lim="800000"/>
                  <a:tailEnd type="triangle"/>
                </a:ln>
                <a:effectLst/>
              </p:spPr>
            </p:cxnSp>
            <p:sp>
              <p:nvSpPr>
                <p:cNvPr id="79" name="Oval 78">
                  <a:extLst>
                    <a:ext uri="{FF2B5EF4-FFF2-40B4-BE49-F238E27FC236}">
                      <a16:creationId xmlns:a16="http://schemas.microsoft.com/office/drawing/2014/main" id="{BA6BEE8C-888A-D6B8-A556-C0013ECEBDAF}"/>
                    </a:ext>
                  </a:extLst>
                </p:cNvPr>
                <p:cNvSpPr/>
                <p:nvPr/>
              </p:nvSpPr>
              <p:spPr>
                <a:xfrm>
                  <a:off x="2368961" y="2060290"/>
                  <a:ext cx="108000" cy="108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 name="Oval 79">
                  <a:extLst>
                    <a:ext uri="{FF2B5EF4-FFF2-40B4-BE49-F238E27FC236}">
                      <a16:creationId xmlns:a16="http://schemas.microsoft.com/office/drawing/2014/main" id="{19A7BA06-9867-F3C7-0D80-9FFC9EBDB972}"/>
                    </a:ext>
                  </a:extLst>
                </p:cNvPr>
                <p:cNvSpPr/>
                <p:nvPr/>
              </p:nvSpPr>
              <p:spPr>
                <a:xfrm>
                  <a:off x="2645160" y="2840041"/>
                  <a:ext cx="108000" cy="108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 name="Oval 80">
                  <a:extLst>
                    <a:ext uri="{FF2B5EF4-FFF2-40B4-BE49-F238E27FC236}">
                      <a16:creationId xmlns:a16="http://schemas.microsoft.com/office/drawing/2014/main" id="{AEB22B31-0728-167E-8301-10AEF361F038}"/>
                    </a:ext>
                  </a:extLst>
                </p:cNvPr>
                <p:cNvSpPr/>
                <p:nvPr/>
              </p:nvSpPr>
              <p:spPr>
                <a:xfrm>
                  <a:off x="3048452" y="3273769"/>
                  <a:ext cx="108000" cy="108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82" name="Oval 81">
                  <a:extLst>
                    <a:ext uri="{FF2B5EF4-FFF2-40B4-BE49-F238E27FC236}">
                      <a16:creationId xmlns:a16="http://schemas.microsoft.com/office/drawing/2014/main" id="{55023B5D-CE0C-ACF8-9079-F1DB8E9D5DC5}"/>
                    </a:ext>
                  </a:extLst>
                </p:cNvPr>
                <p:cNvSpPr/>
                <p:nvPr/>
              </p:nvSpPr>
              <p:spPr>
                <a:xfrm>
                  <a:off x="2888992" y="2810813"/>
                  <a:ext cx="108000" cy="108000"/>
                </a:xfrm>
                <a:prstGeom prst="ellipse">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3" name="Conexão reta unidirecional 78">
                  <a:extLst>
                    <a:ext uri="{FF2B5EF4-FFF2-40B4-BE49-F238E27FC236}">
                      <a16:creationId xmlns:a16="http://schemas.microsoft.com/office/drawing/2014/main" id="{1C69655B-21A2-E074-14F1-4FF586271590}"/>
                    </a:ext>
                  </a:extLst>
                </p:cNvPr>
                <p:cNvCxnSpPr>
                  <a:cxnSpLocks noChangeAspect="1"/>
                </p:cNvCxnSpPr>
                <p:nvPr/>
              </p:nvCxnSpPr>
              <p:spPr>
                <a:xfrm flipH="1" flipV="1">
                  <a:off x="2447870" y="2165575"/>
                  <a:ext cx="253385" cy="720000"/>
                </a:xfrm>
                <a:prstGeom prst="straightConnector1">
                  <a:avLst/>
                </a:prstGeom>
                <a:noFill/>
                <a:ln w="12700" cap="flat" cmpd="sng" algn="ctr">
                  <a:solidFill>
                    <a:sysClr val="windowText" lastClr="000000"/>
                  </a:solidFill>
                  <a:prstDash val="solid"/>
                  <a:miter lim="800000"/>
                  <a:tailEnd type="triangle"/>
                </a:ln>
                <a:effectLst/>
              </p:spPr>
            </p:cxnSp>
            <p:cxnSp>
              <p:nvCxnSpPr>
                <p:cNvPr id="84" name="Conexão reta unidirecional 81">
                  <a:extLst>
                    <a:ext uri="{FF2B5EF4-FFF2-40B4-BE49-F238E27FC236}">
                      <a16:creationId xmlns:a16="http://schemas.microsoft.com/office/drawing/2014/main" id="{CEC084BD-8AF0-7E7C-652C-469EE51376D3}"/>
                    </a:ext>
                  </a:extLst>
                </p:cNvPr>
                <p:cNvCxnSpPr>
                  <a:cxnSpLocks/>
                  <a:endCxn id="73" idx="2"/>
                </p:cNvCxnSpPr>
                <p:nvPr/>
              </p:nvCxnSpPr>
              <p:spPr>
                <a:xfrm flipV="1">
                  <a:off x="2668268" y="2091113"/>
                  <a:ext cx="290540" cy="471096"/>
                </a:xfrm>
                <a:prstGeom prst="straightConnector1">
                  <a:avLst/>
                </a:prstGeom>
                <a:noFill/>
                <a:ln w="6350" cap="flat" cmpd="sng" algn="ctr">
                  <a:solidFill>
                    <a:sysClr val="windowText" lastClr="000000"/>
                  </a:solidFill>
                  <a:prstDash val="sysDash"/>
                  <a:miter lim="800000"/>
                  <a:tailEnd type="stealth"/>
                </a:ln>
                <a:effectLst/>
              </p:spPr>
            </p:cxnSp>
            <mc:AlternateContent xmlns:mc="http://schemas.openxmlformats.org/markup-compatibility/2006" xmlns:a14="http://schemas.microsoft.com/office/drawing/2010/main">
              <mc:Choice Requires="a14">
                <p:sp>
                  <p:nvSpPr>
                    <p:cNvPr id="85" name="CaixaDeTexto 84">
                      <a:extLst>
                        <a:ext uri="{FF2B5EF4-FFF2-40B4-BE49-F238E27FC236}">
                          <a16:creationId xmlns:a16="http://schemas.microsoft.com/office/drawing/2014/main" id="{E8F4776E-153A-CA31-A3C6-39788E01F3D6}"/>
                        </a:ext>
                      </a:extLst>
                    </p:cNvPr>
                    <p:cNvSpPr txBox="1"/>
                    <p:nvPr/>
                  </p:nvSpPr>
                  <p:spPr>
                    <a:xfrm>
                      <a:off x="1517155" y="3011114"/>
                      <a:ext cx="537349" cy="359650"/>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ctrlPr>
                              </m:sSubSupPr>
                              <m:e>
                                <m:acc>
                                  <m:accPr>
                                    <m:chr m:val="⃗"/>
                                    <m:ctrlP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ctrlPr>
                                  </m:accPr>
                                  <m:e>
                                    <m:r>
                                      <m:rPr>
                                        <m:sty m:val="p"/>
                                      </m:rPr>
                                      <a:rPr kumimoji="0" lang="pt-PT" sz="1200" b="0" i="0" u="none" strike="noStrike" kern="0" cap="none" spc="0" normalizeH="0" baseline="0" noProof="0" smtClean="0">
                                        <a:ln>
                                          <a:noFill/>
                                        </a:ln>
                                        <a:solidFill>
                                          <a:prstClr val="black"/>
                                        </a:solidFill>
                                        <a:effectLst/>
                                        <a:uLnTx/>
                                        <a:uFillTx/>
                                        <a:latin typeface="Cambria Math" panose="02040503050406030204" pitchFamily="18" charset="0"/>
                                      </a:rPr>
                                      <m:t>Ω</m:t>
                                    </m:r>
                                  </m:e>
                                </m:acc>
                              </m:e>
                              <m:sub>
                                <m:sSubSup>
                                  <m:sSubSupPr>
                                    <m:ctrlP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ctrlPr>
                                  </m:sSubSupPr>
                                  <m:e>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𝑟</m:t>
                                    </m:r>
                                  </m:e>
                                  <m:sub>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2</m:t>
                                    </m:r>
                                  </m:sub>
                                  <m:sup>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𝑘</m:t>
                                    </m:r>
                                  </m:sup>
                                </m:sSubSup>
                              </m:sub>
                              <m:sup>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𝑡</m:t>
                                </m:r>
                              </m:sup>
                            </m:sSubSup>
                          </m:oMath>
                        </m:oMathPara>
                      </a14:m>
                      <a:endParaRPr kumimoji="0" lang="pt-PT" sz="12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83" name="CaixaDeTexto 82">
                      <a:extLst>
                        <a:ext uri="{FF2B5EF4-FFF2-40B4-BE49-F238E27FC236}">
                          <a16:creationId xmlns:a16="http://schemas.microsoft.com/office/drawing/2014/main" id="{EAFCDE54-B995-6A7D-3B2B-60B59757CD7A}"/>
                        </a:ext>
                      </a:extLst>
                    </p:cNvPr>
                    <p:cNvSpPr txBox="1">
                      <a:spLocks noRot="1" noChangeAspect="1" noMove="1" noResize="1" noEditPoints="1" noAdjustHandles="1" noChangeArrowheads="1" noChangeShapeType="1" noTextEdit="1"/>
                    </p:cNvSpPr>
                    <p:nvPr/>
                  </p:nvSpPr>
                  <p:spPr>
                    <a:xfrm>
                      <a:off x="1517155" y="3011114"/>
                      <a:ext cx="537349" cy="35965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CaixaDeTexto 85">
                      <a:extLst>
                        <a:ext uri="{FF2B5EF4-FFF2-40B4-BE49-F238E27FC236}">
                          <a16:creationId xmlns:a16="http://schemas.microsoft.com/office/drawing/2014/main" id="{C8D61735-6DC6-C996-095A-500307644940}"/>
                        </a:ext>
                      </a:extLst>
                    </p:cNvPr>
                    <p:cNvSpPr txBox="1"/>
                    <p:nvPr/>
                  </p:nvSpPr>
                  <p:spPr>
                    <a:xfrm>
                      <a:off x="2023056" y="2876246"/>
                      <a:ext cx="537349" cy="360548"/>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ctrlPr>
                              </m:sSubSupPr>
                              <m:e>
                                <m:acc>
                                  <m:accPr>
                                    <m:chr m:val="⃗"/>
                                    <m:ctrlP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ctrlPr>
                                  </m:accPr>
                                  <m:e>
                                    <m:r>
                                      <m:rPr>
                                        <m:sty m:val="p"/>
                                      </m:rPr>
                                      <a:rPr kumimoji="0" lang="pt-PT" sz="1200" b="0" i="0" u="none" strike="noStrike" kern="0" cap="none" spc="0" normalizeH="0" baseline="0" noProof="0" smtClean="0">
                                        <a:ln>
                                          <a:noFill/>
                                        </a:ln>
                                        <a:solidFill>
                                          <a:prstClr val="black"/>
                                        </a:solidFill>
                                        <a:effectLst/>
                                        <a:uLnTx/>
                                        <a:uFillTx/>
                                        <a:latin typeface="Cambria Math" panose="02040503050406030204" pitchFamily="18" charset="0"/>
                                      </a:rPr>
                                      <m:t>Ω</m:t>
                                    </m:r>
                                  </m:e>
                                </m:acc>
                              </m:e>
                              <m:sub>
                                <m:sSubSup>
                                  <m:sSubSupPr>
                                    <m:ctrlP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ctrlPr>
                                  </m:sSubSupPr>
                                  <m:e>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𝑟</m:t>
                                    </m:r>
                                  </m:e>
                                  <m:sub>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3</m:t>
                                    </m:r>
                                  </m:sub>
                                  <m:sup>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𝑘</m:t>
                                    </m:r>
                                  </m:sup>
                                </m:sSubSup>
                              </m:sub>
                              <m:sup>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𝑡</m:t>
                                </m:r>
                              </m:sup>
                            </m:sSubSup>
                          </m:oMath>
                        </m:oMathPara>
                      </a14:m>
                      <a:endParaRPr kumimoji="0" lang="pt-PT" sz="12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84" name="CaixaDeTexto 83">
                      <a:extLst>
                        <a:ext uri="{FF2B5EF4-FFF2-40B4-BE49-F238E27FC236}">
                          <a16:creationId xmlns:a16="http://schemas.microsoft.com/office/drawing/2014/main" id="{645E7B25-242C-BAD4-4BCF-5792ED9A5790}"/>
                        </a:ext>
                      </a:extLst>
                    </p:cNvPr>
                    <p:cNvSpPr txBox="1">
                      <a:spLocks noRot="1" noChangeAspect="1" noMove="1" noResize="1" noEditPoints="1" noAdjustHandles="1" noChangeArrowheads="1" noChangeShapeType="1" noTextEdit="1"/>
                    </p:cNvSpPr>
                    <p:nvPr/>
                  </p:nvSpPr>
                  <p:spPr>
                    <a:xfrm>
                      <a:off x="2023056" y="2876246"/>
                      <a:ext cx="537349" cy="360548"/>
                    </a:xfrm>
                    <a:prstGeom prst="rect">
                      <a:avLst/>
                    </a:prstGeom>
                    <a:blipFill>
                      <a:blip r:embed="rId10"/>
                      <a:stretch>
                        <a:fillRect/>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87" name="CaixaDeTexto 86">
                      <a:extLst>
                        <a:ext uri="{FF2B5EF4-FFF2-40B4-BE49-F238E27FC236}">
                          <a16:creationId xmlns:a16="http://schemas.microsoft.com/office/drawing/2014/main" id="{277FB869-9352-4320-5EF2-7AE37B9BFFAE}"/>
                        </a:ext>
                      </a:extLst>
                    </p:cNvPr>
                    <p:cNvSpPr txBox="1"/>
                    <p:nvPr/>
                  </p:nvSpPr>
                  <p:spPr>
                    <a:xfrm>
                      <a:off x="2078917" y="3895911"/>
                      <a:ext cx="537349" cy="359266"/>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ctrlPr>
                              </m:sSubSupPr>
                              <m:e>
                                <m:acc>
                                  <m:accPr>
                                    <m:chr m:val="⃗"/>
                                    <m:ctrlP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ctrlPr>
                                  </m:accPr>
                                  <m:e>
                                    <m:r>
                                      <m:rPr>
                                        <m:sty m:val="p"/>
                                      </m:rPr>
                                      <a:rPr kumimoji="0" lang="pt-PT" sz="1200" b="0" i="0" u="none" strike="noStrike" kern="0" cap="none" spc="0" normalizeH="0" baseline="0" noProof="0" smtClean="0">
                                        <a:ln>
                                          <a:noFill/>
                                        </a:ln>
                                        <a:solidFill>
                                          <a:prstClr val="black"/>
                                        </a:solidFill>
                                        <a:effectLst/>
                                        <a:uLnTx/>
                                        <a:uFillTx/>
                                        <a:latin typeface="Cambria Math" panose="02040503050406030204" pitchFamily="18" charset="0"/>
                                      </a:rPr>
                                      <m:t>Ω</m:t>
                                    </m:r>
                                  </m:e>
                                </m:acc>
                              </m:e>
                              <m:sub>
                                <m:sSubSup>
                                  <m:sSubSupPr>
                                    <m:ctrlP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ctrlPr>
                                  </m:sSubSupPr>
                                  <m:e>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𝑟</m:t>
                                    </m:r>
                                  </m:e>
                                  <m:sub>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1</m:t>
                                    </m:r>
                                  </m:sub>
                                  <m:sup>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𝑘</m:t>
                                    </m:r>
                                  </m:sup>
                                </m:sSubSup>
                              </m:sub>
                              <m:sup>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𝑡</m:t>
                                </m:r>
                              </m:sup>
                            </m:sSubSup>
                          </m:oMath>
                        </m:oMathPara>
                      </a14:m>
                      <a:endParaRPr kumimoji="0" lang="pt-PT" sz="12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85" name="CaixaDeTexto 84">
                      <a:extLst>
                        <a:ext uri="{FF2B5EF4-FFF2-40B4-BE49-F238E27FC236}">
                          <a16:creationId xmlns:a16="http://schemas.microsoft.com/office/drawing/2014/main" id="{6BD7311E-85C4-F435-46A6-CCDABFE862D6}"/>
                        </a:ext>
                      </a:extLst>
                    </p:cNvPr>
                    <p:cNvSpPr txBox="1">
                      <a:spLocks noRot="1" noChangeAspect="1" noMove="1" noResize="1" noEditPoints="1" noAdjustHandles="1" noChangeArrowheads="1" noChangeShapeType="1" noTextEdit="1"/>
                    </p:cNvSpPr>
                    <p:nvPr/>
                  </p:nvSpPr>
                  <p:spPr>
                    <a:xfrm>
                      <a:off x="2078917" y="3895911"/>
                      <a:ext cx="537349" cy="359266"/>
                    </a:xfrm>
                    <a:prstGeom prst="rect">
                      <a:avLst/>
                    </a:prstGeom>
                    <a:blipFill>
                      <a:blip r:embed="rId11"/>
                      <a:stretch>
                        <a:fillRect/>
                      </a:stretch>
                    </a:blipFill>
                  </p:spPr>
                  <p:txBody>
                    <a:bodyPr/>
                    <a:lstStyle/>
                    <a:p>
                      <a:r>
                        <a:rPr lang="pt-PT">
                          <a:noFill/>
                        </a:rPr>
                        <a:t> </a:t>
                      </a:r>
                    </a:p>
                  </p:txBody>
                </p:sp>
              </mc:Fallback>
            </mc:AlternateContent>
            <p:cxnSp>
              <p:nvCxnSpPr>
                <p:cNvPr id="88" name="Conexão reta unidirecional 85">
                  <a:extLst>
                    <a:ext uri="{FF2B5EF4-FFF2-40B4-BE49-F238E27FC236}">
                      <a16:creationId xmlns:a16="http://schemas.microsoft.com/office/drawing/2014/main" id="{CE27490A-4F27-2ABB-881E-E92F92B4BDEA}"/>
                    </a:ext>
                  </a:extLst>
                </p:cNvPr>
                <p:cNvCxnSpPr>
                  <a:cxnSpLocks/>
                </p:cNvCxnSpPr>
                <p:nvPr/>
              </p:nvCxnSpPr>
              <p:spPr>
                <a:xfrm>
                  <a:off x="3082325" y="3096762"/>
                  <a:ext cx="693202" cy="565722"/>
                </a:xfrm>
                <a:prstGeom prst="straightConnector1">
                  <a:avLst/>
                </a:prstGeom>
                <a:noFill/>
                <a:ln w="6350" cap="flat" cmpd="sng" algn="ctr">
                  <a:solidFill>
                    <a:sysClr val="windowText" lastClr="000000"/>
                  </a:solidFill>
                  <a:prstDash val="sysDash"/>
                  <a:miter lim="800000"/>
                  <a:tailEnd type="stealth"/>
                </a:ln>
                <a:effectLst/>
              </p:spPr>
            </p:cxnSp>
            <p:cxnSp>
              <p:nvCxnSpPr>
                <p:cNvPr id="89" name="Conexão reta unidirecional 87">
                  <a:extLst>
                    <a:ext uri="{FF2B5EF4-FFF2-40B4-BE49-F238E27FC236}">
                      <a16:creationId xmlns:a16="http://schemas.microsoft.com/office/drawing/2014/main" id="{C3308E82-FA00-1AF8-9AE3-98BC082D1125}"/>
                    </a:ext>
                  </a:extLst>
                </p:cNvPr>
                <p:cNvCxnSpPr>
                  <a:cxnSpLocks/>
                  <a:endCxn id="73" idx="3"/>
                </p:cNvCxnSpPr>
                <p:nvPr/>
              </p:nvCxnSpPr>
              <p:spPr>
                <a:xfrm flipV="1">
                  <a:off x="2994096" y="1910839"/>
                  <a:ext cx="571137" cy="888906"/>
                </a:xfrm>
                <a:prstGeom prst="straightConnector1">
                  <a:avLst/>
                </a:prstGeom>
                <a:noFill/>
                <a:ln w="6350" cap="flat" cmpd="sng" algn="ctr">
                  <a:solidFill>
                    <a:sysClr val="windowText" lastClr="000000"/>
                  </a:solidFill>
                  <a:prstDash val="sysDash"/>
                  <a:miter lim="800000"/>
                  <a:tailEnd type="stealth"/>
                </a:ln>
                <a:effectLst/>
              </p:spPr>
            </p:cxnSp>
            <mc:AlternateContent xmlns:mc="http://schemas.openxmlformats.org/markup-compatibility/2006" xmlns:a14="http://schemas.microsoft.com/office/drawing/2010/main">
              <mc:Choice Requires="a14">
                <p:sp>
                  <p:nvSpPr>
                    <p:cNvPr id="90" name="CaixaDeTexto 89">
                      <a:extLst>
                        <a:ext uri="{FF2B5EF4-FFF2-40B4-BE49-F238E27FC236}">
                          <a16:creationId xmlns:a16="http://schemas.microsoft.com/office/drawing/2014/main" id="{C4D99662-93B4-4201-85FA-F71B30EF5494}"/>
                        </a:ext>
                      </a:extLst>
                    </p:cNvPr>
                    <p:cNvSpPr txBox="1"/>
                    <p:nvPr/>
                  </p:nvSpPr>
                  <p:spPr>
                    <a:xfrm>
                      <a:off x="3565233" y="1700204"/>
                      <a:ext cx="234680" cy="210635"/>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ctrlPr>
                              </m:sSubSupPr>
                              <m:e>
                                <m:acc>
                                  <m:accPr>
                                    <m:chr m:val="⃗"/>
                                    <m:ctrlP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ctrlPr>
                                  </m:accPr>
                                  <m:e>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𝑀</m:t>
                                    </m:r>
                                  </m:e>
                                </m:acc>
                              </m:e>
                              <m:sub>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𝑘</m:t>
                                </m:r>
                              </m:sub>
                              <m:sup>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𝑡</m:t>
                                </m:r>
                              </m:sup>
                            </m:sSubSup>
                          </m:oMath>
                        </m:oMathPara>
                      </a14:m>
                      <a:endParaRPr kumimoji="0" lang="pt-PT" sz="18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89" name="CaixaDeTexto 88">
                      <a:extLst>
                        <a:ext uri="{FF2B5EF4-FFF2-40B4-BE49-F238E27FC236}">
                          <a16:creationId xmlns:a16="http://schemas.microsoft.com/office/drawing/2014/main" id="{1C40976B-855F-9AA9-C533-F3D4C0A14317}"/>
                        </a:ext>
                      </a:extLst>
                    </p:cNvPr>
                    <p:cNvSpPr txBox="1">
                      <a:spLocks noRot="1" noChangeAspect="1" noMove="1" noResize="1" noEditPoints="1" noAdjustHandles="1" noChangeArrowheads="1" noChangeShapeType="1" noTextEdit="1"/>
                    </p:cNvSpPr>
                    <p:nvPr/>
                  </p:nvSpPr>
                  <p:spPr>
                    <a:xfrm>
                      <a:off x="3565233" y="1700204"/>
                      <a:ext cx="234680" cy="210635"/>
                    </a:xfrm>
                    <a:prstGeom prst="rect">
                      <a:avLst/>
                    </a:prstGeom>
                    <a:blipFill>
                      <a:blip r:embed="rId12"/>
                      <a:stretch>
                        <a:fillRect l="-15789" r="-5263" b="-11111"/>
                      </a:stretch>
                    </a:blipFill>
                  </p:spPr>
                  <p:txBody>
                    <a:bodyPr/>
                    <a:lstStyle/>
                    <a:p>
                      <a:r>
                        <a:rPr lang="en-US">
                          <a:noFill/>
                        </a:rPr>
                        <a:t> </a:t>
                      </a:r>
                    </a:p>
                  </p:txBody>
                </p:sp>
              </mc:Fallback>
            </mc:AlternateContent>
            <p:sp>
              <p:nvSpPr>
                <p:cNvPr id="91" name="Oval 90">
                  <a:extLst>
                    <a:ext uri="{FF2B5EF4-FFF2-40B4-BE49-F238E27FC236}">
                      <a16:creationId xmlns:a16="http://schemas.microsoft.com/office/drawing/2014/main" id="{D0D5DA08-E198-BAEA-1CC0-C5D950E00D57}"/>
                    </a:ext>
                  </a:extLst>
                </p:cNvPr>
                <p:cNvSpPr/>
                <p:nvPr/>
              </p:nvSpPr>
              <p:spPr>
                <a:xfrm>
                  <a:off x="3899847" y="3088285"/>
                  <a:ext cx="108000" cy="108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92" name="CaixaDeTexto 91">
                      <a:extLst>
                        <a:ext uri="{FF2B5EF4-FFF2-40B4-BE49-F238E27FC236}">
                          <a16:creationId xmlns:a16="http://schemas.microsoft.com/office/drawing/2014/main" id="{118E597B-DEC2-9F51-EFFF-7E83BD222092}"/>
                        </a:ext>
                      </a:extLst>
                    </p:cNvPr>
                    <p:cNvSpPr txBox="1"/>
                    <p:nvPr/>
                  </p:nvSpPr>
                  <p:spPr>
                    <a:xfrm>
                      <a:off x="4040741" y="3037088"/>
                      <a:ext cx="216470" cy="21178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sSubSupPr>
                              <m:e>
                                <m:acc>
                                  <m:accPr>
                                    <m:chr m:val="⃗"/>
                                    <m:ctrlP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ctrlPr>
                                  </m:accPr>
                                  <m:e>
                                    <m:r>
                                      <m:rPr>
                                        <m:sty m:val="p"/>
                                      </m:rPr>
                                      <a:rPr kumimoji="0" lang="pt-PT" sz="1200" b="0" i="0" u="none" strike="noStrike" kern="0" cap="none" spc="0" normalizeH="0" baseline="0" noProof="0" smtClean="0">
                                        <a:ln>
                                          <a:noFill/>
                                        </a:ln>
                                        <a:solidFill>
                                          <a:prstClr val="black"/>
                                        </a:solidFill>
                                        <a:effectLst/>
                                        <a:uLnTx/>
                                        <a:uFillTx/>
                                        <a:latin typeface="Cambria Math" panose="02040503050406030204" pitchFamily="18" charset="0"/>
                                      </a:rPr>
                                      <m:t>Ω</m:t>
                                    </m:r>
                                  </m:e>
                                </m:acc>
                              </m:e>
                              <m:sub>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𝑘</m:t>
                                </m:r>
                              </m:sub>
                              <m:sup>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𝑡</m:t>
                                </m:r>
                              </m:sup>
                            </m:sSubSup>
                          </m:oMath>
                        </m:oMathPara>
                      </a14:m>
                      <a:endParaRPr kumimoji="0" lang="pt-PT" sz="18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91" name="CaixaDeTexto 90">
                      <a:extLst>
                        <a:ext uri="{FF2B5EF4-FFF2-40B4-BE49-F238E27FC236}">
                          <a16:creationId xmlns:a16="http://schemas.microsoft.com/office/drawing/2014/main" id="{6EB547FF-7347-94C0-376E-BB18088682EF}"/>
                        </a:ext>
                      </a:extLst>
                    </p:cNvPr>
                    <p:cNvSpPr txBox="1">
                      <a:spLocks noRot="1" noChangeAspect="1" noMove="1" noResize="1" noEditPoints="1" noAdjustHandles="1" noChangeArrowheads="1" noChangeShapeType="1" noTextEdit="1"/>
                    </p:cNvSpPr>
                    <p:nvPr/>
                  </p:nvSpPr>
                  <p:spPr>
                    <a:xfrm>
                      <a:off x="4040741" y="3037088"/>
                      <a:ext cx="216470" cy="211789"/>
                    </a:xfrm>
                    <a:prstGeom prst="rect">
                      <a:avLst/>
                    </a:prstGeom>
                    <a:blipFill>
                      <a:blip r:embed="rId13"/>
                      <a:stretch>
                        <a:fillRect l="-16667" b="-17647"/>
                      </a:stretch>
                    </a:blipFill>
                  </p:spPr>
                  <p:txBody>
                    <a:bodyPr/>
                    <a:lstStyle/>
                    <a:p>
                      <a:r>
                        <a:rPr lang="pt-PT">
                          <a:noFill/>
                        </a:rPr>
                        <a:t> </a:t>
                      </a:r>
                    </a:p>
                  </p:txBody>
                </p:sp>
              </mc:Fallback>
            </mc:AlternateContent>
          </p:grpSp>
          <mc:AlternateContent xmlns:mc="http://schemas.openxmlformats.org/markup-compatibility/2006" xmlns:a14="http://schemas.microsoft.com/office/drawing/2010/main">
            <mc:Choice Requires="a14">
              <p:sp>
                <p:nvSpPr>
                  <p:cNvPr id="72" name="CaixaDeTexto 71">
                    <a:extLst>
                      <a:ext uri="{FF2B5EF4-FFF2-40B4-BE49-F238E27FC236}">
                        <a16:creationId xmlns:a16="http://schemas.microsoft.com/office/drawing/2014/main" id="{3DFA05D1-F25F-5FA8-1A64-0133F04FF39C}"/>
                      </a:ext>
                    </a:extLst>
                  </p:cNvPr>
                  <p:cNvSpPr txBox="1"/>
                  <p:nvPr/>
                </p:nvSpPr>
                <p:spPr>
                  <a:xfrm>
                    <a:off x="3385376" y="3726270"/>
                    <a:ext cx="1300829" cy="362984"/>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𝐹</m:t>
                          </m:r>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 (</m:t>
                          </m:r>
                          <m:sSubSup>
                            <m:sSubSupPr>
                              <m:ctrlP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ctrlPr>
                            </m:sSubSupPr>
                            <m:e>
                              <m:acc>
                                <m:accPr>
                                  <m:chr m:val="⃗"/>
                                  <m:ctrlP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ctrlPr>
                                </m:accPr>
                                <m:e>
                                  <m:r>
                                    <m:rPr>
                                      <m:sty m:val="p"/>
                                    </m:rPr>
                                    <a:rPr kumimoji="0" lang="pt-PT" sz="1200" b="0" i="0" u="none" strike="noStrike" kern="0" cap="none" spc="0" normalizeH="0" baseline="0" noProof="0" smtClean="0">
                                      <a:ln>
                                        <a:noFill/>
                                      </a:ln>
                                      <a:solidFill>
                                        <a:prstClr val="black"/>
                                      </a:solidFill>
                                      <a:effectLst/>
                                      <a:uLnTx/>
                                      <a:uFillTx/>
                                      <a:latin typeface="Cambria Math" panose="02040503050406030204" pitchFamily="18" charset="0"/>
                                    </a:rPr>
                                    <m:t>Ω</m:t>
                                  </m:r>
                                </m:e>
                              </m:acc>
                            </m:e>
                            <m:sub>
                              <m:sSubSup>
                                <m:sSubSupPr>
                                  <m:ctrlP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ctrlPr>
                                </m:sSubSupPr>
                                <m:e>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𝑟</m:t>
                                  </m:r>
                                </m:e>
                                <m:sub>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2</m:t>
                                  </m:r>
                                </m:sub>
                                <m:sup>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𝑘</m:t>
                                  </m:r>
                                </m:sup>
                              </m:sSubSup>
                            </m:sub>
                            <m:sup>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𝑡</m:t>
                              </m:r>
                            </m:sup>
                          </m:sSubSup>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m:t>
                          </m:r>
                          <m:sSubSup>
                            <m:sSubSupPr>
                              <m:ctrlP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ctrlPr>
                            </m:sSubSupPr>
                            <m:e>
                              <m:acc>
                                <m:accPr>
                                  <m:chr m:val="⃗"/>
                                  <m:ctrlP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ctrlPr>
                                </m:accPr>
                                <m:e>
                                  <m:r>
                                    <m:rPr>
                                      <m:sty m:val="p"/>
                                    </m:rPr>
                                    <a:rPr kumimoji="0" lang="pt-PT" sz="1200" b="0" i="0" u="none" strike="noStrike" kern="0" cap="none" spc="0" normalizeH="0" baseline="0" noProof="0" smtClean="0">
                                      <a:ln>
                                        <a:noFill/>
                                      </a:ln>
                                      <a:solidFill>
                                        <a:prstClr val="black"/>
                                      </a:solidFill>
                                      <a:effectLst/>
                                      <a:uLnTx/>
                                      <a:uFillTx/>
                                      <a:latin typeface="Cambria Math" panose="02040503050406030204" pitchFamily="18" charset="0"/>
                                    </a:rPr>
                                    <m:t>Ω</m:t>
                                  </m:r>
                                </m:e>
                              </m:acc>
                            </m:e>
                            <m:sub>
                              <m:sSubSup>
                                <m:sSubSupPr>
                                  <m:ctrlP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ctrlPr>
                                </m:sSubSupPr>
                                <m:e>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𝑟</m:t>
                                  </m:r>
                                </m:e>
                                <m:sub>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3</m:t>
                                  </m:r>
                                </m:sub>
                                <m:sup>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𝑘</m:t>
                                  </m:r>
                                </m:sup>
                              </m:sSubSup>
                            </m:sub>
                            <m:sup>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𝑡</m:t>
                              </m:r>
                            </m:sup>
                          </m:sSubSup>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m:t>
                          </m:r>
                        </m:oMath>
                      </m:oMathPara>
                    </a14:m>
                    <a:endParaRPr kumimoji="0" lang="pt-PT" sz="12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5" name="CaixaDeTexto 4">
                    <a:extLst>
                      <a:ext uri="{FF2B5EF4-FFF2-40B4-BE49-F238E27FC236}">
                        <a16:creationId xmlns:a16="http://schemas.microsoft.com/office/drawing/2014/main" id="{E5B728B4-F997-6F5D-F338-6DDC9A487B74}"/>
                      </a:ext>
                    </a:extLst>
                  </p:cNvPr>
                  <p:cNvSpPr txBox="1">
                    <a:spLocks noRot="1" noChangeAspect="1" noMove="1" noResize="1" noEditPoints="1" noAdjustHandles="1" noChangeArrowheads="1" noChangeShapeType="1" noTextEdit="1"/>
                  </p:cNvSpPr>
                  <p:nvPr/>
                </p:nvSpPr>
                <p:spPr>
                  <a:xfrm>
                    <a:off x="3385376" y="3726270"/>
                    <a:ext cx="1300829" cy="362984"/>
                  </a:xfrm>
                  <a:prstGeom prst="rect">
                    <a:avLst/>
                  </a:prstGeom>
                  <a:blipFill>
                    <a:blip r:embed="rId14"/>
                    <a:stretch>
                      <a:fillRect/>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73" name="CaixaDeTexto 72">
                    <a:extLst>
                      <a:ext uri="{FF2B5EF4-FFF2-40B4-BE49-F238E27FC236}">
                        <a16:creationId xmlns:a16="http://schemas.microsoft.com/office/drawing/2014/main" id="{CC5A57C9-CC8D-F40D-EBCF-2FC121779DCF}"/>
                      </a:ext>
                    </a:extLst>
                  </p:cNvPr>
                  <p:cNvSpPr txBox="1"/>
                  <p:nvPr/>
                </p:nvSpPr>
                <p:spPr>
                  <a:xfrm>
                    <a:off x="2352383" y="1718659"/>
                    <a:ext cx="1212850" cy="360548"/>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ctrlPr>
                            </m:sSubSupPr>
                            <m:e>
                              <m:acc>
                                <m:accPr>
                                  <m:chr m:val="⃗"/>
                                  <m:ctrlP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ctrlPr>
                                </m:accPr>
                                <m:e>
                                  <m:r>
                                    <m:rPr>
                                      <m:sty m:val="p"/>
                                    </m:rPr>
                                    <a:rPr kumimoji="0" lang="pt-PT" sz="1200" b="0" i="0" u="none" strike="noStrike" kern="0" cap="none" spc="0" normalizeH="0" baseline="0" noProof="0" smtClean="0">
                                      <a:ln>
                                        <a:noFill/>
                                      </a:ln>
                                      <a:solidFill>
                                        <a:prstClr val="black"/>
                                      </a:solidFill>
                                      <a:effectLst/>
                                      <a:uLnTx/>
                                      <a:uFillTx/>
                                      <a:latin typeface="Cambria Math" panose="02040503050406030204" pitchFamily="18" charset="0"/>
                                    </a:rPr>
                                    <m:t>Ω</m:t>
                                  </m:r>
                                </m:e>
                              </m:acc>
                            </m:e>
                            <m:sub>
                              <m:sSubSup>
                                <m:sSubSupPr>
                                  <m:ctrlP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ctrlPr>
                                </m:sSubSupPr>
                                <m:e>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𝑟</m:t>
                                  </m:r>
                                </m:e>
                                <m:sub>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2</m:t>
                                  </m:r>
                                </m:sub>
                                <m:sup>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𝑘</m:t>
                                  </m:r>
                                </m:sup>
                              </m:sSubSup>
                            </m:sub>
                            <m:sup>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𝑡</m:t>
                              </m:r>
                            </m:sup>
                          </m:sSubSup>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m:t>
                          </m:r>
                          <m:sSubSup>
                            <m:sSubSupPr>
                              <m:ctrlP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ctrlPr>
                            </m:sSubSupPr>
                            <m:e>
                              <m:acc>
                                <m:accPr>
                                  <m:chr m:val="⃗"/>
                                  <m:ctrlP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ctrlPr>
                                </m:accPr>
                                <m:e>
                                  <m:r>
                                    <m:rPr>
                                      <m:sty m:val="p"/>
                                    </m:rPr>
                                    <a:rPr kumimoji="0" lang="pt-PT" sz="1200" b="0" i="0" u="none" strike="noStrike" kern="0" cap="none" spc="0" normalizeH="0" baseline="0" noProof="0" smtClean="0">
                                      <a:ln>
                                        <a:noFill/>
                                      </a:ln>
                                      <a:solidFill>
                                        <a:prstClr val="black"/>
                                      </a:solidFill>
                                      <a:effectLst/>
                                      <a:uLnTx/>
                                      <a:uFillTx/>
                                      <a:latin typeface="Cambria Math" panose="02040503050406030204" pitchFamily="18" charset="0"/>
                                    </a:rPr>
                                    <m:t>Ω</m:t>
                                  </m:r>
                                </m:e>
                              </m:acc>
                            </m:e>
                            <m:sub>
                              <m:sSubSup>
                                <m:sSubSupPr>
                                  <m:ctrlP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ctrlPr>
                                </m:sSubSupPr>
                                <m:e>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𝑟</m:t>
                                  </m:r>
                                </m:e>
                                <m:sub>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3</m:t>
                                  </m:r>
                                </m:sub>
                                <m:sup>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𝑘</m:t>
                                  </m:r>
                                </m:sup>
                              </m:sSubSup>
                            </m:sub>
                            <m:sup>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𝑡</m:t>
                              </m:r>
                            </m:sup>
                          </m:sSubSup>
                        </m:oMath>
                      </m:oMathPara>
                    </a14:m>
                    <a:endParaRPr kumimoji="0" lang="pt-PT" sz="18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8" name="CaixaDeTexto 7">
                    <a:extLst>
                      <a:ext uri="{FF2B5EF4-FFF2-40B4-BE49-F238E27FC236}">
                        <a16:creationId xmlns:a16="http://schemas.microsoft.com/office/drawing/2014/main" id="{341BD448-BA8E-1168-553C-05283E7759E6}"/>
                      </a:ext>
                    </a:extLst>
                  </p:cNvPr>
                  <p:cNvSpPr txBox="1">
                    <a:spLocks noRot="1" noChangeAspect="1" noMove="1" noResize="1" noEditPoints="1" noAdjustHandles="1" noChangeArrowheads="1" noChangeShapeType="1" noTextEdit="1"/>
                  </p:cNvSpPr>
                  <p:nvPr/>
                </p:nvSpPr>
                <p:spPr>
                  <a:xfrm>
                    <a:off x="2352383" y="1718659"/>
                    <a:ext cx="1212850" cy="360548"/>
                  </a:xfrm>
                  <a:prstGeom prst="rect">
                    <a:avLst/>
                  </a:prstGeom>
                  <a:blipFill>
                    <a:blip r:embed="rId15"/>
                    <a:stretch>
                      <a:fillRect/>
                    </a:stretch>
                  </a:blipFill>
                </p:spPr>
                <p:txBody>
                  <a:bodyPr/>
                  <a:lstStyle/>
                  <a:p>
                    <a:r>
                      <a:rPr lang="pt-PT">
                        <a:noFill/>
                      </a:rPr>
                      <a:t> </a:t>
                    </a:r>
                  </a:p>
                </p:txBody>
              </p:sp>
            </mc:Fallback>
          </mc:AlternateContent>
        </p:grpSp>
        <p:cxnSp>
          <p:nvCxnSpPr>
            <p:cNvPr id="70" name="Conexão reta unidirecional 78">
              <a:extLst>
                <a:ext uri="{FF2B5EF4-FFF2-40B4-BE49-F238E27FC236}">
                  <a16:creationId xmlns:a16="http://schemas.microsoft.com/office/drawing/2014/main" id="{A3AFD222-937B-C529-4678-9738E55A3FC7}"/>
                </a:ext>
              </a:extLst>
            </p:cNvPr>
            <p:cNvCxnSpPr>
              <a:cxnSpLocks noChangeAspect="1"/>
            </p:cNvCxnSpPr>
            <p:nvPr/>
          </p:nvCxnSpPr>
          <p:spPr>
            <a:xfrm flipH="1" flipV="1">
              <a:off x="2958808" y="2906907"/>
              <a:ext cx="126696" cy="360000"/>
            </a:xfrm>
            <a:prstGeom prst="straightConnector1">
              <a:avLst/>
            </a:prstGeom>
            <a:noFill/>
            <a:ln w="12700" cap="flat" cmpd="sng" algn="ctr">
              <a:solidFill>
                <a:sysClr val="windowText" lastClr="000000"/>
              </a:solidFill>
              <a:prstDash val="solid"/>
              <a:miter lim="800000"/>
              <a:tailEnd type="triangle"/>
            </a:ln>
            <a:effectLst/>
          </p:spPr>
        </p:cxnSp>
      </p:grpSp>
      <p:sp>
        <p:nvSpPr>
          <p:cNvPr id="94" name="CaixaDeTexto 93">
            <a:extLst>
              <a:ext uri="{FF2B5EF4-FFF2-40B4-BE49-F238E27FC236}">
                <a16:creationId xmlns:a16="http://schemas.microsoft.com/office/drawing/2014/main" id="{057C1570-6E7B-C5EF-ECE8-55C696F88262}"/>
              </a:ext>
            </a:extLst>
          </p:cNvPr>
          <p:cNvSpPr txBox="1"/>
          <p:nvPr/>
        </p:nvSpPr>
        <p:spPr>
          <a:xfrm>
            <a:off x="1732284" y="4907692"/>
            <a:ext cx="3185960" cy="523220"/>
          </a:xfrm>
          <a:prstGeom prst="rect">
            <a:avLst/>
          </a:prstGeom>
          <a:noFill/>
        </p:spPr>
        <p:txBody>
          <a:bodyPr wrap="square">
            <a:spAutoFit/>
          </a:bodyPr>
          <a:lstStyle/>
          <a:p>
            <a:r>
              <a:rPr lang="pt-PT" sz="1400" dirty="0">
                <a:effectLst/>
              </a:rPr>
              <a:t>Figure 3.2 DE </a:t>
            </a:r>
            <a:r>
              <a:rPr lang="pt-PT" sz="1400" dirty="0" err="1">
                <a:effectLst/>
              </a:rPr>
              <a:t>mutation</a:t>
            </a:r>
            <a:r>
              <a:rPr lang="pt-PT" sz="1400" dirty="0">
                <a:effectLst/>
              </a:rPr>
              <a:t> </a:t>
            </a:r>
            <a:r>
              <a:rPr lang="pt-PT" sz="1400" dirty="0" err="1">
                <a:effectLst/>
              </a:rPr>
              <a:t>scheme</a:t>
            </a:r>
            <a:r>
              <a:rPr lang="pt-PT" sz="1400" dirty="0">
                <a:effectLst/>
              </a:rPr>
              <a:t> in </a:t>
            </a:r>
            <a:r>
              <a:rPr lang="pt-PT" sz="1400" i="1" dirty="0">
                <a:effectLst/>
              </a:rPr>
              <a:t>D </a:t>
            </a:r>
            <a:r>
              <a:rPr lang="pt-PT" sz="1400" dirty="0">
                <a:effectLst/>
              </a:rPr>
              <a:t>= 2 </a:t>
            </a:r>
            <a:r>
              <a:rPr lang="pt-PT" sz="1400" dirty="0" err="1">
                <a:effectLst/>
              </a:rPr>
              <a:t>parameter</a:t>
            </a:r>
            <a:r>
              <a:rPr lang="pt-PT" sz="1400" dirty="0">
                <a:effectLst/>
              </a:rPr>
              <a:t> </a:t>
            </a:r>
            <a:r>
              <a:rPr lang="pt-PT" sz="1400" dirty="0" err="1">
                <a:effectLst/>
              </a:rPr>
              <a:t>space</a:t>
            </a:r>
            <a:r>
              <a:rPr lang="pt-PT" sz="1400" dirty="0">
                <a:effectLst/>
              </a:rPr>
              <a:t>. </a:t>
            </a:r>
            <a:endParaRPr lang="pt-PT" sz="1400" dirty="0"/>
          </a:p>
        </p:txBody>
      </p:sp>
      <p:sp>
        <p:nvSpPr>
          <p:cNvPr id="98" name="CaixaDeTexto 97">
            <a:extLst>
              <a:ext uri="{FF2B5EF4-FFF2-40B4-BE49-F238E27FC236}">
                <a16:creationId xmlns:a16="http://schemas.microsoft.com/office/drawing/2014/main" id="{35D6B017-8FC3-F683-70CD-81A9728850D9}"/>
              </a:ext>
            </a:extLst>
          </p:cNvPr>
          <p:cNvSpPr txBox="1"/>
          <p:nvPr/>
        </p:nvSpPr>
        <p:spPr>
          <a:xfrm>
            <a:off x="6604207" y="4907692"/>
            <a:ext cx="4012786" cy="523220"/>
          </a:xfrm>
          <a:prstGeom prst="rect">
            <a:avLst/>
          </a:prstGeom>
          <a:noFill/>
        </p:spPr>
        <p:txBody>
          <a:bodyPr wrap="square">
            <a:spAutoFit/>
          </a:bodyPr>
          <a:lstStyle/>
          <a:p>
            <a:r>
              <a:rPr lang="pt-PT" sz="1400" dirty="0">
                <a:effectLst/>
              </a:rPr>
              <a:t>Figure 3.3 DE </a:t>
            </a:r>
            <a:r>
              <a:rPr lang="pt-PT" sz="1400" dirty="0" err="1">
                <a:effectLst/>
              </a:rPr>
              <a:t>different</a:t>
            </a:r>
            <a:r>
              <a:rPr lang="pt-PT" sz="1400" dirty="0">
                <a:effectLst/>
              </a:rPr>
              <a:t> </a:t>
            </a:r>
            <a:r>
              <a:rPr lang="pt-PT" sz="1400" dirty="0" err="1">
                <a:effectLst/>
              </a:rPr>
              <a:t>possible</a:t>
            </a:r>
            <a:r>
              <a:rPr lang="pt-PT" sz="1400" dirty="0">
                <a:effectLst/>
              </a:rPr>
              <a:t> trial </a:t>
            </a:r>
            <a:r>
              <a:rPr lang="pt-PT" sz="1400" dirty="0" err="1">
                <a:effectLst/>
              </a:rPr>
              <a:t>vectors</a:t>
            </a:r>
            <a:r>
              <a:rPr lang="pt-PT" sz="1400" dirty="0">
                <a:effectLst/>
              </a:rPr>
              <a:t> </a:t>
            </a:r>
            <a:r>
              <a:rPr lang="pt-PT" sz="1400" dirty="0" err="1">
                <a:effectLst/>
              </a:rPr>
              <a:t>formed</a:t>
            </a:r>
            <a:r>
              <a:rPr lang="pt-PT" sz="1400" dirty="0">
                <a:effectLst/>
              </a:rPr>
              <a:t> </a:t>
            </a:r>
            <a:r>
              <a:rPr lang="pt-PT" sz="1400" dirty="0" err="1">
                <a:effectLst/>
              </a:rPr>
              <a:t>due</a:t>
            </a:r>
            <a:r>
              <a:rPr lang="pt-PT" sz="1400" dirty="0">
                <a:effectLst/>
              </a:rPr>
              <a:t> to crossover in a </a:t>
            </a:r>
            <a:r>
              <a:rPr lang="pt-PT" sz="1400" i="1" dirty="0">
                <a:effectLst/>
              </a:rPr>
              <a:t>D </a:t>
            </a:r>
            <a:r>
              <a:rPr lang="pt-PT" sz="1400" dirty="0">
                <a:effectLst/>
              </a:rPr>
              <a:t>= 2 </a:t>
            </a:r>
            <a:r>
              <a:rPr lang="pt-PT" sz="1400" dirty="0" err="1">
                <a:effectLst/>
              </a:rPr>
              <a:t>search</a:t>
            </a:r>
            <a:r>
              <a:rPr lang="pt-PT" sz="1400" dirty="0">
                <a:effectLst/>
              </a:rPr>
              <a:t> </a:t>
            </a:r>
            <a:r>
              <a:rPr lang="pt-PT" sz="1400" dirty="0" err="1">
                <a:effectLst/>
              </a:rPr>
              <a:t>space</a:t>
            </a:r>
            <a:r>
              <a:rPr lang="pt-PT" sz="1400" dirty="0">
                <a:effectLst/>
              </a:rPr>
              <a:t>. </a:t>
            </a:r>
            <a:endParaRPr lang="pt-PT" sz="1400" dirty="0"/>
          </a:p>
        </p:txBody>
      </p:sp>
      <p:sp>
        <p:nvSpPr>
          <p:cNvPr id="99" name="Botão de Ação: Informação 98">
            <a:hlinkClick r:id="rId16" action="ppaction://hlinksldjump" highlightClick="1"/>
            <a:extLst>
              <a:ext uri="{FF2B5EF4-FFF2-40B4-BE49-F238E27FC236}">
                <a16:creationId xmlns:a16="http://schemas.microsoft.com/office/drawing/2014/main" id="{A23634B8-197E-2172-D45F-1A186498F1FF}"/>
              </a:ext>
            </a:extLst>
          </p:cNvPr>
          <p:cNvSpPr/>
          <p:nvPr/>
        </p:nvSpPr>
        <p:spPr>
          <a:xfrm>
            <a:off x="11521441" y="316851"/>
            <a:ext cx="387276" cy="365760"/>
          </a:xfrm>
          <a:prstGeom prst="actionButtonInformati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13978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o Número do Diapositivo 3">
            <a:extLst>
              <a:ext uri="{FF2B5EF4-FFF2-40B4-BE49-F238E27FC236}">
                <a16:creationId xmlns:a16="http://schemas.microsoft.com/office/drawing/2014/main" id="{1F6380F8-C333-FA62-CE6F-38AC731FFCB8}"/>
              </a:ext>
            </a:extLst>
          </p:cNvPr>
          <p:cNvSpPr>
            <a:spLocks noGrp="1"/>
          </p:cNvSpPr>
          <p:nvPr>
            <p:ph type="sldNum" sz="quarter" idx="12"/>
          </p:nvPr>
        </p:nvSpPr>
        <p:spPr/>
        <p:txBody>
          <a:bodyPr/>
          <a:lstStyle/>
          <a:p>
            <a:fld id="{9349F829-3AB5-2249-A75E-9CF92A8C3104}" type="slidenum">
              <a:rPr lang="pt-PT" smtClean="0"/>
              <a:t>68</a:t>
            </a:fld>
            <a:endParaRPr lang="pt-PT"/>
          </a:p>
        </p:txBody>
      </p:sp>
      <p:sp>
        <p:nvSpPr>
          <p:cNvPr id="5" name="Título 1">
            <a:extLst>
              <a:ext uri="{FF2B5EF4-FFF2-40B4-BE49-F238E27FC236}">
                <a16:creationId xmlns:a16="http://schemas.microsoft.com/office/drawing/2014/main" id="{B6385F28-493B-A9DC-CB05-D7DAEF17DDC9}"/>
              </a:ext>
            </a:extLst>
          </p:cNvPr>
          <p:cNvSpPr>
            <a:spLocks noGrp="1"/>
          </p:cNvSpPr>
          <p:nvPr>
            <p:ph type="title"/>
          </p:nvPr>
        </p:nvSpPr>
        <p:spPr>
          <a:xfrm>
            <a:off x="0" y="1"/>
            <a:ext cx="12192000" cy="999460"/>
          </a:xfrm>
          <a:solidFill>
            <a:schemeClr val="bg1">
              <a:lumMod val="95000"/>
            </a:schemeClr>
          </a:solidFill>
        </p:spPr>
        <p:txBody>
          <a:bodyPr/>
          <a:lstStyle/>
          <a:p>
            <a:r>
              <a:rPr lang="en-US" sz="2800" b="1" dirty="0">
                <a:cs typeface="Arial" panose="020B0604020202020204" pitchFamily="34" charset="0"/>
              </a:rPr>
              <a:t>  Figures</a:t>
            </a:r>
          </a:p>
        </p:txBody>
      </p:sp>
      <p:grpSp>
        <p:nvGrpSpPr>
          <p:cNvPr id="2" name="Agrupar 1">
            <a:extLst>
              <a:ext uri="{FF2B5EF4-FFF2-40B4-BE49-F238E27FC236}">
                <a16:creationId xmlns:a16="http://schemas.microsoft.com/office/drawing/2014/main" id="{B6AD7E75-ED8D-4F08-4CB4-003AA8B739DC}"/>
              </a:ext>
            </a:extLst>
          </p:cNvPr>
          <p:cNvGrpSpPr/>
          <p:nvPr/>
        </p:nvGrpSpPr>
        <p:grpSpPr>
          <a:xfrm>
            <a:off x="4746000" y="2405681"/>
            <a:ext cx="2700000" cy="2376000"/>
            <a:chOff x="2849482" y="1784624"/>
            <a:chExt cx="2700000" cy="2376000"/>
          </a:xfrm>
        </p:grpSpPr>
        <p:sp>
          <p:nvSpPr>
            <p:cNvPr id="3" name="Oval 2">
              <a:extLst>
                <a:ext uri="{FF2B5EF4-FFF2-40B4-BE49-F238E27FC236}">
                  <a16:creationId xmlns:a16="http://schemas.microsoft.com/office/drawing/2014/main" id="{85C2D7F6-CC3F-1C89-83D0-E0330798D514}"/>
                </a:ext>
              </a:extLst>
            </p:cNvPr>
            <p:cNvSpPr/>
            <p:nvPr/>
          </p:nvSpPr>
          <p:spPr>
            <a:xfrm>
              <a:off x="3167301" y="3702599"/>
              <a:ext cx="108000" cy="1080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6" name="Conexão reta unidirecional 5">
              <a:extLst>
                <a:ext uri="{FF2B5EF4-FFF2-40B4-BE49-F238E27FC236}">
                  <a16:creationId xmlns:a16="http://schemas.microsoft.com/office/drawing/2014/main" id="{980CB226-81D0-9AB8-016C-28406A6E1F52}"/>
                </a:ext>
              </a:extLst>
            </p:cNvPr>
            <p:cNvCxnSpPr>
              <a:cxnSpLocks/>
              <a:stCxn id="3" idx="7"/>
              <a:endCxn id="7" idx="3"/>
            </p:cNvCxnSpPr>
            <p:nvPr/>
          </p:nvCxnSpPr>
          <p:spPr>
            <a:xfrm flipV="1">
              <a:off x="3259485" y="3191213"/>
              <a:ext cx="725425" cy="527202"/>
            </a:xfrm>
            <a:prstGeom prst="straightConnector1">
              <a:avLst/>
            </a:prstGeom>
            <a:noFill/>
            <a:ln w="12700" cap="flat" cmpd="sng" algn="ctr">
              <a:solidFill>
                <a:sysClr val="windowText" lastClr="000000"/>
              </a:solidFill>
              <a:prstDash val="solid"/>
              <a:miter lim="800000"/>
              <a:tailEnd type="triangle"/>
            </a:ln>
            <a:effectLst/>
          </p:spPr>
        </p:cxnSp>
        <p:sp>
          <p:nvSpPr>
            <p:cNvPr id="7" name="Oval 6">
              <a:extLst>
                <a:ext uri="{FF2B5EF4-FFF2-40B4-BE49-F238E27FC236}">
                  <a16:creationId xmlns:a16="http://schemas.microsoft.com/office/drawing/2014/main" id="{EE92464C-A27E-E34C-79A8-FD8124C6380E}"/>
                </a:ext>
              </a:extLst>
            </p:cNvPr>
            <p:cNvSpPr/>
            <p:nvPr/>
          </p:nvSpPr>
          <p:spPr>
            <a:xfrm>
              <a:off x="3969094" y="3099029"/>
              <a:ext cx="108000" cy="108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 name="Conexão reta unidirecional 10">
              <a:extLst>
                <a:ext uri="{FF2B5EF4-FFF2-40B4-BE49-F238E27FC236}">
                  <a16:creationId xmlns:a16="http://schemas.microsoft.com/office/drawing/2014/main" id="{DA7224DE-2879-4EAF-FA2F-F7A4C0989243}"/>
                </a:ext>
              </a:extLst>
            </p:cNvPr>
            <p:cNvCxnSpPr>
              <a:cxnSpLocks/>
              <a:stCxn id="7" idx="7"/>
            </p:cNvCxnSpPr>
            <p:nvPr/>
          </p:nvCxnSpPr>
          <p:spPr>
            <a:xfrm flipV="1">
              <a:off x="4061278" y="2357059"/>
              <a:ext cx="426754" cy="757786"/>
            </a:xfrm>
            <a:prstGeom prst="straightConnector1">
              <a:avLst/>
            </a:prstGeom>
            <a:noFill/>
            <a:ln w="12700" cap="flat" cmpd="sng" algn="ctr">
              <a:solidFill>
                <a:sysClr val="windowText" lastClr="000000"/>
              </a:solidFill>
              <a:prstDash val="solid"/>
              <a:miter lim="800000"/>
              <a:tailEnd type="triangle"/>
            </a:ln>
            <a:effectLst/>
          </p:spPr>
        </p:cxnSp>
        <p:sp>
          <p:nvSpPr>
            <p:cNvPr id="9" name="Oval 8">
              <a:extLst>
                <a:ext uri="{FF2B5EF4-FFF2-40B4-BE49-F238E27FC236}">
                  <a16:creationId xmlns:a16="http://schemas.microsoft.com/office/drawing/2014/main" id="{DE4E6992-E789-9E52-B14F-8B7CE37424E5}"/>
                </a:ext>
              </a:extLst>
            </p:cNvPr>
            <p:cNvSpPr/>
            <p:nvPr/>
          </p:nvSpPr>
          <p:spPr>
            <a:xfrm>
              <a:off x="4457139" y="2249059"/>
              <a:ext cx="108000" cy="108000"/>
            </a:xfrm>
            <a:prstGeom prst="ellipse">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0E9F0B2F-AB64-A96A-3AA2-C0158015478E}"/>
                    </a:ext>
                  </a:extLst>
                </p:cNvPr>
                <p:cNvSpPr txBox="1"/>
                <p:nvPr/>
              </p:nvSpPr>
              <p:spPr>
                <a:xfrm>
                  <a:off x="3247065" y="3822448"/>
                  <a:ext cx="346056" cy="21178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ctrlPr>
                          </m:sSubSupPr>
                          <m:e>
                            <m:acc>
                              <m:accPr>
                                <m:chr m:val="⃗"/>
                                <m:ctrlP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ctrlPr>
                              </m:accPr>
                              <m:e>
                                <m:r>
                                  <m:rPr>
                                    <m:sty m:val="p"/>
                                  </m:rPr>
                                  <a:rPr kumimoji="0" lang="pt-PT" sz="1200" b="0" i="0" u="none" strike="noStrike" kern="0" cap="none" spc="0" normalizeH="0" baseline="0" noProof="0" smtClean="0">
                                    <a:ln>
                                      <a:noFill/>
                                    </a:ln>
                                    <a:solidFill>
                                      <a:prstClr val="black"/>
                                    </a:solidFill>
                                    <a:effectLst/>
                                    <a:uLnTx/>
                                    <a:uFillTx/>
                                    <a:latin typeface="Cambria Math" panose="02040503050406030204" pitchFamily="18" charset="0"/>
                                  </a:rPr>
                                  <m:t>Ω</m:t>
                                </m:r>
                              </m:e>
                            </m:acc>
                          </m:e>
                          <m:sub>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𝑘</m:t>
                            </m:r>
                          </m:sub>
                          <m:sup>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𝑡</m:t>
                            </m:r>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−1</m:t>
                            </m:r>
                          </m:sup>
                        </m:sSubSup>
                      </m:oMath>
                    </m:oMathPara>
                  </a14:m>
                  <a:endParaRPr kumimoji="0" lang="pt-PT" sz="1200" b="0" i="0" u="none" strike="noStrike" kern="0" cap="none" spc="0" normalizeH="0" baseline="0" noProof="0">
                    <a:ln>
                      <a:noFill/>
                    </a:ln>
                    <a:solidFill>
                      <a:prstClr val="black"/>
                    </a:solidFill>
                    <a:effectLst/>
                    <a:uLnTx/>
                    <a:uFillTx/>
                    <a:latin typeface="Calibri" panose="020F0502020204030204"/>
                  </a:endParaRPr>
                </a:p>
              </p:txBody>
            </p:sp>
          </mc:Choice>
          <mc:Fallback xmlns="">
            <p:sp>
              <p:nvSpPr>
                <p:cNvPr id="20" name="CaixaDeTexto 19">
                  <a:extLst>
                    <a:ext uri="{FF2B5EF4-FFF2-40B4-BE49-F238E27FC236}">
                      <a16:creationId xmlns:a16="http://schemas.microsoft.com/office/drawing/2014/main" id="{EBBD9178-856C-A0BC-EBF5-01647592CF73}"/>
                    </a:ext>
                  </a:extLst>
                </p:cNvPr>
                <p:cNvSpPr txBox="1">
                  <a:spLocks noRot="1" noChangeAspect="1" noMove="1" noResize="1" noEditPoints="1" noAdjustHandles="1" noChangeArrowheads="1" noChangeShapeType="1" noTextEdit="1"/>
                </p:cNvSpPr>
                <p:nvPr/>
              </p:nvSpPr>
              <p:spPr>
                <a:xfrm>
                  <a:off x="3247065" y="3822448"/>
                  <a:ext cx="346056" cy="211789"/>
                </a:xfrm>
                <a:prstGeom prst="rect">
                  <a:avLst/>
                </a:prstGeom>
                <a:blipFill>
                  <a:blip r:embed="rId2"/>
                  <a:stretch>
                    <a:fillRect l="-10526" r="-175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B9928D00-95BF-422A-835A-6D1F30C29AB0}"/>
                    </a:ext>
                  </a:extLst>
                </p:cNvPr>
                <p:cNvSpPr txBox="1"/>
                <p:nvPr/>
              </p:nvSpPr>
              <p:spPr>
                <a:xfrm>
                  <a:off x="3323193" y="3314015"/>
                  <a:ext cx="194156" cy="190758"/>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ctrlPr>
                          </m:sSubSupPr>
                          <m:e>
                            <m:acc>
                              <m:accPr>
                                <m:chr m:val="⃗"/>
                                <m:ctrlP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ctrlPr>
                              </m:accPr>
                              <m:e>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𝑣</m:t>
                                </m:r>
                              </m:e>
                            </m:acc>
                          </m:e>
                          <m:sub>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𝑘</m:t>
                            </m:r>
                          </m:sub>
                          <m:sup>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𝑡</m:t>
                            </m:r>
                          </m:sup>
                        </m:sSubSup>
                      </m:oMath>
                    </m:oMathPara>
                  </a14:m>
                  <a:endParaRPr kumimoji="0" lang="pt-PT" sz="1200" b="0" i="0" u="none" strike="noStrike" kern="0" cap="none" spc="0" normalizeH="0" baseline="0" noProof="0">
                    <a:ln>
                      <a:noFill/>
                    </a:ln>
                    <a:solidFill>
                      <a:prstClr val="black"/>
                    </a:solidFill>
                    <a:effectLst/>
                    <a:uLnTx/>
                    <a:uFillTx/>
                    <a:latin typeface="Calibri" panose="020F0502020204030204"/>
                  </a:endParaRPr>
                </a:p>
              </p:txBody>
            </p:sp>
          </mc:Choice>
          <mc:Fallback xmlns="">
            <p:sp>
              <p:nvSpPr>
                <p:cNvPr id="21" name="CaixaDeTexto 20">
                  <a:extLst>
                    <a:ext uri="{FF2B5EF4-FFF2-40B4-BE49-F238E27FC236}">
                      <a16:creationId xmlns:a16="http://schemas.microsoft.com/office/drawing/2014/main" id="{3CBBEAE9-AD65-A0B7-4D45-5771D6CBE894}"/>
                    </a:ext>
                  </a:extLst>
                </p:cNvPr>
                <p:cNvSpPr txBox="1">
                  <a:spLocks noRot="1" noChangeAspect="1" noMove="1" noResize="1" noEditPoints="1" noAdjustHandles="1" noChangeArrowheads="1" noChangeShapeType="1" noTextEdit="1"/>
                </p:cNvSpPr>
                <p:nvPr/>
              </p:nvSpPr>
              <p:spPr>
                <a:xfrm>
                  <a:off x="3323193" y="3314015"/>
                  <a:ext cx="194156" cy="190758"/>
                </a:xfrm>
                <a:prstGeom prst="rect">
                  <a:avLst/>
                </a:prstGeom>
                <a:blipFill>
                  <a:blip r:embed="rId3"/>
                  <a:stretch>
                    <a:fillRect l="-12903" t="-25806" r="-58065"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405E7CEB-DAD9-0E09-B472-6E3B7AC4AE4A}"/>
                    </a:ext>
                  </a:extLst>
                </p:cNvPr>
                <p:cNvSpPr txBox="1"/>
                <p:nvPr/>
              </p:nvSpPr>
              <p:spPr>
                <a:xfrm>
                  <a:off x="3962569" y="2588984"/>
                  <a:ext cx="334194" cy="192617"/>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ctrlPr>
                          </m:sSubSupPr>
                          <m:e>
                            <m:acc>
                              <m:accPr>
                                <m:chr m:val="⃗"/>
                                <m:ctrlP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ctrlPr>
                              </m:accPr>
                              <m:e>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𝑣</m:t>
                                </m:r>
                              </m:e>
                            </m:acc>
                          </m:e>
                          <m:sub>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𝑘</m:t>
                            </m:r>
                          </m:sub>
                          <m:sup>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𝑡</m:t>
                            </m:r>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+1</m:t>
                            </m:r>
                          </m:sup>
                        </m:sSubSup>
                      </m:oMath>
                    </m:oMathPara>
                  </a14:m>
                  <a:endParaRPr kumimoji="0" lang="pt-PT" sz="1200" b="0" i="0" u="none" strike="noStrike" kern="0" cap="none" spc="0" normalizeH="0" baseline="0" noProof="0">
                    <a:ln>
                      <a:noFill/>
                    </a:ln>
                    <a:solidFill>
                      <a:prstClr val="black"/>
                    </a:solidFill>
                    <a:effectLst/>
                    <a:uLnTx/>
                    <a:uFillTx/>
                    <a:latin typeface="Calibri" panose="020F0502020204030204"/>
                  </a:endParaRPr>
                </a:p>
              </p:txBody>
            </p:sp>
          </mc:Choice>
          <mc:Fallback xmlns="">
            <p:sp>
              <p:nvSpPr>
                <p:cNvPr id="22" name="CaixaDeTexto 21">
                  <a:extLst>
                    <a:ext uri="{FF2B5EF4-FFF2-40B4-BE49-F238E27FC236}">
                      <a16:creationId xmlns:a16="http://schemas.microsoft.com/office/drawing/2014/main" id="{31C73378-A64D-522D-F058-5E77487ABAD3}"/>
                    </a:ext>
                  </a:extLst>
                </p:cNvPr>
                <p:cNvSpPr txBox="1">
                  <a:spLocks noRot="1" noChangeAspect="1" noMove="1" noResize="1" noEditPoints="1" noAdjustHandles="1" noChangeArrowheads="1" noChangeShapeType="1" noTextEdit="1"/>
                </p:cNvSpPr>
                <p:nvPr/>
              </p:nvSpPr>
              <p:spPr>
                <a:xfrm>
                  <a:off x="3962569" y="2588984"/>
                  <a:ext cx="334194" cy="192617"/>
                </a:xfrm>
                <a:prstGeom prst="rect">
                  <a:avLst/>
                </a:prstGeom>
                <a:blipFill>
                  <a:blip r:embed="rId4"/>
                  <a:stretch>
                    <a:fillRect l="-7407" t="-22581" r="-5556" b="-193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8A3742F5-C009-717E-B7A2-AD527BD57785}"/>
                    </a:ext>
                  </a:extLst>
                </p:cNvPr>
                <p:cNvSpPr txBox="1"/>
                <p:nvPr/>
              </p:nvSpPr>
              <p:spPr>
                <a:xfrm>
                  <a:off x="4058048" y="3180443"/>
                  <a:ext cx="216470" cy="21178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ctrlPr>
                          </m:sSubSupPr>
                          <m:e>
                            <m:acc>
                              <m:accPr>
                                <m:chr m:val="⃗"/>
                                <m:ctrlP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ctrlPr>
                              </m:accPr>
                              <m:e>
                                <m:r>
                                  <m:rPr>
                                    <m:sty m:val="p"/>
                                  </m:rPr>
                                  <a:rPr kumimoji="0" lang="pt-PT" sz="1200" b="0" i="0" u="none" strike="noStrike" kern="0" cap="none" spc="0" normalizeH="0" baseline="0" noProof="0" smtClean="0">
                                    <a:ln>
                                      <a:noFill/>
                                    </a:ln>
                                    <a:solidFill>
                                      <a:prstClr val="black"/>
                                    </a:solidFill>
                                    <a:effectLst/>
                                    <a:uLnTx/>
                                    <a:uFillTx/>
                                    <a:latin typeface="Cambria Math" panose="02040503050406030204" pitchFamily="18" charset="0"/>
                                  </a:rPr>
                                  <m:t>Ω</m:t>
                                </m:r>
                              </m:e>
                            </m:acc>
                          </m:e>
                          <m:sub>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𝑘</m:t>
                            </m:r>
                          </m:sub>
                          <m:sup>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𝑡</m:t>
                            </m:r>
                          </m:sup>
                        </m:sSubSup>
                      </m:oMath>
                    </m:oMathPara>
                  </a14:m>
                  <a:endParaRPr kumimoji="0" lang="pt-PT" sz="1200" b="0" i="0" u="none" strike="noStrike" kern="0" cap="none" spc="0" normalizeH="0" baseline="0" noProof="0">
                    <a:ln>
                      <a:noFill/>
                    </a:ln>
                    <a:solidFill>
                      <a:prstClr val="black"/>
                    </a:solidFill>
                    <a:effectLst/>
                    <a:uLnTx/>
                    <a:uFillTx/>
                    <a:latin typeface="Calibri" panose="020F0502020204030204"/>
                  </a:endParaRPr>
                </a:p>
              </p:txBody>
            </p:sp>
          </mc:Choice>
          <mc:Fallback xmlns="">
            <p:sp>
              <p:nvSpPr>
                <p:cNvPr id="23" name="CaixaDeTexto 22">
                  <a:extLst>
                    <a:ext uri="{FF2B5EF4-FFF2-40B4-BE49-F238E27FC236}">
                      <a16:creationId xmlns:a16="http://schemas.microsoft.com/office/drawing/2014/main" id="{41D99068-179C-7FCE-890F-C571D5A3D823}"/>
                    </a:ext>
                  </a:extLst>
                </p:cNvPr>
                <p:cNvSpPr txBox="1">
                  <a:spLocks noRot="1" noChangeAspect="1" noMove="1" noResize="1" noEditPoints="1" noAdjustHandles="1" noChangeArrowheads="1" noChangeShapeType="1" noTextEdit="1"/>
                </p:cNvSpPr>
                <p:nvPr/>
              </p:nvSpPr>
              <p:spPr>
                <a:xfrm>
                  <a:off x="4058048" y="3180443"/>
                  <a:ext cx="216470" cy="211789"/>
                </a:xfrm>
                <a:prstGeom prst="rect">
                  <a:avLst/>
                </a:prstGeom>
                <a:blipFill>
                  <a:blip r:embed="rId5"/>
                  <a:stretch>
                    <a:fillRect l="-16667" r="-5556"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7489C9CB-BB19-661A-4655-6DEA44C80E20}"/>
                    </a:ext>
                  </a:extLst>
                </p:cNvPr>
                <p:cNvSpPr txBox="1"/>
                <p:nvPr/>
              </p:nvSpPr>
              <p:spPr>
                <a:xfrm>
                  <a:off x="4603254" y="2161505"/>
                  <a:ext cx="346056" cy="21178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ctrlPr>
                          </m:sSubSupPr>
                          <m:e>
                            <m:acc>
                              <m:accPr>
                                <m:chr m:val="⃗"/>
                                <m:ctrlP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ctrlPr>
                              </m:accPr>
                              <m:e>
                                <m:r>
                                  <m:rPr>
                                    <m:sty m:val="p"/>
                                  </m:rPr>
                                  <a:rPr kumimoji="0" lang="pt-PT" sz="1200" b="0" i="0" u="none" strike="noStrike" kern="0" cap="none" spc="0" normalizeH="0" baseline="0" noProof="0" smtClean="0">
                                    <a:ln>
                                      <a:noFill/>
                                    </a:ln>
                                    <a:solidFill>
                                      <a:prstClr val="black"/>
                                    </a:solidFill>
                                    <a:effectLst/>
                                    <a:uLnTx/>
                                    <a:uFillTx/>
                                    <a:latin typeface="Cambria Math" panose="02040503050406030204" pitchFamily="18" charset="0"/>
                                  </a:rPr>
                                  <m:t>Ω</m:t>
                                </m:r>
                              </m:e>
                            </m:acc>
                          </m:e>
                          <m:sub>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𝑘</m:t>
                            </m:r>
                          </m:sub>
                          <m:sup>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𝑡</m:t>
                            </m:r>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+1</m:t>
                            </m:r>
                          </m:sup>
                        </m:sSubSup>
                      </m:oMath>
                    </m:oMathPara>
                  </a14:m>
                  <a:endParaRPr kumimoji="0" lang="pt-PT" sz="1200" b="0" i="0" u="none" strike="noStrike" kern="0" cap="none" spc="0" normalizeH="0" baseline="0" noProof="0">
                    <a:ln>
                      <a:noFill/>
                    </a:ln>
                    <a:solidFill>
                      <a:prstClr val="black"/>
                    </a:solidFill>
                    <a:effectLst/>
                    <a:uLnTx/>
                    <a:uFillTx/>
                    <a:latin typeface="Calibri" panose="020F0502020204030204"/>
                  </a:endParaRPr>
                </a:p>
              </p:txBody>
            </p:sp>
          </mc:Choice>
          <mc:Fallback xmlns="">
            <p:sp>
              <p:nvSpPr>
                <p:cNvPr id="24" name="CaixaDeTexto 23">
                  <a:extLst>
                    <a:ext uri="{FF2B5EF4-FFF2-40B4-BE49-F238E27FC236}">
                      <a16:creationId xmlns:a16="http://schemas.microsoft.com/office/drawing/2014/main" id="{1470D7D1-1779-AF59-C3F7-8B955058D38A}"/>
                    </a:ext>
                  </a:extLst>
                </p:cNvPr>
                <p:cNvSpPr txBox="1">
                  <a:spLocks noRot="1" noChangeAspect="1" noMove="1" noResize="1" noEditPoints="1" noAdjustHandles="1" noChangeArrowheads="1" noChangeShapeType="1" noTextEdit="1"/>
                </p:cNvSpPr>
                <p:nvPr/>
              </p:nvSpPr>
              <p:spPr>
                <a:xfrm>
                  <a:off x="4603254" y="2161505"/>
                  <a:ext cx="346056" cy="211789"/>
                </a:xfrm>
                <a:prstGeom prst="rect">
                  <a:avLst/>
                </a:prstGeom>
                <a:blipFill>
                  <a:blip r:embed="rId6"/>
                  <a:stretch>
                    <a:fillRect l="-10714" r="-3571" b="-17143"/>
                  </a:stretch>
                </a:blipFill>
              </p:spPr>
              <p:txBody>
                <a:bodyPr/>
                <a:lstStyle/>
                <a:p>
                  <a:r>
                    <a:rPr lang="en-US">
                      <a:noFill/>
                    </a:rPr>
                    <a:t> </a:t>
                  </a:r>
                </a:p>
              </p:txBody>
            </p:sp>
          </mc:Fallback>
        </mc:AlternateContent>
        <p:sp>
          <p:nvSpPr>
            <p:cNvPr id="15" name="Oval 14">
              <a:extLst>
                <a:ext uri="{FF2B5EF4-FFF2-40B4-BE49-F238E27FC236}">
                  <a16:creationId xmlns:a16="http://schemas.microsoft.com/office/drawing/2014/main" id="{0C9043B2-9301-2A30-4074-171019806A07}"/>
                </a:ext>
              </a:extLst>
            </p:cNvPr>
            <p:cNvSpPr/>
            <p:nvPr/>
          </p:nvSpPr>
          <p:spPr>
            <a:xfrm>
              <a:off x="3473812" y="2357059"/>
              <a:ext cx="72000" cy="72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11DD75D5-0EB1-0168-8E09-3D499FF31790}"/>
                </a:ext>
              </a:extLst>
            </p:cNvPr>
            <p:cNvSpPr/>
            <p:nvPr/>
          </p:nvSpPr>
          <p:spPr>
            <a:xfrm>
              <a:off x="4853731" y="2961966"/>
              <a:ext cx="72000" cy="72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 name="Conexão reta unidirecional 26">
              <a:extLst>
                <a:ext uri="{FF2B5EF4-FFF2-40B4-BE49-F238E27FC236}">
                  <a16:creationId xmlns:a16="http://schemas.microsoft.com/office/drawing/2014/main" id="{9F1CBBD2-E746-5111-A456-9B831BB8F34D}"/>
                </a:ext>
              </a:extLst>
            </p:cNvPr>
            <p:cNvCxnSpPr>
              <a:cxnSpLocks/>
              <a:stCxn id="7" idx="1"/>
              <a:endCxn id="15" idx="5"/>
            </p:cNvCxnSpPr>
            <p:nvPr/>
          </p:nvCxnSpPr>
          <p:spPr>
            <a:xfrm flipH="1" flipV="1">
              <a:off x="3535268" y="2418515"/>
              <a:ext cx="449642" cy="696330"/>
            </a:xfrm>
            <a:prstGeom prst="straightConnector1">
              <a:avLst/>
            </a:prstGeom>
            <a:noFill/>
            <a:ln w="9525" cap="flat" cmpd="sng" algn="ctr">
              <a:solidFill>
                <a:sysClr val="windowText" lastClr="000000"/>
              </a:solidFill>
              <a:prstDash val="sysDash"/>
              <a:miter lim="800000"/>
              <a:tailEnd type="triangle"/>
            </a:ln>
            <a:effectLst/>
          </p:spPr>
        </p:cxnSp>
        <p:cxnSp>
          <p:nvCxnSpPr>
            <p:cNvPr id="18" name="Conexão reta unidirecional 30">
              <a:extLst>
                <a:ext uri="{FF2B5EF4-FFF2-40B4-BE49-F238E27FC236}">
                  <a16:creationId xmlns:a16="http://schemas.microsoft.com/office/drawing/2014/main" id="{D3E71BAB-E568-3BBA-9394-D6049D5C29C2}"/>
                </a:ext>
              </a:extLst>
            </p:cNvPr>
            <p:cNvCxnSpPr>
              <a:cxnSpLocks/>
              <a:stCxn id="7" idx="6"/>
              <a:endCxn id="16" idx="2"/>
            </p:cNvCxnSpPr>
            <p:nvPr/>
          </p:nvCxnSpPr>
          <p:spPr>
            <a:xfrm flipV="1">
              <a:off x="4077094" y="2997966"/>
              <a:ext cx="776637" cy="155063"/>
            </a:xfrm>
            <a:prstGeom prst="straightConnector1">
              <a:avLst/>
            </a:prstGeom>
            <a:noFill/>
            <a:ln w="9525" cap="flat" cmpd="sng" algn="ctr">
              <a:solidFill>
                <a:sysClr val="windowText" lastClr="000000"/>
              </a:solidFill>
              <a:prstDash val="sysDash"/>
              <a:miter lim="800000"/>
              <a:tailEnd type="triangle"/>
            </a:ln>
            <a:effectLst/>
          </p:spPr>
        </p:cxn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C3388650-8AE5-3555-DE2A-F5582009479B}"/>
                    </a:ext>
                  </a:extLst>
                </p:cNvPr>
                <p:cNvSpPr txBox="1"/>
                <p:nvPr/>
              </p:nvSpPr>
              <p:spPr>
                <a:xfrm>
                  <a:off x="3254540" y="2129154"/>
                  <a:ext cx="501739" cy="210635"/>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ctrlPr>
                          </m:sSubSupPr>
                          <m:e>
                            <m:acc>
                              <m:accPr>
                                <m:chr m:val="⃗"/>
                                <m:ctrlP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ctrlPr>
                              </m:accPr>
                              <m:e>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𝑃</m:t>
                                </m:r>
                              </m:e>
                            </m:acc>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𝑏𝑒𝑠𝑡</m:t>
                            </m:r>
                          </m:e>
                          <m:sub>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𝑘</m:t>
                            </m:r>
                          </m:sub>
                          <m:sup>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𝑡</m:t>
                            </m:r>
                          </m:sup>
                        </m:sSubSup>
                      </m:oMath>
                    </m:oMathPara>
                  </a14:m>
                  <a:endParaRPr kumimoji="0" lang="pt-PT" sz="1200" b="0" i="0" u="none" strike="noStrike" kern="0" cap="none" spc="0" normalizeH="0" baseline="0" noProof="0">
                    <a:ln>
                      <a:noFill/>
                    </a:ln>
                    <a:solidFill>
                      <a:prstClr val="black"/>
                    </a:solidFill>
                    <a:effectLst/>
                    <a:uLnTx/>
                    <a:uFillTx/>
                    <a:latin typeface="Calibri" panose="020F0502020204030204"/>
                  </a:endParaRPr>
                </a:p>
              </p:txBody>
            </p:sp>
          </mc:Choice>
          <mc:Fallback xmlns="">
            <p:sp>
              <p:nvSpPr>
                <p:cNvPr id="34" name="CaixaDeTexto 33">
                  <a:extLst>
                    <a:ext uri="{FF2B5EF4-FFF2-40B4-BE49-F238E27FC236}">
                      <a16:creationId xmlns:a16="http://schemas.microsoft.com/office/drawing/2014/main" id="{1FC86EAD-B7D2-91A4-60DD-569EE16C3630}"/>
                    </a:ext>
                  </a:extLst>
                </p:cNvPr>
                <p:cNvSpPr txBox="1">
                  <a:spLocks noRot="1" noChangeAspect="1" noMove="1" noResize="1" noEditPoints="1" noAdjustHandles="1" noChangeArrowheads="1" noChangeShapeType="1" noTextEdit="1"/>
                </p:cNvSpPr>
                <p:nvPr/>
              </p:nvSpPr>
              <p:spPr>
                <a:xfrm>
                  <a:off x="3254540" y="2129154"/>
                  <a:ext cx="501739" cy="210635"/>
                </a:xfrm>
                <a:prstGeom prst="rect">
                  <a:avLst/>
                </a:prstGeom>
                <a:blipFill>
                  <a:blip r:embed="rId7"/>
                  <a:stretch>
                    <a:fillRect l="-7229" r="-2410" b="-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6D5339AB-A957-2576-A9A0-4FE6F089A3BE}"/>
                    </a:ext>
                  </a:extLst>
                </p:cNvPr>
                <p:cNvSpPr txBox="1"/>
                <p:nvPr/>
              </p:nvSpPr>
              <p:spPr>
                <a:xfrm>
                  <a:off x="4941080" y="2930179"/>
                  <a:ext cx="494430" cy="208262"/>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ctrlPr>
                          </m:sSupPr>
                          <m:e>
                            <m:acc>
                              <m:accPr>
                                <m:chr m:val="⃗"/>
                                <m:ctrlP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ctrlPr>
                              </m:accPr>
                              <m:e>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𝐺</m:t>
                                </m:r>
                              </m:e>
                            </m:acc>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𝑏𝑒𝑠𝑡</m:t>
                            </m:r>
                          </m:e>
                          <m:sup>
                            <m:r>
                              <a:rPr kumimoji="0" lang="pt-PT" sz="1200" b="0" i="1" u="none" strike="noStrike" kern="0" cap="none" spc="0" normalizeH="0" baseline="0" noProof="0" smtClean="0">
                                <a:ln>
                                  <a:noFill/>
                                </a:ln>
                                <a:solidFill>
                                  <a:prstClr val="black"/>
                                </a:solidFill>
                                <a:effectLst/>
                                <a:uLnTx/>
                                <a:uFillTx/>
                                <a:latin typeface="Cambria Math" panose="02040503050406030204" pitchFamily="18" charset="0"/>
                              </a:rPr>
                              <m:t>𝑡</m:t>
                            </m:r>
                          </m:sup>
                        </m:sSup>
                      </m:oMath>
                    </m:oMathPara>
                  </a14:m>
                  <a:endParaRPr kumimoji="0" lang="pt-PT" sz="1200" b="0" i="0" u="none" strike="noStrike" kern="0" cap="none" spc="0" normalizeH="0" baseline="0" noProof="0">
                    <a:ln>
                      <a:noFill/>
                    </a:ln>
                    <a:solidFill>
                      <a:prstClr val="black"/>
                    </a:solidFill>
                    <a:effectLst/>
                    <a:uLnTx/>
                    <a:uFillTx/>
                    <a:latin typeface="Calibri" panose="020F0502020204030204"/>
                  </a:endParaRPr>
                </a:p>
              </p:txBody>
            </p:sp>
          </mc:Choice>
          <mc:Fallback xmlns="">
            <p:sp>
              <p:nvSpPr>
                <p:cNvPr id="35" name="CaixaDeTexto 34">
                  <a:extLst>
                    <a:ext uri="{FF2B5EF4-FFF2-40B4-BE49-F238E27FC236}">
                      <a16:creationId xmlns:a16="http://schemas.microsoft.com/office/drawing/2014/main" id="{535F0C1E-BB6B-4D8C-92A8-2927B1636EFD}"/>
                    </a:ext>
                  </a:extLst>
                </p:cNvPr>
                <p:cNvSpPr txBox="1">
                  <a:spLocks noRot="1" noChangeAspect="1" noMove="1" noResize="1" noEditPoints="1" noAdjustHandles="1" noChangeArrowheads="1" noChangeShapeType="1" noTextEdit="1"/>
                </p:cNvSpPr>
                <p:nvPr/>
              </p:nvSpPr>
              <p:spPr>
                <a:xfrm>
                  <a:off x="4941080" y="2930179"/>
                  <a:ext cx="494430" cy="208262"/>
                </a:xfrm>
                <a:prstGeom prst="rect">
                  <a:avLst/>
                </a:prstGeom>
                <a:blipFill>
                  <a:blip r:embed="rId8"/>
                  <a:stretch>
                    <a:fillRect l="-7407" t="-29412" r="-2469" b="-5882"/>
                  </a:stretch>
                </a:blipFill>
              </p:spPr>
              <p:txBody>
                <a:bodyPr/>
                <a:lstStyle/>
                <a:p>
                  <a:r>
                    <a:rPr lang="en-US">
                      <a:noFill/>
                    </a:rPr>
                    <a:t> </a:t>
                  </a:r>
                </a:p>
              </p:txBody>
            </p:sp>
          </mc:Fallback>
        </mc:AlternateContent>
        <p:cxnSp>
          <p:nvCxnSpPr>
            <p:cNvPr id="21" name="Conexão reta 36">
              <a:extLst>
                <a:ext uri="{FF2B5EF4-FFF2-40B4-BE49-F238E27FC236}">
                  <a16:creationId xmlns:a16="http://schemas.microsoft.com/office/drawing/2014/main" id="{F1B15DA2-A1E1-7E89-2A2F-28E74D3C5D83}"/>
                </a:ext>
              </a:extLst>
            </p:cNvPr>
            <p:cNvCxnSpPr>
              <a:cxnSpLocks/>
              <a:stCxn id="15" idx="6"/>
              <a:endCxn id="9" idx="2"/>
            </p:cNvCxnSpPr>
            <p:nvPr/>
          </p:nvCxnSpPr>
          <p:spPr>
            <a:xfrm flipV="1">
              <a:off x="3545812" y="2303059"/>
              <a:ext cx="911327" cy="90000"/>
            </a:xfrm>
            <a:prstGeom prst="line">
              <a:avLst/>
            </a:prstGeom>
            <a:noFill/>
            <a:ln w="9525" cap="flat" cmpd="sng" algn="ctr">
              <a:solidFill>
                <a:sysClr val="windowText" lastClr="000000"/>
              </a:solidFill>
              <a:prstDash val="sysDash"/>
              <a:miter lim="800000"/>
            </a:ln>
            <a:effectLst/>
          </p:spPr>
        </p:cxnSp>
        <p:cxnSp>
          <p:nvCxnSpPr>
            <p:cNvPr id="22" name="Conexão reta 39">
              <a:extLst>
                <a:ext uri="{FF2B5EF4-FFF2-40B4-BE49-F238E27FC236}">
                  <a16:creationId xmlns:a16="http://schemas.microsoft.com/office/drawing/2014/main" id="{BCEF5DC5-CC1C-4423-E67B-8CCFEAA3DFDE}"/>
                </a:ext>
              </a:extLst>
            </p:cNvPr>
            <p:cNvCxnSpPr>
              <a:cxnSpLocks/>
              <a:stCxn id="16" idx="1"/>
              <a:endCxn id="9" idx="5"/>
            </p:cNvCxnSpPr>
            <p:nvPr/>
          </p:nvCxnSpPr>
          <p:spPr>
            <a:xfrm flipH="1" flipV="1">
              <a:off x="4549323" y="2341243"/>
              <a:ext cx="314952" cy="631267"/>
            </a:xfrm>
            <a:prstGeom prst="line">
              <a:avLst/>
            </a:prstGeom>
            <a:noFill/>
            <a:ln w="9525" cap="flat" cmpd="sng" algn="ctr">
              <a:solidFill>
                <a:sysClr val="windowText" lastClr="000000"/>
              </a:solidFill>
              <a:prstDash val="sysDash"/>
              <a:miter lim="800000"/>
            </a:ln>
            <a:effectLst/>
          </p:spPr>
        </p:cxnSp>
        <p:cxnSp>
          <p:nvCxnSpPr>
            <p:cNvPr id="23" name="Conexão: Ângulo Reto 43">
              <a:extLst>
                <a:ext uri="{FF2B5EF4-FFF2-40B4-BE49-F238E27FC236}">
                  <a16:creationId xmlns:a16="http://schemas.microsoft.com/office/drawing/2014/main" id="{E9EADB98-302F-79E9-2B65-E1E7B81ACF97}"/>
                </a:ext>
              </a:extLst>
            </p:cNvPr>
            <p:cNvCxnSpPr>
              <a:cxnSpLocks/>
            </p:cNvCxnSpPr>
            <p:nvPr/>
          </p:nvCxnSpPr>
          <p:spPr>
            <a:xfrm rot="16200000" flipH="1">
              <a:off x="3011482" y="1622624"/>
              <a:ext cx="2376000" cy="2700000"/>
            </a:xfrm>
            <a:prstGeom prst="bentConnector3">
              <a:avLst>
                <a:gd name="adj1" fmla="val 100391"/>
              </a:avLst>
            </a:prstGeom>
            <a:noFill/>
            <a:ln w="12700" cap="flat" cmpd="sng" algn="ctr">
              <a:solidFill>
                <a:sysClr val="windowText" lastClr="000000"/>
              </a:solidFill>
              <a:prstDash val="solid"/>
              <a:miter lim="800000"/>
              <a:headEnd type="triangle"/>
              <a:tailEnd type="triangle"/>
            </a:ln>
            <a:effectLst/>
          </p:spPr>
        </p:cxnSp>
      </p:grpSp>
      <p:sp>
        <p:nvSpPr>
          <p:cNvPr id="43" name="CaixaDeTexto 42">
            <a:extLst>
              <a:ext uri="{FF2B5EF4-FFF2-40B4-BE49-F238E27FC236}">
                <a16:creationId xmlns:a16="http://schemas.microsoft.com/office/drawing/2014/main" id="{88C00B3B-8D4F-D2D7-C0D5-4BB9B0003608}"/>
              </a:ext>
            </a:extLst>
          </p:cNvPr>
          <p:cNvSpPr txBox="1"/>
          <p:nvPr/>
        </p:nvSpPr>
        <p:spPr>
          <a:xfrm>
            <a:off x="4673670" y="4860698"/>
            <a:ext cx="2932072" cy="523220"/>
          </a:xfrm>
          <a:prstGeom prst="rect">
            <a:avLst/>
          </a:prstGeom>
          <a:noFill/>
        </p:spPr>
        <p:txBody>
          <a:bodyPr wrap="square">
            <a:spAutoFit/>
          </a:bodyPr>
          <a:lstStyle/>
          <a:p>
            <a:r>
              <a:rPr lang="pt-PT" sz="1400" dirty="0">
                <a:effectLst/>
              </a:rPr>
              <a:t>Figure 3.4 PSO </a:t>
            </a:r>
            <a:r>
              <a:rPr lang="pt-PT" sz="1400" dirty="0" err="1">
                <a:effectLst/>
              </a:rPr>
              <a:t>velocity</a:t>
            </a:r>
            <a:r>
              <a:rPr lang="pt-PT" sz="1400" dirty="0">
                <a:effectLst/>
              </a:rPr>
              <a:t> </a:t>
            </a:r>
            <a:r>
              <a:rPr lang="pt-PT" sz="1400" dirty="0" err="1">
                <a:effectLst/>
              </a:rPr>
              <a:t>and</a:t>
            </a:r>
            <a:r>
              <a:rPr lang="pt-PT" sz="1400" dirty="0">
                <a:effectLst/>
              </a:rPr>
              <a:t> </a:t>
            </a:r>
            <a:r>
              <a:rPr lang="pt-PT" sz="1400" dirty="0" err="1">
                <a:effectLst/>
              </a:rPr>
              <a:t>position</a:t>
            </a:r>
            <a:r>
              <a:rPr lang="pt-PT" sz="1400" dirty="0">
                <a:effectLst/>
              </a:rPr>
              <a:t> </a:t>
            </a:r>
            <a:r>
              <a:rPr lang="pt-PT" sz="1400" dirty="0" err="1">
                <a:effectLst/>
              </a:rPr>
              <a:t>update</a:t>
            </a:r>
            <a:r>
              <a:rPr lang="pt-PT" sz="1400" dirty="0">
                <a:effectLst/>
              </a:rPr>
              <a:t> in </a:t>
            </a:r>
            <a:r>
              <a:rPr lang="pt-PT" sz="1400" i="1" dirty="0">
                <a:effectLst/>
              </a:rPr>
              <a:t>D </a:t>
            </a:r>
            <a:r>
              <a:rPr lang="pt-PT" sz="1400" dirty="0">
                <a:effectLst/>
              </a:rPr>
              <a:t>= 2 </a:t>
            </a:r>
            <a:r>
              <a:rPr lang="pt-PT" sz="1400" dirty="0" err="1">
                <a:effectLst/>
              </a:rPr>
              <a:t>search</a:t>
            </a:r>
            <a:r>
              <a:rPr lang="pt-PT" sz="1400" dirty="0">
                <a:effectLst/>
              </a:rPr>
              <a:t> </a:t>
            </a:r>
            <a:r>
              <a:rPr lang="pt-PT" sz="1400" dirty="0" err="1">
                <a:effectLst/>
              </a:rPr>
              <a:t>space</a:t>
            </a:r>
            <a:r>
              <a:rPr lang="pt-PT" sz="1400" dirty="0">
                <a:effectLst/>
              </a:rPr>
              <a:t>. </a:t>
            </a:r>
            <a:endParaRPr lang="pt-PT" sz="1400" dirty="0"/>
          </a:p>
        </p:txBody>
      </p:sp>
      <p:sp>
        <p:nvSpPr>
          <p:cNvPr id="96" name="Botão de Ação: Informação 95">
            <a:hlinkClick r:id="rId9" action="ppaction://hlinksldjump" highlightClick="1"/>
            <a:extLst>
              <a:ext uri="{FF2B5EF4-FFF2-40B4-BE49-F238E27FC236}">
                <a16:creationId xmlns:a16="http://schemas.microsoft.com/office/drawing/2014/main" id="{6290D444-2CF8-47AA-A386-79DFD01E5999}"/>
              </a:ext>
            </a:extLst>
          </p:cNvPr>
          <p:cNvSpPr/>
          <p:nvPr/>
        </p:nvSpPr>
        <p:spPr>
          <a:xfrm>
            <a:off x="11521441" y="316851"/>
            <a:ext cx="387276" cy="365760"/>
          </a:xfrm>
          <a:prstGeom prst="actionButtonInformati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0699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87E677-D025-9149-E489-43FC0B41ED9B}"/>
              </a:ext>
            </a:extLst>
          </p:cNvPr>
          <p:cNvSpPr>
            <a:spLocks noGrp="1"/>
          </p:cNvSpPr>
          <p:nvPr>
            <p:ph type="title"/>
          </p:nvPr>
        </p:nvSpPr>
        <p:spPr>
          <a:xfrm>
            <a:off x="0" y="1"/>
            <a:ext cx="12192000" cy="999460"/>
          </a:xfrm>
          <a:solidFill>
            <a:schemeClr val="bg1">
              <a:lumMod val="95000"/>
            </a:schemeClr>
          </a:solidFill>
        </p:spPr>
        <p:txBody>
          <a:bodyPr/>
          <a:lstStyle/>
          <a:p>
            <a:r>
              <a:rPr lang="en-US" sz="2800" b="1" dirty="0">
                <a:solidFill>
                  <a:srgbClr val="1990B0"/>
                </a:solidFill>
                <a:cs typeface="Arial" panose="020B0604020202020204" pitchFamily="34" charset="0"/>
              </a:rPr>
              <a:t>  </a:t>
            </a:r>
            <a:r>
              <a:rPr lang="en-US" sz="2800" dirty="0">
                <a:cs typeface="Arial" panose="020B0604020202020204" pitchFamily="34" charset="0"/>
              </a:rPr>
              <a:t>Introduction</a:t>
            </a:r>
          </a:p>
        </p:txBody>
      </p:sp>
      <p:sp>
        <p:nvSpPr>
          <p:cNvPr id="3" name="Marcador de Posição do Número do Diapositivo 2">
            <a:extLst>
              <a:ext uri="{FF2B5EF4-FFF2-40B4-BE49-F238E27FC236}">
                <a16:creationId xmlns:a16="http://schemas.microsoft.com/office/drawing/2014/main" id="{4E55505A-0F34-EA7B-60D0-3DBB22588163}"/>
              </a:ext>
            </a:extLst>
          </p:cNvPr>
          <p:cNvSpPr>
            <a:spLocks noGrp="1"/>
          </p:cNvSpPr>
          <p:nvPr>
            <p:ph type="sldNum" sz="quarter" idx="12"/>
          </p:nvPr>
        </p:nvSpPr>
        <p:spPr/>
        <p:txBody>
          <a:bodyPr/>
          <a:lstStyle/>
          <a:p>
            <a:fld id="{9349F829-3AB5-2249-A75E-9CF92A8C3104}" type="slidenum">
              <a:rPr lang="pt-PT" smtClean="0"/>
              <a:t>6</a:t>
            </a:fld>
            <a:endParaRPr lang="pt-PT"/>
          </a:p>
        </p:txBody>
      </p:sp>
      <p:sp>
        <p:nvSpPr>
          <p:cNvPr id="19" name="Retângulo 18">
            <a:extLst>
              <a:ext uri="{FF2B5EF4-FFF2-40B4-BE49-F238E27FC236}">
                <a16:creationId xmlns:a16="http://schemas.microsoft.com/office/drawing/2014/main" id="{86B2F95C-61BB-1AC8-EFF1-348B4D353AC1}"/>
              </a:ext>
            </a:extLst>
          </p:cNvPr>
          <p:cNvSpPr/>
          <p:nvPr/>
        </p:nvSpPr>
        <p:spPr>
          <a:xfrm>
            <a:off x="3432886" y="2181452"/>
            <a:ext cx="5326231" cy="1797046"/>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tângulo Arredondado 20">
            <a:extLst>
              <a:ext uri="{FF2B5EF4-FFF2-40B4-BE49-F238E27FC236}">
                <a16:creationId xmlns:a16="http://schemas.microsoft.com/office/drawing/2014/main" id="{BBD6F6B1-2A13-94A0-F7B6-0DE53B16D37C}"/>
              </a:ext>
            </a:extLst>
          </p:cNvPr>
          <p:cNvSpPr/>
          <p:nvPr/>
        </p:nvSpPr>
        <p:spPr>
          <a:xfrm>
            <a:off x="3432886" y="1328500"/>
            <a:ext cx="5326228" cy="971398"/>
          </a:xfrm>
          <a:prstGeom prst="roundRect">
            <a:avLst>
              <a:gd name="adj" fmla="val 19442"/>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iângulo 21">
            <a:extLst>
              <a:ext uri="{FF2B5EF4-FFF2-40B4-BE49-F238E27FC236}">
                <a16:creationId xmlns:a16="http://schemas.microsoft.com/office/drawing/2014/main" id="{1444A68F-E3F0-3F23-3D14-CDBB49C2B877}"/>
              </a:ext>
            </a:extLst>
          </p:cNvPr>
          <p:cNvSpPr/>
          <p:nvPr/>
        </p:nvSpPr>
        <p:spPr>
          <a:xfrm rot="10800000">
            <a:off x="5851188" y="2233896"/>
            <a:ext cx="488731" cy="169234"/>
          </a:xfrm>
          <a:prstGeom prst="triangle">
            <a:avLst/>
          </a:prstGeom>
          <a:solidFill>
            <a:srgbClr val="B752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aixaDeTexto 22">
            <a:extLst>
              <a:ext uri="{FF2B5EF4-FFF2-40B4-BE49-F238E27FC236}">
                <a16:creationId xmlns:a16="http://schemas.microsoft.com/office/drawing/2014/main" id="{925C2FCB-D240-AAE2-8709-8446EAA4C7B0}"/>
              </a:ext>
            </a:extLst>
          </p:cNvPr>
          <p:cNvSpPr txBox="1"/>
          <p:nvPr/>
        </p:nvSpPr>
        <p:spPr>
          <a:xfrm>
            <a:off x="3432886" y="1599285"/>
            <a:ext cx="5326228" cy="400110"/>
          </a:xfrm>
          <a:prstGeom prst="rect">
            <a:avLst/>
          </a:prstGeom>
          <a:noFill/>
        </p:spPr>
        <p:txBody>
          <a:bodyPr wrap="square" rtlCol="0">
            <a:spAutoFit/>
          </a:bodyPr>
          <a:lstStyle/>
          <a:p>
            <a:pPr algn="ctr"/>
            <a:r>
              <a:rPr lang="en-US" sz="2000" b="1" dirty="0">
                <a:solidFill>
                  <a:schemeClr val="bg1"/>
                </a:solidFill>
                <a:cs typeface="Arial" panose="020B0604020202020204" pitchFamily="34" charset="0"/>
              </a:rPr>
              <a:t>Problem</a:t>
            </a:r>
          </a:p>
        </p:txBody>
      </p:sp>
      <p:sp>
        <p:nvSpPr>
          <p:cNvPr id="98" name="CaixaDeTexto 97">
            <a:extLst>
              <a:ext uri="{FF2B5EF4-FFF2-40B4-BE49-F238E27FC236}">
                <a16:creationId xmlns:a16="http://schemas.microsoft.com/office/drawing/2014/main" id="{87CD8335-B745-FEA8-93B4-B2BAD8FEB058}"/>
              </a:ext>
            </a:extLst>
          </p:cNvPr>
          <p:cNvSpPr txBox="1"/>
          <p:nvPr/>
        </p:nvSpPr>
        <p:spPr>
          <a:xfrm>
            <a:off x="3432879" y="2399681"/>
            <a:ext cx="2646897" cy="830997"/>
          </a:xfrm>
          <a:prstGeom prst="rect">
            <a:avLst/>
          </a:prstGeom>
          <a:noFill/>
        </p:spPr>
        <p:txBody>
          <a:bodyPr wrap="square" rtlCol="0">
            <a:spAutoFit/>
          </a:bodyPr>
          <a:lstStyle/>
          <a:p>
            <a:pPr algn="ctr"/>
            <a:r>
              <a:rPr lang="pt-PT" sz="1600" dirty="0" err="1">
                <a:effectLst/>
                <a:cs typeface="Arial" panose="020B0604020202020204" pitchFamily="34" charset="0"/>
              </a:rPr>
              <a:t>Complex</a:t>
            </a:r>
            <a:r>
              <a:rPr lang="pt-PT" sz="1600" dirty="0">
                <a:effectLst/>
                <a:cs typeface="Arial" panose="020B0604020202020204" pitchFamily="34" charset="0"/>
              </a:rPr>
              <a:t> </a:t>
            </a:r>
            <a:r>
              <a:rPr lang="pt-PT" sz="1600" dirty="0" err="1">
                <a:effectLst/>
                <a:cs typeface="Arial" panose="020B0604020202020204" pitchFamily="34" charset="0"/>
              </a:rPr>
              <a:t>models</a:t>
            </a:r>
            <a:r>
              <a:rPr lang="pt-PT" sz="1600" dirty="0">
                <a:effectLst/>
                <a:cs typeface="Arial" panose="020B0604020202020204" pitchFamily="34" charset="0"/>
              </a:rPr>
              <a:t> do </a:t>
            </a:r>
            <a:r>
              <a:rPr lang="pt-PT" sz="1600" dirty="0" err="1">
                <a:effectLst/>
                <a:cs typeface="Arial" panose="020B0604020202020204" pitchFamily="34" charset="0"/>
              </a:rPr>
              <a:t>not</a:t>
            </a:r>
            <a:r>
              <a:rPr lang="pt-PT" sz="1600" dirty="0">
                <a:effectLst/>
                <a:cs typeface="Arial" panose="020B0604020202020204" pitchFamily="34" charset="0"/>
              </a:rPr>
              <a:t> yield </a:t>
            </a:r>
            <a:r>
              <a:rPr lang="pt-PT" sz="1600" dirty="0" err="1">
                <a:effectLst/>
                <a:cs typeface="Arial" panose="020B0604020202020204" pitchFamily="34" charset="0"/>
              </a:rPr>
              <a:t>closed-form</a:t>
            </a:r>
            <a:r>
              <a:rPr lang="pt-PT" sz="1600" dirty="0">
                <a:cs typeface="Arial" panose="020B0604020202020204" pitchFamily="34" charset="0"/>
              </a:rPr>
              <a:t> </a:t>
            </a:r>
            <a:r>
              <a:rPr lang="pt-PT" sz="1600" dirty="0" err="1">
                <a:effectLst/>
                <a:cs typeface="Arial" panose="020B0604020202020204" pitchFamily="34" charset="0"/>
              </a:rPr>
              <a:t>solutions</a:t>
            </a:r>
            <a:r>
              <a:rPr lang="pt-PT" sz="1600" dirty="0">
                <a:effectLst/>
                <a:cs typeface="Arial" panose="020B0604020202020204" pitchFamily="34" charset="0"/>
              </a:rPr>
              <a:t> </a:t>
            </a:r>
            <a:r>
              <a:rPr lang="pt-PT" sz="1600" dirty="0">
                <a:cs typeface="Arial" panose="020B0604020202020204" pitchFamily="34" charset="0"/>
              </a:rPr>
              <a:t>f</a:t>
            </a:r>
            <a:r>
              <a:rPr lang="pt-PT" sz="1600" dirty="0">
                <a:effectLst/>
                <a:cs typeface="Arial" panose="020B0604020202020204" pitchFamily="34" charset="0"/>
              </a:rPr>
              <a:t>or </a:t>
            </a:r>
            <a:r>
              <a:rPr lang="pt-PT" sz="1600" dirty="0" err="1">
                <a:effectLst/>
                <a:cs typeface="Arial" panose="020B0604020202020204" pitchFamily="34" charset="0"/>
              </a:rPr>
              <a:t>option</a:t>
            </a:r>
            <a:r>
              <a:rPr lang="pt-PT" sz="1600" dirty="0">
                <a:effectLst/>
                <a:cs typeface="Arial" panose="020B0604020202020204" pitchFamily="34" charset="0"/>
              </a:rPr>
              <a:t> </a:t>
            </a:r>
            <a:r>
              <a:rPr lang="pt-PT" sz="1600" dirty="0" err="1">
                <a:effectLst/>
                <a:cs typeface="Arial" panose="020B0604020202020204" pitchFamily="34" charset="0"/>
              </a:rPr>
              <a:t>prices</a:t>
            </a:r>
            <a:r>
              <a:rPr lang="pt-PT" sz="1600" dirty="0">
                <a:effectLst/>
                <a:cs typeface="Arial" panose="020B0604020202020204" pitchFamily="34" charset="0"/>
              </a:rPr>
              <a:t> </a:t>
            </a:r>
            <a:endParaRPr lang="pt-PT" sz="1600" dirty="0">
              <a:cs typeface="Arial" panose="020B0604020202020204" pitchFamily="34" charset="0"/>
            </a:endParaRPr>
          </a:p>
        </p:txBody>
      </p:sp>
      <p:cxnSp>
        <p:nvCxnSpPr>
          <p:cNvPr id="99" name="Conexão Reta Unidirecional 98">
            <a:extLst>
              <a:ext uri="{FF2B5EF4-FFF2-40B4-BE49-F238E27FC236}">
                <a16:creationId xmlns:a16="http://schemas.microsoft.com/office/drawing/2014/main" id="{385608F2-61A1-41C0-3406-BBE1C7C8567B}"/>
              </a:ext>
            </a:extLst>
          </p:cNvPr>
          <p:cNvCxnSpPr>
            <a:cxnSpLocks/>
          </p:cNvCxnSpPr>
          <p:nvPr/>
        </p:nvCxnSpPr>
        <p:spPr>
          <a:xfrm flipH="1">
            <a:off x="4789880" y="3230678"/>
            <a:ext cx="0" cy="268053"/>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1" name="CaixaDeTexto 100">
            <a:extLst>
              <a:ext uri="{FF2B5EF4-FFF2-40B4-BE49-F238E27FC236}">
                <a16:creationId xmlns:a16="http://schemas.microsoft.com/office/drawing/2014/main" id="{7DE49BF9-09C9-388E-C27A-E02DA7178862}"/>
              </a:ext>
            </a:extLst>
          </p:cNvPr>
          <p:cNvSpPr txBox="1"/>
          <p:nvPr/>
        </p:nvSpPr>
        <p:spPr>
          <a:xfrm>
            <a:off x="3432858" y="3498448"/>
            <a:ext cx="2646897" cy="338554"/>
          </a:xfrm>
          <a:prstGeom prst="rect">
            <a:avLst/>
          </a:prstGeom>
          <a:noFill/>
        </p:spPr>
        <p:txBody>
          <a:bodyPr wrap="square" rtlCol="0">
            <a:spAutoFit/>
          </a:bodyPr>
          <a:lstStyle/>
          <a:p>
            <a:pPr algn="ctr"/>
            <a:r>
              <a:rPr lang="pt-PT" sz="1600" dirty="0" err="1">
                <a:cs typeface="Arial" panose="020B0604020202020204" pitchFamily="34" charset="0"/>
              </a:rPr>
              <a:t>Numerical</a:t>
            </a:r>
            <a:r>
              <a:rPr lang="pt-PT" sz="1600" dirty="0">
                <a:cs typeface="Arial" panose="020B0604020202020204" pitchFamily="34" charset="0"/>
              </a:rPr>
              <a:t> </a:t>
            </a:r>
            <a:r>
              <a:rPr lang="pt-PT" sz="1600" dirty="0" err="1">
                <a:cs typeface="Arial" panose="020B0604020202020204" pitchFamily="34" charset="0"/>
              </a:rPr>
              <a:t>methods</a:t>
            </a:r>
            <a:endParaRPr lang="pt-PT" sz="1600" dirty="0">
              <a:cs typeface="Arial" panose="020B0604020202020204" pitchFamily="34" charset="0"/>
            </a:endParaRPr>
          </a:p>
        </p:txBody>
      </p:sp>
      <p:sp>
        <p:nvSpPr>
          <p:cNvPr id="102" name="CaixaDeTexto 101">
            <a:extLst>
              <a:ext uri="{FF2B5EF4-FFF2-40B4-BE49-F238E27FC236}">
                <a16:creationId xmlns:a16="http://schemas.microsoft.com/office/drawing/2014/main" id="{2787C484-DD0A-96E8-907A-928C14CAA092}"/>
              </a:ext>
            </a:extLst>
          </p:cNvPr>
          <p:cNvSpPr txBox="1"/>
          <p:nvPr/>
        </p:nvSpPr>
        <p:spPr>
          <a:xfrm>
            <a:off x="6275781" y="2491085"/>
            <a:ext cx="2345544" cy="584775"/>
          </a:xfrm>
          <a:prstGeom prst="rect">
            <a:avLst/>
          </a:prstGeom>
          <a:noFill/>
        </p:spPr>
        <p:txBody>
          <a:bodyPr wrap="square" rtlCol="0">
            <a:spAutoFit/>
          </a:bodyPr>
          <a:lstStyle/>
          <a:p>
            <a:pPr algn="ctr"/>
            <a:r>
              <a:rPr lang="pt-PT" sz="1600" dirty="0" err="1">
                <a:effectLst/>
                <a:cs typeface="Arial" panose="020B0604020202020204" pitchFamily="34" charset="0"/>
              </a:rPr>
              <a:t>The</a:t>
            </a:r>
            <a:r>
              <a:rPr lang="pt-PT" sz="1600" dirty="0">
                <a:effectLst/>
                <a:cs typeface="Arial" panose="020B0604020202020204" pitchFamily="34" charset="0"/>
              </a:rPr>
              <a:t> </a:t>
            </a:r>
            <a:r>
              <a:rPr lang="pt-PT" sz="1600" dirty="0" err="1">
                <a:effectLst/>
                <a:cs typeface="Arial" panose="020B0604020202020204" pitchFamily="34" charset="0"/>
              </a:rPr>
              <a:t>calibration</a:t>
            </a:r>
            <a:r>
              <a:rPr lang="pt-PT" sz="1600" dirty="0">
                <a:effectLst/>
                <a:cs typeface="Arial" panose="020B0604020202020204" pitchFamily="34" charset="0"/>
              </a:rPr>
              <a:t> </a:t>
            </a:r>
            <a:r>
              <a:rPr lang="pt-PT" sz="1600" dirty="0" err="1">
                <a:effectLst/>
                <a:cs typeface="Arial" panose="020B0604020202020204" pitchFamily="34" charset="0"/>
              </a:rPr>
              <a:t>problem</a:t>
            </a:r>
            <a:endParaRPr lang="pt-PT" sz="1600" dirty="0">
              <a:effectLst/>
              <a:cs typeface="Arial" panose="020B0604020202020204" pitchFamily="34" charset="0"/>
            </a:endParaRPr>
          </a:p>
          <a:p>
            <a:pPr algn="ctr"/>
            <a:r>
              <a:rPr lang="pt-PT" sz="1600" dirty="0">
                <a:effectLst/>
                <a:cs typeface="Arial" panose="020B0604020202020204" pitchFamily="34" charset="0"/>
              </a:rPr>
              <a:t> </a:t>
            </a:r>
            <a:r>
              <a:rPr lang="pt-PT" sz="1600" dirty="0" err="1">
                <a:effectLst/>
                <a:cs typeface="Arial" panose="020B0604020202020204" pitchFamily="34" charset="0"/>
              </a:rPr>
              <a:t>is</a:t>
            </a:r>
            <a:r>
              <a:rPr lang="pt-PT" sz="1600" dirty="0">
                <a:effectLst/>
                <a:cs typeface="Arial" panose="020B0604020202020204" pitchFamily="34" charset="0"/>
              </a:rPr>
              <a:t> </a:t>
            </a:r>
            <a:r>
              <a:rPr lang="pt-PT" sz="1600" dirty="0">
                <a:cs typeface="Arial" panose="020B0604020202020204" pitchFamily="34" charset="0"/>
              </a:rPr>
              <a:t>n</a:t>
            </a:r>
            <a:r>
              <a:rPr lang="pt-PT" sz="1600" dirty="0">
                <a:effectLst/>
                <a:cs typeface="Arial" panose="020B0604020202020204" pitchFamily="34" charset="0"/>
              </a:rPr>
              <a:t>on-</a:t>
            </a:r>
            <a:r>
              <a:rPr lang="pt-PT" sz="1600" dirty="0" err="1">
                <a:effectLst/>
                <a:cs typeface="Arial" panose="020B0604020202020204" pitchFamily="34" charset="0"/>
              </a:rPr>
              <a:t>convex</a:t>
            </a:r>
            <a:endParaRPr lang="pt-PT" sz="1600" dirty="0">
              <a:cs typeface="Arial" panose="020B0604020202020204" pitchFamily="34" charset="0"/>
            </a:endParaRPr>
          </a:p>
        </p:txBody>
      </p:sp>
      <p:sp>
        <p:nvSpPr>
          <p:cNvPr id="104" name="CaixaDeTexto 103">
            <a:extLst>
              <a:ext uri="{FF2B5EF4-FFF2-40B4-BE49-F238E27FC236}">
                <a16:creationId xmlns:a16="http://schemas.microsoft.com/office/drawing/2014/main" id="{1BB287A7-A203-BA43-2A89-EF19549ED5FC}"/>
              </a:ext>
            </a:extLst>
          </p:cNvPr>
          <p:cNvSpPr txBox="1"/>
          <p:nvPr/>
        </p:nvSpPr>
        <p:spPr>
          <a:xfrm>
            <a:off x="6264764" y="3477940"/>
            <a:ext cx="2345544" cy="338554"/>
          </a:xfrm>
          <a:prstGeom prst="rect">
            <a:avLst/>
          </a:prstGeom>
          <a:noFill/>
        </p:spPr>
        <p:txBody>
          <a:bodyPr wrap="square" rtlCol="0">
            <a:spAutoFit/>
          </a:bodyPr>
          <a:lstStyle/>
          <a:p>
            <a:pPr algn="ctr"/>
            <a:r>
              <a:rPr lang="pt-PT" sz="1600" dirty="0" err="1">
                <a:cs typeface="Arial" panose="020B0604020202020204" pitchFamily="34" charset="0"/>
              </a:rPr>
              <a:t>Multiple</a:t>
            </a:r>
            <a:r>
              <a:rPr lang="pt-PT" sz="1600" dirty="0">
                <a:cs typeface="Arial" panose="020B0604020202020204" pitchFamily="34" charset="0"/>
              </a:rPr>
              <a:t> local </a:t>
            </a:r>
            <a:r>
              <a:rPr lang="pt-PT" sz="1600" dirty="0" err="1">
                <a:cs typeface="Arial" panose="020B0604020202020204" pitchFamily="34" charset="0"/>
              </a:rPr>
              <a:t>minima</a:t>
            </a:r>
            <a:endParaRPr lang="pt-PT" sz="1600" dirty="0">
              <a:cs typeface="Arial" panose="020B0604020202020204" pitchFamily="34" charset="0"/>
            </a:endParaRPr>
          </a:p>
        </p:txBody>
      </p:sp>
      <p:cxnSp>
        <p:nvCxnSpPr>
          <p:cNvPr id="4" name="Conexão Reta Unidirecional 3">
            <a:extLst>
              <a:ext uri="{FF2B5EF4-FFF2-40B4-BE49-F238E27FC236}">
                <a16:creationId xmlns:a16="http://schemas.microsoft.com/office/drawing/2014/main" id="{A5682A26-0D3E-1C62-21D3-E5B720206166}"/>
              </a:ext>
            </a:extLst>
          </p:cNvPr>
          <p:cNvCxnSpPr>
            <a:cxnSpLocks/>
          </p:cNvCxnSpPr>
          <p:nvPr/>
        </p:nvCxnSpPr>
        <p:spPr>
          <a:xfrm flipH="1">
            <a:off x="7432090" y="3181311"/>
            <a:ext cx="0" cy="268053"/>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 name="Conexão Reta 5">
            <a:extLst>
              <a:ext uri="{FF2B5EF4-FFF2-40B4-BE49-F238E27FC236}">
                <a16:creationId xmlns:a16="http://schemas.microsoft.com/office/drawing/2014/main" id="{E0549392-AEA4-7ABE-C957-F5ABD6F392B6}"/>
              </a:ext>
            </a:extLst>
          </p:cNvPr>
          <p:cNvCxnSpPr>
            <a:cxnSpLocks/>
          </p:cNvCxnSpPr>
          <p:nvPr/>
        </p:nvCxnSpPr>
        <p:spPr>
          <a:xfrm>
            <a:off x="6095553" y="2474449"/>
            <a:ext cx="0" cy="1212526"/>
          </a:xfrm>
          <a:prstGeom prst="line">
            <a:avLst/>
          </a:prstGeom>
          <a:ln w="12700">
            <a:prstDash val="sysDash"/>
          </a:ln>
        </p:spPr>
        <p:style>
          <a:lnRef idx="2">
            <a:schemeClr val="dk1"/>
          </a:lnRef>
          <a:fillRef idx="0">
            <a:schemeClr val="dk1"/>
          </a:fillRef>
          <a:effectRef idx="1">
            <a:schemeClr val="dk1"/>
          </a:effectRef>
          <a:fontRef idx="minor">
            <a:schemeClr val="tx1"/>
          </a:fontRef>
        </p:style>
      </p:cxnSp>
      <p:sp>
        <p:nvSpPr>
          <p:cNvPr id="5" name="Retângulo 4">
            <a:extLst>
              <a:ext uri="{FF2B5EF4-FFF2-40B4-BE49-F238E27FC236}">
                <a16:creationId xmlns:a16="http://schemas.microsoft.com/office/drawing/2014/main" id="{1CE3D49E-3E23-D986-49B4-F088E770EC6F}"/>
              </a:ext>
            </a:extLst>
          </p:cNvPr>
          <p:cNvSpPr/>
          <p:nvPr/>
        </p:nvSpPr>
        <p:spPr>
          <a:xfrm>
            <a:off x="3432439" y="4692541"/>
            <a:ext cx="5326231" cy="158140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tângulo Arredondado 6">
            <a:extLst>
              <a:ext uri="{FF2B5EF4-FFF2-40B4-BE49-F238E27FC236}">
                <a16:creationId xmlns:a16="http://schemas.microsoft.com/office/drawing/2014/main" id="{08A5B61D-B31F-DC91-D056-7F1D1249C88E}"/>
              </a:ext>
            </a:extLst>
          </p:cNvPr>
          <p:cNvSpPr/>
          <p:nvPr/>
        </p:nvSpPr>
        <p:spPr>
          <a:xfrm>
            <a:off x="3432439" y="3852840"/>
            <a:ext cx="5326228" cy="971398"/>
          </a:xfrm>
          <a:prstGeom prst="roundRect">
            <a:avLst>
              <a:gd name="adj" fmla="val 19442"/>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ângulo 7">
            <a:extLst>
              <a:ext uri="{FF2B5EF4-FFF2-40B4-BE49-F238E27FC236}">
                <a16:creationId xmlns:a16="http://schemas.microsoft.com/office/drawing/2014/main" id="{D6839A40-804B-F915-127C-C4D092E64798}"/>
              </a:ext>
            </a:extLst>
          </p:cNvPr>
          <p:cNvSpPr/>
          <p:nvPr/>
        </p:nvSpPr>
        <p:spPr>
          <a:xfrm rot="10800000">
            <a:off x="5850741" y="4758236"/>
            <a:ext cx="488731" cy="169234"/>
          </a:xfrm>
          <a:prstGeom prst="triangle">
            <a:avLst/>
          </a:prstGeom>
          <a:solidFill>
            <a:srgbClr val="4F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aixaDeTexto 8">
            <a:extLst>
              <a:ext uri="{FF2B5EF4-FFF2-40B4-BE49-F238E27FC236}">
                <a16:creationId xmlns:a16="http://schemas.microsoft.com/office/drawing/2014/main" id="{33AC8A25-409F-9D1E-628D-1C4D85BD639A}"/>
              </a:ext>
            </a:extLst>
          </p:cNvPr>
          <p:cNvSpPr txBox="1"/>
          <p:nvPr/>
        </p:nvSpPr>
        <p:spPr>
          <a:xfrm>
            <a:off x="3432439" y="4123625"/>
            <a:ext cx="5326228" cy="400110"/>
          </a:xfrm>
          <a:prstGeom prst="rect">
            <a:avLst/>
          </a:prstGeom>
          <a:noFill/>
        </p:spPr>
        <p:txBody>
          <a:bodyPr wrap="square" rtlCol="0">
            <a:spAutoFit/>
          </a:bodyPr>
          <a:lstStyle/>
          <a:p>
            <a:pPr algn="ctr"/>
            <a:r>
              <a:rPr lang="en-US" sz="2000" b="1" dirty="0">
                <a:solidFill>
                  <a:schemeClr val="bg1"/>
                </a:solidFill>
                <a:cs typeface="Arial" panose="020B0604020202020204" pitchFamily="34" charset="0"/>
              </a:rPr>
              <a:t>Solution</a:t>
            </a:r>
          </a:p>
        </p:txBody>
      </p:sp>
      <p:sp>
        <p:nvSpPr>
          <p:cNvPr id="10" name="CaixaDeTexto 9">
            <a:extLst>
              <a:ext uri="{FF2B5EF4-FFF2-40B4-BE49-F238E27FC236}">
                <a16:creationId xmlns:a16="http://schemas.microsoft.com/office/drawing/2014/main" id="{3565FBE5-FFE8-00D2-F92C-3BC4DCC6B39A}"/>
              </a:ext>
            </a:extLst>
          </p:cNvPr>
          <p:cNvSpPr txBox="1"/>
          <p:nvPr/>
        </p:nvSpPr>
        <p:spPr>
          <a:xfrm>
            <a:off x="3363791" y="5099674"/>
            <a:ext cx="2646897" cy="830997"/>
          </a:xfrm>
          <a:prstGeom prst="rect">
            <a:avLst/>
          </a:prstGeom>
          <a:noFill/>
        </p:spPr>
        <p:txBody>
          <a:bodyPr wrap="square" rtlCol="0">
            <a:spAutoFit/>
          </a:bodyPr>
          <a:lstStyle/>
          <a:p>
            <a:pPr algn="ctr"/>
            <a:r>
              <a:rPr lang="pt-PT" sz="1600" dirty="0">
                <a:effectLst/>
                <a:cs typeface="Arial" panose="020B0604020202020204" pitchFamily="34" charset="0"/>
              </a:rPr>
              <a:t>Use a </a:t>
            </a:r>
            <a:r>
              <a:rPr lang="pt-PT" sz="1600" b="1" dirty="0">
                <a:effectLst/>
                <a:cs typeface="Arial" panose="020B0604020202020204" pitchFamily="34" charset="0"/>
              </a:rPr>
              <a:t>Neural Network </a:t>
            </a:r>
          </a:p>
          <a:p>
            <a:pPr algn="ctr"/>
            <a:r>
              <a:rPr lang="pt-PT" sz="1600" dirty="0">
                <a:solidFill>
                  <a:srgbClr val="000000"/>
                </a:solidFill>
                <a:cs typeface="Arial" panose="020B0604020202020204" pitchFamily="34" charset="0"/>
              </a:rPr>
              <a:t>a</a:t>
            </a:r>
            <a:r>
              <a:rPr lang="pt-PT" sz="1600" b="0" i="0" u="none" strike="noStrike" dirty="0">
                <a:solidFill>
                  <a:srgbClr val="000000"/>
                </a:solidFill>
                <a:effectLst/>
                <a:cs typeface="Arial" panose="020B0604020202020204" pitchFamily="34" charset="0"/>
              </a:rPr>
              <a:t>s </a:t>
            </a:r>
            <a:r>
              <a:rPr lang="pt-PT" sz="1600" b="0" i="0" u="none" strike="noStrike" dirty="0" err="1">
                <a:solidFill>
                  <a:srgbClr val="000000"/>
                </a:solidFill>
                <a:effectLst/>
                <a:cs typeface="Arial" panose="020B0604020202020204" pitchFamily="34" charset="0"/>
              </a:rPr>
              <a:t>the</a:t>
            </a:r>
            <a:r>
              <a:rPr lang="pt-PT" sz="1600" b="0" i="0" u="none" strike="noStrike" dirty="0">
                <a:solidFill>
                  <a:srgbClr val="000000"/>
                </a:solidFill>
                <a:effectLst/>
                <a:cs typeface="Arial" panose="020B0604020202020204" pitchFamily="34" charset="0"/>
              </a:rPr>
              <a:t> </a:t>
            </a:r>
            <a:r>
              <a:rPr lang="pt-PT" sz="1600" b="0" i="0" u="none" strike="noStrike" dirty="0" err="1">
                <a:solidFill>
                  <a:srgbClr val="000000"/>
                </a:solidFill>
                <a:effectLst/>
                <a:cs typeface="Arial" panose="020B0604020202020204" pitchFamily="34" charset="0"/>
              </a:rPr>
              <a:t>pricing</a:t>
            </a:r>
            <a:r>
              <a:rPr lang="pt-PT" sz="1600" b="0" i="0" u="none" strike="noStrike" dirty="0">
                <a:solidFill>
                  <a:srgbClr val="000000"/>
                </a:solidFill>
                <a:effectLst/>
                <a:cs typeface="Arial" panose="020B0604020202020204" pitchFamily="34" charset="0"/>
              </a:rPr>
              <a:t> </a:t>
            </a:r>
            <a:r>
              <a:rPr lang="pt-PT" sz="1600" b="0" i="0" u="none" strike="noStrike" dirty="0" err="1">
                <a:solidFill>
                  <a:srgbClr val="000000"/>
                </a:solidFill>
                <a:effectLst/>
                <a:cs typeface="Arial" panose="020B0604020202020204" pitchFamily="34" charset="0"/>
              </a:rPr>
              <a:t>function</a:t>
            </a:r>
            <a:r>
              <a:rPr lang="pt-PT" sz="1600" b="0" i="0" u="none" strike="noStrike" dirty="0">
                <a:solidFill>
                  <a:srgbClr val="000000"/>
                </a:solidFill>
                <a:effectLst/>
                <a:cs typeface="Arial" panose="020B0604020202020204" pitchFamily="34" charset="0"/>
              </a:rPr>
              <a:t> </a:t>
            </a:r>
            <a:r>
              <a:rPr lang="pt-PT" sz="1600" b="0" i="0" u="none" strike="noStrike" dirty="0" err="1">
                <a:solidFill>
                  <a:srgbClr val="000000"/>
                </a:solidFill>
                <a:effectLst/>
                <a:cs typeface="Arial" panose="020B0604020202020204" pitchFamily="34" charset="0"/>
              </a:rPr>
              <a:t>approximator</a:t>
            </a:r>
            <a:endParaRPr lang="pt-PT" sz="1600" dirty="0">
              <a:cs typeface="Arial" panose="020B0604020202020204" pitchFamily="34" charset="0"/>
            </a:endParaRPr>
          </a:p>
        </p:txBody>
      </p:sp>
      <p:sp>
        <p:nvSpPr>
          <p:cNvPr id="13" name="CaixaDeTexto 12">
            <a:extLst>
              <a:ext uri="{FF2B5EF4-FFF2-40B4-BE49-F238E27FC236}">
                <a16:creationId xmlns:a16="http://schemas.microsoft.com/office/drawing/2014/main" id="{083C119A-EDE9-1A56-2FB6-DA4EECEF4836}"/>
              </a:ext>
            </a:extLst>
          </p:cNvPr>
          <p:cNvSpPr txBox="1"/>
          <p:nvPr/>
        </p:nvSpPr>
        <p:spPr>
          <a:xfrm>
            <a:off x="6275781" y="5100461"/>
            <a:ext cx="2345544" cy="830997"/>
          </a:xfrm>
          <a:prstGeom prst="rect">
            <a:avLst/>
          </a:prstGeom>
          <a:noFill/>
        </p:spPr>
        <p:txBody>
          <a:bodyPr wrap="square" rtlCol="0">
            <a:spAutoFit/>
          </a:bodyPr>
          <a:lstStyle/>
          <a:p>
            <a:pPr algn="ctr"/>
            <a:r>
              <a:rPr lang="pt-PT" sz="1600" dirty="0" err="1">
                <a:effectLst/>
                <a:cs typeface="Arial" panose="020B0604020202020204" pitchFamily="34" charset="0"/>
              </a:rPr>
              <a:t>Implement</a:t>
            </a:r>
            <a:r>
              <a:rPr lang="pt-PT" sz="1600" dirty="0">
                <a:effectLst/>
                <a:cs typeface="Arial" panose="020B0604020202020204" pitchFamily="34" charset="0"/>
              </a:rPr>
              <a:t> </a:t>
            </a:r>
            <a:r>
              <a:rPr lang="pt-PT" sz="1600" b="1" dirty="0" err="1">
                <a:effectLst/>
                <a:cs typeface="Arial" panose="020B0604020202020204" pitchFamily="34" charset="0"/>
              </a:rPr>
              <a:t>population</a:t>
            </a:r>
            <a:r>
              <a:rPr lang="pt-PT" sz="1600" b="1" dirty="0" err="1">
                <a:cs typeface="Arial" panose="020B0604020202020204" pitchFamily="34" charset="0"/>
              </a:rPr>
              <a:t>-based</a:t>
            </a:r>
            <a:r>
              <a:rPr lang="pt-PT" sz="1600" b="1" dirty="0">
                <a:cs typeface="Arial" panose="020B0604020202020204" pitchFamily="34" charset="0"/>
              </a:rPr>
              <a:t> </a:t>
            </a:r>
            <a:r>
              <a:rPr lang="pt-PT" sz="1600" b="1" dirty="0" err="1">
                <a:cs typeface="Arial" panose="020B0604020202020204" pitchFamily="34" charset="0"/>
              </a:rPr>
              <a:t>optimization</a:t>
            </a:r>
            <a:r>
              <a:rPr lang="pt-PT" sz="1600" b="1" dirty="0">
                <a:cs typeface="Arial" panose="020B0604020202020204" pitchFamily="34" charset="0"/>
              </a:rPr>
              <a:t> </a:t>
            </a:r>
            <a:r>
              <a:rPr lang="pt-PT" sz="1600" b="1" dirty="0" err="1">
                <a:cs typeface="Arial" panose="020B0604020202020204" pitchFamily="34" charset="0"/>
              </a:rPr>
              <a:t>methods</a:t>
            </a:r>
            <a:endParaRPr lang="pt-PT" sz="1600" b="1" dirty="0">
              <a:cs typeface="Arial" panose="020B0604020202020204" pitchFamily="34" charset="0"/>
            </a:endParaRPr>
          </a:p>
        </p:txBody>
      </p:sp>
      <p:cxnSp>
        <p:nvCxnSpPr>
          <p:cNvPr id="16" name="Conexão Reta 15">
            <a:extLst>
              <a:ext uri="{FF2B5EF4-FFF2-40B4-BE49-F238E27FC236}">
                <a16:creationId xmlns:a16="http://schemas.microsoft.com/office/drawing/2014/main" id="{2784246D-2AB2-AA48-5C27-6615636CE27F}"/>
              </a:ext>
            </a:extLst>
          </p:cNvPr>
          <p:cNvCxnSpPr>
            <a:cxnSpLocks/>
          </p:cNvCxnSpPr>
          <p:nvPr/>
        </p:nvCxnSpPr>
        <p:spPr>
          <a:xfrm flipH="1">
            <a:off x="6095106" y="5025700"/>
            <a:ext cx="3946" cy="994774"/>
          </a:xfrm>
          <a:prstGeom prst="line">
            <a:avLst/>
          </a:prstGeom>
          <a:ln w="12700">
            <a:prstDash val="sysDash"/>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2928506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o Número do Diapositivo 3">
            <a:extLst>
              <a:ext uri="{FF2B5EF4-FFF2-40B4-BE49-F238E27FC236}">
                <a16:creationId xmlns:a16="http://schemas.microsoft.com/office/drawing/2014/main" id="{1F6380F8-C333-FA62-CE6F-38AC731FFCB8}"/>
              </a:ext>
            </a:extLst>
          </p:cNvPr>
          <p:cNvSpPr>
            <a:spLocks noGrp="1"/>
          </p:cNvSpPr>
          <p:nvPr>
            <p:ph type="sldNum" sz="quarter" idx="12"/>
          </p:nvPr>
        </p:nvSpPr>
        <p:spPr/>
        <p:txBody>
          <a:bodyPr/>
          <a:lstStyle/>
          <a:p>
            <a:fld id="{9349F829-3AB5-2249-A75E-9CF92A8C3104}" type="slidenum">
              <a:rPr lang="pt-PT" smtClean="0"/>
              <a:t>69</a:t>
            </a:fld>
            <a:endParaRPr lang="pt-PT"/>
          </a:p>
        </p:txBody>
      </p:sp>
      <p:sp>
        <p:nvSpPr>
          <p:cNvPr id="5" name="Título 1">
            <a:extLst>
              <a:ext uri="{FF2B5EF4-FFF2-40B4-BE49-F238E27FC236}">
                <a16:creationId xmlns:a16="http://schemas.microsoft.com/office/drawing/2014/main" id="{B6385F28-493B-A9DC-CB05-D7DAEF17DDC9}"/>
              </a:ext>
            </a:extLst>
          </p:cNvPr>
          <p:cNvSpPr>
            <a:spLocks noGrp="1"/>
          </p:cNvSpPr>
          <p:nvPr>
            <p:ph type="title"/>
          </p:nvPr>
        </p:nvSpPr>
        <p:spPr>
          <a:xfrm>
            <a:off x="0" y="1"/>
            <a:ext cx="12192000" cy="999460"/>
          </a:xfrm>
          <a:solidFill>
            <a:schemeClr val="bg1">
              <a:lumMod val="95000"/>
            </a:schemeClr>
          </a:solidFill>
        </p:spPr>
        <p:txBody>
          <a:bodyPr/>
          <a:lstStyle/>
          <a:p>
            <a:r>
              <a:rPr lang="en-US" sz="2800" b="1" dirty="0">
                <a:cs typeface="Arial" panose="020B0604020202020204" pitchFamily="34" charset="0"/>
              </a:rPr>
              <a:t>  Figures</a:t>
            </a:r>
          </a:p>
        </p:txBody>
      </p:sp>
      <p:grpSp>
        <p:nvGrpSpPr>
          <p:cNvPr id="24" name="Agrupar 23">
            <a:extLst>
              <a:ext uri="{FF2B5EF4-FFF2-40B4-BE49-F238E27FC236}">
                <a16:creationId xmlns:a16="http://schemas.microsoft.com/office/drawing/2014/main" id="{DB819CF1-8919-8595-CA73-236D47EC3C9F}"/>
              </a:ext>
            </a:extLst>
          </p:cNvPr>
          <p:cNvGrpSpPr/>
          <p:nvPr/>
        </p:nvGrpSpPr>
        <p:grpSpPr>
          <a:xfrm>
            <a:off x="3607985" y="1924109"/>
            <a:ext cx="4976029" cy="3271620"/>
            <a:chOff x="3870874" y="2354191"/>
            <a:chExt cx="4976029" cy="3271620"/>
          </a:xfrm>
        </p:grpSpPr>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F5F2FD3A-1352-97E9-C7B6-E9E685E37E4F}"/>
                    </a:ext>
                  </a:extLst>
                </p:cNvPr>
                <p:cNvSpPr txBox="1"/>
                <p:nvPr/>
              </p:nvSpPr>
              <p:spPr>
                <a:xfrm>
                  <a:off x="8306562" y="3070735"/>
                  <a:ext cx="540341" cy="215444"/>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pt-PT" sz="1400" b="0" i="1" u="none" strike="noStrike" kern="0" cap="none" spc="0" normalizeH="0" baseline="0" noProof="0" smtClean="0">
                            <a:ln>
                              <a:noFill/>
                            </a:ln>
                            <a:solidFill>
                              <a:prstClr val="black"/>
                            </a:solidFill>
                            <a:effectLst/>
                            <a:uLnTx/>
                            <a:uFillTx/>
                            <a:latin typeface="Cambria Math" panose="02040503050406030204" pitchFamily="18" charset="0"/>
                          </a:rPr>
                          <m:t>𝑦</m:t>
                        </m:r>
                        <m:r>
                          <a:rPr kumimoji="0" lang="pt-PT" sz="1400" b="0" i="1" u="none" strike="noStrike" kern="0" cap="none" spc="0" normalizeH="0" baseline="0" noProof="0" smtClean="0">
                            <a:ln>
                              <a:noFill/>
                            </a:ln>
                            <a:solidFill>
                              <a:prstClr val="black"/>
                            </a:solidFill>
                            <a:effectLst/>
                            <a:uLnTx/>
                            <a:uFillTx/>
                            <a:latin typeface="Cambria Math" panose="02040503050406030204" pitchFamily="18" charset="0"/>
                          </a:rPr>
                          <m:t>≤</m:t>
                        </m:r>
                        <m:sSub>
                          <m:sSubPr>
                            <m:ctrlPr>
                              <a:rPr kumimoji="0" lang="pt-PT" sz="14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pt-PT" sz="1400" b="0" i="1" u="none" strike="noStrike" kern="0" cap="none" spc="0" normalizeH="0" baseline="0" noProof="0" smtClean="0">
                                <a:ln>
                                  <a:noFill/>
                                </a:ln>
                                <a:solidFill>
                                  <a:prstClr val="black"/>
                                </a:solidFill>
                                <a:effectLst/>
                                <a:uLnTx/>
                                <a:uFillTx/>
                                <a:latin typeface="Cambria Math" panose="02040503050406030204" pitchFamily="18" charset="0"/>
                              </a:rPr>
                              <m:t>𝑐</m:t>
                            </m:r>
                          </m:e>
                          <m:sub>
                            <m:r>
                              <a:rPr kumimoji="0" lang="pt-PT" sz="1400" b="0" i="1" u="none" strike="noStrike" kern="0" cap="none" spc="0" normalizeH="0" baseline="0" noProof="0" smtClean="0">
                                <a:ln>
                                  <a:noFill/>
                                </a:ln>
                                <a:solidFill>
                                  <a:prstClr val="black"/>
                                </a:solidFill>
                                <a:effectLst/>
                                <a:uLnTx/>
                                <a:uFillTx/>
                                <a:latin typeface="Cambria Math" panose="02040503050406030204" pitchFamily="18" charset="0"/>
                              </a:rPr>
                              <m:t>2</m:t>
                            </m:r>
                          </m:sub>
                        </m:sSub>
                      </m:oMath>
                    </m:oMathPara>
                  </a14:m>
                  <a:endParaRPr kumimoji="0" lang="pt-PT"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49" name="CaixaDeTexto 48">
                  <a:extLst>
                    <a:ext uri="{FF2B5EF4-FFF2-40B4-BE49-F238E27FC236}">
                      <a16:creationId xmlns:a16="http://schemas.microsoft.com/office/drawing/2014/main" id="{D97FD3E9-2573-3A80-0E87-F1320A3F754C}"/>
                    </a:ext>
                  </a:extLst>
                </p:cNvPr>
                <p:cNvSpPr txBox="1">
                  <a:spLocks noRot="1" noChangeAspect="1" noMove="1" noResize="1" noEditPoints="1" noAdjustHandles="1" noChangeArrowheads="1" noChangeShapeType="1" noTextEdit="1"/>
                </p:cNvSpPr>
                <p:nvPr/>
              </p:nvSpPr>
              <p:spPr>
                <a:xfrm>
                  <a:off x="8306562" y="3070735"/>
                  <a:ext cx="540341" cy="215444"/>
                </a:xfrm>
                <a:prstGeom prst="rect">
                  <a:avLst/>
                </a:prstGeom>
                <a:blipFill>
                  <a:blip r:embed="rId2"/>
                  <a:stretch>
                    <a:fillRect l="-9302" r="-2326" b="-27778"/>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271489F7-81F7-2BB9-FEA3-E5DCB86EAB04}"/>
                    </a:ext>
                  </a:extLst>
                </p:cNvPr>
                <p:cNvSpPr txBox="1"/>
                <p:nvPr/>
              </p:nvSpPr>
              <p:spPr>
                <a:xfrm>
                  <a:off x="6674701" y="2758969"/>
                  <a:ext cx="505844" cy="215444"/>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pt-PT" sz="1400" b="0" i="1" u="none" strike="noStrike" kern="0" cap="none" spc="0" normalizeH="0" baseline="0" noProof="0" smtClean="0">
                            <a:ln>
                              <a:noFill/>
                            </a:ln>
                            <a:solidFill>
                              <a:prstClr val="black"/>
                            </a:solidFill>
                            <a:effectLst/>
                            <a:uLnTx/>
                            <a:uFillTx/>
                            <a:latin typeface="Cambria Math" panose="02040503050406030204" pitchFamily="18" charset="0"/>
                          </a:rPr>
                          <m:t>𝑦</m:t>
                        </m:r>
                        <m:r>
                          <a:rPr kumimoji="0" lang="pt-PT" sz="1400" b="0" i="1" u="none" strike="noStrike" kern="0" cap="none" spc="0" normalizeH="0" baseline="0" noProof="0" smtClean="0">
                            <a:ln>
                              <a:noFill/>
                            </a:ln>
                            <a:solidFill>
                              <a:prstClr val="black"/>
                            </a:solidFill>
                            <a:effectLst/>
                            <a:uLnTx/>
                            <a:uFillTx/>
                            <a:latin typeface="Cambria Math" panose="02040503050406030204" pitchFamily="18" charset="0"/>
                          </a:rPr>
                          <m:t>≤</m:t>
                        </m:r>
                        <m:r>
                          <a:rPr kumimoji="0" lang="pt-PT" sz="1400" b="0" i="1" u="none" strike="noStrike" kern="0" cap="none" spc="0" normalizeH="0" baseline="0" noProof="0" smtClean="0">
                            <a:ln>
                              <a:noFill/>
                            </a:ln>
                            <a:solidFill>
                              <a:prstClr val="black"/>
                            </a:solidFill>
                            <a:effectLst/>
                            <a:uLnTx/>
                            <a:uFillTx/>
                            <a:latin typeface="Cambria Math" panose="02040503050406030204" pitchFamily="18" charset="0"/>
                          </a:rPr>
                          <m:t>𝜙</m:t>
                        </m:r>
                      </m:oMath>
                    </m:oMathPara>
                  </a14:m>
                  <a:endParaRPr kumimoji="0" lang="pt-PT"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50" name="CaixaDeTexto 49">
                  <a:extLst>
                    <a:ext uri="{FF2B5EF4-FFF2-40B4-BE49-F238E27FC236}">
                      <a16:creationId xmlns:a16="http://schemas.microsoft.com/office/drawing/2014/main" id="{BC4F86D1-5331-B1B7-5546-5F976D3F66E6}"/>
                    </a:ext>
                  </a:extLst>
                </p:cNvPr>
                <p:cNvSpPr txBox="1">
                  <a:spLocks noRot="1" noChangeAspect="1" noMove="1" noResize="1" noEditPoints="1" noAdjustHandles="1" noChangeArrowheads="1" noChangeShapeType="1" noTextEdit="1"/>
                </p:cNvSpPr>
                <p:nvPr/>
              </p:nvSpPr>
              <p:spPr>
                <a:xfrm>
                  <a:off x="6674701" y="2758969"/>
                  <a:ext cx="505844" cy="215444"/>
                </a:xfrm>
                <a:prstGeom prst="rect">
                  <a:avLst/>
                </a:prstGeom>
                <a:blipFill>
                  <a:blip r:embed="rId3"/>
                  <a:stretch>
                    <a:fillRect l="-7317" t="-5556" r="-12195" b="-33333"/>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C8BC31A4-C189-2DFC-491A-5176A5E27F3E}"/>
                    </a:ext>
                  </a:extLst>
                </p:cNvPr>
                <p:cNvSpPr txBox="1"/>
                <p:nvPr/>
              </p:nvSpPr>
              <p:spPr>
                <a:xfrm>
                  <a:off x="7750152" y="2757752"/>
                  <a:ext cx="877869" cy="215444"/>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pt-PT" sz="1400" b="0" i="1" u="none" strike="noStrike" kern="0" cap="none" spc="0" normalizeH="0" baseline="0" noProof="0" smtClean="0">
                            <a:ln>
                              <a:noFill/>
                            </a:ln>
                            <a:solidFill>
                              <a:prstClr val="black"/>
                            </a:solidFill>
                            <a:effectLst/>
                            <a:uLnTx/>
                            <a:uFillTx/>
                            <a:latin typeface="Cambria Math" panose="02040503050406030204" pitchFamily="18" charset="0"/>
                          </a:rPr>
                          <m:t>𝑦</m:t>
                        </m:r>
                        <m:r>
                          <a:rPr kumimoji="0" lang="pt-PT" sz="1400" b="0" i="1" u="none" strike="noStrike" kern="0" cap="none" spc="0" normalizeH="0" baseline="0" noProof="0" smtClean="0">
                            <a:ln>
                              <a:noFill/>
                            </a:ln>
                            <a:solidFill>
                              <a:prstClr val="black"/>
                            </a:solidFill>
                            <a:effectLst/>
                            <a:uLnTx/>
                            <a:uFillTx/>
                            <a:latin typeface="Cambria Math" panose="02040503050406030204" pitchFamily="18" charset="0"/>
                          </a:rPr>
                          <m:t>≥</m:t>
                        </m:r>
                        <m:r>
                          <a:rPr kumimoji="0" lang="pt-PT" sz="1400" b="0" i="1" u="none" strike="noStrike" kern="0" cap="none" spc="0" normalizeH="0" baseline="0" noProof="0" smtClean="0">
                            <a:ln>
                              <a:noFill/>
                            </a:ln>
                            <a:solidFill>
                              <a:prstClr val="black"/>
                            </a:solidFill>
                            <a:effectLst/>
                            <a:uLnTx/>
                            <a:uFillTx/>
                            <a:latin typeface="Cambria Math" panose="02040503050406030204" pitchFamily="18" charset="0"/>
                          </a:rPr>
                          <m:t>𝜙</m:t>
                        </m:r>
                        <m:r>
                          <a:rPr kumimoji="0" lang="pt-PT" sz="1400" b="0" i="1" u="none" strike="noStrike" kern="0" cap="none" spc="0" normalizeH="0" baseline="0" noProof="0" smtClean="0">
                            <a:ln>
                              <a:noFill/>
                            </a:ln>
                            <a:solidFill>
                              <a:prstClr val="black"/>
                            </a:solidFill>
                            <a:effectLst/>
                            <a:uLnTx/>
                            <a:uFillTx/>
                            <a:latin typeface="Cambria Math" panose="02040503050406030204" pitchFamily="18" charset="0"/>
                          </a:rPr>
                          <m:t>−</m:t>
                        </m:r>
                        <m:sSub>
                          <m:sSubPr>
                            <m:ctrlPr>
                              <a:rPr kumimoji="0" lang="pt-PT" sz="14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pt-PT" sz="1400" b="0" i="1" u="none" strike="noStrike" kern="0" cap="none" spc="0" normalizeH="0" baseline="0" noProof="0" smtClean="0">
                                <a:ln>
                                  <a:noFill/>
                                </a:ln>
                                <a:solidFill>
                                  <a:prstClr val="black"/>
                                </a:solidFill>
                                <a:effectLst/>
                                <a:uLnTx/>
                                <a:uFillTx/>
                                <a:latin typeface="Cambria Math" panose="02040503050406030204" pitchFamily="18" charset="0"/>
                              </a:rPr>
                              <m:t>𝑐</m:t>
                            </m:r>
                          </m:e>
                          <m:sub>
                            <m:r>
                              <a:rPr kumimoji="0" lang="pt-PT" sz="1400" b="0" i="1" u="none" strike="noStrike" kern="0" cap="none" spc="0" normalizeH="0" baseline="0" noProof="0" smtClean="0">
                                <a:ln>
                                  <a:noFill/>
                                </a:ln>
                                <a:solidFill>
                                  <a:prstClr val="black"/>
                                </a:solidFill>
                                <a:effectLst/>
                                <a:uLnTx/>
                                <a:uFillTx/>
                                <a:latin typeface="Cambria Math" panose="02040503050406030204" pitchFamily="18" charset="0"/>
                              </a:rPr>
                              <m:t>1</m:t>
                            </m:r>
                          </m:sub>
                        </m:sSub>
                      </m:oMath>
                    </m:oMathPara>
                  </a14:m>
                  <a:endParaRPr kumimoji="0" lang="pt-PT"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51" name="CaixaDeTexto 50">
                  <a:extLst>
                    <a:ext uri="{FF2B5EF4-FFF2-40B4-BE49-F238E27FC236}">
                      <a16:creationId xmlns:a16="http://schemas.microsoft.com/office/drawing/2014/main" id="{271C9659-587D-2530-7F3B-48A9F3487A9C}"/>
                    </a:ext>
                  </a:extLst>
                </p:cNvPr>
                <p:cNvSpPr txBox="1">
                  <a:spLocks noRot="1" noChangeAspect="1" noMove="1" noResize="1" noEditPoints="1" noAdjustHandles="1" noChangeArrowheads="1" noChangeShapeType="1" noTextEdit="1"/>
                </p:cNvSpPr>
                <p:nvPr/>
              </p:nvSpPr>
              <p:spPr>
                <a:xfrm>
                  <a:off x="7750152" y="2757752"/>
                  <a:ext cx="877869" cy="215444"/>
                </a:xfrm>
                <a:prstGeom prst="rect">
                  <a:avLst/>
                </a:prstGeom>
                <a:blipFill>
                  <a:blip r:embed="rId4"/>
                  <a:stretch>
                    <a:fillRect l="-5714" r="-1429" b="-31579"/>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8409B291-E688-CAC1-4014-2C47157163A5}"/>
                    </a:ext>
                  </a:extLst>
                </p:cNvPr>
                <p:cNvSpPr txBox="1"/>
                <p:nvPr/>
              </p:nvSpPr>
              <p:spPr>
                <a:xfrm>
                  <a:off x="3870874" y="2354191"/>
                  <a:ext cx="428625" cy="338554"/>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pt-PT" sz="1600" b="0" i="1" u="none" strike="noStrike" kern="0" cap="none" spc="0" normalizeH="0" baseline="0" noProof="0" smtClean="0">
                            <a:ln>
                              <a:noFill/>
                            </a:ln>
                            <a:solidFill>
                              <a:prstClr val="black"/>
                            </a:solidFill>
                            <a:effectLst/>
                            <a:uLnTx/>
                            <a:uFillTx/>
                            <a:latin typeface="Cambria Math" panose="02040503050406030204" pitchFamily="18" charset="0"/>
                          </a:rPr>
                          <m:t>𝑦</m:t>
                        </m:r>
                      </m:oMath>
                    </m:oMathPara>
                  </a14:m>
                  <a:endParaRPr kumimoji="0" lang="pt-PT"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56" name="CaixaDeTexto 55">
                  <a:extLst>
                    <a:ext uri="{FF2B5EF4-FFF2-40B4-BE49-F238E27FC236}">
                      <a16:creationId xmlns:a16="http://schemas.microsoft.com/office/drawing/2014/main" id="{FCCB586F-62EA-A3F0-D6E7-C2E26A3D9325}"/>
                    </a:ext>
                  </a:extLst>
                </p:cNvPr>
                <p:cNvSpPr txBox="1">
                  <a:spLocks noRot="1" noChangeAspect="1" noMove="1" noResize="1" noEditPoints="1" noAdjustHandles="1" noChangeArrowheads="1" noChangeShapeType="1" noTextEdit="1"/>
                </p:cNvSpPr>
                <p:nvPr/>
              </p:nvSpPr>
              <p:spPr>
                <a:xfrm>
                  <a:off x="3870874" y="2354191"/>
                  <a:ext cx="428625" cy="338554"/>
                </a:xfrm>
                <a:prstGeom prst="rect">
                  <a:avLst/>
                </a:prstGeom>
                <a:blipFill>
                  <a:blip r:embed="rId5"/>
                  <a:stretch>
                    <a:fillRect/>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D6C0E107-3CC5-D0BB-6E00-71E0AA993722}"/>
                    </a:ext>
                  </a:extLst>
                </p:cNvPr>
                <p:cNvSpPr txBox="1"/>
                <p:nvPr/>
              </p:nvSpPr>
              <p:spPr>
                <a:xfrm>
                  <a:off x="8045806" y="5219130"/>
                  <a:ext cx="424328" cy="338554"/>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pt-PT" sz="1600" b="0" i="1" u="none" strike="noStrike" kern="0" cap="none" spc="0" normalizeH="0" baseline="0" noProof="0" smtClean="0">
                            <a:ln>
                              <a:noFill/>
                            </a:ln>
                            <a:solidFill>
                              <a:prstClr val="black"/>
                            </a:solidFill>
                            <a:effectLst/>
                            <a:uLnTx/>
                            <a:uFillTx/>
                            <a:latin typeface="Cambria Math" panose="02040503050406030204" pitchFamily="18" charset="0"/>
                          </a:rPr>
                          <m:t>𝜙</m:t>
                        </m:r>
                      </m:oMath>
                    </m:oMathPara>
                  </a14:m>
                  <a:endParaRPr kumimoji="0" lang="pt-PT" sz="16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5" name="CaixaDeTexto 4">
                  <a:extLst>
                    <a:ext uri="{FF2B5EF4-FFF2-40B4-BE49-F238E27FC236}">
                      <a16:creationId xmlns:a16="http://schemas.microsoft.com/office/drawing/2014/main" id="{990EB61B-F999-8A11-1EBC-D7CD64FBA37D}"/>
                    </a:ext>
                  </a:extLst>
                </p:cNvPr>
                <p:cNvSpPr txBox="1">
                  <a:spLocks noRot="1" noChangeAspect="1" noMove="1" noResize="1" noEditPoints="1" noAdjustHandles="1" noChangeArrowheads="1" noChangeShapeType="1" noTextEdit="1"/>
                </p:cNvSpPr>
                <p:nvPr/>
              </p:nvSpPr>
              <p:spPr>
                <a:xfrm>
                  <a:off x="8045806" y="5219130"/>
                  <a:ext cx="424328" cy="338554"/>
                </a:xfrm>
                <a:prstGeom prst="rect">
                  <a:avLst/>
                </a:prstGeom>
                <a:blipFill>
                  <a:blip r:embed="rId6"/>
                  <a:stretch>
                    <a:fillRect b="-7143"/>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30" name="CaixaDeTexto 29">
                  <a:extLst>
                    <a:ext uri="{FF2B5EF4-FFF2-40B4-BE49-F238E27FC236}">
                      <a16:creationId xmlns:a16="http://schemas.microsoft.com/office/drawing/2014/main" id="{1E602BA7-33F4-6E51-0143-0F114DBD6B3F}"/>
                    </a:ext>
                  </a:extLst>
                </p:cNvPr>
                <p:cNvSpPr txBox="1"/>
                <p:nvPr/>
              </p:nvSpPr>
              <p:spPr>
                <a:xfrm>
                  <a:off x="6312163" y="5371060"/>
                  <a:ext cx="231154" cy="24622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pt-PT" sz="16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pt-PT" sz="1600" b="0" i="1" u="none" strike="noStrike" kern="0" cap="none" spc="0" normalizeH="0" baseline="0" noProof="0" smtClean="0">
                                <a:ln>
                                  <a:noFill/>
                                </a:ln>
                                <a:solidFill>
                                  <a:prstClr val="black"/>
                                </a:solidFill>
                                <a:effectLst/>
                                <a:uLnTx/>
                                <a:uFillTx/>
                                <a:latin typeface="Cambria Math" panose="02040503050406030204" pitchFamily="18" charset="0"/>
                              </a:rPr>
                              <m:t>𝑐</m:t>
                            </m:r>
                          </m:e>
                          <m:sub>
                            <m:r>
                              <a:rPr kumimoji="0" lang="pt-PT" sz="1600" b="0" i="1" u="none" strike="noStrike" kern="0" cap="none" spc="0" normalizeH="0" baseline="0" noProof="0" smtClean="0">
                                <a:ln>
                                  <a:noFill/>
                                </a:ln>
                                <a:solidFill>
                                  <a:prstClr val="black"/>
                                </a:solidFill>
                                <a:effectLst/>
                                <a:uLnTx/>
                                <a:uFillTx/>
                                <a:latin typeface="Cambria Math" panose="02040503050406030204" pitchFamily="18" charset="0"/>
                              </a:rPr>
                              <m:t>2</m:t>
                            </m:r>
                          </m:sub>
                        </m:sSub>
                      </m:oMath>
                    </m:oMathPara>
                  </a14:m>
                  <a:endParaRPr kumimoji="0" lang="pt-PT" sz="1800" b="0" i="0" u="none" strike="noStrike" kern="0" cap="none" spc="0" normalizeH="0" baseline="0" noProof="0">
                    <a:ln>
                      <a:noFill/>
                    </a:ln>
                    <a:solidFill>
                      <a:prstClr val="black"/>
                    </a:solidFill>
                    <a:effectLst/>
                    <a:uLnTx/>
                    <a:uFillTx/>
                    <a:latin typeface="Calibri" panose="020F0502020204030204"/>
                  </a:endParaRPr>
                </a:p>
              </p:txBody>
            </p:sp>
          </mc:Choice>
          <mc:Fallback xmlns="">
            <p:sp>
              <p:nvSpPr>
                <p:cNvPr id="8" name="CaixaDeTexto 7">
                  <a:extLst>
                    <a:ext uri="{FF2B5EF4-FFF2-40B4-BE49-F238E27FC236}">
                      <a16:creationId xmlns:a16="http://schemas.microsoft.com/office/drawing/2014/main" id="{BA688863-3E6E-5726-3F89-E14D6A725443}"/>
                    </a:ext>
                  </a:extLst>
                </p:cNvPr>
                <p:cNvSpPr txBox="1">
                  <a:spLocks noRot="1" noChangeAspect="1" noMove="1" noResize="1" noEditPoints="1" noAdjustHandles="1" noChangeArrowheads="1" noChangeShapeType="1" noTextEdit="1"/>
                </p:cNvSpPr>
                <p:nvPr/>
              </p:nvSpPr>
              <p:spPr>
                <a:xfrm>
                  <a:off x="6312163" y="5371060"/>
                  <a:ext cx="231154" cy="246221"/>
                </a:xfrm>
                <a:prstGeom prst="rect">
                  <a:avLst/>
                </a:prstGeom>
                <a:blipFill>
                  <a:blip r:embed="rId7"/>
                  <a:stretch>
                    <a:fillRect l="-10000" r="-5000" b="-14286"/>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FCE74B2B-7E20-5567-B909-084DC17D1279}"/>
                    </a:ext>
                  </a:extLst>
                </p:cNvPr>
                <p:cNvSpPr txBox="1"/>
                <p:nvPr/>
              </p:nvSpPr>
              <p:spPr>
                <a:xfrm>
                  <a:off x="5185057" y="5376879"/>
                  <a:ext cx="226408" cy="24622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pt-PT" sz="16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pt-PT" sz="1600" b="0" i="1" u="none" strike="noStrike" kern="0" cap="none" spc="0" normalizeH="0" baseline="0" noProof="0" smtClean="0">
                                <a:ln>
                                  <a:noFill/>
                                </a:ln>
                                <a:solidFill>
                                  <a:prstClr val="black"/>
                                </a:solidFill>
                                <a:effectLst/>
                                <a:uLnTx/>
                                <a:uFillTx/>
                                <a:latin typeface="Cambria Math" panose="02040503050406030204" pitchFamily="18" charset="0"/>
                              </a:rPr>
                              <m:t>𝑐</m:t>
                            </m:r>
                          </m:e>
                          <m:sub>
                            <m:r>
                              <a:rPr kumimoji="0" lang="pt-PT" sz="1600" b="0" i="1" u="none" strike="noStrike" kern="0" cap="none" spc="0" normalizeH="0" baseline="0" noProof="0" smtClean="0">
                                <a:ln>
                                  <a:noFill/>
                                </a:ln>
                                <a:solidFill>
                                  <a:prstClr val="black"/>
                                </a:solidFill>
                                <a:effectLst/>
                                <a:uLnTx/>
                                <a:uFillTx/>
                                <a:latin typeface="Cambria Math" panose="02040503050406030204" pitchFamily="18" charset="0"/>
                              </a:rPr>
                              <m:t>1</m:t>
                            </m:r>
                          </m:sub>
                        </m:sSub>
                      </m:oMath>
                    </m:oMathPara>
                  </a14:m>
                  <a:endParaRPr kumimoji="0" lang="pt-PT" sz="1800" b="0" i="0" u="none" strike="noStrike" kern="0" cap="none" spc="0" normalizeH="0" baseline="0" noProof="0">
                    <a:ln>
                      <a:noFill/>
                    </a:ln>
                    <a:solidFill>
                      <a:prstClr val="black"/>
                    </a:solidFill>
                    <a:effectLst/>
                    <a:uLnTx/>
                    <a:uFillTx/>
                    <a:latin typeface="Calibri" panose="020F0502020204030204"/>
                  </a:endParaRPr>
                </a:p>
              </p:txBody>
            </p:sp>
          </mc:Choice>
          <mc:Fallback xmlns="">
            <p:sp>
              <p:nvSpPr>
                <p:cNvPr id="18" name="CaixaDeTexto 17">
                  <a:extLst>
                    <a:ext uri="{FF2B5EF4-FFF2-40B4-BE49-F238E27FC236}">
                      <a16:creationId xmlns:a16="http://schemas.microsoft.com/office/drawing/2014/main" id="{9B9F4EA9-ED9D-86F9-3532-DB7344F82824}"/>
                    </a:ext>
                  </a:extLst>
                </p:cNvPr>
                <p:cNvSpPr txBox="1">
                  <a:spLocks noRot="1" noChangeAspect="1" noMove="1" noResize="1" noEditPoints="1" noAdjustHandles="1" noChangeArrowheads="1" noChangeShapeType="1" noTextEdit="1"/>
                </p:cNvSpPr>
                <p:nvPr/>
              </p:nvSpPr>
              <p:spPr>
                <a:xfrm>
                  <a:off x="5185057" y="5376879"/>
                  <a:ext cx="226408" cy="246221"/>
                </a:xfrm>
                <a:prstGeom prst="rect">
                  <a:avLst/>
                </a:prstGeom>
                <a:blipFill>
                  <a:blip r:embed="rId8"/>
                  <a:stretch>
                    <a:fillRect l="-10526" r="-5263" b="-15000"/>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32" name="CaixaDeTexto 31">
                  <a:extLst>
                    <a:ext uri="{FF2B5EF4-FFF2-40B4-BE49-F238E27FC236}">
                      <a16:creationId xmlns:a16="http://schemas.microsoft.com/office/drawing/2014/main" id="{7E0D4D00-72C9-F9F1-B00A-133D6EFD2D53}"/>
                    </a:ext>
                  </a:extLst>
                </p:cNvPr>
                <p:cNvSpPr txBox="1"/>
                <p:nvPr/>
              </p:nvSpPr>
              <p:spPr>
                <a:xfrm>
                  <a:off x="7180216" y="5379590"/>
                  <a:ext cx="656142" cy="24622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pt-PT" sz="1600" b="0" i="1" u="none" strike="noStrike" kern="0" cap="none" spc="0" normalizeH="0" baseline="0" noProof="0" smtClean="0">
                                <a:ln>
                                  <a:noFill/>
                                </a:ln>
                                <a:solidFill>
                                  <a:prstClr val="black"/>
                                </a:solidFill>
                                <a:effectLst/>
                                <a:uLnTx/>
                                <a:uFillTx/>
                                <a:latin typeface="Cambria Math" panose="02040503050406030204" pitchFamily="18" charset="0"/>
                              </a:rPr>
                            </m:ctrlPr>
                          </m:sSubPr>
                          <m:e>
                            <m:sSub>
                              <m:sSubPr>
                                <m:ctrlPr>
                                  <a:rPr kumimoji="0" lang="pt-PT" sz="16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pt-PT" sz="1600" b="0" i="1" u="none" strike="noStrike" kern="0" cap="none" spc="0" normalizeH="0" baseline="0" noProof="0" smtClean="0">
                                    <a:ln>
                                      <a:noFill/>
                                    </a:ln>
                                    <a:solidFill>
                                      <a:prstClr val="black"/>
                                    </a:solidFill>
                                    <a:effectLst/>
                                    <a:uLnTx/>
                                    <a:uFillTx/>
                                    <a:latin typeface="Cambria Math" panose="02040503050406030204" pitchFamily="18" charset="0"/>
                                  </a:rPr>
                                  <m:t>𝑐</m:t>
                                </m:r>
                              </m:e>
                              <m:sub>
                                <m:r>
                                  <a:rPr kumimoji="0" lang="pt-PT" sz="1600" b="0" i="1" u="none" strike="noStrike" kern="0" cap="none" spc="0" normalizeH="0" baseline="0" noProof="0" smtClean="0">
                                    <a:ln>
                                      <a:noFill/>
                                    </a:ln>
                                    <a:solidFill>
                                      <a:prstClr val="black"/>
                                    </a:solidFill>
                                    <a:effectLst/>
                                    <a:uLnTx/>
                                    <a:uFillTx/>
                                    <a:latin typeface="Cambria Math" panose="02040503050406030204" pitchFamily="18" charset="0"/>
                                  </a:rPr>
                                  <m:t>1</m:t>
                                </m:r>
                              </m:sub>
                            </m:sSub>
                            <m:r>
                              <a:rPr kumimoji="0" lang="pt-PT" sz="1600" b="0" i="1" u="none" strike="noStrike" kern="0" cap="none" spc="0" normalizeH="0" baseline="0" noProof="0" smtClean="0">
                                <a:ln>
                                  <a:noFill/>
                                </a:ln>
                                <a:solidFill>
                                  <a:prstClr val="black"/>
                                </a:solidFill>
                                <a:effectLst/>
                                <a:uLnTx/>
                                <a:uFillTx/>
                                <a:latin typeface="Cambria Math" panose="02040503050406030204" pitchFamily="18" charset="0"/>
                              </a:rPr>
                              <m:t>+</m:t>
                            </m:r>
                            <m:r>
                              <a:rPr kumimoji="0" lang="pt-PT" sz="1600" b="0" i="1" u="none" strike="noStrike" kern="0" cap="none" spc="0" normalizeH="0" baseline="0" noProof="0" smtClean="0">
                                <a:ln>
                                  <a:noFill/>
                                </a:ln>
                                <a:solidFill>
                                  <a:prstClr val="black"/>
                                </a:solidFill>
                                <a:effectLst/>
                                <a:uLnTx/>
                                <a:uFillTx/>
                                <a:latin typeface="Cambria Math" panose="02040503050406030204" pitchFamily="18" charset="0"/>
                              </a:rPr>
                              <m:t>𝑐</m:t>
                            </m:r>
                          </m:e>
                          <m:sub>
                            <m:r>
                              <a:rPr kumimoji="0" lang="pt-PT" sz="1600" b="0" i="1" u="none" strike="noStrike" kern="0" cap="none" spc="0" normalizeH="0" baseline="0" noProof="0" smtClean="0">
                                <a:ln>
                                  <a:noFill/>
                                </a:ln>
                                <a:solidFill>
                                  <a:prstClr val="black"/>
                                </a:solidFill>
                                <a:effectLst/>
                                <a:uLnTx/>
                                <a:uFillTx/>
                                <a:latin typeface="Cambria Math" panose="02040503050406030204" pitchFamily="18" charset="0"/>
                              </a:rPr>
                              <m:t>2</m:t>
                            </m:r>
                          </m:sub>
                        </m:sSub>
                      </m:oMath>
                    </m:oMathPara>
                  </a14:m>
                  <a:endParaRPr kumimoji="0" lang="pt-PT" sz="1800" b="0" i="0" u="none" strike="noStrike" kern="0" cap="none" spc="0" normalizeH="0" baseline="0" noProof="0" dirty="0">
                    <a:ln>
                      <a:noFill/>
                    </a:ln>
                    <a:solidFill>
                      <a:prstClr val="black"/>
                    </a:solidFill>
                    <a:effectLst/>
                    <a:uLnTx/>
                    <a:uFillTx/>
                    <a:latin typeface="Calibri" panose="020F0502020204030204"/>
                  </a:endParaRPr>
                </a:p>
              </p:txBody>
            </p:sp>
          </mc:Choice>
          <mc:Fallback xmlns="">
            <p:sp>
              <p:nvSpPr>
                <p:cNvPr id="23" name="CaixaDeTexto 22">
                  <a:extLst>
                    <a:ext uri="{FF2B5EF4-FFF2-40B4-BE49-F238E27FC236}">
                      <a16:creationId xmlns:a16="http://schemas.microsoft.com/office/drawing/2014/main" id="{AE197580-2984-0230-889B-6AEBAD9B2807}"/>
                    </a:ext>
                  </a:extLst>
                </p:cNvPr>
                <p:cNvSpPr txBox="1">
                  <a:spLocks noRot="1" noChangeAspect="1" noMove="1" noResize="1" noEditPoints="1" noAdjustHandles="1" noChangeArrowheads="1" noChangeShapeType="1" noTextEdit="1"/>
                </p:cNvSpPr>
                <p:nvPr/>
              </p:nvSpPr>
              <p:spPr>
                <a:xfrm>
                  <a:off x="7180216" y="5379590"/>
                  <a:ext cx="656142" cy="246221"/>
                </a:xfrm>
                <a:prstGeom prst="rect">
                  <a:avLst/>
                </a:prstGeom>
                <a:blipFill>
                  <a:blip r:embed="rId9"/>
                  <a:stretch>
                    <a:fillRect l="-3846" r="-3846" b="-9524"/>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33" name="CaixaDeTexto 32">
                  <a:extLst>
                    <a:ext uri="{FF2B5EF4-FFF2-40B4-BE49-F238E27FC236}">
                      <a16:creationId xmlns:a16="http://schemas.microsoft.com/office/drawing/2014/main" id="{480ED781-F3C6-307B-7D7B-5B29BB826213}"/>
                    </a:ext>
                  </a:extLst>
                </p:cNvPr>
                <p:cNvSpPr txBox="1"/>
                <p:nvPr/>
              </p:nvSpPr>
              <p:spPr>
                <a:xfrm>
                  <a:off x="3929072" y="3020875"/>
                  <a:ext cx="231154" cy="24622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pt-PT" sz="16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pt-PT" sz="1600" b="0" i="1" u="none" strike="noStrike" kern="0" cap="none" spc="0" normalizeH="0" baseline="0" noProof="0" smtClean="0">
                                <a:ln>
                                  <a:noFill/>
                                </a:ln>
                                <a:solidFill>
                                  <a:prstClr val="black"/>
                                </a:solidFill>
                                <a:effectLst/>
                                <a:uLnTx/>
                                <a:uFillTx/>
                                <a:latin typeface="Cambria Math" panose="02040503050406030204" pitchFamily="18" charset="0"/>
                              </a:rPr>
                              <m:t>𝑐</m:t>
                            </m:r>
                          </m:e>
                          <m:sub>
                            <m:r>
                              <a:rPr kumimoji="0" lang="pt-PT" sz="1600" b="0" i="1" u="none" strike="noStrike" kern="0" cap="none" spc="0" normalizeH="0" baseline="0" noProof="0" smtClean="0">
                                <a:ln>
                                  <a:noFill/>
                                </a:ln>
                                <a:solidFill>
                                  <a:prstClr val="black"/>
                                </a:solidFill>
                                <a:effectLst/>
                                <a:uLnTx/>
                                <a:uFillTx/>
                                <a:latin typeface="Cambria Math" panose="02040503050406030204" pitchFamily="18" charset="0"/>
                              </a:rPr>
                              <m:t>2</m:t>
                            </m:r>
                          </m:sub>
                        </m:sSub>
                      </m:oMath>
                    </m:oMathPara>
                  </a14:m>
                  <a:endParaRPr kumimoji="0" lang="pt-PT" sz="1800" b="0" i="0" u="none" strike="noStrike" kern="0" cap="none" spc="0" normalizeH="0" baseline="0" noProof="0">
                    <a:ln>
                      <a:noFill/>
                    </a:ln>
                    <a:solidFill>
                      <a:prstClr val="black"/>
                    </a:solidFill>
                    <a:effectLst/>
                    <a:uLnTx/>
                    <a:uFillTx/>
                    <a:latin typeface="Calibri" panose="020F0502020204030204"/>
                  </a:endParaRPr>
                </a:p>
              </p:txBody>
            </p:sp>
          </mc:Choice>
          <mc:Fallback xmlns="">
            <p:sp>
              <p:nvSpPr>
                <p:cNvPr id="25" name="CaixaDeTexto 24">
                  <a:extLst>
                    <a:ext uri="{FF2B5EF4-FFF2-40B4-BE49-F238E27FC236}">
                      <a16:creationId xmlns:a16="http://schemas.microsoft.com/office/drawing/2014/main" id="{F95B0599-E11D-0ECD-EE15-DD862BA2B18C}"/>
                    </a:ext>
                  </a:extLst>
                </p:cNvPr>
                <p:cNvSpPr txBox="1">
                  <a:spLocks noRot="1" noChangeAspect="1" noMove="1" noResize="1" noEditPoints="1" noAdjustHandles="1" noChangeArrowheads="1" noChangeShapeType="1" noTextEdit="1"/>
                </p:cNvSpPr>
                <p:nvPr/>
              </p:nvSpPr>
              <p:spPr>
                <a:xfrm>
                  <a:off x="3929072" y="3020875"/>
                  <a:ext cx="231154" cy="246221"/>
                </a:xfrm>
                <a:prstGeom prst="rect">
                  <a:avLst/>
                </a:prstGeom>
                <a:blipFill>
                  <a:blip r:embed="rId10"/>
                  <a:stretch>
                    <a:fillRect l="-10526" r="-10526" b="-15000"/>
                  </a:stretch>
                </a:blipFill>
              </p:spPr>
              <p:txBody>
                <a:bodyPr/>
                <a:lstStyle/>
                <a:p>
                  <a:r>
                    <a:rPr lang="pt-PT">
                      <a:noFill/>
                    </a:rPr>
                    <a:t> </a:t>
                  </a:r>
                </a:p>
              </p:txBody>
            </p:sp>
          </mc:Fallback>
        </mc:AlternateContent>
        <p:sp>
          <p:nvSpPr>
            <p:cNvPr id="34" name="Oval 33">
              <a:extLst>
                <a:ext uri="{FF2B5EF4-FFF2-40B4-BE49-F238E27FC236}">
                  <a16:creationId xmlns:a16="http://schemas.microsoft.com/office/drawing/2014/main" id="{F4E98F7D-EA2C-A18D-88E4-D5525CB09E15}"/>
                </a:ext>
              </a:extLst>
            </p:cNvPr>
            <p:cNvSpPr>
              <a:spLocks noChangeAspect="1"/>
            </p:cNvSpPr>
            <p:nvPr/>
          </p:nvSpPr>
          <p:spPr>
            <a:xfrm>
              <a:off x="4200544" y="3143986"/>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DAFB05A3-3239-11C8-3B34-24A2F87F785B}"/>
                    </a:ext>
                  </a:extLst>
                </p:cNvPr>
                <p:cNvSpPr txBox="1"/>
                <p:nvPr/>
              </p:nvSpPr>
              <p:spPr>
                <a:xfrm>
                  <a:off x="3968966" y="5371060"/>
                  <a:ext cx="160300" cy="24622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pt-PT" sz="1600" b="0" i="1" u="none" strike="noStrike" kern="0" cap="none" spc="0" normalizeH="0" baseline="0" noProof="0" smtClean="0">
                            <a:ln>
                              <a:noFill/>
                            </a:ln>
                            <a:solidFill>
                              <a:prstClr val="black"/>
                            </a:solidFill>
                            <a:effectLst/>
                            <a:uLnTx/>
                            <a:uFillTx/>
                            <a:latin typeface="Cambria Math" panose="02040503050406030204" pitchFamily="18" charset="0"/>
                          </a:rPr>
                          <m:t>0</m:t>
                        </m:r>
                      </m:oMath>
                    </m:oMathPara>
                  </a14:m>
                  <a:endParaRPr kumimoji="0" lang="pt-PT" sz="1800" b="0" i="0" u="none" strike="noStrike" kern="0" cap="none" spc="0" normalizeH="0" baseline="0" noProof="0">
                    <a:ln>
                      <a:noFill/>
                    </a:ln>
                    <a:solidFill>
                      <a:prstClr val="black"/>
                    </a:solidFill>
                    <a:effectLst/>
                    <a:uLnTx/>
                    <a:uFillTx/>
                    <a:latin typeface="Calibri" panose="020F0502020204030204"/>
                  </a:endParaRPr>
                </a:p>
              </p:txBody>
            </p:sp>
          </mc:Choice>
          <mc:Fallback xmlns="">
            <p:sp>
              <p:nvSpPr>
                <p:cNvPr id="28" name="CaixaDeTexto 27">
                  <a:extLst>
                    <a:ext uri="{FF2B5EF4-FFF2-40B4-BE49-F238E27FC236}">
                      <a16:creationId xmlns:a16="http://schemas.microsoft.com/office/drawing/2014/main" id="{9A307274-EE13-57FB-1A6A-D99A197E46CF}"/>
                    </a:ext>
                  </a:extLst>
                </p:cNvPr>
                <p:cNvSpPr txBox="1">
                  <a:spLocks noRot="1" noChangeAspect="1" noMove="1" noResize="1" noEditPoints="1" noAdjustHandles="1" noChangeArrowheads="1" noChangeShapeType="1" noTextEdit="1"/>
                </p:cNvSpPr>
                <p:nvPr/>
              </p:nvSpPr>
              <p:spPr>
                <a:xfrm>
                  <a:off x="3968966" y="5371060"/>
                  <a:ext cx="160300" cy="246221"/>
                </a:xfrm>
                <a:prstGeom prst="rect">
                  <a:avLst/>
                </a:prstGeom>
                <a:blipFill>
                  <a:blip r:embed="rId11"/>
                  <a:stretch>
                    <a:fillRect l="-30769" r="-30769" b="-4762"/>
                  </a:stretch>
                </a:blipFill>
              </p:spPr>
              <p:txBody>
                <a:bodyPr/>
                <a:lstStyle/>
                <a:p>
                  <a:r>
                    <a:rPr lang="pt-PT">
                      <a:noFill/>
                    </a:rPr>
                    <a:t> </a:t>
                  </a:r>
                </a:p>
              </p:txBody>
            </p:sp>
          </mc:Fallback>
        </mc:AlternateContent>
        <p:cxnSp>
          <p:nvCxnSpPr>
            <p:cNvPr id="36" name="Conexão reta 44">
              <a:extLst>
                <a:ext uri="{FF2B5EF4-FFF2-40B4-BE49-F238E27FC236}">
                  <a16:creationId xmlns:a16="http://schemas.microsoft.com/office/drawing/2014/main" id="{62D2B29C-85C6-785C-A5F9-256C72251578}"/>
                </a:ext>
              </a:extLst>
            </p:cNvPr>
            <p:cNvCxnSpPr>
              <a:cxnSpLocks/>
            </p:cNvCxnSpPr>
            <p:nvPr/>
          </p:nvCxnSpPr>
          <p:spPr>
            <a:xfrm rot="16200000" flipV="1">
              <a:off x="6204898" y="1123911"/>
              <a:ext cx="0" cy="4098870"/>
            </a:xfrm>
            <a:prstGeom prst="line">
              <a:avLst/>
            </a:prstGeom>
            <a:noFill/>
            <a:ln w="12700" cap="flat" cmpd="sng" algn="ctr">
              <a:solidFill>
                <a:sysClr val="windowText" lastClr="000000"/>
              </a:solidFill>
              <a:prstDash val="solid"/>
              <a:miter lim="800000"/>
            </a:ln>
            <a:effectLst/>
          </p:spPr>
        </p:cxnSp>
        <p:cxnSp>
          <p:nvCxnSpPr>
            <p:cNvPr id="37" name="Conexão reta 60">
              <a:extLst>
                <a:ext uri="{FF2B5EF4-FFF2-40B4-BE49-F238E27FC236}">
                  <a16:creationId xmlns:a16="http://schemas.microsoft.com/office/drawing/2014/main" id="{6911F5D8-76E3-67C9-8F9F-014A1E735FA8}"/>
                </a:ext>
              </a:extLst>
            </p:cNvPr>
            <p:cNvCxnSpPr>
              <a:cxnSpLocks/>
            </p:cNvCxnSpPr>
            <p:nvPr/>
          </p:nvCxnSpPr>
          <p:spPr>
            <a:xfrm rot="16200000" flipH="1">
              <a:off x="5147512" y="4194029"/>
              <a:ext cx="2512827" cy="0"/>
            </a:xfrm>
            <a:prstGeom prst="line">
              <a:avLst/>
            </a:prstGeom>
            <a:noFill/>
            <a:ln w="12700" cap="flat" cmpd="sng" algn="ctr">
              <a:solidFill>
                <a:sysClr val="windowText" lastClr="000000"/>
              </a:solidFill>
              <a:prstDash val="sysDash"/>
              <a:miter lim="800000"/>
            </a:ln>
            <a:effectLst/>
          </p:spPr>
        </p:cxnSp>
        <p:cxnSp>
          <p:nvCxnSpPr>
            <p:cNvPr id="38" name="Conexão reta 56">
              <a:extLst>
                <a:ext uri="{FF2B5EF4-FFF2-40B4-BE49-F238E27FC236}">
                  <a16:creationId xmlns:a16="http://schemas.microsoft.com/office/drawing/2014/main" id="{1A4F2F06-2479-65F3-171A-714157B1E33D}"/>
                </a:ext>
              </a:extLst>
            </p:cNvPr>
            <p:cNvCxnSpPr>
              <a:cxnSpLocks/>
            </p:cNvCxnSpPr>
            <p:nvPr/>
          </p:nvCxnSpPr>
          <p:spPr>
            <a:xfrm rot="16200000" flipH="1">
              <a:off x="6246634" y="4194226"/>
              <a:ext cx="2512827" cy="0"/>
            </a:xfrm>
            <a:prstGeom prst="line">
              <a:avLst/>
            </a:prstGeom>
            <a:noFill/>
            <a:ln w="12700" cap="flat" cmpd="sng" algn="ctr">
              <a:solidFill>
                <a:sysClr val="windowText" lastClr="000000"/>
              </a:solidFill>
              <a:prstDash val="sysDash"/>
              <a:miter lim="800000"/>
            </a:ln>
            <a:effectLst/>
          </p:spPr>
        </p:cxnSp>
        <p:cxnSp>
          <p:nvCxnSpPr>
            <p:cNvPr id="39" name="Conexão reta 30">
              <a:extLst>
                <a:ext uri="{FF2B5EF4-FFF2-40B4-BE49-F238E27FC236}">
                  <a16:creationId xmlns:a16="http://schemas.microsoft.com/office/drawing/2014/main" id="{0D739D21-76A5-6445-B4B8-5458561AA159}"/>
                </a:ext>
              </a:extLst>
            </p:cNvPr>
            <p:cNvCxnSpPr>
              <a:cxnSpLocks/>
            </p:cNvCxnSpPr>
            <p:nvPr/>
          </p:nvCxnSpPr>
          <p:spPr>
            <a:xfrm rot="16200000" flipH="1">
              <a:off x="4052758" y="4203950"/>
              <a:ext cx="2512827" cy="0"/>
            </a:xfrm>
            <a:prstGeom prst="line">
              <a:avLst/>
            </a:prstGeom>
            <a:noFill/>
            <a:ln w="12700" cap="flat" cmpd="sng" algn="ctr">
              <a:solidFill>
                <a:sysClr val="windowText" lastClr="000000"/>
              </a:solidFill>
              <a:prstDash val="sysDash"/>
              <a:miter lim="800000"/>
            </a:ln>
            <a:effectLst/>
          </p:spPr>
        </p:cxnSp>
        <p:sp>
          <p:nvSpPr>
            <p:cNvPr id="40" name="Oval 39">
              <a:extLst>
                <a:ext uri="{FF2B5EF4-FFF2-40B4-BE49-F238E27FC236}">
                  <a16:creationId xmlns:a16="http://schemas.microsoft.com/office/drawing/2014/main" id="{27C82259-B2A5-B2BC-552C-705ACFEE8845}"/>
                </a:ext>
              </a:extLst>
            </p:cNvPr>
            <p:cNvSpPr>
              <a:spLocks noChangeAspect="1"/>
            </p:cNvSpPr>
            <p:nvPr/>
          </p:nvSpPr>
          <p:spPr>
            <a:xfrm>
              <a:off x="6378502" y="5310253"/>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Oval 40">
              <a:extLst>
                <a:ext uri="{FF2B5EF4-FFF2-40B4-BE49-F238E27FC236}">
                  <a16:creationId xmlns:a16="http://schemas.microsoft.com/office/drawing/2014/main" id="{2E47D3B1-710E-B315-87D2-5AB0A6A9B53D}"/>
                </a:ext>
              </a:extLst>
            </p:cNvPr>
            <p:cNvSpPr>
              <a:spLocks noChangeAspect="1"/>
            </p:cNvSpPr>
            <p:nvPr/>
          </p:nvSpPr>
          <p:spPr>
            <a:xfrm>
              <a:off x="5280785" y="5310253"/>
              <a:ext cx="54000" cy="54000"/>
            </a:xfrm>
            <a:prstGeom prst="ellipse">
              <a:avLst/>
            </a:prstGeom>
            <a:solidFill>
              <a:sysClr val="windowText" lastClr="00000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Oval 41">
              <a:extLst>
                <a:ext uri="{FF2B5EF4-FFF2-40B4-BE49-F238E27FC236}">
                  <a16:creationId xmlns:a16="http://schemas.microsoft.com/office/drawing/2014/main" id="{2C548F0E-2A09-0ED5-98C2-7E21399DA94B}"/>
                </a:ext>
              </a:extLst>
            </p:cNvPr>
            <p:cNvSpPr>
              <a:spLocks noChangeAspect="1"/>
            </p:cNvSpPr>
            <p:nvPr/>
          </p:nvSpPr>
          <p:spPr>
            <a:xfrm>
              <a:off x="7473838" y="5312298"/>
              <a:ext cx="54000" cy="54000"/>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4" name="Conexão: Ângulo Reto 13">
              <a:extLst>
                <a:ext uri="{FF2B5EF4-FFF2-40B4-BE49-F238E27FC236}">
                  <a16:creationId xmlns:a16="http://schemas.microsoft.com/office/drawing/2014/main" id="{A54A4019-73D6-5F79-70E5-8A81655EEDA2}"/>
                </a:ext>
              </a:extLst>
            </p:cNvPr>
            <p:cNvCxnSpPr>
              <a:cxnSpLocks/>
            </p:cNvCxnSpPr>
            <p:nvPr/>
          </p:nvCxnSpPr>
          <p:spPr>
            <a:xfrm rot="16200000" flipH="1">
              <a:off x="4785067" y="1963151"/>
              <a:ext cx="2808000" cy="3924000"/>
            </a:xfrm>
            <a:prstGeom prst="bentConnector3">
              <a:avLst>
                <a:gd name="adj1" fmla="val 100391"/>
              </a:avLst>
            </a:prstGeom>
            <a:noFill/>
            <a:ln w="12700" cap="flat" cmpd="sng" algn="ctr">
              <a:solidFill>
                <a:sysClr val="windowText" lastClr="000000"/>
              </a:solidFill>
              <a:prstDash val="solid"/>
              <a:miter lim="800000"/>
              <a:headEnd type="triangle"/>
              <a:tailEnd type="triangle"/>
            </a:ln>
            <a:effectLst/>
          </p:spPr>
        </p:cxnSp>
        <p:cxnSp>
          <p:nvCxnSpPr>
            <p:cNvPr id="45" name="Conexão reta 33">
              <a:extLst>
                <a:ext uri="{FF2B5EF4-FFF2-40B4-BE49-F238E27FC236}">
                  <a16:creationId xmlns:a16="http://schemas.microsoft.com/office/drawing/2014/main" id="{7451D2EE-ACD2-9D77-3B7D-5C2AE5D34A0E}"/>
                </a:ext>
              </a:extLst>
            </p:cNvPr>
            <p:cNvCxnSpPr>
              <a:cxnSpLocks/>
            </p:cNvCxnSpPr>
            <p:nvPr/>
          </p:nvCxnSpPr>
          <p:spPr>
            <a:xfrm flipV="1">
              <a:off x="4129266" y="2947536"/>
              <a:ext cx="2500976" cy="2500127"/>
            </a:xfrm>
            <a:prstGeom prst="line">
              <a:avLst/>
            </a:prstGeom>
            <a:noFill/>
            <a:ln w="12700" cap="flat" cmpd="sng" algn="ctr">
              <a:solidFill>
                <a:sysClr val="windowText" lastClr="000000"/>
              </a:solidFill>
              <a:prstDash val="solid"/>
              <a:miter lim="800000"/>
            </a:ln>
            <a:effectLst/>
          </p:spPr>
        </p:cxnSp>
        <p:cxnSp>
          <p:nvCxnSpPr>
            <p:cNvPr id="46" name="Conexão reta 43">
              <a:extLst>
                <a:ext uri="{FF2B5EF4-FFF2-40B4-BE49-F238E27FC236}">
                  <a16:creationId xmlns:a16="http://schemas.microsoft.com/office/drawing/2014/main" id="{C3ADD0F4-0C08-B3A8-AD8E-359E367E905C}"/>
                </a:ext>
              </a:extLst>
            </p:cNvPr>
            <p:cNvCxnSpPr>
              <a:cxnSpLocks/>
            </p:cNvCxnSpPr>
            <p:nvPr/>
          </p:nvCxnSpPr>
          <p:spPr>
            <a:xfrm flipV="1">
              <a:off x="5191547" y="2961825"/>
              <a:ext cx="2525306" cy="2493380"/>
            </a:xfrm>
            <a:prstGeom prst="line">
              <a:avLst/>
            </a:prstGeom>
            <a:noFill/>
            <a:ln w="12700" cap="flat" cmpd="sng" algn="ctr">
              <a:solidFill>
                <a:sysClr val="windowText" lastClr="000000"/>
              </a:solidFill>
              <a:prstDash val="solid"/>
              <a:miter lim="800000"/>
            </a:ln>
            <a:effectLst/>
          </p:spPr>
        </p:cxnSp>
        <p:cxnSp>
          <p:nvCxnSpPr>
            <p:cNvPr id="47" name="Conexão Reta Unidirecional 46">
              <a:extLst>
                <a:ext uri="{FF2B5EF4-FFF2-40B4-BE49-F238E27FC236}">
                  <a16:creationId xmlns:a16="http://schemas.microsoft.com/office/drawing/2014/main" id="{55D741AD-3984-AC18-811B-FACC8EAC6925}"/>
                </a:ext>
              </a:extLst>
            </p:cNvPr>
            <p:cNvCxnSpPr>
              <a:cxnSpLocks/>
            </p:cNvCxnSpPr>
            <p:nvPr/>
          </p:nvCxnSpPr>
          <p:spPr>
            <a:xfrm flipH="1" flipV="1">
              <a:off x="7578720" y="2903881"/>
              <a:ext cx="95634" cy="105569"/>
            </a:xfrm>
            <a:prstGeom prst="straightConnector1">
              <a:avLst/>
            </a:prstGeom>
            <a:noFill/>
            <a:ln w="12700" cap="flat" cmpd="sng" algn="ctr">
              <a:solidFill>
                <a:srgbClr val="222222"/>
              </a:solidFill>
              <a:prstDash val="solid"/>
              <a:miter lim="800000"/>
              <a:tailEnd type="triangle"/>
            </a:ln>
            <a:effectLst/>
          </p:spPr>
        </p:cxnSp>
        <p:cxnSp>
          <p:nvCxnSpPr>
            <p:cNvPr id="48" name="Conexão Reta Unidirecional 47">
              <a:extLst>
                <a:ext uri="{FF2B5EF4-FFF2-40B4-BE49-F238E27FC236}">
                  <a16:creationId xmlns:a16="http://schemas.microsoft.com/office/drawing/2014/main" id="{9146330C-268D-0CDA-0F98-9AD9F9243E4E}"/>
                </a:ext>
              </a:extLst>
            </p:cNvPr>
            <p:cNvCxnSpPr>
              <a:cxnSpLocks/>
            </p:cNvCxnSpPr>
            <p:nvPr/>
          </p:nvCxnSpPr>
          <p:spPr>
            <a:xfrm rot="10800000" flipH="1" flipV="1">
              <a:off x="6579067" y="3000312"/>
              <a:ext cx="95634" cy="105569"/>
            </a:xfrm>
            <a:prstGeom prst="straightConnector1">
              <a:avLst/>
            </a:prstGeom>
            <a:noFill/>
            <a:ln w="12700" cap="flat" cmpd="sng" algn="ctr">
              <a:solidFill>
                <a:srgbClr val="222222"/>
              </a:solidFill>
              <a:prstDash val="solid"/>
              <a:miter lim="800000"/>
              <a:tailEnd type="triangle"/>
            </a:ln>
            <a:effectLst/>
          </p:spPr>
        </p:cxnSp>
        <p:cxnSp>
          <p:nvCxnSpPr>
            <p:cNvPr id="49" name="Conexão Reta Unidirecional 48">
              <a:extLst>
                <a:ext uri="{FF2B5EF4-FFF2-40B4-BE49-F238E27FC236}">
                  <a16:creationId xmlns:a16="http://schemas.microsoft.com/office/drawing/2014/main" id="{B71D36CD-8C7D-41D7-905F-B6481F0F6559}"/>
                </a:ext>
              </a:extLst>
            </p:cNvPr>
            <p:cNvCxnSpPr>
              <a:cxnSpLocks/>
            </p:cNvCxnSpPr>
            <p:nvPr/>
          </p:nvCxnSpPr>
          <p:spPr>
            <a:xfrm>
              <a:off x="7970514" y="3178457"/>
              <a:ext cx="0" cy="142193"/>
            </a:xfrm>
            <a:prstGeom prst="straightConnector1">
              <a:avLst/>
            </a:prstGeom>
            <a:noFill/>
            <a:ln w="12700" cap="flat" cmpd="sng" algn="ctr">
              <a:solidFill>
                <a:srgbClr val="222222"/>
              </a:solidFill>
              <a:prstDash val="solid"/>
              <a:miter lim="800000"/>
              <a:tailEnd type="triangle"/>
            </a:ln>
            <a:effectLst/>
          </p:spPr>
        </p:cxnSp>
      </p:grpSp>
      <mc:AlternateContent xmlns:mc="http://schemas.openxmlformats.org/markup-compatibility/2006" xmlns:a14="http://schemas.microsoft.com/office/drawing/2010/main">
        <mc:Choice Requires="a14">
          <p:sp>
            <p:nvSpPr>
              <p:cNvPr id="51" name="CaixaDeTexto 50">
                <a:extLst>
                  <a:ext uri="{FF2B5EF4-FFF2-40B4-BE49-F238E27FC236}">
                    <a16:creationId xmlns:a16="http://schemas.microsoft.com/office/drawing/2014/main" id="{BA8B8936-1FAB-6C43-1597-4BFA91E065A2}"/>
                  </a:ext>
                </a:extLst>
              </p:cNvPr>
              <p:cNvSpPr txBox="1"/>
              <p:nvPr/>
            </p:nvSpPr>
            <p:spPr>
              <a:xfrm>
                <a:off x="4214548" y="5339744"/>
                <a:ext cx="3423257" cy="326949"/>
              </a:xfrm>
              <a:prstGeom prst="rect">
                <a:avLst/>
              </a:prstGeom>
              <a:noFill/>
            </p:spPr>
            <p:txBody>
              <a:bodyPr wrap="square">
                <a:spAutoFit/>
              </a:bodyPr>
              <a:lstStyle/>
              <a:p>
                <a:r>
                  <a:rPr lang="pt-PT" sz="1400" dirty="0">
                    <a:effectLst/>
                  </a:rPr>
                  <a:t>Figure 3.5 </a:t>
                </a:r>
                <a:r>
                  <a:rPr lang="pt-PT" sz="1400" dirty="0" err="1">
                    <a:effectLst/>
                  </a:rPr>
                  <a:t>Auxiliary</a:t>
                </a:r>
                <a:r>
                  <a:rPr lang="pt-PT" sz="1400" dirty="0">
                    <a:effectLst/>
                  </a:rPr>
                  <a:t> figure to determine </a:t>
                </a:r>
                <a14:m>
                  <m:oMath xmlns:m="http://schemas.openxmlformats.org/officeDocument/2006/math">
                    <m:sSub>
                      <m:sSubPr>
                        <m:ctrlPr>
                          <a:rPr lang="pt-PT" sz="1400" b="0" i="1" smtClean="0">
                            <a:effectLst/>
                            <a:latin typeface="Cambria Math" panose="02040503050406030204" pitchFamily="18" charset="0"/>
                          </a:rPr>
                        </m:ctrlPr>
                      </m:sSubPr>
                      <m:e>
                        <m:r>
                          <a:rPr lang="pt-PT" sz="1400" b="0" i="1" smtClean="0">
                            <a:effectLst/>
                            <a:latin typeface="Cambria Math" panose="02040503050406030204" pitchFamily="18" charset="0"/>
                          </a:rPr>
                          <m:t>𝑓</m:t>
                        </m:r>
                      </m:e>
                      <m:sub>
                        <m:r>
                          <a:rPr lang="pt-PT" sz="1400" b="0" i="1" smtClean="0">
                            <a:effectLst/>
                            <a:latin typeface="Cambria Math" panose="02040503050406030204" pitchFamily="18" charset="0"/>
                          </a:rPr>
                          <m:t>𝜙</m:t>
                        </m:r>
                      </m:sub>
                    </m:sSub>
                  </m:oMath>
                </a14:m>
                <a:r>
                  <a:rPr lang="el-GR" sz="1400" dirty="0">
                    <a:effectLst/>
                  </a:rPr>
                  <a:t>. </a:t>
                </a:r>
                <a:endParaRPr lang="el-GR" sz="1400" dirty="0"/>
              </a:p>
            </p:txBody>
          </p:sp>
        </mc:Choice>
        <mc:Fallback xmlns="">
          <p:sp>
            <p:nvSpPr>
              <p:cNvPr id="51" name="CaixaDeTexto 50">
                <a:extLst>
                  <a:ext uri="{FF2B5EF4-FFF2-40B4-BE49-F238E27FC236}">
                    <a16:creationId xmlns:a16="http://schemas.microsoft.com/office/drawing/2014/main" id="{BA8B8936-1FAB-6C43-1597-4BFA91E065A2}"/>
                  </a:ext>
                </a:extLst>
              </p:cNvPr>
              <p:cNvSpPr txBox="1">
                <a:spLocks noRot="1" noChangeAspect="1" noMove="1" noResize="1" noEditPoints="1" noAdjustHandles="1" noChangeArrowheads="1" noChangeShapeType="1" noTextEdit="1"/>
              </p:cNvSpPr>
              <p:nvPr/>
            </p:nvSpPr>
            <p:spPr>
              <a:xfrm>
                <a:off x="4214548" y="5339744"/>
                <a:ext cx="3423257" cy="326949"/>
              </a:xfrm>
              <a:prstGeom prst="rect">
                <a:avLst/>
              </a:prstGeom>
              <a:blipFill>
                <a:blip r:embed="rId12"/>
                <a:stretch>
                  <a:fillRect l="-369" t="-3704" b="-11111"/>
                </a:stretch>
              </a:blipFill>
            </p:spPr>
            <p:txBody>
              <a:bodyPr/>
              <a:lstStyle/>
              <a:p>
                <a:r>
                  <a:rPr lang="en-US">
                    <a:noFill/>
                  </a:rPr>
                  <a:t> </a:t>
                </a:r>
              </a:p>
            </p:txBody>
          </p:sp>
        </mc:Fallback>
      </mc:AlternateContent>
      <p:sp>
        <p:nvSpPr>
          <p:cNvPr id="52" name="Botão de Ação: Informação 51">
            <a:hlinkClick r:id="rId13" action="ppaction://hlinksldjump" highlightClick="1"/>
            <a:extLst>
              <a:ext uri="{FF2B5EF4-FFF2-40B4-BE49-F238E27FC236}">
                <a16:creationId xmlns:a16="http://schemas.microsoft.com/office/drawing/2014/main" id="{BACC645A-EFB3-4DDE-A653-55D6A762832F}"/>
              </a:ext>
            </a:extLst>
          </p:cNvPr>
          <p:cNvSpPr/>
          <p:nvPr/>
        </p:nvSpPr>
        <p:spPr>
          <a:xfrm>
            <a:off x="11521441" y="316851"/>
            <a:ext cx="387276" cy="365760"/>
          </a:xfrm>
          <a:prstGeom prst="actionButtonInformati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83924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o Número do Diapositivo 3">
            <a:extLst>
              <a:ext uri="{FF2B5EF4-FFF2-40B4-BE49-F238E27FC236}">
                <a16:creationId xmlns:a16="http://schemas.microsoft.com/office/drawing/2014/main" id="{1F6380F8-C333-FA62-CE6F-38AC731FFCB8}"/>
              </a:ext>
            </a:extLst>
          </p:cNvPr>
          <p:cNvSpPr>
            <a:spLocks noGrp="1"/>
          </p:cNvSpPr>
          <p:nvPr>
            <p:ph type="sldNum" sz="quarter" idx="12"/>
          </p:nvPr>
        </p:nvSpPr>
        <p:spPr/>
        <p:txBody>
          <a:bodyPr/>
          <a:lstStyle/>
          <a:p>
            <a:fld id="{9349F829-3AB5-2249-A75E-9CF92A8C3104}" type="slidenum">
              <a:rPr lang="pt-PT" smtClean="0"/>
              <a:t>70</a:t>
            </a:fld>
            <a:endParaRPr lang="pt-PT"/>
          </a:p>
        </p:txBody>
      </p:sp>
      <p:sp>
        <p:nvSpPr>
          <p:cNvPr id="5" name="Título 1">
            <a:extLst>
              <a:ext uri="{FF2B5EF4-FFF2-40B4-BE49-F238E27FC236}">
                <a16:creationId xmlns:a16="http://schemas.microsoft.com/office/drawing/2014/main" id="{B6385F28-493B-A9DC-CB05-D7DAEF17DDC9}"/>
              </a:ext>
            </a:extLst>
          </p:cNvPr>
          <p:cNvSpPr>
            <a:spLocks noGrp="1"/>
          </p:cNvSpPr>
          <p:nvPr>
            <p:ph type="title"/>
          </p:nvPr>
        </p:nvSpPr>
        <p:spPr>
          <a:xfrm>
            <a:off x="0" y="1"/>
            <a:ext cx="12192000" cy="999460"/>
          </a:xfrm>
          <a:solidFill>
            <a:schemeClr val="bg1">
              <a:lumMod val="95000"/>
            </a:schemeClr>
          </a:solidFill>
        </p:spPr>
        <p:txBody>
          <a:bodyPr/>
          <a:lstStyle/>
          <a:p>
            <a:r>
              <a:rPr lang="en-US" sz="2800" b="1" dirty="0">
                <a:cs typeface="Arial" panose="020B0604020202020204" pitchFamily="34" charset="0"/>
              </a:rPr>
              <a:t>  Figures</a:t>
            </a:r>
          </a:p>
        </p:txBody>
      </p:sp>
      <p:sp>
        <p:nvSpPr>
          <p:cNvPr id="2" name="CaixaDeTexto 1">
            <a:extLst>
              <a:ext uri="{FF2B5EF4-FFF2-40B4-BE49-F238E27FC236}">
                <a16:creationId xmlns:a16="http://schemas.microsoft.com/office/drawing/2014/main" id="{FD4117D6-6EBA-5EA0-358F-902C661755C4}"/>
              </a:ext>
            </a:extLst>
          </p:cNvPr>
          <p:cNvSpPr txBox="1"/>
          <p:nvPr/>
        </p:nvSpPr>
        <p:spPr>
          <a:xfrm>
            <a:off x="2595388" y="1928501"/>
            <a:ext cx="1654404" cy="523220"/>
          </a:xfrm>
          <a:prstGeom prst="rect">
            <a:avLst/>
          </a:prstGeom>
          <a:noFill/>
        </p:spPr>
        <p:txBody>
          <a:bodyPr wrap="square">
            <a:spAutoFit/>
          </a:bodyPr>
          <a:lstStyle/>
          <a:p>
            <a:pPr algn="ctr"/>
            <a:r>
              <a:rPr lang="pt-PT" sz="1400" b="1">
                <a:solidFill>
                  <a:prstClr val="black"/>
                </a:solidFill>
                <a:latin typeface="-apple-system"/>
              </a:rPr>
              <a:t>Data per </a:t>
            </a:r>
            <a:r>
              <a:rPr lang="pt-PT" sz="1400" b="1" err="1">
                <a:solidFill>
                  <a:prstClr val="black"/>
                </a:solidFill>
                <a:latin typeface="-apple-system"/>
              </a:rPr>
              <a:t>observation</a:t>
            </a:r>
            <a:endParaRPr lang="pt-PT" sz="1400">
              <a:solidFill>
                <a:prstClr val="black"/>
              </a:solidFill>
              <a:latin typeface="Calibri" panose="020F0502020204030204"/>
            </a:endParaRPr>
          </a:p>
        </p:txBody>
      </p:sp>
      <mc:AlternateContent xmlns:mc="http://schemas.openxmlformats.org/markup-compatibility/2006" xmlns:a14="http://schemas.microsoft.com/office/drawing/2010/main">
        <mc:Choice Requires="a14">
          <p:graphicFrame>
            <p:nvGraphicFramePr>
              <p:cNvPr id="3" name="Tabela 2">
                <a:extLst>
                  <a:ext uri="{FF2B5EF4-FFF2-40B4-BE49-F238E27FC236}">
                    <a16:creationId xmlns:a16="http://schemas.microsoft.com/office/drawing/2014/main" id="{AABFC972-D383-1E40-6DDC-3C370B456A96}"/>
                  </a:ext>
                </a:extLst>
              </p:cNvPr>
              <p:cNvGraphicFramePr>
                <a:graphicFrameLocks noGrp="1"/>
              </p:cNvGraphicFramePr>
              <p:nvPr>
                <p:extLst>
                  <p:ext uri="{D42A27DB-BD31-4B8C-83A1-F6EECF244321}">
                    <p14:modId xmlns:p14="http://schemas.microsoft.com/office/powerpoint/2010/main" val="3193157514"/>
                  </p:ext>
                </p:extLst>
              </p:nvPr>
            </p:nvGraphicFramePr>
            <p:xfrm>
              <a:off x="4218066" y="3802739"/>
              <a:ext cx="4392535" cy="1329610"/>
            </p:xfrm>
            <a:graphic>
              <a:graphicData uri="http://schemas.openxmlformats.org/drawingml/2006/table">
                <a:tbl>
                  <a:tblPr firstRow="1" bandRow="1"/>
                  <a:tblGrid>
                    <a:gridCol w="696959">
                      <a:extLst>
                        <a:ext uri="{9D8B030D-6E8A-4147-A177-3AD203B41FA5}">
                          <a16:colId xmlns:a16="http://schemas.microsoft.com/office/drawing/2014/main" val="1938495387"/>
                        </a:ext>
                      </a:extLst>
                    </a:gridCol>
                    <a:gridCol w="1271828">
                      <a:extLst>
                        <a:ext uri="{9D8B030D-6E8A-4147-A177-3AD203B41FA5}">
                          <a16:colId xmlns:a16="http://schemas.microsoft.com/office/drawing/2014/main" val="125931558"/>
                        </a:ext>
                      </a:extLst>
                    </a:gridCol>
                    <a:gridCol w="2423748">
                      <a:extLst>
                        <a:ext uri="{9D8B030D-6E8A-4147-A177-3AD203B41FA5}">
                          <a16:colId xmlns:a16="http://schemas.microsoft.com/office/drawing/2014/main" val="1742206174"/>
                        </a:ext>
                      </a:extLst>
                    </a:gridCol>
                  </a:tblGrid>
                  <a:tr h="416230">
                    <a:tc rowSpan="3">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pt-PT">
                            <a:solidFill>
                              <a:schemeClr val="tx1"/>
                            </a:solidFill>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ysDot"/>
                          <a:round/>
                          <a:headEnd type="none" w="med" len="med"/>
                          <a:tailEnd type="none" w="med" len="med"/>
                        </a:lnR>
                        <a:lnT w="12700"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14:m>
                            <m:oMathPara xmlns:m="http://schemas.openxmlformats.org/officeDocument/2006/math">
                              <m:oMathParaPr>
                                <m:jc m:val="centerGroup"/>
                              </m:oMathParaPr>
                              <m:oMath xmlns:m="http://schemas.openxmlformats.org/officeDocument/2006/math">
                                <m:sSub>
                                  <m:sSubPr>
                                    <m:ctrlPr>
                                      <a:rPr lang="pt-PT" sz="1600" i="1" smtClean="0">
                                        <a:solidFill>
                                          <a:schemeClr val="tx1"/>
                                        </a:solidFill>
                                        <a:latin typeface="Cambria Math" panose="02040503050406030204" pitchFamily="18" charset="0"/>
                                        <a:ea typeface="Cambria Math" panose="02040503050406030204" pitchFamily="18" charset="0"/>
                                      </a:rPr>
                                    </m:ctrlPr>
                                  </m:sSubPr>
                                  <m:e>
                                    <m:acc>
                                      <m:accPr>
                                        <m:chr m:val="̂"/>
                                        <m:ctrlPr>
                                          <a:rPr lang="pt-PT" sz="1600" i="1" smtClean="0">
                                            <a:solidFill>
                                              <a:schemeClr val="tx1"/>
                                            </a:solidFill>
                                            <a:latin typeface="Cambria Math" panose="02040503050406030204" pitchFamily="18" charset="0"/>
                                          </a:rPr>
                                        </m:ctrlPr>
                                      </m:accPr>
                                      <m:e>
                                        <m:r>
                                          <m:rPr>
                                            <m:sty m:val="p"/>
                                          </m:rPr>
                                          <a:rPr lang="pt-PT" sz="1600" b="0" i="0" smtClean="0">
                                            <a:solidFill>
                                              <a:schemeClr val="tx1"/>
                                            </a:solidFill>
                                            <a:latin typeface="Cambria Math" panose="02040503050406030204" pitchFamily="18" charset="0"/>
                                          </a:rPr>
                                          <m:t>Λ</m:t>
                                        </m:r>
                                      </m:e>
                                    </m:acc>
                                  </m:e>
                                  <m:sub>
                                    <m:r>
                                      <a:rPr lang="pt-PT" sz="1600" b="0" i="1" smtClean="0">
                                        <a:solidFill>
                                          <a:schemeClr val="tx1"/>
                                        </a:solidFill>
                                        <a:latin typeface="Cambria Math" panose="02040503050406030204" pitchFamily="18" charset="0"/>
                                      </a:rPr>
                                      <m:t>𝑖</m:t>
                                    </m:r>
                                    <m:r>
                                      <a:rPr lang="pt-PT" sz="1600" b="0" i="1" smtClean="0">
                                        <a:solidFill>
                                          <a:schemeClr val="tx1"/>
                                        </a:solidFill>
                                        <a:latin typeface="Cambria Math" panose="02040503050406030204" pitchFamily="18" charset="0"/>
                                      </a:rPr>
                                      <m:t>,1,</m:t>
                                    </m:r>
                                    <m:sSub>
                                      <m:sSubPr>
                                        <m:ctrlPr>
                                          <a:rPr lang="pt-PT" sz="1600" b="0" i="1" smtClean="0">
                                            <a:solidFill>
                                              <a:schemeClr val="tx1"/>
                                            </a:solidFill>
                                            <a:latin typeface="Cambria Math" panose="02040503050406030204" pitchFamily="18" charset="0"/>
                                          </a:rPr>
                                        </m:ctrlPr>
                                      </m:sSubPr>
                                      <m:e>
                                        <m:r>
                                          <a:rPr lang="pt-PT" sz="1600" b="0" i="1" smtClean="0">
                                            <a:solidFill>
                                              <a:schemeClr val="tx1"/>
                                            </a:solidFill>
                                            <a:latin typeface="Cambria Math" panose="02040503050406030204" pitchFamily="18" charset="0"/>
                                          </a:rPr>
                                          <m:t>𝑁</m:t>
                                        </m:r>
                                      </m:e>
                                      <m:sub>
                                        <m:r>
                                          <a:rPr lang="pt-PT" sz="1600" b="0" i="1" smtClean="0">
                                            <a:solidFill>
                                              <a:schemeClr val="tx1"/>
                                            </a:solidFill>
                                            <a:latin typeface="Cambria Math" panose="02040503050406030204" pitchFamily="18" charset="0"/>
                                          </a:rPr>
                                          <m:t>𝑝</m:t>
                                        </m:r>
                                      </m:sub>
                                    </m:sSub>
                                  </m:sub>
                                </m:sSub>
                              </m:oMath>
                            </m:oMathPara>
                          </a14:m>
                          <a:endParaRPr lang="pt-PT" sz="1600" dirty="0">
                            <a:solidFill>
                              <a:schemeClr val="tx1"/>
                            </a:solidFill>
                          </a:endParaRPr>
                        </a:p>
                      </a:txBody>
                      <a:tcPr>
                        <a:lnL w="12700" cap="flat" cmpd="sng" algn="ctr">
                          <a:solidFill>
                            <a:sysClr val="windowText" lastClr="000000"/>
                          </a:solidFill>
                          <a:prstDash val="sysDot"/>
                          <a:round/>
                          <a:headEnd type="none" w="med" len="med"/>
                          <a:tailEnd type="none" w="med" len="med"/>
                        </a:lnL>
                        <a:lnR w="12700" cap="flat" cmpd="sng" algn="ctr">
                          <a:solidFill>
                            <a:sysClr val="windowText" lastClr="000000"/>
                          </a:solidFill>
                          <a:prstDash val="sysDot"/>
                          <a:round/>
                          <a:headEnd type="none" w="med" len="med"/>
                          <a:tailEnd type="none" w="med" len="med"/>
                        </a:lnR>
                        <a:lnT w="12700"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14:m>
                            <m:oMathPara xmlns:m="http://schemas.openxmlformats.org/officeDocument/2006/math">
                              <m:oMathParaPr>
                                <m:jc m:val="centerGroup"/>
                              </m:oMathParaPr>
                              <m:oMath xmlns:m="http://schemas.openxmlformats.org/officeDocument/2006/math">
                                <m:sSubSup>
                                  <m:sSubSupPr>
                                    <m:ctrlPr>
                                      <a:rPr lang="pt-PT" sz="1600" i="1" smtClean="0">
                                        <a:solidFill>
                                          <a:schemeClr val="tx1"/>
                                        </a:solidFill>
                                        <a:latin typeface="Cambria Math" panose="02040503050406030204" pitchFamily="18" charset="0"/>
                                      </a:rPr>
                                    </m:ctrlPr>
                                  </m:sSubSupPr>
                                  <m:e>
                                    <m:r>
                                      <a:rPr lang="pt-PT" sz="1600" b="0" i="1">
                                        <a:solidFill>
                                          <a:schemeClr val="tx1"/>
                                        </a:solidFill>
                                        <a:latin typeface="Cambria Math" panose="02040503050406030204" pitchFamily="18" charset="0"/>
                                      </a:rPr>
                                      <m:t>𝑝</m:t>
                                    </m:r>
                                  </m:e>
                                  <m:sub>
                                    <m:r>
                                      <a:rPr lang="pt-PT" sz="1600" b="0" i="1" smtClean="0">
                                        <a:solidFill>
                                          <a:schemeClr val="tx1"/>
                                        </a:solidFill>
                                        <a:latin typeface="Cambria Math" panose="02040503050406030204" pitchFamily="18" charset="0"/>
                                      </a:rPr>
                                      <m:t>𝑖</m:t>
                                    </m:r>
                                    <m:r>
                                      <a:rPr lang="pt-PT" sz="1600" b="0" i="1" smtClean="0">
                                        <a:solidFill>
                                          <a:schemeClr val="tx1"/>
                                        </a:solidFill>
                                        <a:latin typeface="Cambria Math" panose="02040503050406030204" pitchFamily="18" charset="0"/>
                                      </a:rPr>
                                      <m:t>,1,</m:t>
                                    </m:r>
                                    <m:sSub>
                                      <m:sSubPr>
                                        <m:ctrlPr>
                                          <a:rPr lang="pt-PT" sz="1600" b="0" i="1" smtClean="0">
                                            <a:solidFill>
                                              <a:schemeClr val="tx1"/>
                                            </a:solidFill>
                                            <a:latin typeface="Cambria Math" panose="02040503050406030204" pitchFamily="18" charset="0"/>
                                          </a:rPr>
                                        </m:ctrlPr>
                                      </m:sSubPr>
                                      <m:e>
                                        <m:r>
                                          <a:rPr lang="pt-PT" sz="1600" b="0" i="1" smtClean="0">
                                            <a:solidFill>
                                              <a:schemeClr val="tx1"/>
                                            </a:solidFill>
                                            <a:latin typeface="Cambria Math" panose="02040503050406030204" pitchFamily="18" charset="0"/>
                                          </a:rPr>
                                          <m:t>𝑁</m:t>
                                        </m:r>
                                      </m:e>
                                      <m:sub>
                                        <m:r>
                                          <a:rPr lang="pt-PT" sz="1600" b="0" i="1" smtClean="0">
                                            <a:solidFill>
                                              <a:schemeClr val="tx1"/>
                                            </a:solidFill>
                                            <a:latin typeface="Cambria Math" panose="02040503050406030204" pitchFamily="18" charset="0"/>
                                          </a:rPr>
                                          <m:t>𝑝</m:t>
                                        </m:r>
                                      </m:sub>
                                    </m:sSub>
                                  </m:sub>
                                  <m:sup>
                                    <m:d>
                                      <m:dPr>
                                        <m:ctrlPr>
                                          <a:rPr lang="pt-PT" sz="1600" i="1">
                                            <a:solidFill>
                                              <a:schemeClr val="tx1"/>
                                            </a:solidFill>
                                            <a:latin typeface="Cambria Math" panose="02040503050406030204" pitchFamily="18" charset="0"/>
                                          </a:rPr>
                                        </m:ctrlPr>
                                      </m:dPr>
                                      <m:e>
                                        <m:r>
                                          <m:rPr>
                                            <m:sty m:val="p"/>
                                          </m:rPr>
                                          <a:rPr lang="pt-PT" sz="1600" b="0" i="0" smtClean="0">
                                            <a:solidFill>
                                              <a:schemeClr val="tx1"/>
                                            </a:solidFill>
                                            <a:latin typeface="Cambria Math" panose="02040503050406030204" pitchFamily="18" charset="0"/>
                                          </a:rPr>
                                          <m:t>model</m:t>
                                        </m:r>
                                      </m:e>
                                    </m:d>
                                  </m:sup>
                                </m:sSubSup>
                                <m:d>
                                  <m:dPr>
                                    <m:ctrlPr>
                                      <a:rPr lang="pt-PT" sz="1600" i="1" smtClean="0">
                                        <a:solidFill>
                                          <a:schemeClr val="tx1"/>
                                        </a:solidFill>
                                        <a:latin typeface="Cambria Math" panose="02040503050406030204" pitchFamily="18" charset="0"/>
                                      </a:rPr>
                                    </m:ctrlPr>
                                  </m:dPr>
                                  <m:e>
                                    <m:sSub>
                                      <m:sSubPr>
                                        <m:ctrlPr>
                                          <a:rPr lang="pt-PT" sz="1600" i="1" smtClean="0">
                                            <a:solidFill>
                                              <a:schemeClr val="tx1"/>
                                            </a:solidFill>
                                            <a:latin typeface="Cambria Math" panose="02040503050406030204" pitchFamily="18" charset="0"/>
                                          </a:rPr>
                                        </m:ctrlPr>
                                      </m:sSubPr>
                                      <m:e>
                                        <m:r>
                                          <a:rPr lang="pt-PT" sz="1600" b="1" i="1" smtClean="0">
                                            <a:solidFill>
                                              <a:schemeClr val="tx1"/>
                                            </a:solidFill>
                                            <a:latin typeface="Cambria Math" panose="02040503050406030204" pitchFamily="18" charset="0"/>
                                          </a:rPr>
                                          <m:t> </m:t>
                                        </m:r>
                                        <m:acc>
                                          <m:accPr>
                                            <m:chr m:val="⃗"/>
                                            <m:ctrlPr>
                                              <a:rPr lang="pt-PT" sz="1600" i="1" smtClean="0">
                                                <a:solidFill>
                                                  <a:schemeClr val="tx1"/>
                                                </a:solidFill>
                                                <a:latin typeface="Cambria Math" panose="02040503050406030204" pitchFamily="18" charset="0"/>
                                              </a:rPr>
                                            </m:ctrlPr>
                                          </m:accPr>
                                          <m:e>
                                            <m:acc>
                                              <m:accPr>
                                                <m:chr m:val="̂"/>
                                                <m:ctrlPr>
                                                  <a:rPr lang="pt-PT" sz="1600" i="1" smtClean="0">
                                                    <a:solidFill>
                                                      <a:schemeClr val="tx1"/>
                                                    </a:solidFill>
                                                    <a:latin typeface="Cambria Math" panose="02040503050406030204" pitchFamily="18" charset="0"/>
                                                  </a:rPr>
                                                </m:ctrlPr>
                                              </m:accPr>
                                              <m:e>
                                                <m:r>
                                                  <m:rPr>
                                                    <m:sty m:val="p"/>
                                                  </m:rPr>
                                                  <a:rPr lang="pt-PT" sz="1600" b="0" i="0" smtClean="0">
                                                    <a:solidFill>
                                                      <a:schemeClr val="tx1"/>
                                                    </a:solidFill>
                                                    <a:latin typeface="Cambria Math" panose="02040503050406030204" pitchFamily="18" charset="0"/>
                                                  </a:rPr>
                                                  <m:t>Ω</m:t>
                                                </m:r>
                                              </m:e>
                                            </m:acc>
                                          </m:e>
                                        </m:acc>
                                      </m:e>
                                      <m:sub>
                                        <m:sSub>
                                          <m:sSubPr>
                                            <m:ctrlPr>
                                              <a:rPr lang="pt-PT" sz="1600" b="0" i="1" smtClean="0">
                                                <a:solidFill>
                                                  <a:schemeClr val="tx1"/>
                                                </a:solidFill>
                                                <a:latin typeface="Cambria Math" panose="02040503050406030204" pitchFamily="18" charset="0"/>
                                              </a:rPr>
                                            </m:ctrlPr>
                                          </m:sSubPr>
                                          <m:e>
                                            <m:r>
                                              <a:rPr lang="pt-PT" sz="1600" b="0" i="1" smtClean="0">
                                                <a:solidFill>
                                                  <a:schemeClr val="tx1"/>
                                                </a:solidFill>
                                                <a:latin typeface="Cambria Math" panose="02040503050406030204" pitchFamily="18" charset="0"/>
                                              </a:rPr>
                                              <m:t>𝑁</m:t>
                                            </m:r>
                                          </m:e>
                                          <m:sub>
                                            <m:r>
                                              <a:rPr lang="pt-PT" sz="1600" b="0" i="1" smtClean="0">
                                                <a:solidFill>
                                                  <a:schemeClr val="tx1"/>
                                                </a:solidFill>
                                                <a:latin typeface="Cambria Math" panose="02040503050406030204" pitchFamily="18" charset="0"/>
                                              </a:rPr>
                                              <m:t>𝑝</m:t>
                                            </m:r>
                                          </m:sub>
                                        </m:sSub>
                                      </m:sub>
                                    </m:sSub>
                                    <m:r>
                                      <a:rPr lang="pt-PT" sz="1600" b="0" i="1">
                                        <a:solidFill>
                                          <a:schemeClr val="tx1"/>
                                        </a:solidFill>
                                        <a:latin typeface="Cambria Math" panose="02040503050406030204" pitchFamily="18" charset="0"/>
                                      </a:rPr>
                                      <m:t>,</m:t>
                                    </m:r>
                                    <m:sSub>
                                      <m:sSubPr>
                                        <m:ctrlPr>
                                          <a:rPr lang="pt-PT" sz="1600" i="1" smtClean="0">
                                            <a:solidFill>
                                              <a:schemeClr val="tx1"/>
                                            </a:solidFill>
                                            <a:latin typeface="Cambria Math" panose="02040503050406030204" pitchFamily="18" charset="0"/>
                                            <a:ea typeface="Cambria Math" panose="02040503050406030204" pitchFamily="18" charset="0"/>
                                          </a:rPr>
                                        </m:ctrlPr>
                                      </m:sSubPr>
                                      <m:e>
                                        <m:acc>
                                          <m:accPr>
                                            <m:chr m:val="̂"/>
                                            <m:ctrlPr>
                                              <a:rPr lang="pt-PT" sz="1600" i="1" smtClean="0">
                                                <a:solidFill>
                                                  <a:schemeClr val="tx1"/>
                                                </a:solidFill>
                                                <a:latin typeface="Cambria Math" panose="02040503050406030204" pitchFamily="18" charset="0"/>
                                              </a:rPr>
                                            </m:ctrlPr>
                                          </m:accPr>
                                          <m:e>
                                            <m:r>
                                              <m:rPr>
                                                <m:sty m:val="p"/>
                                              </m:rPr>
                                              <a:rPr lang="pt-PT" sz="1600" b="0" i="0" smtClean="0">
                                                <a:solidFill>
                                                  <a:schemeClr val="tx1"/>
                                                </a:solidFill>
                                                <a:latin typeface="Cambria Math" panose="02040503050406030204" pitchFamily="18" charset="0"/>
                                              </a:rPr>
                                              <m:t>Λ</m:t>
                                            </m:r>
                                          </m:e>
                                        </m:acc>
                                      </m:e>
                                      <m:sub>
                                        <m:r>
                                          <a:rPr lang="pt-PT" sz="1600" b="0" i="1" smtClean="0">
                                            <a:solidFill>
                                              <a:schemeClr val="tx1"/>
                                            </a:solidFill>
                                            <a:latin typeface="Cambria Math" panose="02040503050406030204" pitchFamily="18" charset="0"/>
                                          </a:rPr>
                                          <m:t>𝑖</m:t>
                                        </m:r>
                                        <m:r>
                                          <a:rPr lang="pt-PT" sz="1600" b="0" i="1" smtClean="0">
                                            <a:solidFill>
                                              <a:schemeClr val="tx1"/>
                                            </a:solidFill>
                                            <a:latin typeface="Cambria Math" panose="02040503050406030204" pitchFamily="18" charset="0"/>
                                          </a:rPr>
                                          <m:t>,1,</m:t>
                                        </m:r>
                                        <m:sSub>
                                          <m:sSubPr>
                                            <m:ctrlPr>
                                              <a:rPr lang="pt-PT" sz="1600" b="0" i="1" smtClean="0">
                                                <a:solidFill>
                                                  <a:schemeClr val="tx1"/>
                                                </a:solidFill>
                                                <a:latin typeface="Cambria Math" panose="02040503050406030204" pitchFamily="18" charset="0"/>
                                              </a:rPr>
                                            </m:ctrlPr>
                                          </m:sSubPr>
                                          <m:e>
                                            <m:r>
                                              <a:rPr lang="pt-PT" sz="1600" b="0" i="1" smtClean="0">
                                                <a:solidFill>
                                                  <a:schemeClr val="tx1"/>
                                                </a:solidFill>
                                                <a:latin typeface="Cambria Math" panose="02040503050406030204" pitchFamily="18" charset="0"/>
                                              </a:rPr>
                                              <m:t>𝑁</m:t>
                                            </m:r>
                                          </m:e>
                                          <m:sub>
                                            <m:r>
                                              <a:rPr lang="pt-PT" sz="1600" b="0" i="1" smtClean="0">
                                                <a:solidFill>
                                                  <a:schemeClr val="tx1"/>
                                                </a:solidFill>
                                                <a:latin typeface="Cambria Math" panose="02040503050406030204" pitchFamily="18" charset="0"/>
                                              </a:rPr>
                                              <m:t>𝑝</m:t>
                                            </m:r>
                                          </m:sub>
                                        </m:sSub>
                                      </m:sub>
                                    </m:sSub>
                                  </m:e>
                                </m:d>
                              </m:oMath>
                            </m:oMathPara>
                          </a14:m>
                          <a:endParaRPr lang="pt-PT" sz="1600">
                            <a:solidFill>
                              <a:schemeClr val="tx1"/>
                            </a:solidFill>
                          </a:endParaRPr>
                        </a:p>
                      </a:txBody>
                      <a:tcPr>
                        <a:lnL w="12700" cap="flat" cmpd="sng" algn="ctr">
                          <a:solidFill>
                            <a:sysClr val="windowText" lastClr="000000"/>
                          </a:solidFill>
                          <a:prstDash val="sysDot"/>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902480887"/>
                      </a:ext>
                    </a:extLst>
                  </a:tr>
                  <a:tr h="369870">
                    <a:tc vMerge="1">
                      <a:txBody>
                        <a:bodyPr/>
                        <a:lstStyle/>
                        <a:p>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pt-PT">
                              <a:solidFill>
                                <a:schemeClr val="tx1"/>
                              </a:solidFill>
                            </a:rPr>
                            <a:t>…</a:t>
                          </a:r>
                        </a:p>
                      </a:txBody>
                      <a:tcPr>
                        <a:lnL w="12700" cap="flat" cmpd="sng" algn="ctr">
                          <a:solidFill>
                            <a:sysClr val="windowText" lastClr="000000"/>
                          </a:solidFill>
                          <a:prstDash val="sysDot"/>
                          <a:round/>
                          <a:headEnd type="none" w="med" len="med"/>
                          <a:tailEnd type="none" w="med" len="med"/>
                        </a:lnL>
                        <a:lnR w="12700" cap="flat" cmpd="sng" algn="ctr">
                          <a:solidFill>
                            <a:sysClr val="windowText" lastClr="000000"/>
                          </a:solidFill>
                          <a:prstDash val="sysDot"/>
                          <a:round/>
                          <a:headEnd type="none" w="med" len="med"/>
                          <a:tailEnd type="none" w="med" len="med"/>
                        </a:lnR>
                        <a:lnT w="12700"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pt-PT">
                              <a:solidFill>
                                <a:schemeClr val="tx1"/>
                              </a:solidFill>
                            </a:rPr>
                            <a:t>…</a:t>
                          </a:r>
                        </a:p>
                      </a:txBody>
                      <a:tcPr>
                        <a:lnL w="12700" cap="flat" cmpd="sng" algn="ctr">
                          <a:solidFill>
                            <a:sysClr val="windowText" lastClr="000000"/>
                          </a:solidFill>
                          <a:prstDash val="sysDot"/>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4118121294"/>
                      </a:ext>
                    </a:extLst>
                  </a:tr>
                  <a:tr h="424337">
                    <a:tc vMerge="1">
                      <a:txBody>
                        <a:bodyPr/>
                        <a:lstStyle/>
                        <a:p>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14:m>
                            <m:oMathPara xmlns:m="http://schemas.openxmlformats.org/officeDocument/2006/math">
                              <m:oMathParaPr>
                                <m:jc m:val="centerGroup"/>
                              </m:oMathParaPr>
                              <m:oMath xmlns:m="http://schemas.openxmlformats.org/officeDocument/2006/math">
                                <m:sSub>
                                  <m:sSubPr>
                                    <m:ctrlPr>
                                      <a:rPr lang="pt-PT" sz="1600" i="1" smtClean="0">
                                        <a:solidFill>
                                          <a:schemeClr val="tx1"/>
                                        </a:solidFill>
                                        <a:latin typeface="Cambria Math" panose="02040503050406030204" pitchFamily="18" charset="0"/>
                                        <a:ea typeface="Cambria Math" panose="02040503050406030204" pitchFamily="18" charset="0"/>
                                      </a:rPr>
                                    </m:ctrlPr>
                                  </m:sSubPr>
                                  <m:e>
                                    <m:acc>
                                      <m:accPr>
                                        <m:chr m:val="̂"/>
                                        <m:ctrlPr>
                                          <a:rPr lang="pt-PT" sz="1600" i="1" smtClean="0">
                                            <a:solidFill>
                                              <a:schemeClr val="tx1"/>
                                            </a:solidFill>
                                            <a:latin typeface="Cambria Math" panose="02040503050406030204" pitchFamily="18" charset="0"/>
                                          </a:rPr>
                                        </m:ctrlPr>
                                      </m:accPr>
                                      <m:e>
                                        <m:r>
                                          <m:rPr>
                                            <m:sty m:val="p"/>
                                          </m:rPr>
                                          <a:rPr lang="pt-PT" sz="1600" b="0" i="0" smtClean="0">
                                            <a:solidFill>
                                              <a:schemeClr val="tx1"/>
                                            </a:solidFill>
                                            <a:latin typeface="Cambria Math" panose="02040503050406030204" pitchFamily="18" charset="0"/>
                                          </a:rPr>
                                          <m:t>Λ</m:t>
                                        </m:r>
                                      </m:e>
                                    </m:acc>
                                  </m:e>
                                  <m:sub>
                                    <m:r>
                                      <a:rPr lang="pt-PT" sz="1600" b="0" i="1" smtClean="0">
                                        <a:solidFill>
                                          <a:schemeClr val="tx1"/>
                                        </a:solidFill>
                                        <a:latin typeface="Cambria Math" panose="02040503050406030204" pitchFamily="18" charset="0"/>
                                      </a:rPr>
                                      <m:t>𝑖</m:t>
                                    </m:r>
                                    <m:r>
                                      <a:rPr lang="pt-PT" sz="1600" b="0" i="1" smtClean="0">
                                        <a:solidFill>
                                          <a:schemeClr val="tx1"/>
                                        </a:solidFill>
                                        <a:latin typeface="Cambria Math" panose="02040503050406030204" pitchFamily="18" charset="0"/>
                                      </a:rPr>
                                      <m:t>,</m:t>
                                    </m:r>
                                    <m:sSub>
                                      <m:sSubPr>
                                        <m:ctrlPr>
                                          <a:rPr lang="pt-PT" sz="1600" b="0" i="1" smtClean="0">
                                            <a:solidFill>
                                              <a:schemeClr val="tx1"/>
                                            </a:solidFill>
                                            <a:latin typeface="Cambria Math" panose="02040503050406030204" pitchFamily="18" charset="0"/>
                                          </a:rPr>
                                        </m:ctrlPr>
                                      </m:sSubPr>
                                      <m:e>
                                        <m:r>
                                          <a:rPr lang="pt-PT" sz="1600" b="0" i="1" smtClean="0">
                                            <a:solidFill>
                                              <a:schemeClr val="tx1"/>
                                            </a:solidFill>
                                            <a:latin typeface="Cambria Math" panose="02040503050406030204" pitchFamily="18" charset="0"/>
                                          </a:rPr>
                                          <m:t>𝑁</m:t>
                                        </m:r>
                                      </m:e>
                                      <m:sub>
                                        <m:r>
                                          <a:rPr lang="pt-PT" sz="1600" b="0" i="1" smtClean="0">
                                            <a:solidFill>
                                              <a:schemeClr val="tx1"/>
                                            </a:solidFill>
                                            <a:latin typeface="Cambria Math" panose="02040503050406030204" pitchFamily="18" charset="0"/>
                                          </a:rPr>
                                          <m:t>𝑜𝑝</m:t>
                                        </m:r>
                                      </m:sub>
                                    </m:sSub>
                                    <m:r>
                                      <a:rPr lang="pt-PT" sz="1600" b="0" i="1" smtClean="0">
                                        <a:solidFill>
                                          <a:schemeClr val="tx1"/>
                                        </a:solidFill>
                                        <a:latin typeface="Cambria Math" panose="02040503050406030204" pitchFamily="18" charset="0"/>
                                      </a:rPr>
                                      <m:t>,</m:t>
                                    </m:r>
                                    <m:sSub>
                                      <m:sSubPr>
                                        <m:ctrlPr>
                                          <a:rPr lang="pt-PT" sz="1600" b="0" i="1" smtClean="0">
                                            <a:solidFill>
                                              <a:schemeClr val="tx1"/>
                                            </a:solidFill>
                                            <a:latin typeface="Cambria Math" panose="02040503050406030204" pitchFamily="18" charset="0"/>
                                          </a:rPr>
                                        </m:ctrlPr>
                                      </m:sSubPr>
                                      <m:e>
                                        <m:r>
                                          <a:rPr lang="pt-PT" sz="1600" b="0" i="1" smtClean="0">
                                            <a:solidFill>
                                              <a:schemeClr val="tx1"/>
                                            </a:solidFill>
                                            <a:latin typeface="Cambria Math" panose="02040503050406030204" pitchFamily="18" charset="0"/>
                                          </a:rPr>
                                          <m:t>𝑁</m:t>
                                        </m:r>
                                      </m:e>
                                      <m:sub>
                                        <m:r>
                                          <a:rPr lang="pt-PT" sz="1600" b="0" i="1" smtClean="0">
                                            <a:solidFill>
                                              <a:schemeClr val="tx1"/>
                                            </a:solidFill>
                                            <a:latin typeface="Cambria Math" panose="02040503050406030204" pitchFamily="18" charset="0"/>
                                          </a:rPr>
                                          <m:t>𝑝</m:t>
                                        </m:r>
                                      </m:sub>
                                    </m:sSub>
                                  </m:sub>
                                </m:sSub>
                              </m:oMath>
                            </m:oMathPara>
                          </a14:m>
                          <a:endParaRPr lang="pt-PT">
                            <a:solidFill>
                              <a:schemeClr val="tx1"/>
                            </a:solidFill>
                          </a:endParaRPr>
                        </a:p>
                      </a:txBody>
                      <a:tcPr>
                        <a:lnL w="12700" cap="flat" cmpd="sng" algn="ctr">
                          <a:solidFill>
                            <a:sysClr val="windowText" lastClr="000000"/>
                          </a:solidFill>
                          <a:prstDash val="sysDot"/>
                          <a:round/>
                          <a:headEnd type="none" w="med" len="med"/>
                          <a:tailEnd type="none" w="med" len="med"/>
                        </a:lnL>
                        <a:lnR w="12700" cap="flat" cmpd="sng" algn="ctr">
                          <a:solidFill>
                            <a:sysClr val="windowText" lastClr="000000"/>
                          </a:solidFill>
                          <a:prstDash val="sysDot"/>
                          <a:round/>
                          <a:headEnd type="none" w="med" len="med"/>
                          <a:tailEnd type="none" w="med" len="med"/>
                        </a:lnR>
                        <a:lnT w="12700"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14:m>
                            <m:oMathPara xmlns:m="http://schemas.openxmlformats.org/officeDocument/2006/math">
                              <m:oMathParaPr>
                                <m:jc m:val="centerGroup"/>
                              </m:oMathParaPr>
                              <m:oMath xmlns:m="http://schemas.openxmlformats.org/officeDocument/2006/math">
                                <m:sSubSup>
                                  <m:sSubSupPr>
                                    <m:ctrlPr>
                                      <a:rPr lang="pt-PT" sz="1600" i="1" smtClean="0">
                                        <a:solidFill>
                                          <a:schemeClr val="tx1"/>
                                        </a:solidFill>
                                        <a:latin typeface="Cambria Math" panose="02040503050406030204" pitchFamily="18" charset="0"/>
                                      </a:rPr>
                                    </m:ctrlPr>
                                  </m:sSubSupPr>
                                  <m:e>
                                    <m:r>
                                      <a:rPr lang="pt-PT" sz="1600" b="0" i="1">
                                        <a:solidFill>
                                          <a:schemeClr val="tx1"/>
                                        </a:solidFill>
                                        <a:latin typeface="Cambria Math" panose="02040503050406030204" pitchFamily="18" charset="0"/>
                                      </a:rPr>
                                      <m:t>𝑝</m:t>
                                    </m:r>
                                  </m:e>
                                  <m:sub>
                                    <m:r>
                                      <a:rPr lang="pt-PT" sz="1600" b="0" i="1" smtClean="0">
                                        <a:solidFill>
                                          <a:schemeClr val="tx1"/>
                                        </a:solidFill>
                                        <a:latin typeface="Cambria Math" panose="02040503050406030204" pitchFamily="18" charset="0"/>
                                      </a:rPr>
                                      <m:t>𝑖</m:t>
                                    </m:r>
                                    <m:r>
                                      <a:rPr lang="pt-PT" sz="1600" b="0" i="1" smtClean="0">
                                        <a:solidFill>
                                          <a:schemeClr val="tx1"/>
                                        </a:solidFill>
                                        <a:latin typeface="Cambria Math" panose="02040503050406030204" pitchFamily="18" charset="0"/>
                                      </a:rPr>
                                      <m:t>,</m:t>
                                    </m:r>
                                    <m:sSub>
                                      <m:sSubPr>
                                        <m:ctrlPr>
                                          <a:rPr lang="pt-PT" sz="1600" b="0" i="1" smtClean="0">
                                            <a:solidFill>
                                              <a:schemeClr val="tx1"/>
                                            </a:solidFill>
                                            <a:latin typeface="Cambria Math" panose="02040503050406030204" pitchFamily="18" charset="0"/>
                                          </a:rPr>
                                        </m:ctrlPr>
                                      </m:sSubPr>
                                      <m:e>
                                        <m:r>
                                          <a:rPr lang="pt-PT" sz="1600" b="0" i="1" smtClean="0">
                                            <a:solidFill>
                                              <a:schemeClr val="tx1"/>
                                            </a:solidFill>
                                            <a:latin typeface="Cambria Math" panose="02040503050406030204" pitchFamily="18" charset="0"/>
                                          </a:rPr>
                                          <m:t>𝑁</m:t>
                                        </m:r>
                                      </m:e>
                                      <m:sub>
                                        <m:r>
                                          <a:rPr lang="pt-PT" sz="1600" b="0" i="1" smtClean="0">
                                            <a:solidFill>
                                              <a:schemeClr val="tx1"/>
                                            </a:solidFill>
                                            <a:latin typeface="Cambria Math" panose="02040503050406030204" pitchFamily="18" charset="0"/>
                                          </a:rPr>
                                          <m:t>𝑜𝑝</m:t>
                                        </m:r>
                                      </m:sub>
                                    </m:sSub>
                                    <m:r>
                                      <a:rPr lang="pt-PT" sz="1600" b="0" i="1" smtClean="0">
                                        <a:solidFill>
                                          <a:schemeClr val="tx1"/>
                                        </a:solidFill>
                                        <a:latin typeface="Cambria Math" panose="02040503050406030204" pitchFamily="18" charset="0"/>
                                      </a:rPr>
                                      <m:t>,</m:t>
                                    </m:r>
                                    <m:sSub>
                                      <m:sSubPr>
                                        <m:ctrlPr>
                                          <a:rPr lang="pt-PT" sz="1600" b="0" i="1" smtClean="0">
                                            <a:solidFill>
                                              <a:schemeClr val="tx1"/>
                                            </a:solidFill>
                                            <a:latin typeface="Cambria Math" panose="02040503050406030204" pitchFamily="18" charset="0"/>
                                          </a:rPr>
                                        </m:ctrlPr>
                                      </m:sSubPr>
                                      <m:e>
                                        <m:r>
                                          <a:rPr lang="pt-PT" sz="1600" b="0" i="1" smtClean="0">
                                            <a:solidFill>
                                              <a:schemeClr val="tx1"/>
                                            </a:solidFill>
                                            <a:latin typeface="Cambria Math" panose="02040503050406030204" pitchFamily="18" charset="0"/>
                                          </a:rPr>
                                          <m:t>𝑁</m:t>
                                        </m:r>
                                      </m:e>
                                      <m:sub>
                                        <m:r>
                                          <a:rPr lang="pt-PT" sz="1600" b="0" i="1" smtClean="0">
                                            <a:solidFill>
                                              <a:schemeClr val="tx1"/>
                                            </a:solidFill>
                                            <a:latin typeface="Cambria Math" panose="02040503050406030204" pitchFamily="18" charset="0"/>
                                          </a:rPr>
                                          <m:t>𝑝</m:t>
                                        </m:r>
                                      </m:sub>
                                    </m:sSub>
                                  </m:sub>
                                  <m:sup>
                                    <m:d>
                                      <m:dPr>
                                        <m:ctrlPr>
                                          <a:rPr lang="pt-PT" sz="1600" i="1">
                                            <a:solidFill>
                                              <a:schemeClr val="tx1"/>
                                            </a:solidFill>
                                            <a:latin typeface="Cambria Math" panose="02040503050406030204" pitchFamily="18" charset="0"/>
                                          </a:rPr>
                                        </m:ctrlPr>
                                      </m:dPr>
                                      <m:e>
                                        <m:r>
                                          <m:rPr>
                                            <m:sty m:val="p"/>
                                          </m:rPr>
                                          <a:rPr lang="pt-PT" sz="1600" b="0" i="0" smtClean="0">
                                            <a:solidFill>
                                              <a:schemeClr val="tx1"/>
                                            </a:solidFill>
                                            <a:latin typeface="Cambria Math" panose="02040503050406030204" pitchFamily="18" charset="0"/>
                                          </a:rPr>
                                          <m:t>model</m:t>
                                        </m:r>
                                      </m:e>
                                    </m:d>
                                  </m:sup>
                                </m:sSubSup>
                                <m:d>
                                  <m:dPr>
                                    <m:ctrlPr>
                                      <a:rPr lang="pt-PT" sz="1600" i="1" smtClean="0">
                                        <a:solidFill>
                                          <a:schemeClr val="tx1"/>
                                        </a:solidFill>
                                        <a:latin typeface="Cambria Math" panose="02040503050406030204" pitchFamily="18" charset="0"/>
                                      </a:rPr>
                                    </m:ctrlPr>
                                  </m:dPr>
                                  <m:e>
                                    <m:r>
                                      <a:rPr lang="pt-PT" sz="1600" b="0" i="1" smtClean="0">
                                        <a:solidFill>
                                          <a:schemeClr val="tx1"/>
                                        </a:solidFill>
                                        <a:latin typeface="Cambria Math" panose="02040503050406030204" pitchFamily="18" charset="0"/>
                                      </a:rPr>
                                      <m:t> </m:t>
                                    </m:r>
                                    <m:sSub>
                                      <m:sSubPr>
                                        <m:ctrlPr>
                                          <a:rPr lang="pt-PT" sz="1600" i="1" smtClean="0">
                                            <a:solidFill>
                                              <a:schemeClr val="tx1"/>
                                            </a:solidFill>
                                            <a:latin typeface="Cambria Math" panose="02040503050406030204" pitchFamily="18" charset="0"/>
                                          </a:rPr>
                                        </m:ctrlPr>
                                      </m:sSubPr>
                                      <m:e>
                                        <m:acc>
                                          <m:accPr>
                                            <m:chr m:val="⃗"/>
                                            <m:ctrlPr>
                                              <a:rPr lang="pt-PT" sz="1600" i="1" smtClean="0">
                                                <a:latin typeface="Cambria Math" panose="02040503050406030204" pitchFamily="18" charset="0"/>
                                              </a:rPr>
                                            </m:ctrlPr>
                                          </m:accPr>
                                          <m:e>
                                            <m:acc>
                                              <m:accPr>
                                                <m:chr m:val="̂"/>
                                                <m:ctrlPr>
                                                  <a:rPr lang="pt-PT" sz="1600" i="1" smtClean="0">
                                                    <a:latin typeface="Cambria Math" panose="02040503050406030204" pitchFamily="18" charset="0"/>
                                                  </a:rPr>
                                                </m:ctrlPr>
                                              </m:accPr>
                                              <m:e>
                                                <m:r>
                                                  <m:rPr>
                                                    <m:sty m:val="p"/>
                                                  </m:rPr>
                                                  <a:rPr lang="pt-PT" sz="1600" b="0" i="0" smtClean="0">
                                                    <a:latin typeface="Cambria Math" panose="02040503050406030204" pitchFamily="18" charset="0"/>
                                                  </a:rPr>
                                                  <m:t>Ω</m:t>
                                                </m:r>
                                              </m:e>
                                            </m:acc>
                                          </m:e>
                                        </m:acc>
                                      </m:e>
                                      <m:sub>
                                        <m:sSub>
                                          <m:sSubPr>
                                            <m:ctrlPr>
                                              <a:rPr lang="pt-PT" sz="1600" b="0" i="1" smtClean="0">
                                                <a:solidFill>
                                                  <a:schemeClr val="tx1"/>
                                                </a:solidFill>
                                                <a:latin typeface="Cambria Math" panose="02040503050406030204" pitchFamily="18" charset="0"/>
                                              </a:rPr>
                                            </m:ctrlPr>
                                          </m:sSubPr>
                                          <m:e>
                                            <m:r>
                                              <a:rPr lang="pt-PT" sz="1600" b="0" i="1" smtClean="0">
                                                <a:solidFill>
                                                  <a:schemeClr val="tx1"/>
                                                </a:solidFill>
                                                <a:latin typeface="Cambria Math" panose="02040503050406030204" pitchFamily="18" charset="0"/>
                                              </a:rPr>
                                              <m:t>𝑁</m:t>
                                            </m:r>
                                          </m:e>
                                          <m:sub>
                                            <m:r>
                                              <a:rPr lang="pt-PT" sz="1600" b="0" i="1" smtClean="0">
                                                <a:solidFill>
                                                  <a:schemeClr val="tx1"/>
                                                </a:solidFill>
                                                <a:latin typeface="Cambria Math" panose="02040503050406030204" pitchFamily="18" charset="0"/>
                                              </a:rPr>
                                              <m:t>𝑝</m:t>
                                            </m:r>
                                          </m:sub>
                                        </m:sSub>
                                      </m:sub>
                                    </m:sSub>
                                    <m:r>
                                      <a:rPr lang="pt-PT" sz="1600" b="0" i="1">
                                        <a:solidFill>
                                          <a:schemeClr val="tx1"/>
                                        </a:solidFill>
                                        <a:latin typeface="Cambria Math" panose="02040503050406030204" pitchFamily="18" charset="0"/>
                                      </a:rPr>
                                      <m:t>,</m:t>
                                    </m:r>
                                    <m:sSub>
                                      <m:sSubPr>
                                        <m:ctrlPr>
                                          <a:rPr lang="pt-PT" sz="1600" i="1" smtClean="0">
                                            <a:solidFill>
                                              <a:schemeClr val="tx1"/>
                                            </a:solidFill>
                                            <a:latin typeface="Cambria Math" panose="02040503050406030204" pitchFamily="18" charset="0"/>
                                            <a:ea typeface="Cambria Math" panose="02040503050406030204" pitchFamily="18" charset="0"/>
                                          </a:rPr>
                                        </m:ctrlPr>
                                      </m:sSubPr>
                                      <m:e>
                                        <m:acc>
                                          <m:accPr>
                                            <m:chr m:val="̂"/>
                                            <m:ctrlPr>
                                              <a:rPr lang="pt-PT" sz="1600" i="1" smtClean="0">
                                                <a:solidFill>
                                                  <a:schemeClr val="tx1"/>
                                                </a:solidFill>
                                                <a:latin typeface="Cambria Math" panose="02040503050406030204" pitchFamily="18" charset="0"/>
                                              </a:rPr>
                                            </m:ctrlPr>
                                          </m:accPr>
                                          <m:e>
                                            <m:r>
                                              <m:rPr>
                                                <m:sty m:val="p"/>
                                              </m:rPr>
                                              <a:rPr lang="pt-PT" sz="1600" b="0" i="0" smtClean="0">
                                                <a:solidFill>
                                                  <a:schemeClr val="tx1"/>
                                                </a:solidFill>
                                                <a:latin typeface="Cambria Math" panose="02040503050406030204" pitchFamily="18" charset="0"/>
                                              </a:rPr>
                                              <m:t>Λ</m:t>
                                            </m:r>
                                          </m:e>
                                        </m:acc>
                                      </m:e>
                                      <m:sub>
                                        <m:r>
                                          <a:rPr lang="pt-PT" sz="1600" b="0" i="1" smtClean="0">
                                            <a:solidFill>
                                              <a:schemeClr val="tx1"/>
                                            </a:solidFill>
                                            <a:latin typeface="Cambria Math" panose="02040503050406030204" pitchFamily="18" charset="0"/>
                                          </a:rPr>
                                          <m:t>𝑖</m:t>
                                        </m:r>
                                        <m:r>
                                          <a:rPr lang="pt-PT" sz="1600" b="0" i="1" smtClean="0">
                                            <a:solidFill>
                                              <a:schemeClr val="tx1"/>
                                            </a:solidFill>
                                            <a:latin typeface="Cambria Math" panose="02040503050406030204" pitchFamily="18" charset="0"/>
                                          </a:rPr>
                                          <m:t>,</m:t>
                                        </m:r>
                                        <m:sSub>
                                          <m:sSubPr>
                                            <m:ctrlPr>
                                              <a:rPr lang="pt-PT" sz="1600" b="0" i="1" smtClean="0">
                                                <a:solidFill>
                                                  <a:schemeClr val="tx1"/>
                                                </a:solidFill>
                                                <a:latin typeface="Cambria Math" panose="02040503050406030204" pitchFamily="18" charset="0"/>
                                              </a:rPr>
                                            </m:ctrlPr>
                                          </m:sSubPr>
                                          <m:e>
                                            <m:r>
                                              <a:rPr lang="pt-PT" sz="1600" b="0" i="1" smtClean="0">
                                                <a:solidFill>
                                                  <a:schemeClr val="tx1"/>
                                                </a:solidFill>
                                                <a:latin typeface="Cambria Math" panose="02040503050406030204" pitchFamily="18" charset="0"/>
                                              </a:rPr>
                                              <m:t>𝑁</m:t>
                                            </m:r>
                                          </m:e>
                                          <m:sub>
                                            <m:r>
                                              <a:rPr lang="pt-PT" sz="1600" b="0" i="1" smtClean="0">
                                                <a:solidFill>
                                                  <a:schemeClr val="tx1"/>
                                                </a:solidFill>
                                                <a:latin typeface="Cambria Math" panose="02040503050406030204" pitchFamily="18" charset="0"/>
                                              </a:rPr>
                                              <m:t>𝑜𝑝</m:t>
                                            </m:r>
                                          </m:sub>
                                        </m:sSub>
                                        <m:r>
                                          <a:rPr lang="pt-PT" sz="1600" b="0" i="1" smtClean="0">
                                            <a:solidFill>
                                              <a:schemeClr val="tx1"/>
                                            </a:solidFill>
                                            <a:latin typeface="Cambria Math" panose="02040503050406030204" pitchFamily="18" charset="0"/>
                                          </a:rPr>
                                          <m:t>,</m:t>
                                        </m:r>
                                        <m:sSub>
                                          <m:sSubPr>
                                            <m:ctrlPr>
                                              <a:rPr lang="pt-PT" sz="1600" b="0" i="1" smtClean="0">
                                                <a:solidFill>
                                                  <a:schemeClr val="tx1"/>
                                                </a:solidFill>
                                                <a:latin typeface="Cambria Math" panose="02040503050406030204" pitchFamily="18" charset="0"/>
                                              </a:rPr>
                                            </m:ctrlPr>
                                          </m:sSubPr>
                                          <m:e>
                                            <m:r>
                                              <a:rPr lang="pt-PT" sz="1600" b="0" i="1" smtClean="0">
                                                <a:solidFill>
                                                  <a:schemeClr val="tx1"/>
                                                </a:solidFill>
                                                <a:latin typeface="Cambria Math" panose="02040503050406030204" pitchFamily="18" charset="0"/>
                                              </a:rPr>
                                              <m:t>𝑁</m:t>
                                            </m:r>
                                          </m:e>
                                          <m:sub>
                                            <m:r>
                                              <a:rPr lang="pt-PT" sz="1600" b="0" i="1" smtClean="0">
                                                <a:solidFill>
                                                  <a:schemeClr val="tx1"/>
                                                </a:solidFill>
                                                <a:latin typeface="Cambria Math" panose="02040503050406030204" pitchFamily="18" charset="0"/>
                                              </a:rPr>
                                              <m:t>𝑝</m:t>
                                            </m:r>
                                          </m:sub>
                                        </m:sSub>
                                      </m:sub>
                                    </m:sSub>
                                  </m:e>
                                </m:d>
                              </m:oMath>
                            </m:oMathPara>
                          </a14:m>
                          <a:endParaRPr lang="pt-PT" dirty="0">
                            <a:solidFill>
                              <a:schemeClr val="tx1"/>
                            </a:solidFill>
                          </a:endParaRPr>
                        </a:p>
                      </a:txBody>
                      <a:tcPr>
                        <a:lnL w="12700" cap="flat" cmpd="sng" algn="ctr">
                          <a:solidFill>
                            <a:sysClr val="windowText" lastClr="000000"/>
                          </a:solidFill>
                          <a:prstDash val="sysDot"/>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42644948"/>
                      </a:ext>
                    </a:extLst>
                  </a:tr>
                </a:tbl>
              </a:graphicData>
            </a:graphic>
          </p:graphicFrame>
        </mc:Choice>
        <mc:Fallback xmlns="">
          <p:graphicFrame>
            <p:nvGraphicFramePr>
              <p:cNvPr id="3" name="Tabela 2">
                <a:extLst>
                  <a:ext uri="{FF2B5EF4-FFF2-40B4-BE49-F238E27FC236}">
                    <a16:creationId xmlns:a16="http://schemas.microsoft.com/office/drawing/2014/main" id="{AABFC972-D383-1E40-6DDC-3C370B456A96}"/>
                  </a:ext>
                </a:extLst>
              </p:cNvPr>
              <p:cNvGraphicFramePr>
                <a:graphicFrameLocks noGrp="1"/>
              </p:cNvGraphicFramePr>
              <p:nvPr>
                <p:extLst>
                  <p:ext uri="{D42A27DB-BD31-4B8C-83A1-F6EECF244321}">
                    <p14:modId xmlns:p14="http://schemas.microsoft.com/office/powerpoint/2010/main" val="3193157514"/>
                  </p:ext>
                </p:extLst>
              </p:nvPr>
            </p:nvGraphicFramePr>
            <p:xfrm>
              <a:off x="4218066" y="3802739"/>
              <a:ext cx="4392535" cy="1329610"/>
            </p:xfrm>
            <a:graphic>
              <a:graphicData uri="http://schemas.openxmlformats.org/drawingml/2006/table">
                <a:tbl>
                  <a:tblPr firstRow="1" bandRow="1"/>
                  <a:tblGrid>
                    <a:gridCol w="696959">
                      <a:extLst>
                        <a:ext uri="{9D8B030D-6E8A-4147-A177-3AD203B41FA5}">
                          <a16:colId xmlns:a16="http://schemas.microsoft.com/office/drawing/2014/main" val="1938495387"/>
                        </a:ext>
                      </a:extLst>
                    </a:gridCol>
                    <a:gridCol w="1271828">
                      <a:extLst>
                        <a:ext uri="{9D8B030D-6E8A-4147-A177-3AD203B41FA5}">
                          <a16:colId xmlns:a16="http://schemas.microsoft.com/office/drawing/2014/main" val="125931558"/>
                        </a:ext>
                      </a:extLst>
                    </a:gridCol>
                    <a:gridCol w="2423748">
                      <a:extLst>
                        <a:ext uri="{9D8B030D-6E8A-4147-A177-3AD203B41FA5}">
                          <a16:colId xmlns:a16="http://schemas.microsoft.com/office/drawing/2014/main" val="1742206174"/>
                        </a:ext>
                      </a:extLst>
                    </a:gridCol>
                  </a:tblGrid>
                  <a:tr h="479870">
                    <a:tc rowSpan="3">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pt-PT">
                            <a:solidFill>
                              <a:schemeClr val="tx1"/>
                            </a:solidFill>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ysDot"/>
                          <a:round/>
                          <a:headEnd type="none" w="med" len="med"/>
                          <a:tailEnd type="none" w="med" len="med"/>
                        </a:lnR>
                        <a:lnT w="12700"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endParaRPr lang="pt-PT"/>
                        </a:p>
                      </a:txBody>
                      <a:tcPr>
                        <a:lnL w="12700" cap="flat" cmpd="sng" algn="ctr">
                          <a:solidFill>
                            <a:sysClr val="windowText" lastClr="000000"/>
                          </a:solidFill>
                          <a:prstDash val="sysDot"/>
                          <a:round/>
                          <a:headEnd type="none" w="med" len="med"/>
                          <a:tailEnd type="none" w="med" len="med"/>
                        </a:lnL>
                        <a:lnR w="12700" cap="flat" cmpd="sng" algn="ctr">
                          <a:solidFill>
                            <a:sysClr val="windowText" lastClr="000000"/>
                          </a:solidFill>
                          <a:prstDash val="sysDot"/>
                          <a:round/>
                          <a:headEnd type="none" w="med" len="med"/>
                          <a:tailEnd type="none" w="med" len="med"/>
                        </a:lnR>
                        <a:lnT w="12700"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blipFill>
                          <a:blip r:embed="rId2"/>
                          <a:stretch>
                            <a:fillRect l="-55446" t="-2632" r="-190099" b="-181579"/>
                          </a:stretch>
                        </a:blipFill>
                      </a:tcPr>
                    </a:tc>
                    <a:tc>
                      <a:txBody>
                        <a:bodyPr/>
                        <a:lstStyle/>
                        <a:p>
                          <a:endParaRPr lang="pt-PT"/>
                        </a:p>
                      </a:txBody>
                      <a:tcPr>
                        <a:lnL w="12700" cap="flat" cmpd="sng" algn="ctr">
                          <a:solidFill>
                            <a:sysClr val="windowText" lastClr="000000"/>
                          </a:solidFill>
                          <a:prstDash val="sysDot"/>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blipFill>
                          <a:blip r:embed="rId2"/>
                          <a:stretch>
                            <a:fillRect l="-82199" t="-2632" r="-524" b="-181579"/>
                          </a:stretch>
                        </a:blipFill>
                      </a:tcPr>
                    </a:tc>
                    <a:extLst>
                      <a:ext uri="{0D108BD9-81ED-4DB2-BD59-A6C34878D82A}">
                        <a16:rowId xmlns:a16="http://schemas.microsoft.com/office/drawing/2014/main" val="3902480887"/>
                      </a:ext>
                    </a:extLst>
                  </a:tr>
                  <a:tr h="369870">
                    <a:tc vMerge="1">
                      <a:txBody>
                        <a:bodyPr/>
                        <a:lstStyle/>
                        <a:p>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pt-PT">
                              <a:solidFill>
                                <a:schemeClr val="tx1"/>
                              </a:solidFill>
                            </a:rPr>
                            <a:t>…</a:t>
                          </a:r>
                        </a:p>
                      </a:txBody>
                      <a:tcPr>
                        <a:lnL w="12700" cap="flat" cmpd="sng" algn="ctr">
                          <a:solidFill>
                            <a:sysClr val="windowText" lastClr="000000"/>
                          </a:solidFill>
                          <a:prstDash val="sysDot"/>
                          <a:round/>
                          <a:headEnd type="none" w="med" len="med"/>
                          <a:tailEnd type="none" w="med" len="med"/>
                        </a:lnL>
                        <a:lnR w="12700" cap="flat" cmpd="sng" algn="ctr">
                          <a:solidFill>
                            <a:sysClr val="windowText" lastClr="000000"/>
                          </a:solidFill>
                          <a:prstDash val="sysDot"/>
                          <a:round/>
                          <a:headEnd type="none" w="med" len="med"/>
                          <a:tailEnd type="none" w="med" len="med"/>
                        </a:lnR>
                        <a:lnT w="12700"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pt-PT">
                              <a:solidFill>
                                <a:schemeClr val="tx1"/>
                              </a:solidFill>
                            </a:rPr>
                            <a:t>…</a:t>
                          </a:r>
                        </a:p>
                      </a:txBody>
                      <a:tcPr>
                        <a:lnL w="12700" cap="flat" cmpd="sng" algn="ctr">
                          <a:solidFill>
                            <a:sysClr val="windowText" lastClr="000000"/>
                          </a:solidFill>
                          <a:prstDash val="sysDot"/>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4118121294"/>
                      </a:ext>
                    </a:extLst>
                  </a:tr>
                  <a:tr h="479870">
                    <a:tc vMerge="1">
                      <a:txBody>
                        <a:bodyPr/>
                        <a:lstStyle/>
                        <a:p>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pt-PT"/>
                        </a:p>
                      </a:txBody>
                      <a:tcPr>
                        <a:lnL w="12700" cap="flat" cmpd="sng" algn="ctr">
                          <a:solidFill>
                            <a:sysClr val="windowText" lastClr="000000"/>
                          </a:solidFill>
                          <a:prstDash val="sysDot"/>
                          <a:round/>
                          <a:headEnd type="none" w="med" len="med"/>
                          <a:tailEnd type="none" w="med" len="med"/>
                        </a:lnL>
                        <a:lnR w="12700" cap="flat" cmpd="sng" algn="ctr">
                          <a:solidFill>
                            <a:sysClr val="windowText" lastClr="000000"/>
                          </a:solidFill>
                          <a:prstDash val="sysDot"/>
                          <a:round/>
                          <a:headEnd type="none" w="med" len="med"/>
                          <a:tailEnd type="none" w="med" len="med"/>
                        </a:lnR>
                        <a:lnT w="12700"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55446" t="-181579" r="-190099" b="-2632"/>
                          </a:stretch>
                        </a:blipFill>
                      </a:tcPr>
                    </a:tc>
                    <a:tc>
                      <a:txBody>
                        <a:bodyPr/>
                        <a:lstStyle/>
                        <a:p>
                          <a:endParaRPr lang="pt-PT"/>
                        </a:p>
                      </a:txBody>
                      <a:tcPr>
                        <a:lnL w="12700" cap="flat" cmpd="sng" algn="ctr">
                          <a:solidFill>
                            <a:sysClr val="windowText" lastClr="000000"/>
                          </a:solidFill>
                          <a:prstDash val="sysDot"/>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
                          <a:stretch>
                            <a:fillRect l="-82199" t="-181579" r="-524" b="-2632"/>
                          </a:stretch>
                        </a:blipFill>
                      </a:tcPr>
                    </a:tc>
                    <a:extLst>
                      <a:ext uri="{0D108BD9-81ED-4DB2-BD59-A6C34878D82A}">
                        <a16:rowId xmlns:a16="http://schemas.microsoft.com/office/drawing/2014/main" val="42644948"/>
                      </a:ext>
                    </a:extLst>
                  </a:tr>
                </a:tbl>
              </a:graphicData>
            </a:graphic>
          </p:graphicFrame>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BE187844-68F0-3530-FE29-20AEA8CF641C}"/>
                  </a:ext>
                </a:extLst>
              </p:cNvPr>
              <p:cNvSpPr txBox="1"/>
              <p:nvPr/>
            </p:nvSpPr>
            <p:spPr>
              <a:xfrm>
                <a:off x="4227568" y="4268636"/>
                <a:ext cx="835002" cy="462947"/>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pt-PT" sz="1600" i="1" smtClean="0">
                              <a:solidFill>
                                <a:prstClr val="black"/>
                              </a:solidFill>
                              <a:latin typeface="Cambria Math" panose="02040503050406030204" pitchFamily="18" charset="0"/>
                            </a:rPr>
                          </m:ctrlPr>
                        </m:sSubPr>
                        <m:e>
                          <m:acc>
                            <m:accPr>
                              <m:chr m:val="⃗"/>
                              <m:ctrlPr>
                                <a:rPr lang="pt-PT" sz="1600" i="1">
                                  <a:solidFill>
                                    <a:prstClr val="black"/>
                                  </a:solidFill>
                                  <a:latin typeface="Cambria Math" panose="02040503050406030204" pitchFamily="18" charset="0"/>
                                </a:rPr>
                              </m:ctrlPr>
                            </m:accPr>
                            <m:e>
                              <m:acc>
                                <m:accPr>
                                  <m:chr m:val="̂"/>
                                  <m:ctrlPr>
                                    <a:rPr lang="pt-PT" sz="1600" i="1">
                                      <a:solidFill>
                                        <a:prstClr val="black"/>
                                      </a:solidFill>
                                      <a:latin typeface="Cambria Math" panose="02040503050406030204" pitchFamily="18" charset="0"/>
                                    </a:rPr>
                                  </m:ctrlPr>
                                </m:accPr>
                                <m:e>
                                  <m:r>
                                    <m:rPr>
                                      <m:sty m:val="p"/>
                                    </m:rPr>
                                    <a:rPr lang="pt-PT" sz="1600">
                                      <a:solidFill>
                                        <a:prstClr val="black"/>
                                      </a:solidFill>
                                      <a:latin typeface="Cambria Math" panose="02040503050406030204" pitchFamily="18" charset="0"/>
                                    </a:rPr>
                                    <m:t>Ω</m:t>
                                  </m:r>
                                </m:e>
                              </m:acc>
                            </m:e>
                          </m:acc>
                        </m:e>
                        <m:sub>
                          <m:sSub>
                            <m:sSubPr>
                              <m:ctrlPr>
                                <a:rPr lang="pt-PT" sz="1600" i="1" smtClean="0">
                                  <a:solidFill>
                                    <a:prstClr val="black"/>
                                  </a:solidFill>
                                  <a:latin typeface="Cambria Math" panose="02040503050406030204" pitchFamily="18" charset="0"/>
                                </a:rPr>
                              </m:ctrlPr>
                            </m:sSubPr>
                            <m:e>
                              <m:r>
                                <a:rPr lang="pt-PT" sz="1600" i="1" smtClean="0">
                                  <a:solidFill>
                                    <a:prstClr val="black"/>
                                  </a:solidFill>
                                  <a:latin typeface="Cambria Math" panose="02040503050406030204" pitchFamily="18" charset="0"/>
                                </a:rPr>
                                <m:t>𝑁</m:t>
                              </m:r>
                            </m:e>
                            <m:sub>
                              <m:r>
                                <a:rPr lang="pt-PT" sz="1600" i="1" smtClean="0">
                                  <a:solidFill>
                                    <a:prstClr val="black"/>
                                  </a:solidFill>
                                  <a:latin typeface="Cambria Math" panose="02040503050406030204" pitchFamily="18" charset="0"/>
                                </a:rPr>
                                <m:t>𝑝</m:t>
                              </m:r>
                            </m:sub>
                          </m:sSub>
                        </m:sub>
                      </m:sSub>
                    </m:oMath>
                  </m:oMathPara>
                </a14:m>
                <a:endParaRPr lang="pt-PT" sz="1600">
                  <a:solidFill>
                    <a:prstClr val="black"/>
                  </a:solidFill>
                  <a:latin typeface="Calibri" panose="020F0502020204030204"/>
                </a:endParaRPr>
              </a:p>
            </p:txBody>
          </p:sp>
        </mc:Choice>
        <mc:Fallback xmlns="">
          <p:sp>
            <p:nvSpPr>
              <p:cNvPr id="6" name="CaixaDeTexto 5">
                <a:extLst>
                  <a:ext uri="{FF2B5EF4-FFF2-40B4-BE49-F238E27FC236}">
                    <a16:creationId xmlns:a16="http://schemas.microsoft.com/office/drawing/2014/main" id="{BE187844-68F0-3530-FE29-20AEA8CF641C}"/>
                  </a:ext>
                </a:extLst>
              </p:cNvPr>
              <p:cNvSpPr txBox="1">
                <a:spLocks noRot="1" noChangeAspect="1" noMove="1" noResize="1" noEditPoints="1" noAdjustHandles="1" noChangeArrowheads="1" noChangeShapeType="1" noTextEdit="1"/>
              </p:cNvSpPr>
              <p:nvPr/>
            </p:nvSpPr>
            <p:spPr>
              <a:xfrm>
                <a:off x="4227568" y="4268636"/>
                <a:ext cx="835002" cy="46294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ela 6">
                <a:extLst>
                  <a:ext uri="{FF2B5EF4-FFF2-40B4-BE49-F238E27FC236}">
                    <a16:creationId xmlns:a16="http://schemas.microsoft.com/office/drawing/2014/main" id="{87C55294-C61C-2869-3B5E-7E9485020D0A}"/>
                  </a:ext>
                </a:extLst>
              </p:cNvPr>
              <p:cNvGraphicFramePr>
                <a:graphicFrameLocks noGrp="1"/>
              </p:cNvGraphicFramePr>
              <p:nvPr>
                <p:extLst>
                  <p:ext uri="{D42A27DB-BD31-4B8C-83A1-F6EECF244321}">
                    <p14:modId xmlns:p14="http://schemas.microsoft.com/office/powerpoint/2010/main" val="3704142551"/>
                  </p:ext>
                </p:extLst>
              </p:nvPr>
            </p:nvGraphicFramePr>
            <p:xfrm>
              <a:off x="4218065" y="2110209"/>
              <a:ext cx="4392535" cy="1692530"/>
            </p:xfrm>
            <a:graphic>
              <a:graphicData uri="http://schemas.openxmlformats.org/drawingml/2006/table">
                <a:tbl>
                  <a:tblPr firstRow="1" bandRow="1"/>
                  <a:tblGrid>
                    <a:gridCol w="696959">
                      <a:extLst>
                        <a:ext uri="{9D8B030D-6E8A-4147-A177-3AD203B41FA5}">
                          <a16:colId xmlns:a16="http://schemas.microsoft.com/office/drawing/2014/main" val="1938495387"/>
                        </a:ext>
                      </a:extLst>
                    </a:gridCol>
                    <a:gridCol w="1264223">
                      <a:extLst>
                        <a:ext uri="{9D8B030D-6E8A-4147-A177-3AD203B41FA5}">
                          <a16:colId xmlns:a16="http://schemas.microsoft.com/office/drawing/2014/main" val="125931558"/>
                        </a:ext>
                      </a:extLst>
                    </a:gridCol>
                    <a:gridCol w="2431353">
                      <a:extLst>
                        <a:ext uri="{9D8B030D-6E8A-4147-A177-3AD203B41FA5}">
                          <a16:colId xmlns:a16="http://schemas.microsoft.com/office/drawing/2014/main" val="1742206174"/>
                        </a:ext>
                      </a:extLst>
                    </a:gridCol>
                  </a:tblGrid>
                  <a:tr h="370840">
                    <a:tc rowSpan="3">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endParaRPr lang="pt-PT">
                            <a:solidFill>
                              <a:schemeClr val="tx1"/>
                            </a:solidFill>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ysDot"/>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14:m>
                            <m:oMathPara xmlns:m="http://schemas.openxmlformats.org/officeDocument/2006/math">
                              <m:oMathParaPr>
                                <m:jc m:val="centerGroup"/>
                              </m:oMathParaPr>
                              <m:oMath xmlns:m="http://schemas.openxmlformats.org/officeDocument/2006/math">
                                <m:sSub>
                                  <m:sSubPr>
                                    <m:ctrlPr>
                                      <a:rPr lang="pt-PT" sz="1600" i="1" smtClean="0">
                                        <a:solidFill>
                                          <a:schemeClr val="tx1"/>
                                        </a:solidFill>
                                        <a:latin typeface="Cambria Math" panose="02040503050406030204" pitchFamily="18" charset="0"/>
                                        <a:ea typeface="Cambria Math" panose="02040503050406030204" pitchFamily="18" charset="0"/>
                                      </a:rPr>
                                    </m:ctrlPr>
                                  </m:sSubPr>
                                  <m:e>
                                    <m:acc>
                                      <m:accPr>
                                        <m:chr m:val="̂"/>
                                        <m:ctrlPr>
                                          <a:rPr lang="pt-PT" sz="1600" i="1" smtClean="0">
                                            <a:solidFill>
                                              <a:schemeClr val="tx1"/>
                                            </a:solidFill>
                                            <a:latin typeface="Cambria Math" panose="02040503050406030204" pitchFamily="18" charset="0"/>
                                          </a:rPr>
                                        </m:ctrlPr>
                                      </m:accPr>
                                      <m:e>
                                        <m:r>
                                          <m:rPr>
                                            <m:sty m:val="p"/>
                                          </m:rPr>
                                          <a:rPr lang="pt-PT" sz="1600" b="0" i="0" smtClean="0">
                                            <a:solidFill>
                                              <a:schemeClr val="tx1"/>
                                            </a:solidFill>
                                            <a:latin typeface="Cambria Math" panose="02040503050406030204" pitchFamily="18" charset="0"/>
                                          </a:rPr>
                                          <m:t>Λ</m:t>
                                        </m:r>
                                      </m:e>
                                    </m:acc>
                                  </m:e>
                                  <m:sub>
                                    <m:r>
                                      <a:rPr lang="pt-PT" sz="1600" b="0" i="1" smtClean="0">
                                        <a:solidFill>
                                          <a:schemeClr val="tx1"/>
                                        </a:solidFill>
                                        <a:latin typeface="Cambria Math" panose="02040503050406030204" pitchFamily="18" charset="0"/>
                                      </a:rPr>
                                      <m:t>𝑖</m:t>
                                    </m:r>
                                    <m:r>
                                      <a:rPr lang="pt-PT" sz="1600" b="0" i="1" smtClean="0">
                                        <a:solidFill>
                                          <a:schemeClr val="tx1"/>
                                        </a:solidFill>
                                        <a:latin typeface="Cambria Math" panose="02040503050406030204" pitchFamily="18" charset="0"/>
                                      </a:rPr>
                                      <m:t>,1,1</m:t>
                                    </m:r>
                                  </m:sub>
                                </m:sSub>
                              </m:oMath>
                            </m:oMathPara>
                          </a14:m>
                          <a:endParaRPr lang="pt-PT" sz="1600">
                            <a:solidFill>
                              <a:schemeClr val="tx1"/>
                            </a:solidFill>
                          </a:endParaRPr>
                        </a:p>
                      </a:txBody>
                      <a:tcPr>
                        <a:lnL w="12700" cap="flat" cmpd="sng" algn="ctr">
                          <a:solidFill>
                            <a:sysClr val="windowText" lastClr="000000"/>
                          </a:solidFill>
                          <a:prstDash val="sysDot"/>
                          <a:round/>
                          <a:headEnd type="none" w="med" len="med"/>
                          <a:tailEnd type="none" w="med" len="med"/>
                        </a:lnL>
                        <a:lnR w="12700" cap="flat" cmpd="sng" algn="ctr">
                          <a:solidFill>
                            <a:sysClr val="windowText" lastClr="000000"/>
                          </a:solidFill>
                          <a:prstDash val="sysDot"/>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14:m>
                            <m:oMathPara xmlns:m="http://schemas.openxmlformats.org/officeDocument/2006/math">
                              <m:oMathParaPr>
                                <m:jc m:val="centerGroup"/>
                              </m:oMathParaPr>
                              <m:oMath xmlns:m="http://schemas.openxmlformats.org/officeDocument/2006/math">
                                <m:sSubSup>
                                  <m:sSubSupPr>
                                    <m:ctrlPr>
                                      <a:rPr lang="pt-PT" sz="1600" i="1" smtClean="0">
                                        <a:solidFill>
                                          <a:schemeClr val="tx1"/>
                                        </a:solidFill>
                                        <a:latin typeface="Cambria Math" panose="02040503050406030204" pitchFamily="18" charset="0"/>
                                      </a:rPr>
                                    </m:ctrlPr>
                                  </m:sSubSupPr>
                                  <m:e>
                                    <m:r>
                                      <a:rPr lang="pt-PT" sz="1600" b="0" i="1">
                                        <a:solidFill>
                                          <a:schemeClr val="tx1"/>
                                        </a:solidFill>
                                        <a:latin typeface="Cambria Math" panose="02040503050406030204" pitchFamily="18" charset="0"/>
                                      </a:rPr>
                                      <m:t>𝑝</m:t>
                                    </m:r>
                                  </m:e>
                                  <m:sub>
                                    <m:r>
                                      <a:rPr lang="pt-PT" sz="1600" b="0" i="1" smtClean="0">
                                        <a:solidFill>
                                          <a:schemeClr val="tx1"/>
                                        </a:solidFill>
                                        <a:latin typeface="Cambria Math" panose="02040503050406030204" pitchFamily="18" charset="0"/>
                                      </a:rPr>
                                      <m:t>𝑖</m:t>
                                    </m:r>
                                    <m:r>
                                      <a:rPr lang="pt-PT" sz="1600" b="0" i="1" smtClean="0">
                                        <a:solidFill>
                                          <a:schemeClr val="tx1"/>
                                        </a:solidFill>
                                        <a:latin typeface="Cambria Math" panose="02040503050406030204" pitchFamily="18" charset="0"/>
                                      </a:rPr>
                                      <m:t>,1,1 </m:t>
                                    </m:r>
                                  </m:sub>
                                  <m:sup>
                                    <m:d>
                                      <m:dPr>
                                        <m:ctrlPr>
                                          <a:rPr lang="pt-PT" sz="1600" i="1">
                                            <a:solidFill>
                                              <a:schemeClr val="tx1"/>
                                            </a:solidFill>
                                            <a:latin typeface="Cambria Math" panose="02040503050406030204" pitchFamily="18" charset="0"/>
                                          </a:rPr>
                                        </m:ctrlPr>
                                      </m:dPr>
                                      <m:e>
                                        <m:r>
                                          <m:rPr>
                                            <m:sty m:val="p"/>
                                          </m:rPr>
                                          <a:rPr lang="pt-PT" sz="1600" b="0" i="0" smtClean="0">
                                            <a:solidFill>
                                              <a:schemeClr val="tx1"/>
                                            </a:solidFill>
                                            <a:latin typeface="Cambria Math" panose="02040503050406030204" pitchFamily="18" charset="0"/>
                                          </a:rPr>
                                          <m:t>model</m:t>
                                        </m:r>
                                      </m:e>
                                    </m:d>
                                  </m:sup>
                                </m:sSubSup>
                                <m:d>
                                  <m:dPr>
                                    <m:ctrlPr>
                                      <a:rPr lang="pt-PT" sz="1600" i="1" smtClean="0">
                                        <a:solidFill>
                                          <a:schemeClr val="tx1"/>
                                        </a:solidFill>
                                        <a:latin typeface="Cambria Math" panose="02040503050406030204" pitchFamily="18" charset="0"/>
                                      </a:rPr>
                                    </m:ctrlPr>
                                  </m:dPr>
                                  <m:e>
                                    <m:r>
                                      <a:rPr lang="pt-PT" sz="1600" b="1" i="1" smtClean="0">
                                        <a:solidFill>
                                          <a:schemeClr val="tx1"/>
                                        </a:solidFill>
                                        <a:latin typeface="Cambria Math" panose="02040503050406030204" pitchFamily="18" charset="0"/>
                                      </a:rPr>
                                      <m:t> </m:t>
                                    </m:r>
                                    <m:sSub>
                                      <m:sSubPr>
                                        <m:ctrlPr>
                                          <a:rPr lang="pt-PT" sz="1600" i="1" smtClean="0">
                                            <a:solidFill>
                                              <a:schemeClr val="tx1"/>
                                            </a:solidFill>
                                            <a:latin typeface="Cambria Math" panose="02040503050406030204" pitchFamily="18" charset="0"/>
                                          </a:rPr>
                                        </m:ctrlPr>
                                      </m:sSubPr>
                                      <m:e>
                                        <m:acc>
                                          <m:accPr>
                                            <m:chr m:val="⃗"/>
                                            <m:ctrlPr>
                                              <a:rPr lang="pt-PT" sz="1600" i="1" smtClean="0">
                                                <a:solidFill>
                                                  <a:schemeClr val="tx1"/>
                                                </a:solidFill>
                                                <a:latin typeface="Cambria Math" panose="02040503050406030204" pitchFamily="18" charset="0"/>
                                              </a:rPr>
                                            </m:ctrlPr>
                                          </m:accPr>
                                          <m:e>
                                            <m:acc>
                                              <m:accPr>
                                                <m:chr m:val="̂"/>
                                                <m:ctrlPr>
                                                  <a:rPr lang="pt-PT" sz="1600" i="1" smtClean="0">
                                                    <a:solidFill>
                                                      <a:schemeClr val="tx1"/>
                                                    </a:solidFill>
                                                    <a:latin typeface="Cambria Math" panose="02040503050406030204" pitchFamily="18" charset="0"/>
                                                  </a:rPr>
                                                </m:ctrlPr>
                                              </m:accPr>
                                              <m:e>
                                                <m:r>
                                                  <m:rPr>
                                                    <m:sty m:val="p"/>
                                                  </m:rPr>
                                                  <a:rPr lang="pt-PT" sz="1600" b="0" i="0" smtClean="0">
                                                    <a:solidFill>
                                                      <a:schemeClr val="tx1"/>
                                                    </a:solidFill>
                                                    <a:latin typeface="Cambria Math" panose="02040503050406030204" pitchFamily="18" charset="0"/>
                                                  </a:rPr>
                                                  <m:t>Ω</m:t>
                                                </m:r>
                                              </m:e>
                                            </m:acc>
                                          </m:e>
                                        </m:acc>
                                      </m:e>
                                      <m:sub>
                                        <m:r>
                                          <a:rPr lang="pt-PT" sz="1600" b="0" i="1" smtClean="0">
                                            <a:solidFill>
                                              <a:schemeClr val="tx1"/>
                                            </a:solidFill>
                                            <a:latin typeface="Cambria Math" panose="02040503050406030204" pitchFamily="18" charset="0"/>
                                          </a:rPr>
                                          <m:t>1</m:t>
                                        </m:r>
                                      </m:sub>
                                    </m:sSub>
                                    <m:r>
                                      <a:rPr lang="pt-PT" sz="1600" b="0" i="1">
                                        <a:solidFill>
                                          <a:schemeClr val="tx1"/>
                                        </a:solidFill>
                                        <a:latin typeface="Cambria Math" panose="02040503050406030204" pitchFamily="18" charset="0"/>
                                      </a:rPr>
                                      <m:t>,</m:t>
                                    </m:r>
                                    <m:sSub>
                                      <m:sSubPr>
                                        <m:ctrlPr>
                                          <a:rPr lang="pt-PT" sz="1600" i="1" smtClean="0">
                                            <a:solidFill>
                                              <a:schemeClr val="tx1"/>
                                            </a:solidFill>
                                            <a:latin typeface="Cambria Math" panose="02040503050406030204" pitchFamily="18" charset="0"/>
                                            <a:ea typeface="Cambria Math" panose="02040503050406030204" pitchFamily="18" charset="0"/>
                                          </a:rPr>
                                        </m:ctrlPr>
                                      </m:sSubPr>
                                      <m:e>
                                        <m:acc>
                                          <m:accPr>
                                            <m:chr m:val="̂"/>
                                            <m:ctrlPr>
                                              <a:rPr lang="pt-PT" sz="1600" i="1" smtClean="0">
                                                <a:solidFill>
                                                  <a:schemeClr val="tx1"/>
                                                </a:solidFill>
                                                <a:latin typeface="Cambria Math" panose="02040503050406030204" pitchFamily="18" charset="0"/>
                                              </a:rPr>
                                            </m:ctrlPr>
                                          </m:accPr>
                                          <m:e>
                                            <m:r>
                                              <m:rPr>
                                                <m:sty m:val="p"/>
                                              </m:rPr>
                                              <a:rPr lang="pt-PT" sz="1600" b="0" i="0" smtClean="0">
                                                <a:solidFill>
                                                  <a:schemeClr val="tx1"/>
                                                </a:solidFill>
                                                <a:latin typeface="Cambria Math" panose="02040503050406030204" pitchFamily="18" charset="0"/>
                                              </a:rPr>
                                              <m:t>Λ</m:t>
                                            </m:r>
                                          </m:e>
                                        </m:acc>
                                      </m:e>
                                      <m:sub>
                                        <m:r>
                                          <a:rPr lang="pt-PT" sz="1600" b="0" i="1" smtClean="0">
                                            <a:solidFill>
                                              <a:schemeClr val="tx1"/>
                                            </a:solidFill>
                                            <a:latin typeface="Cambria Math" panose="02040503050406030204" pitchFamily="18" charset="0"/>
                                          </a:rPr>
                                          <m:t>𝑖</m:t>
                                        </m:r>
                                        <m:r>
                                          <a:rPr lang="pt-PT" sz="1600" b="0" i="1" smtClean="0">
                                            <a:solidFill>
                                              <a:schemeClr val="tx1"/>
                                            </a:solidFill>
                                            <a:latin typeface="Cambria Math" panose="02040503050406030204" pitchFamily="18" charset="0"/>
                                          </a:rPr>
                                          <m:t>,1,1</m:t>
                                        </m:r>
                                      </m:sub>
                                    </m:sSub>
                                  </m:e>
                                </m:d>
                              </m:oMath>
                            </m:oMathPara>
                          </a14:m>
                          <a:endParaRPr lang="pt-PT" sz="1600">
                            <a:solidFill>
                              <a:schemeClr val="tx1"/>
                            </a:solidFill>
                          </a:endParaRPr>
                        </a:p>
                      </a:txBody>
                      <a:tcPr>
                        <a:lnL w="12700" cap="flat" cmpd="sng" algn="ctr">
                          <a:solidFill>
                            <a:sysClr val="windowText" lastClr="000000"/>
                          </a:solidFill>
                          <a:prstDash val="sysDot"/>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902480887"/>
                      </a:ext>
                    </a:extLst>
                  </a:tr>
                  <a:tr h="370840">
                    <a:tc vMerge="1">
                      <a:txBody>
                        <a:bodyPr/>
                        <a:lstStyle/>
                        <a:p>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pt-PT">
                              <a:solidFill>
                                <a:schemeClr val="tx1"/>
                              </a:solidFill>
                            </a:rPr>
                            <a:t>…</a:t>
                          </a:r>
                        </a:p>
                      </a:txBody>
                      <a:tcPr>
                        <a:lnL w="12700" cap="flat" cmpd="sng" algn="ctr">
                          <a:solidFill>
                            <a:sysClr val="windowText" lastClr="000000"/>
                          </a:solidFill>
                          <a:prstDash val="sysDot"/>
                          <a:round/>
                          <a:headEnd type="none" w="med" len="med"/>
                          <a:tailEnd type="none" w="med" len="med"/>
                        </a:lnL>
                        <a:lnR w="12700" cap="flat" cmpd="sng" algn="ctr">
                          <a:solidFill>
                            <a:sysClr val="windowText" lastClr="000000"/>
                          </a:solidFill>
                          <a:prstDash val="sysDot"/>
                          <a:round/>
                          <a:headEnd type="none" w="med" len="med"/>
                          <a:tailEnd type="none" w="med" len="med"/>
                        </a:lnR>
                        <a:lnT w="12700"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pt-PT">
                              <a:solidFill>
                                <a:schemeClr val="tx1"/>
                              </a:solidFill>
                            </a:rPr>
                            <a:t>…</a:t>
                          </a:r>
                        </a:p>
                      </a:txBody>
                      <a:tcPr>
                        <a:lnL w="12700" cap="flat" cmpd="sng" algn="ctr">
                          <a:solidFill>
                            <a:sysClr val="windowText" lastClr="000000"/>
                          </a:solidFill>
                          <a:prstDash val="sysDot"/>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4118121294"/>
                      </a:ext>
                    </a:extLst>
                  </a:tr>
                  <a:tr h="370840">
                    <a:tc vMerge="1">
                      <a:txBody>
                        <a:bodyPr/>
                        <a:lstStyle/>
                        <a:p>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14:m>
                            <m:oMathPara xmlns:m="http://schemas.openxmlformats.org/officeDocument/2006/math">
                              <m:oMathParaPr>
                                <m:jc m:val="centerGroup"/>
                              </m:oMathParaPr>
                              <m:oMath xmlns:m="http://schemas.openxmlformats.org/officeDocument/2006/math">
                                <m:sSub>
                                  <m:sSubPr>
                                    <m:ctrlPr>
                                      <a:rPr lang="pt-PT" sz="1600" i="1" smtClean="0">
                                        <a:solidFill>
                                          <a:schemeClr val="tx1"/>
                                        </a:solidFill>
                                        <a:latin typeface="Cambria Math" panose="02040503050406030204" pitchFamily="18" charset="0"/>
                                        <a:ea typeface="Cambria Math" panose="02040503050406030204" pitchFamily="18" charset="0"/>
                                      </a:rPr>
                                    </m:ctrlPr>
                                  </m:sSubPr>
                                  <m:e>
                                    <m:acc>
                                      <m:accPr>
                                        <m:chr m:val="̂"/>
                                        <m:ctrlPr>
                                          <a:rPr lang="pt-PT" sz="1600" i="1" smtClean="0">
                                            <a:solidFill>
                                              <a:schemeClr val="tx1"/>
                                            </a:solidFill>
                                            <a:latin typeface="Cambria Math" panose="02040503050406030204" pitchFamily="18" charset="0"/>
                                          </a:rPr>
                                        </m:ctrlPr>
                                      </m:accPr>
                                      <m:e>
                                        <m:r>
                                          <m:rPr>
                                            <m:sty m:val="p"/>
                                          </m:rPr>
                                          <a:rPr lang="pt-PT" sz="1600" b="0" i="0" smtClean="0">
                                            <a:solidFill>
                                              <a:schemeClr val="tx1"/>
                                            </a:solidFill>
                                            <a:latin typeface="Cambria Math" panose="02040503050406030204" pitchFamily="18" charset="0"/>
                                          </a:rPr>
                                          <m:t>Λ</m:t>
                                        </m:r>
                                      </m:e>
                                    </m:acc>
                                  </m:e>
                                  <m:sub>
                                    <m:r>
                                      <a:rPr lang="pt-PT" sz="1600" b="0" i="1" smtClean="0">
                                        <a:solidFill>
                                          <a:schemeClr val="tx1"/>
                                        </a:solidFill>
                                        <a:latin typeface="Cambria Math" panose="02040503050406030204" pitchFamily="18" charset="0"/>
                                      </a:rPr>
                                      <m:t>𝑖</m:t>
                                    </m:r>
                                    <m:r>
                                      <a:rPr lang="pt-PT" sz="1600" b="0" i="1" smtClean="0">
                                        <a:solidFill>
                                          <a:schemeClr val="tx1"/>
                                        </a:solidFill>
                                        <a:latin typeface="Cambria Math" panose="02040503050406030204" pitchFamily="18" charset="0"/>
                                      </a:rPr>
                                      <m:t>,</m:t>
                                    </m:r>
                                    <m:sSub>
                                      <m:sSubPr>
                                        <m:ctrlPr>
                                          <a:rPr lang="pt-PT" sz="1600" b="0" i="1" smtClean="0">
                                            <a:solidFill>
                                              <a:schemeClr val="tx1"/>
                                            </a:solidFill>
                                            <a:latin typeface="Cambria Math" panose="02040503050406030204" pitchFamily="18" charset="0"/>
                                          </a:rPr>
                                        </m:ctrlPr>
                                      </m:sSubPr>
                                      <m:e>
                                        <m:r>
                                          <a:rPr lang="pt-PT" sz="1600" b="0" i="1" smtClean="0">
                                            <a:solidFill>
                                              <a:schemeClr val="tx1"/>
                                            </a:solidFill>
                                            <a:latin typeface="Cambria Math" panose="02040503050406030204" pitchFamily="18" charset="0"/>
                                          </a:rPr>
                                          <m:t>𝑁</m:t>
                                        </m:r>
                                      </m:e>
                                      <m:sub>
                                        <m:r>
                                          <a:rPr lang="pt-PT" sz="1600" b="0" i="1" smtClean="0">
                                            <a:solidFill>
                                              <a:schemeClr val="tx1"/>
                                            </a:solidFill>
                                            <a:latin typeface="Cambria Math" panose="02040503050406030204" pitchFamily="18" charset="0"/>
                                          </a:rPr>
                                          <m:t>𝑜𝑝</m:t>
                                        </m:r>
                                      </m:sub>
                                    </m:sSub>
                                    <m:r>
                                      <a:rPr lang="pt-PT" sz="1600" b="0" i="1" smtClean="0">
                                        <a:solidFill>
                                          <a:schemeClr val="tx1"/>
                                        </a:solidFill>
                                        <a:latin typeface="Cambria Math" panose="02040503050406030204" pitchFamily="18" charset="0"/>
                                      </a:rPr>
                                      <m:t>,1</m:t>
                                    </m:r>
                                  </m:sub>
                                </m:sSub>
                              </m:oMath>
                            </m:oMathPara>
                          </a14:m>
                          <a:endParaRPr lang="pt-PT">
                            <a:solidFill>
                              <a:schemeClr val="tx1"/>
                            </a:solidFill>
                          </a:endParaRPr>
                        </a:p>
                      </a:txBody>
                      <a:tcPr>
                        <a:lnL w="12700" cap="flat" cmpd="sng" algn="ctr">
                          <a:solidFill>
                            <a:sysClr val="windowText" lastClr="000000"/>
                          </a:solidFill>
                          <a:prstDash val="sysDot"/>
                          <a:round/>
                          <a:headEnd type="none" w="med" len="med"/>
                          <a:tailEnd type="none" w="med" len="med"/>
                        </a:lnL>
                        <a:lnR w="12700" cap="flat" cmpd="sng" algn="ctr">
                          <a:solidFill>
                            <a:sysClr val="windowText" lastClr="000000"/>
                          </a:solidFill>
                          <a:prstDash val="sysDot"/>
                          <a:round/>
                          <a:headEnd type="none" w="med" len="med"/>
                          <a:tailEnd type="none" w="med" len="med"/>
                        </a:lnR>
                        <a:lnT w="12700"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14:m>
                            <m:oMathPara xmlns:m="http://schemas.openxmlformats.org/officeDocument/2006/math">
                              <m:oMathParaPr>
                                <m:jc m:val="centerGroup"/>
                              </m:oMathParaPr>
                              <m:oMath xmlns:m="http://schemas.openxmlformats.org/officeDocument/2006/math">
                                <m:sSubSup>
                                  <m:sSubSupPr>
                                    <m:ctrlPr>
                                      <a:rPr lang="pt-PT" sz="1600" i="1" smtClean="0">
                                        <a:solidFill>
                                          <a:schemeClr val="tx1"/>
                                        </a:solidFill>
                                        <a:latin typeface="Cambria Math" panose="02040503050406030204" pitchFamily="18" charset="0"/>
                                      </a:rPr>
                                    </m:ctrlPr>
                                  </m:sSubSupPr>
                                  <m:e>
                                    <m:r>
                                      <a:rPr lang="pt-PT" sz="1600" b="0" i="1">
                                        <a:solidFill>
                                          <a:schemeClr val="tx1"/>
                                        </a:solidFill>
                                        <a:latin typeface="Cambria Math" panose="02040503050406030204" pitchFamily="18" charset="0"/>
                                      </a:rPr>
                                      <m:t>𝑝</m:t>
                                    </m:r>
                                  </m:e>
                                  <m:sub>
                                    <m:r>
                                      <a:rPr lang="pt-PT" sz="1600" b="0" i="1" smtClean="0">
                                        <a:solidFill>
                                          <a:schemeClr val="tx1"/>
                                        </a:solidFill>
                                        <a:latin typeface="Cambria Math" panose="02040503050406030204" pitchFamily="18" charset="0"/>
                                      </a:rPr>
                                      <m:t>𝑖</m:t>
                                    </m:r>
                                    <m:r>
                                      <a:rPr lang="pt-PT" sz="1600" b="0" i="1" smtClean="0">
                                        <a:solidFill>
                                          <a:schemeClr val="tx1"/>
                                        </a:solidFill>
                                        <a:latin typeface="Cambria Math" panose="02040503050406030204" pitchFamily="18" charset="0"/>
                                      </a:rPr>
                                      <m:t>,</m:t>
                                    </m:r>
                                    <m:sSub>
                                      <m:sSubPr>
                                        <m:ctrlPr>
                                          <a:rPr lang="pt-PT" sz="1600" b="0" i="1" smtClean="0">
                                            <a:solidFill>
                                              <a:schemeClr val="tx1"/>
                                            </a:solidFill>
                                            <a:latin typeface="Cambria Math" panose="02040503050406030204" pitchFamily="18" charset="0"/>
                                          </a:rPr>
                                        </m:ctrlPr>
                                      </m:sSubPr>
                                      <m:e>
                                        <m:r>
                                          <a:rPr lang="pt-PT" sz="1600" b="0" i="1" smtClean="0">
                                            <a:solidFill>
                                              <a:schemeClr val="tx1"/>
                                            </a:solidFill>
                                            <a:latin typeface="Cambria Math" panose="02040503050406030204" pitchFamily="18" charset="0"/>
                                          </a:rPr>
                                          <m:t>𝑁</m:t>
                                        </m:r>
                                      </m:e>
                                      <m:sub>
                                        <m:r>
                                          <a:rPr lang="pt-PT" sz="1600" b="0" i="1" smtClean="0">
                                            <a:solidFill>
                                              <a:schemeClr val="tx1"/>
                                            </a:solidFill>
                                            <a:latin typeface="Cambria Math" panose="02040503050406030204" pitchFamily="18" charset="0"/>
                                          </a:rPr>
                                          <m:t>𝑜𝑝</m:t>
                                        </m:r>
                                      </m:sub>
                                    </m:sSub>
                                    <m:r>
                                      <a:rPr lang="pt-PT" sz="1600" b="0" i="1" smtClean="0">
                                        <a:solidFill>
                                          <a:schemeClr val="tx1"/>
                                        </a:solidFill>
                                        <a:latin typeface="Cambria Math" panose="02040503050406030204" pitchFamily="18" charset="0"/>
                                      </a:rPr>
                                      <m:t>,1</m:t>
                                    </m:r>
                                  </m:sub>
                                  <m:sup>
                                    <m:d>
                                      <m:dPr>
                                        <m:ctrlPr>
                                          <a:rPr lang="pt-PT" sz="1600" i="1">
                                            <a:solidFill>
                                              <a:schemeClr val="tx1"/>
                                            </a:solidFill>
                                            <a:latin typeface="Cambria Math" panose="02040503050406030204" pitchFamily="18" charset="0"/>
                                          </a:rPr>
                                        </m:ctrlPr>
                                      </m:dPr>
                                      <m:e>
                                        <m:r>
                                          <m:rPr>
                                            <m:sty m:val="p"/>
                                          </m:rPr>
                                          <a:rPr lang="pt-PT" sz="1600" b="0" i="0" smtClean="0">
                                            <a:solidFill>
                                              <a:schemeClr val="tx1"/>
                                            </a:solidFill>
                                            <a:latin typeface="Cambria Math" panose="02040503050406030204" pitchFamily="18" charset="0"/>
                                          </a:rPr>
                                          <m:t>model</m:t>
                                        </m:r>
                                      </m:e>
                                    </m:d>
                                  </m:sup>
                                </m:sSubSup>
                                <m:d>
                                  <m:dPr>
                                    <m:ctrlPr>
                                      <a:rPr lang="pt-PT" sz="1600" i="1" smtClean="0">
                                        <a:solidFill>
                                          <a:schemeClr val="tx1"/>
                                        </a:solidFill>
                                        <a:latin typeface="Cambria Math" panose="02040503050406030204" pitchFamily="18" charset="0"/>
                                      </a:rPr>
                                    </m:ctrlPr>
                                  </m:dPr>
                                  <m:e>
                                    <m:sSub>
                                      <m:sSubPr>
                                        <m:ctrlPr>
                                          <a:rPr lang="pt-PT" sz="1600" i="1" smtClean="0">
                                            <a:solidFill>
                                              <a:schemeClr val="tx1"/>
                                            </a:solidFill>
                                            <a:latin typeface="Cambria Math" panose="02040503050406030204" pitchFamily="18" charset="0"/>
                                          </a:rPr>
                                        </m:ctrlPr>
                                      </m:sSubPr>
                                      <m:e>
                                        <m:r>
                                          <a:rPr lang="pt-PT" sz="1600" b="0" i="1" smtClean="0">
                                            <a:solidFill>
                                              <a:schemeClr val="tx1"/>
                                            </a:solidFill>
                                            <a:latin typeface="Cambria Math" panose="02040503050406030204" pitchFamily="18" charset="0"/>
                                          </a:rPr>
                                          <m:t> </m:t>
                                        </m:r>
                                        <m:acc>
                                          <m:accPr>
                                            <m:chr m:val="⃗"/>
                                            <m:ctrlPr>
                                              <a:rPr lang="pt-PT" sz="1600" i="1" smtClean="0">
                                                <a:latin typeface="Cambria Math" panose="02040503050406030204" pitchFamily="18" charset="0"/>
                                              </a:rPr>
                                            </m:ctrlPr>
                                          </m:accPr>
                                          <m:e>
                                            <m:acc>
                                              <m:accPr>
                                                <m:chr m:val="̂"/>
                                                <m:ctrlPr>
                                                  <a:rPr lang="pt-PT" sz="1600" i="1" smtClean="0">
                                                    <a:latin typeface="Cambria Math" panose="02040503050406030204" pitchFamily="18" charset="0"/>
                                                  </a:rPr>
                                                </m:ctrlPr>
                                              </m:accPr>
                                              <m:e>
                                                <m:r>
                                                  <m:rPr>
                                                    <m:sty m:val="p"/>
                                                  </m:rPr>
                                                  <a:rPr lang="pt-PT" sz="1600" b="0" i="0" smtClean="0">
                                                    <a:latin typeface="Cambria Math" panose="02040503050406030204" pitchFamily="18" charset="0"/>
                                                  </a:rPr>
                                                  <m:t>Ω</m:t>
                                                </m:r>
                                              </m:e>
                                            </m:acc>
                                          </m:e>
                                        </m:acc>
                                      </m:e>
                                      <m:sub>
                                        <m:r>
                                          <a:rPr lang="pt-PT" sz="1600" b="0" i="1" smtClean="0">
                                            <a:solidFill>
                                              <a:schemeClr val="tx1"/>
                                            </a:solidFill>
                                            <a:latin typeface="Cambria Math" panose="02040503050406030204" pitchFamily="18" charset="0"/>
                                          </a:rPr>
                                          <m:t>1</m:t>
                                        </m:r>
                                      </m:sub>
                                    </m:sSub>
                                    <m:r>
                                      <a:rPr lang="pt-PT" sz="1600" b="0" i="1">
                                        <a:solidFill>
                                          <a:schemeClr val="tx1"/>
                                        </a:solidFill>
                                        <a:latin typeface="Cambria Math" panose="02040503050406030204" pitchFamily="18" charset="0"/>
                                      </a:rPr>
                                      <m:t>,</m:t>
                                    </m:r>
                                    <m:sSub>
                                      <m:sSubPr>
                                        <m:ctrlPr>
                                          <a:rPr lang="pt-PT" sz="1600" i="1" smtClean="0">
                                            <a:solidFill>
                                              <a:schemeClr val="tx1"/>
                                            </a:solidFill>
                                            <a:latin typeface="Cambria Math" panose="02040503050406030204" pitchFamily="18" charset="0"/>
                                            <a:ea typeface="Cambria Math" panose="02040503050406030204" pitchFamily="18" charset="0"/>
                                          </a:rPr>
                                        </m:ctrlPr>
                                      </m:sSubPr>
                                      <m:e>
                                        <m:acc>
                                          <m:accPr>
                                            <m:chr m:val="̂"/>
                                            <m:ctrlPr>
                                              <a:rPr lang="pt-PT" sz="1600" i="1" smtClean="0">
                                                <a:solidFill>
                                                  <a:schemeClr val="tx1"/>
                                                </a:solidFill>
                                                <a:latin typeface="Cambria Math" panose="02040503050406030204" pitchFamily="18" charset="0"/>
                                              </a:rPr>
                                            </m:ctrlPr>
                                          </m:accPr>
                                          <m:e>
                                            <m:r>
                                              <m:rPr>
                                                <m:sty m:val="p"/>
                                              </m:rPr>
                                              <a:rPr lang="pt-PT" sz="1600" b="0" i="0" smtClean="0">
                                                <a:solidFill>
                                                  <a:schemeClr val="tx1"/>
                                                </a:solidFill>
                                                <a:latin typeface="Cambria Math" panose="02040503050406030204" pitchFamily="18" charset="0"/>
                                              </a:rPr>
                                              <m:t>Λ</m:t>
                                            </m:r>
                                          </m:e>
                                        </m:acc>
                                      </m:e>
                                      <m:sub>
                                        <m:r>
                                          <a:rPr lang="pt-PT" sz="1600" b="0" i="1" smtClean="0">
                                            <a:solidFill>
                                              <a:schemeClr val="tx1"/>
                                            </a:solidFill>
                                            <a:latin typeface="Cambria Math" panose="02040503050406030204" pitchFamily="18" charset="0"/>
                                          </a:rPr>
                                          <m:t>𝑖</m:t>
                                        </m:r>
                                        <m:r>
                                          <a:rPr lang="pt-PT" sz="1600" b="0" i="1" smtClean="0">
                                            <a:solidFill>
                                              <a:schemeClr val="tx1"/>
                                            </a:solidFill>
                                            <a:latin typeface="Cambria Math" panose="02040503050406030204" pitchFamily="18" charset="0"/>
                                          </a:rPr>
                                          <m:t>,</m:t>
                                        </m:r>
                                        <m:sSub>
                                          <m:sSubPr>
                                            <m:ctrlPr>
                                              <a:rPr lang="pt-PT" sz="1600" b="0" i="1" smtClean="0">
                                                <a:solidFill>
                                                  <a:schemeClr val="tx1"/>
                                                </a:solidFill>
                                                <a:latin typeface="Cambria Math" panose="02040503050406030204" pitchFamily="18" charset="0"/>
                                              </a:rPr>
                                            </m:ctrlPr>
                                          </m:sSubPr>
                                          <m:e>
                                            <m:r>
                                              <a:rPr lang="pt-PT" sz="1600" b="0" i="1" smtClean="0">
                                                <a:solidFill>
                                                  <a:schemeClr val="tx1"/>
                                                </a:solidFill>
                                                <a:latin typeface="Cambria Math" panose="02040503050406030204" pitchFamily="18" charset="0"/>
                                              </a:rPr>
                                              <m:t>𝑁</m:t>
                                            </m:r>
                                          </m:e>
                                          <m:sub>
                                            <m:r>
                                              <a:rPr lang="pt-PT" sz="1600" b="0" i="1" smtClean="0">
                                                <a:solidFill>
                                                  <a:schemeClr val="tx1"/>
                                                </a:solidFill>
                                                <a:latin typeface="Cambria Math" panose="02040503050406030204" pitchFamily="18" charset="0"/>
                                              </a:rPr>
                                              <m:t>𝑜𝑝</m:t>
                                            </m:r>
                                          </m:sub>
                                        </m:sSub>
                                        <m:r>
                                          <a:rPr lang="pt-PT" sz="1600" b="0" i="1" smtClean="0">
                                            <a:solidFill>
                                              <a:schemeClr val="tx1"/>
                                            </a:solidFill>
                                            <a:latin typeface="Cambria Math" panose="02040503050406030204" pitchFamily="18" charset="0"/>
                                          </a:rPr>
                                          <m:t>,1</m:t>
                                        </m:r>
                                      </m:sub>
                                    </m:sSub>
                                  </m:e>
                                </m:d>
                              </m:oMath>
                            </m:oMathPara>
                          </a14:m>
                          <a:endParaRPr lang="pt-PT">
                            <a:solidFill>
                              <a:schemeClr val="tx1"/>
                            </a:solidFill>
                          </a:endParaRPr>
                        </a:p>
                      </a:txBody>
                      <a:tcPr>
                        <a:lnL w="12700" cap="flat" cmpd="sng" algn="ctr">
                          <a:solidFill>
                            <a:sysClr val="windowText" lastClr="000000"/>
                          </a:solidFill>
                          <a:prstDash val="sysDot"/>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42644948"/>
                      </a:ext>
                    </a:extLst>
                  </a:tr>
                  <a:tr h="370840">
                    <a:tc gridSpan="3">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a:solidFill>
                              <a:schemeClr val="tx1"/>
                            </a:solidFill>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ct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80285227"/>
                      </a:ext>
                    </a:extLst>
                  </a:tr>
                </a:tbl>
              </a:graphicData>
            </a:graphic>
          </p:graphicFrame>
        </mc:Choice>
        <mc:Fallback xmlns="">
          <p:graphicFrame>
            <p:nvGraphicFramePr>
              <p:cNvPr id="7" name="Tabela 6">
                <a:extLst>
                  <a:ext uri="{FF2B5EF4-FFF2-40B4-BE49-F238E27FC236}">
                    <a16:creationId xmlns:a16="http://schemas.microsoft.com/office/drawing/2014/main" id="{87C55294-C61C-2869-3B5E-7E9485020D0A}"/>
                  </a:ext>
                </a:extLst>
              </p:cNvPr>
              <p:cNvGraphicFramePr>
                <a:graphicFrameLocks noGrp="1"/>
              </p:cNvGraphicFramePr>
              <p:nvPr>
                <p:extLst>
                  <p:ext uri="{D42A27DB-BD31-4B8C-83A1-F6EECF244321}">
                    <p14:modId xmlns:p14="http://schemas.microsoft.com/office/powerpoint/2010/main" val="3704142551"/>
                  </p:ext>
                </p:extLst>
              </p:nvPr>
            </p:nvGraphicFramePr>
            <p:xfrm>
              <a:off x="4218065" y="2110209"/>
              <a:ext cx="4392535" cy="1692530"/>
            </p:xfrm>
            <a:graphic>
              <a:graphicData uri="http://schemas.openxmlformats.org/drawingml/2006/table">
                <a:tbl>
                  <a:tblPr firstRow="1" bandRow="1"/>
                  <a:tblGrid>
                    <a:gridCol w="696959">
                      <a:extLst>
                        <a:ext uri="{9D8B030D-6E8A-4147-A177-3AD203B41FA5}">
                          <a16:colId xmlns:a16="http://schemas.microsoft.com/office/drawing/2014/main" val="1938495387"/>
                        </a:ext>
                      </a:extLst>
                    </a:gridCol>
                    <a:gridCol w="1264223">
                      <a:extLst>
                        <a:ext uri="{9D8B030D-6E8A-4147-A177-3AD203B41FA5}">
                          <a16:colId xmlns:a16="http://schemas.microsoft.com/office/drawing/2014/main" val="125931558"/>
                        </a:ext>
                      </a:extLst>
                    </a:gridCol>
                    <a:gridCol w="2431353">
                      <a:extLst>
                        <a:ext uri="{9D8B030D-6E8A-4147-A177-3AD203B41FA5}">
                          <a16:colId xmlns:a16="http://schemas.microsoft.com/office/drawing/2014/main" val="1742206174"/>
                        </a:ext>
                      </a:extLst>
                    </a:gridCol>
                  </a:tblGrid>
                  <a:tr h="470980">
                    <a:tc rowSpan="3">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endParaRPr lang="pt-PT">
                            <a:solidFill>
                              <a:schemeClr val="tx1"/>
                            </a:solidFill>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ysDot"/>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endParaRPr lang="pt-PT"/>
                        </a:p>
                      </a:txBody>
                      <a:tcPr>
                        <a:lnL w="12700" cap="flat" cmpd="sng" algn="ctr">
                          <a:solidFill>
                            <a:sysClr val="windowText" lastClr="000000"/>
                          </a:solidFill>
                          <a:prstDash val="sysDot"/>
                          <a:round/>
                          <a:headEnd type="none" w="med" len="med"/>
                          <a:tailEnd type="none" w="med" len="med"/>
                        </a:lnL>
                        <a:lnR w="12700" cap="flat" cmpd="sng" algn="ctr">
                          <a:solidFill>
                            <a:sysClr val="windowText" lastClr="000000"/>
                          </a:solidFill>
                          <a:prstDash val="sysDot"/>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blipFill>
                          <a:blip r:embed="rId4"/>
                          <a:stretch>
                            <a:fillRect l="-56566" t="-2703" r="-195960" b="-264865"/>
                          </a:stretch>
                        </a:blipFill>
                      </a:tcPr>
                    </a:tc>
                    <a:tc>
                      <a:txBody>
                        <a:bodyPr/>
                        <a:lstStyle/>
                        <a:p>
                          <a:endParaRPr lang="pt-PT"/>
                        </a:p>
                      </a:txBody>
                      <a:tcPr>
                        <a:lnL w="12700" cap="flat" cmpd="sng" algn="ctr">
                          <a:solidFill>
                            <a:sysClr val="windowText" lastClr="000000"/>
                          </a:solidFill>
                          <a:prstDash val="sysDot"/>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blipFill>
                          <a:blip r:embed="rId4"/>
                          <a:stretch>
                            <a:fillRect l="-80729" t="-2703" r="-1042" b="-264865"/>
                          </a:stretch>
                        </a:blipFill>
                      </a:tcPr>
                    </a:tc>
                    <a:extLst>
                      <a:ext uri="{0D108BD9-81ED-4DB2-BD59-A6C34878D82A}">
                        <a16:rowId xmlns:a16="http://schemas.microsoft.com/office/drawing/2014/main" val="3902480887"/>
                      </a:ext>
                    </a:extLst>
                  </a:tr>
                  <a:tr h="370840">
                    <a:tc vMerge="1">
                      <a:txBody>
                        <a:bodyPr/>
                        <a:lstStyle/>
                        <a:p>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pt-PT">
                              <a:solidFill>
                                <a:schemeClr val="tx1"/>
                              </a:solidFill>
                            </a:rPr>
                            <a:t>…</a:t>
                          </a:r>
                        </a:p>
                      </a:txBody>
                      <a:tcPr>
                        <a:lnL w="12700" cap="flat" cmpd="sng" algn="ctr">
                          <a:solidFill>
                            <a:sysClr val="windowText" lastClr="000000"/>
                          </a:solidFill>
                          <a:prstDash val="sysDot"/>
                          <a:round/>
                          <a:headEnd type="none" w="med" len="med"/>
                          <a:tailEnd type="none" w="med" len="med"/>
                        </a:lnL>
                        <a:lnR w="12700" cap="flat" cmpd="sng" algn="ctr">
                          <a:solidFill>
                            <a:sysClr val="windowText" lastClr="000000"/>
                          </a:solidFill>
                          <a:prstDash val="sysDot"/>
                          <a:round/>
                          <a:headEnd type="none" w="med" len="med"/>
                          <a:tailEnd type="none" w="med" len="med"/>
                        </a:lnR>
                        <a:lnT w="12700"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pt-PT">
                              <a:solidFill>
                                <a:schemeClr val="tx1"/>
                              </a:solidFill>
                            </a:rPr>
                            <a:t>…</a:t>
                          </a:r>
                        </a:p>
                      </a:txBody>
                      <a:tcPr>
                        <a:lnL w="12700" cap="flat" cmpd="sng" algn="ctr">
                          <a:solidFill>
                            <a:sysClr val="windowText" lastClr="000000"/>
                          </a:solidFill>
                          <a:prstDash val="sysDot"/>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4118121294"/>
                      </a:ext>
                    </a:extLst>
                  </a:tr>
                  <a:tr h="479870">
                    <a:tc vMerge="1">
                      <a:txBody>
                        <a:bodyPr/>
                        <a:lstStyle/>
                        <a:p>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pt-PT"/>
                        </a:p>
                      </a:txBody>
                      <a:tcPr>
                        <a:lnL w="12700" cap="flat" cmpd="sng" algn="ctr">
                          <a:solidFill>
                            <a:sysClr val="windowText" lastClr="000000"/>
                          </a:solidFill>
                          <a:prstDash val="sysDot"/>
                          <a:round/>
                          <a:headEnd type="none" w="med" len="med"/>
                          <a:tailEnd type="none" w="med" len="med"/>
                        </a:lnL>
                        <a:lnR w="12700" cap="flat" cmpd="sng" algn="ctr">
                          <a:solidFill>
                            <a:sysClr val="windowText" lastClr="000000"/>
                          </a:solidFill>
                          <a:prstDash val="sysDot"/>
                          <a:round/>
                          <a:headEnd type="none" w="med" len="med"/>
                          <a:tailEnd type="none" w="med" len="med"/>
                        </a:lnR>
                        <a:lnT w="12700"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blipFill>
                          <a:blip r:embed="rId4"/>
                          <a:stretch>
                            <a:fillRect l="-56566" t="-178947" r="-195960" b="-78947"/>
                          </a:stretch>
                        </a:blipFill>
                      </a:tcPr>
                    </a:tc>
                    <a:tc>
                      <a:txBody>
                        <a:bodyPr/>
                        <a:lstStyle/>
                        <a:p>
                          <a:endParaRPr lang="pt-PT"/>
                        </a:p>
                      </a:txBody>
                      <a:tcPr>
                        <a:lnL w="12700" cap="flat" cmpd="sng" algn="ctr">
                          <a:solidFill>
                            <a:sysClr val="windowText" lastClr="000000"/>
                          </a:solidFill>
                          <a:prstDash val="sysDot"/>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blipFill>
                          <a:blip r:embed="rId4"/>
                          <a:stretch>
                            <a:fillRect l="-80729" t="-178947" r="-1042" b="-78947"/>
                          </a:stretch>
                        </a:blipFill>
                      </a:tcPr>
                    </a:tc>
                    <a:extLst>
                      <a:ext uri="{0D108BD9-81ED-4DB2-BD59-A6C34878D82A}">
                        <a16:rowId xmlns:a16="http://schemas.microsoft.com/office/drawing/2014/main" val="42644948"/>
                      </a:ext>
                    </a:extLst>
                  </a:tr>
                  <a:tr h="370840">
                    <a:tc gridSpan="3">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pt-PT">
                            <a:solidFill>
                              <a:schemeClr val="tx1"/>
                            </a:solidFill>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ysDot"/>
                          <a:round/>
                          <a:headEnd type="none" w="med" len="med"/>
                          <a:tailEnd type="none" w="med" len="med"/>
                        </a:lnT>
                        <a:lnB w="12700" cap="flat" cmpd="sng" algn="ctr">
                          <a:solidFill>
                            <a:sysClr val="windowText" lastClr="000000"/>
                          </a:solidFill>
                          <a:prstDash val="sysDot"/>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algn="ct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pt-PT"/>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80285227"/>
                      </a:ext>
                    </a:extLst>
                  </a:tr>
                </a:tbl>
              </a:graphicData>
            </a:graphic>
          </p:graphicFrame>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3B3B5E62-627D-200D-AF47-F108916F16BC}"/>
                  </a:ext>
                </a:extLst>
              </p:cNvPr>
              <p:cNvSpPr txBox="1"/>
              <p:nvPr/>
            </p:nvSpPr>
            <p:spPr>
              <a:xfrm>
                <a:off x="4227568" y="2581057"/>
                <a:ext cx="702575" cy="41056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pt-PT" sz="1600" i="1" smtClean="0">
                              <a:solidFill>
                                <a:prstClr val="black"/>
                              </a:solidFill>
                              <a:latin typeface="Cambria Math" panose="02040503050406030204" pitchFamily="18" charset="0"/>
                            </a:rPr>
                          </m:ctrlPr>
                        </m:sSubPr>
                        <m:e>
                          <m:acc>
                            <m:accPr>
                              <m:chr m:val="⃗"/>
                              <m:ctrlPr>
                                <a:rPr lang="pt-PT" sz="1600" i="1">
                                  <a:solidFill>
                                    <a:prstClr val="black"/>
                                  </a:solidFill>
                                  <a:latin typeface="Cambria Math" panose="02040503050406030204" pitchFamily="18" charset="0"/>
                                </a:rPr>
                              </m:ctrlPr>
                            </m:accPr>
                            <m:e>
                              <m:acc>
                                <m:accPr>
                                  <m:chr m:val="̂"/>
                                  <m:ctrlPr>
                                    <a:rPr lang="pt-PT" sz="1600" i="1">
                                      <a:solidFill>
                                        <a:prstClr val="black"/>
                                      </a:solidFill>
                                      <a:latin typeface="Cambria Math" panose="02040503050406030204" pitchFamily="18" charset="0"/>
                                    </a:rPr>
                                  </m:ctrlPr>
                                </m:accPr>
                                <m:e>
                                  <m:r>
                                    <m:rPr>
                                      <m:sty m:val="p"/>
                                    </m:rPr>
                                    <a:rPr lang="pt-PT" sz="1600">
                                      <a:solidFill>
                                        <a:prstClr val="black"/>
                                      </a:solidFill>
                                      <a:latin typeface="Cambria Math" panose="02040503050406030204" pitchFamily="18" charset="0"/>
                                    </a:rPr>
                                    <m:t>Ω</m:t>
                                  </m:r>
                                </m:e>
                              </m:acc>
                            </m:e>
                          </m:acc>
                        </m:e>
                        <m:sub>
                          <m:r>
                            <a:rPr lang="pt-PT" sz="1600" i="1" smtClean="0">
                              <a:solidFill>
                                <a:prstClr val="black"/>
                              </a:solidFill>
                              <a:latin typeface="Cambria Math" panose="02040503050406030204" pitchFamily="18" charset="0"/>
                            </a:rPr>
                            <m:t>1</m:t>
                          </m:r>
                        </m:sub>
                      </m:sSub>
                    </m:oMath>
                  </m:oMathPara>
                </a14:m>
                <a:endParaRPr lang="pt-PT" sz="1600">
                  <a:solidFill>
                    <a:prstClr val="black"/>
                  </a:solidFill>
                  <a:latin typeface="Calibri" panose="020F0502020204030204"/>
                </a:endParaRPr>
              </a:p>
            </p:txBody>
          </p:sp>
        </mc:Choice>
        <mc:Fallback xmlns="">
          <p:sp>
            <p:nvSpPr>
              <p:cNvPr id="8" name="CaixaDeTexto 7">
                <a:extLst>
                  <a:ext uri="{FF2B5EF4-FFF2-40B4-BE49-F238E27FC236}">
                    <a16:creationId xmlns:a16="http://schemas.microsoft.com/office/drawing/2014/main" id="{3B3B5E62-627D-200D-AF47-F108916F16BC}"/>
                  </a:ext>
                </a:extLst>
              </p:cNvPr>
              <p:cNvSpPr txBox="1">
                <a:spLocks noRot="1" noChangeAspect="1" noMove="1" noResize="1" noEditPoints="1" noAdjustHandles="1" noChangeArrowheads="1" noChangeShapeType="1" noTextEdit="1"/>
              </p:cNvSpPr>
              <p:nvPr/>
            </p:nvSpPr>
            <p:spPr>
              <a:xfrm>
                <a:off x="4227568" y="2581057"/>
                <a:ext cx="702575" cy="410562"/>
              </a:xfrm>
              <a:prstGeom prst="rect">
                <a:avLst/>
              </a:prstGeom>
              <a:blipFill>
                <a:blip r:embed="rId5"/>
                <a:stretch>
                  <a:fillRect/>
                </a:stretch>
              </a:blipFill>
            </p:spPr>
            <p:txBody>
              <a:bodyPr/>
              <a:lstStyle/>
              <a:p>
                <a:r>
                  <a:rPr lang="en-US">
                    <a:noFill/>
                  </a:rPr>
                  <a:t> </a:t>
                </a:r>
              </a:p>
            </p:txBody>
          </p:sp>
        </mc:Fallback>
      </mc:AlternateContent>
      <p:graphicFrame>
        <p:nvGraphicFramePr>
          <p:cNvPr id="9" name="Tabela 8">
            <a:extLst>
              <a:ext uri="{FF2B5EF4-FFF2-40B4-BE49-F238E27FC236}">
                <a16:creationId xmlns:a16="http://schemas.microsoft.com/office/drawing/2014/main" id="{4B87DA79-7C6B-807C-5246-0E35E2B8D215}"/>
              </a:ext>
            </a:extLst>
          </p:cNvPr>
          <p:cNvGraphicFramePr>
            <a:graphicFrameLocks noGrp="1"/>
          </p:cNvGraphicFramePr>
          <p:nvPr>
            <p:extLst>
              <p:ext uri="{D42A27DB-BD31-4B8C-83A1-F6EECF244321}">
                <p14:modId xmlns:p14="http://schemas.microsoft.com/office/powerpoint/2010/main" val="1640804978"/>
              </p:ext>
            </p:extLst>
          </p:nvPr>
        </p:nvGraphicFramePr>
        <p:xfrm>
          <a:off x="3045725" y="2621756"/>
          <a:ext cx="766907" cy="370840"/>
        </p:xfrm>
        <a:graphic>
          <a:graphicData uri="http://schemas.openxmlformats.org/drawingml/2006/table">
            <a:tbl>
              <a:tblPr firstRow="1" bandRow="1"/>
              <a:tblGrid>
                <a:gridCol w="766907">
                  <a:extLst>
                    <a:ext uri="{9D8B030D-6E8A-4147-A177-3AD203B41FA5}">
                      <a16:colId xmlns:a16="http://schemas.microsoft.com/office/drawing/2014/main" val="3958639392"/>
                    </a:ext>
                  </a:extLst>
                </a:gridCol>
              </a:tblGrid>
              <a:tr h="3708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PT" sz="1600" b="0" i="0" u="none" strike="noStrike" kern="1200" cap="none" spc="0" normalizeH="0" baseline="0" noProof="0">
                          <a:ln>
                            <a:noFill/>
                          </a:ln>
                          <a:solidFill>
                            <a:prstClr val="black"/>
                          </a:solidFill>
                          <a:effectLst/>
                          <a:uLnTx/>
                          <a:uFillTx/>
                          <a:latin typeface="-apple-system"/>
                          <a:ea typeface="+mn-ea"/>
                          <a:cs typeface="+mn-cs"/>
                        </a:rPr>
                        <a:t>Data 0</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094663002"/>
                  </a:ext>
                </a:extLst>
              </a:tr>
            </a:tbl>
          </a:graphicData>
        </a:graphic>
      </p:graphicFrame>
      <mc:AlternateContent xmlns:mc="http://schemas.openxmlformats.org/markup-compatibility/2006" xmlns:a14="http://schemas.microsoft.com/office/drawing/2010/main">
        <mc:Choice Requires="a14">
          <p:graphicFrame>
            <p:nvGraphicFramePr>
              <p:cNvPr id="10" name="Tabela 9">
                <a:extLst>
                  <a:ext uri="{FF2B5EF4-FFF2-40B4-BE49-F238E27FC236}">
                    <a16:creationId xmlns:a16="http://schemas.microsoft.com/office/drawing/2014/main" id="{41154A24-6ED4-40FE-977A-93D15C42FCF5}"/>
                  </a:ext>
                </a:extLst>
              </p:cNvPr>
              <p:cNvGraphicFramePr>
                <a:graphicFrameLocks noGrp="1"/>
              </p:cNvGraphicFramePr>
              <p:nvPr>
                <p:extLst>
                  <p:ext uri="{D42A27DB-BD31-4B8C-83A1-F6EECF244321}">
                    <p14:modId xmlns:p14="http://schemas.microsoft.com/office/powerpoint/2010/main" val="2068232912"/>
                  </p:ext>
                </p:extLst>
              </p:nvPr>
            </p:nvGraphicFramePr>
            <p:xfrm>
              <a:off x="3045724" y="3448890"/>
              <a:ext cx="766907" cy="370840"/>
            </p:xfrm>
            <a:graphic>
              <a:graphicData uri="http://schemas.openxmlformats.org/drawingml/2006/table">
                <a:tbl>
                  <a:tblPr firstRow="1" bandRow="1"/>
                  <a:tblGrid>
                    <a:gridCol w="766907">
                      <a:extLst>
                        <a:ext uri="{9D8B030D-6E8A-4147-A177-3AD203B41FA5}">
                          <a16:colId xmlns:a16="http://schemas.microsoft.com/office/drawing/2014/main" val="3958639392"/>
                        </a:ext>
                      </a:extLst>
                    </a:gridCol>
                  </a:tblGrid>
                  <a:tr h="3708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1600" b="0">
                              <a:solidFill>
                                <a:schemeClr val="tx1"/>
                              </a:solidFill>
                              <a:latin typeface="-apple-system"/>
                            </a:rPr>
                            <a:t>Data </a:t>
                          </a:r>
                          <a14:m>
                            <m:oMath xmlns:m="http://schemas.openxmlformats.org/officeDocument/2006/math">
                              <m:r>
                                <a:rPr lang="pt-PT" sz="1600" b="0" i="1" smtClean="0">
                                  <a:solidFill>
                                    <a:schemeClr val="tx1"/>
                                  </a:solidFill>
                                  <a:latin typeface="Cambria Math" panose="02040503050406030204" pitchFamily="18" charset="0"/>
                                </a:rPr>
                                <m:t>𝑖</m:t>
                              </m:r>
                            </m:oMath>
                          </a14:m>
                          <a:endParaRPr lang="pt-PT" sz="1600" b="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094663002"/>
                      </a:ext>
                    </a:extLst>
                  </a:tr>
                </a:tbl>
              </a:graphicData>
            </a:graphic>
          </p:graphicFrame>
        </mc:Choice>
        <mc:Fallback xmlns="">
          <p:graphicFrame>
            <p:nvGraphicFramePr>
              <p:cNvPr id="10" name="Tabela 9">
                <a:extLst>
                  <a:ext uri="{FF2B5EF4-FFF2-40B4-BE49-F238E27FC236}">
                    <a16:creationId xmlns:a16="http://schemas.microsoft.com/office/drawing/2014/main" id="{41154A24-6ED4-40FE-977A-93D15C42FCF5}"/>
                  </a:ext>
                </a:extLst>
              </p:cNvPr>
              <p:cNvGraphicFramePr>
                <a:graphicFrameLocks noGrp="1"/>
              </p:cNvGraphicFramePr>
              <p:nvPr>
                <p:extLst>
                  <p:ext uri="{D42A27DB-BD31-4B8C-83A1-F6EECF244321}">
                    <p14:modId xmlns:p14="http://schemas.microsoft.com/office/powerpoint/2010/main" val="2068232912"/>
                  </p:ext>
                </p:extLst>
              </p:nvPr>
            </p:nvGraphicFramePr>
            <p:xfrm>
              <a:off x="3045724" y="3448890"/>
              <a:ext cx="766907" cy="370840"/>
            </p:xfrm>
            <a:graphic>
              <a:graphicData uri="http://schemas.openxmlformats.org/drawingml/2006/table">
                <a:tbl>
                  <a:tblPr firstRow="1" bandRow="1"/>
                  <a:tblGrid>
                    <a:gridCol w="766907">
                      <a:extLst>
                        <a:ext uri="{9D8B030D-6E8A-4147-A177-3AD203B41FA5}">
                          <a16:colId xmlns:a16="http://schemas.microsoft.com/office/drawing/2014/main" val="3958639392"/>
                        </a:ext>
                      </a:extLst>
                    </a:gridCol>
                  </a:tblGrid>
                  <a:tr h="370840">
                    <a:tc>
                      <a:txBody>
                        <a:bodyPr/>
                        <a:lstStyle/>
                        <a:p>
                          <a:endParaRPr lang="pt-PT"/>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6"/>
                          <a:stretch>
                            <a:fillRect t="-3333" r="-1613" b="-10000"/>
                          </a:stretch>
                        </a:blipFill>
                      </a:tcPr>
                    </a:tc>
                    <a:extLst>
                      <a:ext uri="{0D108BD9-81ED-4DB2-BD59-A6C34878D82A}">
                        <a16:rowId xmlns:a16="http://schemas.microsoft.com/office/drawing/2014/main" val="20946630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1" name="Tabela 10">
                <a:extLst>
                  <a:ext uri="{FF2B5EF4-FFF2-40B4-BE49-F238E27FC236}">
                    <a16:creationId xmlns:a16="http://schemas.microsoft.com/office/drawing/2014/main" id="{464BC602-CC6D-0E20-00B2-EC622BFBC75E}"/>
                  </a:ext>
                </a:extLst>
              </p:cNvPr>
              <p:cNvGraphicFramePr>
                <a:graphicFrameLocks noGrp="1"/>
              </p:cNvGraphicFramePr>
              <p:nvPr>
                <p:extLst>
                  <p:ext uri="{D42A27DB-BD31-4B8C-83A1-F6EECF244321}">
                    <p14:modId xmlns:p14="http://schemas.microsoft.com/office/powerpoint/2010/main" val="2567058"/>
                  </p:ext>
                </p:extLst>
              </p:nvPr>
            </p:nvGraphicFramePr>
            <p:xfrm>
              <a:off x="3044447" y="4271944"/>
              <a:ext cx="766907" cy="370840"/>
            </p:xfrm>
            <a:graphic>
              <a:graphicData uri="http://schemas.openxmlformats.org/drawingml/2006/table">
                <a:tbl>
                  <a:tblPr firstRow="1" bandRow="1"/>
                  <a:tblGrid>
                    <a:gridCol w="766907">
                      <a:extLst>
                        <a:ext uri="{9D8B030D-6E8A-4147-A177-3AD203B41FA5}">
                          <a16:colId xmlns:a16="http://schemas.microsoft.com/office/drawing/2014/main" val="3958639392"/>
                        </a:ext>
                      </a:extLst>
                    </a:gridCol>
                  </a:tblGrid>
                  <a:tr h="3708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1600" b="0">
                              <a:solidFill>
                                <a:schemeClr val="tx1"/>
                              </a:solidFill>
                              <a:latin typeface="-apple-system"/>
                            </a:rPr>
                            <a:t>Data </a:t>
                          </a:r>
                          <a14:m>
                            <m:oMath xmlns:m="http://schemas.openxmlformats.org/officeDocument/2006/math">
                              <m:r>
                                <a:rPr lang="pt-PT" sz="1600" b="0" i="1" smtClean="0">
                                  <a:solidFill>
                                    <a:schemeClr val="tx1"/>
                                  </a:solidFill>
                                  <a:latin typeface="Cambria Math" panose="02040503050406030204" pitchFamily="18" charset="0"/>
                                </a:rPr>
                                <m:t>𝑛</m:t>
                              </m:r>
                            </m:oMath>
                          </a14:m>
                          <a:endParaRPr lang="pt-PT" sz="1600" b="0">
                            <a:solidFill>
                              <a:schemeClr val="tx1"/>
                            </a:solidFill>
                            <a:latin typeface="-apple-system"/>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094663002"/>
                      </a:ext>
                    </a:extLst>
                  </a:tr>
                </a:tbl>
              </a:graphicData>
            </a:graphic>
          </p:graphicFrame>
        </mc:Choice>
        <mc:Fallback xmlns="">
          <p:graphicFrame>
            <p:nvGraphicFramePr>
              <p:cNvPr id="11" name="Tabela 10">
                <a:extLst>
                  <a:ext uri="{FF2B5EF4-FFF2-40B4-BE49-F238E27FC236}">
                    <a16:creationId xmlns:a16="http://schemas.microsoft.com/office/drawing/2014/main" id="{464BC602-CC6D-0E20-00B2-EC622BFBC75E}"/>
                  </a:ext>
                </a:extLst>
              </p:cNvPr>
              <p:cNvGraphicFramePr>
                <a:graphicFrameLocks noGrp="1"/>
              </p:cNvGraphicFramePr>
              <p:nvPr>
                <p:extLst>
                  <p:ext uri="{D42A27DB-BD31-4B8C-83A1-F6EECF244321}">
                    <p14:modId xmlns:p14="http://schemas.microsoft.com/office/powerpoint/2010/main" val="2567058"/>
                  </p:ext>
                </p:extLst>
              </p:nvPr>
            </p:nvGraphicFramePr>
            <p:xfrm>
              <a:off x="3044447" y="4271944"/>
              <a:ext cx="766907" cy="370840"/>
            </p:xfrm>
            <a:graphic>
              <a:graphicData uri="http://schemas.openxmlformats.org/drawingml/2006/table">
                <a:tbl>
                  <a:tblPr firstRow="1" bandRow="1"/>
                  <a:tblGrid>
                    <a:gridCol w="766907">
                      <a:extLst>
                        <a:ext uri="{9D8B030D-6E8A-4147-A177-3AD203B41FA5}">
                          <a16:colId xmlns:a16="http://schemas.microsoft.com/office/drawing/2014/main" val="3958639392"/>
                        </a:ext>
                      </a:extLst>
                    </a:gridCol>
                  </a:tblGrid>
                  <a:tr h="370840">
                    <a:tc>
                      <a:txBody>
                        <a:bodyPr/>
                        <a:lstStyle/>
                        <a:p>
                          <a:endParaRPr lang="pt-PT"/>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7"/>
                          <a:stretch>
                            <a:fillRect t="-3333" r="-1613" b="-10000"/>
                          </a:stretch>
                        </a:blipFill>
                      </a:tcPr>
                    </a:tc>
                    <a:extLst>
                      <a:ext uri="{0D108BD9-81ED-4DB2-BD59-A6C34878D82A}">
                        <a16:rowId xmlns:a16="http://schemas.microsoft.com/office/drawing/2014/main" val="2094663002"/>
                      </a:ext>
                    </a:extLst>
                  </a:tr>
                </a:tbl>
              </a:graphicData>
            </a:graphic>
          </p:graphicFrame>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77D82FAB-804C-CAAA-2288-9738747367B2}"/>
                  </a:ext>
                </a:extLst>
              </p:cNvPr>
              <p:cNvSpPr txBox="1"/>
              <p:nvPr/>
            </p:nvSpPr>
            <p:spPr>
              <a:xfrm>
                <a:off x="3238589" y="3049426"/>
                <a:ext cx="415639" cy="338554"/>
              </a:xfrm>
              <a:prstGeom prst="rect">
                <a:avLst/>
              </a:prstGeom>
              <a:noFill/>
            </p:spPr>
            <p:txBody>
              <a:bodyPr wrap="square">
                <a:spAutoFit/>
              </a:bodyPr>
              <a:lstStyle/>
              <a:p>
                <a:pPr algn="ctr">
                  <a:defRPr/>
                </a:pPr>
                <a14:m>
                  <m:oMathPara xmlns:m="http://schemas.openxmlformats.org/officeDocument/2006/math">
                    <m:oMathParaPr>
                      <m:jc m:val="centerGroup"/>
                    </m:oMathParaPr>
                    <m:oMath xmlns:m="http://schemas.openxmlformats.org/officeDocument/2006/math">
                      <m:r>
                        <a:rPr lang="pt-PT" sz="1600" i="1" smtClean="0">
                          <a:solidFill>
                            <a:prstClr val="black"/>
                          </a:solidFill>
                          <a:latin typeface="Cambria Math" panose="02040503050406030204" pitchFamily="18" charset="0"/>
                        </a:rPr>
                        <m:t>⋮</m:t>
                      </m:r>
                    </m:oMath>
                  </m:oMathPara>
                </a14:m>
                <a:endParaRPr lang="pt-PT">
                  <a:solidFill>
                    <a:prstClr val="black"/>
                  </a:solidFill>
                  <a:latin typeface="-apple-system"/>
                </a:endParaRPr>
              </a:p>
            </p:txBody>
          </p:sp>
        </mc:Choice>
        <mc:Fallback xmlns="">
          <p:sp>
            <p:nvSpPr>
              <p:cNvPr id="12" name="CaixaDeTexto 11">
                <a:extLst>
                  <a:ext uri="{FF2B5EF4-FFF2-40B4-BE49-F238E27FC236}">
                    <a16:creationId xmlns:a16="http://schemas.microsoft.com/office/drawing/2014/main" id="{77D82FAB-804C-CAAA-2288-9738747367B2}"/>
                  </a:ext>
                </a:extLst>
              </p:cNvPr>
              <p:cNvSpPr txBox="1">
                <a:spLocks noRot="1" noChangeAspect="1" noMove="1" noResize="1" noEditPoints="1" noAdjustHandles="1" noChangeArrowheads="1" noChangeShapeType="1" noTextEdit="1"/>
              </p:cNvSpPr>
              <p:nvPr/>
            </p:nvSpPr>
            <p:spPr>
              <a:xfrm>
                <a:off x="3238589" y="3049426"/>
                <a:ext cx="415639"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64AA302F-A430-B0A5-7FD8-6D5EB98B2FB5}"/>
                  </a:ext>
                </a:extLst>
              </p:cNvPr>
              <p:cNvSpPr txBox="1"/>
              <p:nvPr/>
            </p:nvSpPr>
            <p:spPr>
              <a:xfrm>
                <a:off x="3238589" y="3874581"/>
                <a:ext cx="415639" cy="338554"/>
              </a:xfrm>
              <a:prstGeom prst="rect">
                <a:avLst/>
              </a:prstGeom>
              <a:noFill/>
            </p:spPr>
            <p:txBody>
              <a:bodyPr wrap="square">
                <a:spAutoFit/>
              </a:bodyPr>
              <a:lstStyle/>
              <a:p>
                <a:pPr algn="ctr">
                  <a:defRPr/>
                </a:pPr>
                <a14:m>
                  <m:oMathPara xmlns:m="http://schemas.openxmlformats.org/officeDocument/2006/math">
                    <m:oMathParaPr>
                      <m:jc m:val="centerGroup"/>
                    </m:oMathParaPr>
                    <m:oMath xmlns:m="http://schemas.openxmlformats.org/officeDocument/2006/math">
                      <m:r>
                        <a:rPr lang="pt-PT" sz="1600" i="1" smtClean="0">
                          <a:solidFill>
                            <a:prstClr val="black"/>
                          </a:solidFill>
                          <a:latin typeface="Cambria Math" panose="02040503050406030204" pitchFamily="18" charset="0"/>
                        </a:rPr>
                        <m:t>⋮</m:t>
                      </m:r>
                    </m:oMath>
                  </m:oMathPara>
                </a14:m>
                <a:endParaRPr lang="pt-PT">
                  <a:solidFill>
                    <a:prstClr val="black"/>
                  </a:solidFill>
                  <a:latin typeface="-apple-system"/>
                </a:endParaRPr>
              </a:p>
            </p:txBody>
          </p:sp>
        </mc:Choice>
        <mc:Fallback xmlns="">
          <p:sp>
            <p:nvSpPr>
              <p:cNvPr id="13" name="CaixaDeTexto 12">
                <a:extLst>
                  <a:ext uri="{FF2B5EF4-FFF2-40B4-BE49-F238E27FC236}">
                    <a16:creationId xmlns:a16="http://schemas.microsoft.com/office/drawing/2014/main" id="{64AA302F-A430-B0A5-7FD8-6D5EB98B2FB5}"/>
                  </a:ext>
                </a:extLst>
              </p:cNvPr>
              <p:cNvSpPr txBox="1">
                <a:spLocks noRot="1" noChangeAspect="1" noMove="1" noResize="1" noEditPoints="1" noAdjustHandles="1" noChangeArrowheads="1" noChangeShapeType="1" noTextEdit="1"/>
              </p:cNvSpPr>
              <p:nvPr/>
            </p:nvSpPr>
            <p:spPr>
              <a:xfrm>
                <a:off x="3238589" y="3874581"/>
                <a:ext cx="415639" cy="338554"/>
              </a:xfrm>
              <a:prstGeom prst="rect">
                <a:avLst/>
              </a:prstGeom>
              <a:blipFill>
                <a:blip r:embed="rId8"/>
                <a:stretch>
                  <a:fillRect/>
                </a:stretch>
              </a:blipFill>
            </p:spPr>
            <p:txBody>
              <a:bodyPr/>
              <a:lstStyle/>
              <a:p>
                <a:r>
                  <a:rPr lang="en-US">
                    <a:noFill/>
                  </a:rPr>
                  <a:t> </a:t>
                </a:r>
              </a:p>
            </p:txBody>
          </p:sp>
        </mc:Fallback>
      </mc:AlternateContent>
      <p:sp>
        <p:nvSpPr>
          <p:cNvPr id="14" name="Retângulo 13">
            <a:extLst>
              <a:ext uri="{FF2B5EF4-FFF2-40B4-BE49-F238E27FC236}">
                <a16:creationId xmlns:a16="http://schemas.microsoft.com/office/drawing/2014/main" id="{D8E97FD4-A6D5-76AF-D5F8-A6E48F0615D5}"/>
              </a:ext>
            </a:extLst>
          </p:cNvPr>
          <p:cNvSpPr/>
          <p:nvPr/>
        </p:nvSpPr>
        <p:spPr>
          <a:xfrm rot="5400000">
            <a:off x="2354124" y="3196743"/>
            <a:ext cx="2152172" cy="878344"/>
          </a:xfrm>
          <a:prstGeom prst="rect">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5" name="Conexão reta unidirecional 14">
            <a:extLst>
              <a:ext uri="{FF2B5EF4-FFF2-40B4-BE49-F238E27FC236}">
                <a16:creationId xmlns:a16="http://schemas.microsoft.com/office/drawing/2014/main" id="{519E6F46-DD6B-2E1F-DF7F-8F56A9A3C7EB}"/>
              </a:ext>
            </a:extLst>
          </p:cNvPr>
          <p:cNvCxnSpPr>
            <a:cxnSpLocks/>
            <a:stCxn id="10" idx="3"/>
          </p:cNvCxnSpPr>
          <p:nvPr/>
        </p:nvCxnSpPr>
        <p:spPr>
          <a:xfrm>
            <a:off x="3812631" y="3634310"/>
            <a:ext cx="405436" cy="0"/>
          </a:xfrm>
          <a:prstGeom prst="straightConnector1">
            <a:avLst/>
          </a:prstGeom>
          <a:noFill/>
          <a:ln w="28575" cap="flat" cmpd="sng" algn="ctr">
            <a:solidFill>
              <a:sysClr val="windowText" lastClr="000000"/>
            </a:solidFill>
            <a:prstDash val="solid"/>
            <a:miter lim="800000"/>
            <a:tailEnd type="triangle"/>
          </a:ln>
          <a:effectLst/>
        </p:spPr>
      </p:cxn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90976472-24F7-8F38-8F82-7007562A04A1}"/>
                  </a:ext>
                </a:extLst>
              </p:cNvPr>
              <p:cNvSpPr txBox="1"/>
              <p:nvPr/>
            </p:nvSpPr>
            <p:spPr>
              <a:xfrm>
                <a:off x="4227568" y="3457516"/>
                <a:ext cx="4383033" cy="338554"/>
              </a:xfrm>
              <a:prstGeom prst="rect">
                <a:avLst/>
              </a:prstGeom>
              <a:noFill/>
            </p:spPr>
            <p:txBody>
              <a:bodyPr wrap="square">
                <a:spAutoFit/>
              </a:bodyPr>
              <a:lstStyle/>
              <a:p>
                <a:pPr algn="ctr">
                  <a:defRPr/>
                </a:pPr>
                <a14:m>
                  <m:oMathPara xmlns:m="http://schemas.openxmlformats.org/officeDocument/2006/math">
                    <m:oMathParaPr>
                      <m:jc m:val="centerGroup"/>
                    </m:oMathParaPr>
                    <m:oMath xmlns:m="http://schemas.openxmlformats.org/officeDocument/2006/math">
                      <m:r>
                        <a:rPr lang="pt-PT" sz="1600" i="1" smtClean="0">
                          <a:solidFill>
                            <a:prstClr val="black"/>
                          </a:solidFill>
                          <a:latin typeface="Cambria Math" panose="02040503050406030204" pitchFamily="18" charset="0"/>
                        </a:rPr>
                        <m:t>⋮</m:t>
                      </m:r>
                    </m:oMath>
                  </m:oMathPara>
                </a14:m>
                <a:endParaRPr lang="pt-PT">
                  <a:solidFill>
                    <a:prstClr val="black"/>
                  </a:solidFill>
                  <a:latin typeface="-apple-system"/>
                </a:endParaRPr>
              </a:p>
            </p:txBody>
          </p:sp>
        </mc:Choice>
        <mc:Fallback xmlns="">
          <p:sp>
            <p:nvSpPr>
              <p:cNvPr id="16" name="CaixaDeTexto 15">
                <a:extLst>
                  <a:ext uri="{FF2B5EF4-FFF2-40B4-BE49-F238E27FC236}">
                    <a16:creationId xmlns:a16="http://schemas.microsoft.com/office/drawing/2014/main" id="{90976472-24F7-8F38-8F82-7007562A04A1}"/>
                  </a:ext>
                </a:extLst>
              </p:cNvPr>
              <p:cNvSpPr txBox="1">
                <a:spLocks noRot="1" noChangeAspect="1" noMove="1" noResize="1" noEditPoints="1" noAdjustHandles="1" noChangeArrowheads="1" noChangeShapeType="1" noTextEdit="1"/>
              </p:cNvSpPr>
              <p:nvPr/>
            </p:nvSpPr>
            <p:spPr>
              <a:xfrm>
                <a:off x="4227568" y="3457516"/>
                <a:ext cx="4383033" cy="338554"/>
              </a:xfrm>
              <a:prstGeom prst="rect">
                <a:avLst/>
              </a:prstGeom>
              <a:blipFill>
                <a:blip r:embed="rId9"/>
                <a:stretch>
                  <a:fillRect/>
                </a:stretch>
              </a:blipFill>
            </p:spPr>
            <p:txBody>
              <a:bodyPr/>
              <a:lstStyle/>
              <a:p>
                <a:r>
                  <a:rPr lang="en-US">
                    <a:noFill/>
                  </a:rPr>
                  <a:t> </a:t>
                </a:r>
              </a:p>
            </p:txBody>
          </p:sp>
        </mc:Fallback>
      </mc:AlternateContent>
      <p:sp>
        <p:nvSpPr>
          <p:cNvPr id="18" name="CaixaDeTexto 17">
            <a:extLst>
              <a:ext uri="{FF2B5EF4-FFF2-40B4-BE49-F238E27FC236}">
                <a16:creationId xmlns:a16="http://schemas.microsoft.com/office/drawing/2014/main" id="{B27A655B-61C7-0A36-638E-CA9B6F76B310}"/>
              </a:ext>
            </a:extLst>
          </p:cNvPr>
          <p:cNvSpPr txBox="1"/>
          <p:nvPr/>
        </p:nvSpPr>
        <p:spPr>
          <a:xfrm>
            <a:off x="2991038" y="5451799"/>
            <a:ext cx="6182459" cy="307777"/>
          </a:xfrm>
          <a:prstGeom prst="rect">
            <a:avLst/>
          </a:prstGeom>
          <a:noFill/>
        </p:spPr>
        <p:txBody>
          <a:bodyPr wrap="square">
            <a:spAutoFit/>
          </a:bodyPr>
          <a:lstStyle/>
          <a:p>
            <a:pPr algn="ctr"/>
            <a:r>
              <a:rPr lang="pt-PT" sz="1400" dirty="0">
                <a:effectLst/>
              </a:rPr>
              <a:t>Figure 5.5 Training data </a:t>
            </a:r>
            <a:r>
              <a:rPr lang="pt-PT" sz="1400" dirty="0" err="1">
                <a:effectLst/>
              </a:rPr>
              <a:t>organization</a:t>
            </a:r>
            <a:r>
              <a:rPr lang="pt-PT" sz="1400" dirty="0">
                <a:effectLst/>
              </a:rPr>
              <a:t>. </a:t>
            </a:r>
            <a:endParaRPr lang="pt-PT" sz="1400" dirty="0"/>
          </a:p>
        </p:txBody>
      </p:sp>
      <p:sp>
        <p:nvSpPr>
          <p:cNvPr id="25" name="Botão de Ação: Informação 24">
            <a:hlinkClick r:id="rId10" action="ppaction://hlinksldjump" highlightClick="1"/>
            <a:extLst>
              <a:ext uri="{FF2B5EF4-FFF2-40B4-BE49-F238E27FC236}">
                <a16:creationId xmlns:a16="http://schemas.microsoft.com/office/drawing/2014/main" id="{C7F230A8-70EC-1219-D20B-46E9EA58C341}"/>
              </a:ext>
            </a:extLst>
          </p:cNvPr>
          <p:cNvSpPr/>
          <p:nvPr/>
        </p:nvSpPr>
        <p:spPr>
          <a:xfrm>
            <a:off x="11521441" y="316851"/>
            <a:ext cx="387276" cy="365760"/>
          </a:xfrm>
          <a:prstGeom prst="actionButtonInformati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41872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o Número do Diapositivo 3">
            <a:extLst>
              <a:ext uri="{FF2B5EF4-FFF2-40B4-BE49-F238E27FC236}">
                <a16:creationId xmlns:a16="http://schemas.microsoft.com/office/drawing/2014/main" id="{1F6380F8-C333-FA62-CE6F-38AC731FFCB8}"/>
              </a:ext>
            </a:extLst>
          </p:cNvPr>
          <p:cNvSpPr>
            <a:spLocks noGrp="1"/>
          </p:cNvSpPr>
          <p:nvPr>
            <p:ph type="sldNum" sz="quarter" idx="12"/>
          </p:nvPr>
        </p:nvSpPr>
        <p:spPr/>
        <p:txBody>
          <a:bodyPr/>
          <a:lstStyle/>
          <a:p>
            <a:fld id="{9349F829-3AB5-2249-A75E-9CF92A8C3104}" type="slidenum">
              <a:rPr lang="pt-PT" smtClean="0"/>
              <a:t>71</a:t>
            </a:fld>
            <a:endParaRPr lang="pt-PT"/>
          </a:p>
        </p:txBody>
      </p:sp>
      <p:sp>
        <p:nvSpPr>
          <p:cNvPr id="5" name="Título 1">
            <a:extLst>
              <a:ext uri="{FF2B5EF4-FFF2-40B4-BE49-F238E27FC236}">
                <a16:creationId xmlns:a16="http://schemas.microsoft.com/office/drawing/2014/main" id="{B6385F28-493B-A9DC-CB05-D7DAEF17DDC9}"/>
              </a:ext>
            </a:extLst>
          </p:cNvPr>
          <p:cNvSpPr>
            <a:spLocks noGrp="1"/>
          </p:cNvSpPr>
          <p:nvPr>
            <p:ph type="title"/>
          </p:nvPr>
        </p:nvSpPr>
        <p:spPr>
          <a:xfrm>
            <a:off x="0" y="1"/>
            <a:ext cx="12192000" cy="999460"/>
          </a:xfrm>
          <a:solidFill>
            <a:schemeClr val="bg1">
              <a:lumMod val="95000"/>
            </a:schemeClr>
          </a:solidFill>
        </p:spPr>
        <p:txBody>
          <a:bodyPr/>
          <a:lstStyle/>
          <a:p>
            <a:r>
              <a:rPr lang="en-US" sz="2800" b="1" dirty="0">
                <a:cs typeface="Arial" panose="020B0604020202020204" pitchFamily="34" charset="0"/>
              </a:rPr>
              <a:t>  Figures</a:t>
            </a:r>
          </a:p>
        </p:txBody>
      </p:sp>
      <p:pic>
        <p:nvPicPr>
          <p:cNvPr id="2" name="Imagem 1" descr="Uma imagem com texto, diagrama, Gráfico, captura de ecrã&#10;&#10;Descrição gerada automaticamente">
            <a:extLst>
              <a:ext uri="{FF2B5EF4-FFF2-40B4-BE49-F238E27FC236}">
                <a16:creationId xmlns:a16="http://schemas.microsoft.com/office/drawing/2014/main" id="{D9F97D26-1040-60A2-DA43-69AB41CEAD22}"/>
              </a:ext>
            </a:extLst>
          </p:cNvPr>
          <p:cNvPicPr>
            <a:picLocks noChangeAspect="1"/>
          </p:cNvPicPr>
          <p:nvPr/>
        </p:nvPicPr>
        <p:blipFill rotWithShape="1">
          <a:blip r:embed="rId2"/>
          <a:srcRect l="182" r="1"/>
          <a:stretch/>
        </p:blipFill>
        <p:spPr>
          <a:xfrm>
            <a:off x="2351314" y="999461"/>
            <a:ext cx="7489372" cy="5789155"/>
          </a:xfrm>
          <a:prstGeom prst="rect">
            <a:avLst/>
          </a:prstGeom>
        </p:spPr>
      </p:pic>
      <p:sp>
        <p:nvSpPr>
          <p:cNvPr id="3" name="Botão de Ação: Informação 2">
            <a:hlinkClick r:id="rId3" action="ppaction://hlinksldjump" highlightClick="1"/>
            <a:extLst>
              <a:ext uri="{FF2B5EF4-FFF2-40B4-BE49-F238E27FC236}">
                <a16:creationId xmlns:a16="http://schemas.microsoft.com/office/drawing/2014/main" id="{DAFD2943-ECC9-2DF3-F0FB-C029D41056A7}"/>
              </a:ext>
            </a:extLst>
          </p:cNvPr>
          <p:cNvSpPr/>
          <p:nvPr/>
        </p:nvSpPr>
        <p:spPr>
          <a:xfrm>
            <a:off x="11521441" y="316851"/>
            <a:ext cx="387276" cy="365760"/>
          </a:xfrm>
          <a:prstGeom prst="actionButtonInformati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79401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o Número do Diapositivo 3">
            <a:extLst>
              <a:ext uri="{FF2B5EF4-FFF2-40B4-BE49-F238E27FC236}">
                <a16:creationId xmlns:a16="http://schemas.microsoft.com/office/drawing/2014/main" id="{1F6380F8-C333-FA62-CE6F-38AC731FFCB8}"/>
              </a:ext>
            </a:extLst>
          </p:cNvPr>
          <p:cNvSpPr>
            <a:spLocks noGrp="1"/>
          </p:cNvSpPr>
          <p:nvPr>
            <p:ph type="sldNum" sz="quarter" idx="12"/>
          </p:nvPr>
        </p:nvSpPr>
        <p:spPr/>
        <p:txBody>
          <a:bodyPr/>
          <a:lstStyle/>
          <a:p>
            <a:fld id="{9349F829-3AB5-2249-A75E-9CF92A8C3104}" type="slidenum">
              <a:rPr lang="pt-PT" smtClean="0"/>
              <a:t>72</a:t>
            </a:fld>
            <a:endParaRPr lang="pt-PT"/>
          </a:p>
        </p:txBody>
      </p:sp>
      <p:sp>
        <p:nvSpPr>
          <p:cNvPr id="5" name="Título 1">
            <a:extLst>
              <a:ext uri="{FF2B5EF4-FFF2-40B4-BE49-F238E27FC236}">
                <a16:creationId xmlns:a16="http://schemas.microsoft.com/office/drawing/2014/main" id="{B6385F28-493B-A9DC-CB05-D7DAEF17DDC9}"/>
              </a:ext>
            </a:extLst>
          </p:cNvPr>
          <p:cNvSpPr>
            <a:spLocks noGrp="1"/>
          </p:cNvSpPr>
          <p:nvPr>
            <p:ph type="title"/>
          </p:nvPr>
        </p:nvSpPr>
        <p:spPr>
          <a:xfrm>
            <a:off x="0" y="1"/>
            <a:ext cx="12192000" cy="999460"/>
          </a:xfrm>
          <a:solidFill>
            <a:schemeClr val="bg1">
              <a:lumMod val="95000"/>
            </a:schemeClr>
          </a:solidFill>
        </p:spPr>
        <p:txBody>
          <a:bodyPr/>
          <a:lstStyle/>
          <a:p>
            <a:r>
              <a:rPr lang="en-US" sz="2800" b="1" dirty="0">
                <a:cs typeface="Arial" panose="020B0604020202020204" pitchFamily="34" charset="0"/>
              </a:rPr>
              <a:t>  Figures</a:t>
            </a:r>
          </a:p>
        </p:txBody>
      </p:sp>
      <p:sp>
        <p:nvSpPr>
          <p:cNvPr id="3" name="Botão de Ação: Informação 2">
            <a:hlinkClick r:id="rId3" action="ppaction://hlinksldjump" highlightClick="1"/>
            <a:extLst>
              <a:ext uri="{FF2B5EF4-FFF2-40B4-BE49-F238E27FC236}">
                <a16:creationId xmlns:a16="http://schemas.microsoft.com/office/drawing/2014/main" id="{DAFD2943-ECC9-2DF3-F0FB-C029D41056A7}"/>
              </a:ext>
            </a:extLst>
          </p:cNvPr>
          <p:cNvSpPr/>
          <p:nvPr/>
        </p:nvSpPr>
        <p:spPr>
          <a:xfrm>
            <a:off x="11521441" y="316851"/>
            <a:ext cx="387276" cy="365760"/>
          </a:xfrm>
          <a:prstGeom prst="actionButtonInformati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Imagem 30" descr="Uma imagem com Saturação de cores, padrão, Retângulo, Gráficos&#10;&#10;Descrição gerada automaticamente">
            <a:extLst>
              <a:ext uri="{FF2B5EF4-FFF2-40B4-BE49-F238E27FC236}">
                <a16:creationId xmlns:a16="http://schemas.microsoft.com/office/drawing/2014/main" id="{6D3E299A-E5D4-58F5-523D-D1013539247A}"/>
              </a:ext>
            </a:extLst>
          </p:cNvPr>
          <p:cNvPicPr>
            <a:picLocks noChangeAspect="1"/>
          </p:cNvPicPr>
          <p:nvPr/>
        </p:nvPicPr>
        <p:blipFill>
          <a:blip r:embed="rId4"/>
          <a:stretch>
            <a:fillRect/>
          </a:stretch>
        </p:blipFill>
        <p:spPr>
          <a:xfrm>
            <a:off x="2325642" y="1154270"/>
            <a:ext cx="7540716" cy="5703729"/>
          </a:xfrm>
          <a:prstGeom prst="rect">
            <a:avLst/>
          </a:prstGeom>
        </p:spPr>
      </p:pic>
      <p:sp>
        <p:nvSpPr>
          <p:cNvPr id="32" name="CaixaDeTexto 31">
            <a:extLst>
              <a:ext uri="{FF2B5EF4-FFF2-40B4-BE49-F238E27FC236}">
                <a16:creationId xmlns:a16="http://schemas.microsoft.com/office/drawing/2014/main" id="{D09B10EB-B965-EB49-E73B-A9CB86302012}"/>
              </a:ext>
            </a:extLst>
          </p:cNvPr>
          <p:cNvSpPr txBox="1"/>
          <p:nvPr/>
        </p:nvSpPr>
        <p:spPr>
          <a:xfrm>
            <a:off x="0" y="1017263"/>
            <a:ext cx="12192000" cy="369332"/>
          </a:xfrm>
          <a:prstGeom prst="rect">
            <a:avLst/>
          </a:prstGeom>
          <a:noFill/>
        </p:spPr>
        <p:txBody>
          <a:bodyPr wrap="square" rtlCol="0">
            <a:spAutoFit/>
          </a:bodyPr>
          <a:lstStyle/>
          <a:p>
            <a:pPr algn="ctr"/>
            <a:r>
              <a:rPr lang="pt-PT" dirty="0"/>
              <a:t>FNN – log(MSE) </a:t>
            </a:r>
          </a:p>
        </p:txBody>
      </p:sp>
    </p:spTree>
    <p:extLst>
      <p:ext uri="{BB962C8B-B14F-4D97-AF65-F5344CB8AC3E}">
        <p14:creationId xmlns:p14="http://schemas.microsoft.com/office/powerpoint/2010/main" val="12025822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o Número do Diapositivo 3">
            <a:extLst>
              <a:ext uri="{FF2B5EF4-FFF2-40B4-BE49-F238E27FC236}">
                <a16:creationId xmlns:a16="http://schemas.microsoft.com/office/drawing/2014/main" id="{1F6380F8-C333-FA62-CE6F-38AC731FFCB8}"/>
              </a:ext>
            </a:extLst>
          </p:cNvPr>
          <p:cNvSpPr>
            <a:spLocks noGrp="1"/>
          </p:cNvSpPr>
          <p:nvPr>
            <p:ph type="sldNum" sz="quarter" idx="12"/>
          </p:nvPr>
        </p:nvSpPr>
        <p:spPr/>
        <p:txBody>
          <a:bodyPr/>
          <a:lstStyle/>
          <a:p>
            <a:fld id="{9349F829-3AB5-2249-A75E-9CF92A8C3104}" type="slidenum">
              <a:rPr lang="pt-PT" smtClean="0"/>
              <a:t>73</a:t>
            </a:fld>
            <a:endParaRPr lang="pt-PT"/>
          </a:p>
        </p:txBody>
      </p:sp>
      <p:sp>
        <p:nvSpPr>
          <p:cNvPr id="5" name="Título 1">
            <a:extLst>
              <a:ext uri="{FF2B5EF4-FFF2-40B4-BE49-F238E27FC236}">
                <a16:creationId xmlns:a16="http://schemas.microsoft.com/office/drawing/2014/main" id="{B6385F28-493B-A9DC-CB05-D7DAEF17DDC9}"/>
              </a:ext>
            </a:extLst>
          </p:cNvPr>
          <p:cNvSpPr>
            <a:spLocks noGrp="1"/>
          </p:cNvSpPr>
          <p:nvPr>
            <p:ph type="title"/>
          </p:nvPr>
        </p:nvSpPr>
        <p:spPr>
          <a:xfrm>
            <a:off x="0" y="1"/>
            <a:ext cx="12192000" cy="999460"/>
          </a:xfrm>
          <a:solidFill>
            <a:schemeClr val="bg1">
              <a:lumMod val="95000"/>
            </a:schemeClr>
          </a:solidFill>
        </p:spPr>
        <p:txBody>
          <a:bodyPr/>
          <a:lstStyle/>
          <a:p>
            <a:r>
              <a:rPr lang="en-US" sz="2800" b="1" dirty="0">
                <a:cs typeface="Arial" panose="020B0604020202020204" pitchFamily="34" charset="0"/>
              </a:rPr>
              <a:t>  Figures</a:t>
            </a:r>
          </a:p>
        </p:txBody>
      </p:sp>
      <p:sp>
        <p:nvSpPr>
          <p:cNvPr id="3" name="Botão de Ação: Informação 2">
            <a:hlinkClick r:id="rId3" action="ppaction://hlinksldjump" highlightClick="1"/>
            <a:extLst>
              <a:ext uri="{FF2B5EF4-FFF2-40B4-BE49-F238E27FC236}">
                <a16:creationId xmlns:a16="http://schemas.microsoft.com/office/drawing/2014/main" id="{DAFD2943-ECC9-2DF3-F0FB-C029D41056A7}"/>
              </a:ext>
            </a:extLst>
          </p:cNvPr>
          <p:cNvSpPr/>
          <p:nvPr/>
        </p:nvSpPr>
        <p:spPr>
          <a:xfrm>
            <a:off x="11521441" y="316851"/>
            <a:ext cx="387276" cy="365760"/>
          </a:xfrm>
          <a:prstGeom prst="actionButtonInformati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aixaDeTexto 31">
            <a:extLst>
              <a:ext uri="{FF2B5EF4-FFF2-40B4-BE49-F238E27FC236}">
                <a16:creationId xmlns:a16="http://schemas.microsoft.com/office/drawing/2014/main" id="{D09B10EB-B965-EB49-E73B-A9CB86302012}"/>
              </a:ext>
            </a:extLst>
          </p:cNvPr>
          <p:cNvSpPr txBox="1"/>
          <p:nvPr/>
        </p:nvSpPr>
        <p:spPr>
          <a:xfrm>
            <a:off x="0" y="1017263"/>
            <a:ext cx="12192000" cy="369332"/>
          </a:xfrm>
          <a:prstGeom prst="rect">
            <a:avLst/>
          </a:prstGeom>
          <a:noFill/>
        </p:spPr>
        <p:txBody>
          <a:bodyPr wrap="square" rtlCol="0">
            <a:spAutoFit/>
          </a:bodyPr>
          <a:lstStyle/>
          <a:p>
            <a:pPr algn="ctr"/>
            <a:r>
              <a:rPr lang="pt-PT" dirty="0"/>
              <a:t>FNN – MSE </a:t>
            </a:r>
          </a:p>
        </p:txBody>
      </p:sp>
      <p:grpSp>
        <p:nvGrpSpPr>
          <p:cNvPr id="2" name="Agrupar 1">
            <a:extLst>
              <a:ext uri="{FF2B5EF4-FFF2-40B4-BE49-F238E27FC236}">
                <a16:creationId xmlns:a16="http://schemas.microsoft.com/office/drawing/2014/main" id="{1A5B34F9-1890-334D-179C-B50E7666B1BA}"/>
              </a:ext>
            </a:extLst>
          </p:cNvPr>
          <p:cNvGrpSpPr>
            <a:grpSpLocks noChangeAspect="1"/>
          </p:cNvGrpSpPr>
          <p:nvPr/>
        </p:nvGrpSpPr>
        <p:grpSpPr>
          <a:xfrm>
            <a:off x="2381851" y="1017263"/>
            <a:ext cx="7428297" cy="5738057"/>
            <a:chOff x="2043787" y="282720"/>
            <a:chExt cx="8323653" cy="6429683"/>
          </a:xfrm>
        </p:grpSpPr>
        <p:pic>
          <p:nvPicPr>
            <p:cNvPr id="6" name="Imagem 5">
              <a:extLst>
                <a:ext uri="{FF2B5EF4-FFF2-40B4-BE49-F238E27FC236}">
                  <a16:creationId xmlns:a16="http://schemas.microsoft.com/office/drawing/2014/main" id="{D4F6F970-EC1E-C60B-B74B-EAECDE647531}"/>
                </a:ext>
              </a:extLst>
            </p:cNvPr>
            <p:cNvPicPr>
              <a:picLocks noChangeAspect="1"/>
            </p:cNvPicPr>
            <p:nvPr/>
          </p:nvPicPr>
          <p:blipFill rotWithShape="1">
            <a:blip r:embed="rId4"/>
            <a:srcRect l="3779" t="6199" b="5822"/>
            <a:stretch/>
          </p:blipFill>
          <p:spPr>
            <a:xfrm>
              <a:off x="4209589" y="3491092"/>
              <a:ext cx="2075529" cy="1550488"/>
            </a:xfrm>
            <a:prstGeom prst="rect">
              <a:avLst/>
            </a:prstGeom>
          </p:spPr>
        </p:pic>
        <p:pic>
          <p:nvPicPr>
            <p:cNvPr id="7" name="Imagem 6">
              <a:extLst>
                <a:ext uri="{FF2B5EF4-FFF2-40B4-BE49-F238E27FC236}">
                  <a16:creationId xmlns:a16="http://schemas.microsoft.com/office/drawing/2014/main" id="{48F61AA9-9DA7-B92A-9EB5-F622566D6A5B}"/>
                </a:ext>
              </a:extLst>
            </p:cNvPr>
            <p:cNvPicPr>
              <a:picLocks noChangeAspect="1"/>
            </p:cNvPicPr>
            <p:nvPr/>
          </p:nvPicPr>
          <p:blipFill rotWithShape="1">
            <a:blip r:embed="rId5"/>
            <a:srcRect t="5509" b="6280"/>
            <a:stretch/>
          </p:blipFill>
          <p:spPr>
            <a:xfrm>
              <a:off x="2087308" y="386448"/>
              <a:ext cx="2141448" cy="1556544"/>
            </a:xfrm>
            <a:prstGeom prst="rect">
              <a:avLst/>
            </a:prstGeom>
          </p:spPr>
        </p:pic>
        <p:pic>
          <p:nvPicPr>
            <p:cNvPr id="8" name="Imagem 7">
              <a:extLst>
                <a:ext uri="{FF2B5EF4-FFF2-40B4-BE49-F238E27FC236}">
                  <a16:creationId xmlns:a16="http://schemas.microsoft.com/office/drawing/2014/main" id="{E46BB361-38FF-CA0F-FD84-C69E7DE0D3EF}"/>
                </a:ext>
              </a:extLst>
            </p:cNvPr>
            <p:cNvPicPr>
              <a:picLocks noChangeAspect="1"/>
            </p:cNvPicPr>
            <p:nvPr/>
          </p:nvPicPr>
          <p:blipFill rotWithShape="1">
            <a:blip r:embed="rId6"/>
            <a:srcRect t="-305" r="95949" b="305"/>
            <a:stretch/>
          </p:blipFill>
          <p:spPr>
            <a:xfrm>
              <a:off x="2087308" y="282720"/>
              <a:ext cx="86790" cy="1764000"/>
            </a:xfrm>
            <a:prstGeom prst="rect">
              <a:avLst/>
            </a:prstGeom>
          </p:spPr>
        </p:pic>
        <p:pic>
          <p:nvPicPr>
            <p:cNvPr id="9" name="Imagem 8">
              <a:extLst>
                <a:ext uri="{FF2B5EF4-FFF2-40B4-BE49-F238E27FC236}">
                  <a16:creationId xmlns:a16="http://schemas.microsoft.com/office/drawing/2014/main" id="{53701B50-61CE-9EE4-84C1-3B3E40593CB5}"/>
                </a:ext>
              </a:extLst>
            </p:cNvPr>
            <p:cNvPicPr>
              <a:picLocks/>
            </p:cNvPicPr>
            <p:nvPr/>
          </p:nvPicPr>
          <p:blipFill rotWithShape="1">
            <a:blip r:embed="rId7"/>
            <a:srcRect t="5691" b="5742"/>
            <a:stretch/>
          </p:blipFill>
          <p:spPr>
            <a:xfrm>
              <a:off x="2087308" y="1935528"/>
              <a:ext cx="2138400" cy="1555200"/>
            </a:xfrm>
            <a:prstGeom prst="rect">
              <a:avLst/>
            </a:prstGeom>
          </p:spPr>
        </p:pic>
        <p:pic>
          <p:nvPicPr>
            <p:cNvPr id="10" name="Imagem 9">
              <a:extLst>
                <a:ext uri="{FF2B5EF4-FFF2-40B4-BE49-F238E27FC236}">
                  <a16:creationId xmlns:a16="http://schemas.microsoft.com/office/drawing/2014/main" id="{7DA2407E-53AD-38C4-78D9-E0A7ED6F882A}"/>
                </a:ext>
              </a:extLst>
            </p:cNvPr>
            <p:cNvPicPr>
              <a:picLocks/>
            </p:cNvPicPr>
            <p:nvPr/>
          </p:nvPicPr>
          <p:blipFill rotWithShape="1">
            <a:blip r:embed="rId8"/>
            <a:srcRect t="5611" b="6102"/>
            <a:stretch/>
          </p:blipFill>
          <p:spPr>
            <a:xfrm>
              <a:off x="2050561" y="3484608"/>
              <a:ext cx="2175147" cy="1555200"/>
            </a:xfrm>
            <a:prstGeom prst="rect">
              <a:avLst/>
            </a:prstGeom>
          </p:spPr>
        </p:pic>
        <p:pic>
          <p:nvPicPr>
            <p:cNvPr id="11" name="Imagem 10">
              <a:extLst>
                <a:ext uri="{FF2B5EF4-FFF2-40B4-BE49-F238E27FC236}">
                  <a16:creationId xmlns:a16="http://schemas.microsoft.com/office/drawing/2014/main" id="{17AA8981-F617-8C4D-75FB-D32D537C6D3D}"/>
                </a:ext>
              </a:extLst>
            </p:cNvPr>
            <p:cNvPicPr>
              <a:picLocks noChangeAspect="1"/>
            </p:cNvPicPr>
            <p:nvPr/>
          </p:nvPicPr>
          <p:blipFill rotWithShape="1">
            <a:blip r:embed="rId9"/>
            <a:srcRect t="5735"/>
            <a:stretch/>
          </p:blipFill>
          <p:spPr>
            <a:xfrm>
              <a:off x="2043787" y="5032344"/>
              <a:ext cx="2181921" cy="1662937"/>
            </a:xfrm>
            <a:prstGeom prst="rect">
              <a:avLst/>
            </a:prstGeom>
          </p:spPr>
        </p:pic>
        <p:pic>
          <p:nvPicPr>
            <p:cNvPr id="12" name="Imagem 11">
              <a:extLst>
                <a:ext uri="{FF2B5EF4-FFF2-40B4-BE49-F238E27FC236}">
                  <a16:creationId xmlns:a16="http://schemas.microsoft.com/office/drawing/2014/main" id="{0BCACC6A-8F8C-E4BA-AB3F-4B82F9D4F954}"/>
                </a:ext>
              </a:extLst>
            </p:cNvPr>
            <p:cNvPicPr>
              <a:picLocks noChangeAspect="1"/>
            </p:cNvPicPr>
            <p:nvPr/>
          </p:nvPicPr>
          <p:blipFill rotWithShape="1">
            <a:blip r:embed="rId10"/>
            <a:srcRect l="4939" t="5754" b="5848"/>
            <a:stretch/>
          </p:blipFill>
          <p:spPr>
            <a:xfrm>
              <a:off x="4268485" y="1938279"/>
              <a:ext cx="2015651" cy="1555201"/>
            </a:xfrm>
            <a:prstGeom prst="rect">
              <a:avLst/>
            </a:prstGeom>
          </p:spPr>
        </p:pic>
        <p:pic>
          <p:nvPicPr>
            <p:cNvPr id="13" name="Imagem 12">
              <a:extLst>
                <a:ext uri="{FF2B5EF4-FFF2-40B4-BE49-F238E27FC236}">
                  <a16:creationId xmlns:a16="http://schemas.microsoft.com/office/drawing/2014/main" id="{113384BF-F04D-8C65-CA94-AA6E1EA129BC}"/>
                </a:ext>
              </a:extLst>
            </p:cNvPr>
            <p:cNvPicPr>
              <a:picLocks/>
            </p:cNvPicPr>
            <p:nvPr/>
          </p:nvPicPr>
          <p:blipFill rotWithShape="1">
            <a:blip r:embed="rId11"/>
            <a:srcRect l="4862" t="5687"/>
            <a:stretch/>
          </p:blipFill>
          <p:spPr>
            <a:xfrm>
              <a:off x="4209588" y="5049466"/>
              <a:ext cx="2075529" cy="1645815"/>
            </a:xfrm>
            <a:prstGeom prst="rect">
              <a:avLst/>
            </a:prstGeom>
          </p:spPr>
        </p:pic>
        <p:pic>
          <p:nvPicPr>
            <p:cNvPr id="14" name="Imagem 13">
              <a:extLst>
                <a:ext uri="{FF2B5EF4-FFF2-40B4-BE49-F238E27FC236}">
                  <a16:creationId xmlns:a16="http://schemas.microsoft.com/office/drawing/2014/main" id="{1ED5AA2B-AC22-C36E-2663-C578B577644C}"/>
                </a:ext>
              </a:extLst>
            </p:cNvPr>
            <p:cNvPicPr>
              <a:picLocks noChangeAspect="1"/>
            </p:cNvPicPr>
            <p:nvPr/>
          </p:nvPicPr>
          <p:blipFill rotWithShape="1">
            <a:blip r:embed="rId12"/>
            <a:srcRect l="3918" t="5903" b="5788"/>
            <a:stretch/>
          </p:blipFill>
          <p:spPr>
            <a:xfrm>
              <a:off x="6277801" y="3485420"/>
              <a:ext cx="2074548" cy="1555200"/>
            </a:xfrm>
            <a:prstGeom prst="rect">
              <a:avLst/>
            </a:prstGeom>
          </p:spPr>
        </p:pic>
        <p:pic>
          <p:nvPicPr>
            <p:cNvPr id="15" name="Imagem 14">
              <a:extLst>
                <a:ext uri="{FF2B5EF4-FFF2-40B4-BE49-F238E27FC236}">
                  <a16:creationId xmlns:a16="http://schemas.microsoft.com/office/drawing/2014/main" id="{9676B68A-AF1A-F149-A9FD-1A79DC87D7D7}"/>
                </a:ext>
              </a:extLst>
            </p:cNvPr>
            <p:cNvPicPr>
              <a:picLocks noChangeAspect="1"/>
            </p:cNvPicPr>
            <p:nvPr/>
          </p:nvPicPr>
          <p:blipFill rotWithShape="1">
            <a:blip r:embed="rId13"/>
            <a:srcRect l="4805" t="5834"/>
            <a:stretch/>
          </p:blipFill>
          <p:spPr>
            <a:xfrm>
              <a:off x="6282691" y="5049862"/>
              <a:ext cx="2067947" cy="1653305"/>
            </a:xfrm>
            <a:prstGeom prst="rect">
              <a:avLst/>
            </a:prstGeom>
          </p:spPr>
        </p:pic>
        <p:pic>
          <p:nvPicPr>
            <p:cNvPr id="16" name="Imagem 15">
              <a:extLst>
                <a:ext uri="{FF2B5EF4-FFF2-40B4-BE49-F238E27FC236}">
                  <a16:creationId xmlns:a16="http://schemas.microsoft.com/office/drawing/2014/main" id="{CECB5D34-F9DC-5C49-234F-797258E74042}"/>
                </a:ext>
              </a:extLst>
            </p:cNvPr>
            <p:cNvPicPr>
              <a:picLocks noChangeAspect="1"/>
            </p:cNvPicPr>
            <p:nvPr/>
          </p:nvPicPr>
          <p:blipFill rotWithShape="1">
            <a:blip r:embed="rId14"/>
            <a:srcRect l="4693" t="5735"/>
            <a:stretch/>
          </p:blipFill>
          <p:spPr>
            <a:xfrm>
              <a:off x="8342100" y="5049466"/>
              <a:ext cx="2025340" cy="1662937"/>
            </a:xfrm>
            <a:prstGeom prst="rect">
              <a:avLst/>
            </a:prstGeom>
          </p:spPr>
        </p:pic>
      </p:grpSp>
    </p:spTree>
    <p:extLst>
      <p:ext uri="{BB962C8B-B14F-4D97-AF65-F5344CB8AC3E}">
        <p14:creationId xmlns:p14="http://schemas.microsoft.com/office/powerpoint/2010/main" val="18314898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m 17" descr="Uma imagem com Saturação de cores, padrão, Gráficos, Retângulo&#10;&#10;Descrição gerada automaticamente">
            <a:extLst>
              <a:ext uri="{FF2B5EF4-FFF2-40B4-BE49-F238E27FC236}">
                <a16:creationId xmlns:a16="http://schemas.microsoft.com/office/drawing/2014/main" id="{33C7FAB9-8550-0D72-0C06-A3C066894702}"/>
              </a:ext>
            </a:extLst>
          </p:cNvPr>
          <p:cNvPicPr>
            <a:picLocks noChangeAspect="1"/>
          </p:cNvPicPr>
          <p:nvPr/>
        </p:nvPicPr>
        <p:blipFill>
          <a:blip r:embed="rId3"/>
          <a:stretch>
            <a:fillRect/>
          </a:stretch>
        </p:blipFill>
        <p:spPr>
          <a:xfrm>
            <a:off x="2438400" y="1104447"/>
            <a:ext cx="7315200" cy="5617028"/>
          </a:xfrm>
          <a:prstGeom prst="rect">
            <a:avLst/>
          </a:prstGeom>
        </p:spPr>
      </p:pic>
      <p:sp>
        <p:nvSpPr>
          <p:cNvPr id="4" name="Marcador de Posição do Número do Diapositivo 3">
            <a:extLst>
              <a:ext uri="{FF2B5EF4-FFF2-40B4-BE49-F238E27FC236}">
                <a16:creationId xmlns:a16="http://schemas.microsoft.com/office/drawing/2014/main" id="{1F6380F8-C333-FA62-CE6F-38AC731FFCB8}"/>
              </a:ext>
            </a:extLst>
          </p:cNvPr>
          <p:cNvSpPr>
            <a:spLocks noGrp="1"/>
          </p:cNvSpPr>
          <p:nvPr>
            <p:ph type="sldNum" sz="quarter" idx="12"/>
          </p:nvPr>
        </p:nvSpPr>
        <p:spPr/>
        <p:txBody>
          <a:bodyPr/>
          <a:lstStyle/>
          <a:p>
            <a:fld id="{9349F829-3AB5-2249-A75E-9CF92A8C3104}" type="slidenum">
              <a:rPr lang="pt-PT" smtClean="0"/>
              <a:t>74</a:t>
            </a:fld>
            <a:endParaRPr lang="pt-PT"/>
          </a:p>
        </p:txBody>
      </p:sp>
      <p:sp>
        <p:nvSpPr>
          <p:cNvPr id="5" name="Título 1">
            <a:extLst>
              <a:ext uri="{FF2B5EF4-FFF2-40B4-BE49-F238E27FC236}">
                <a16:creationId xmlns:a16="http://schemas.microsoft.com/office/drawing/2014/main" id="{B6385F28-493B-A9DC-CB05-D7DAEF17DDC9}"/>
              </a:ext>
            </a:extLst>
          </p:cNvPr>
          <p:cNvSpPr>
            <a:spLocks noGrp="1"/>
          </p:cNvSpPr>
          <p:nvPr>
            <p:ph type="title"/>
          </p:nvPr>
        </p:nvSpPr>
        <p:spPr>
          <a:xfrm>
            <a:off x="0" y="1"/>
            <a:ext cx="12192000" cy="999460"/>
          </a:xfrm>
          <a:solidFill>
            <a:schemeClr val="bg1">
              <a:lumMod val="95000"/>
            </a:schemeClr>
          </a:solidFill>
        </p:spPr>
        <p:txBody>
          <a:bodyPr/>
          <a:lstStyle/>
          <a:p>
            <a:r>
              <a:rPr lang="en-US" sz="2800" b="1" dirty="0">
                <a:cs typeface="Arial" panose="020B0604020202020204" pitchFamily="34" charset="0"/>
              </a:rPr>
              <a:t>  Figures</a:t>
            </a:r>
          </a:p>
        </p:txBody>
      </p:sp>
      <p:sp>
        <p:nvSpPr>
          <p:cNvPr id="3" name="Botão de Ação: Informação 2">
            <a:hlinkClick r:id="rId4" action="ppaction://hlinksldjump" highlightClick="1"/>
            <a:extLst>
              <a:ext uri="{FF2B5EF4-FFF2-40B4-BE49-F238E27FC236}">
                <a16:creationId xmlns:a16="http://schemas.microsoft.com/office/drawing/2014/main" id="{DAFD2943-ECC9-2DF3-F0FB-C029D41056A7}"/>
              </a:ext>
            </a:extLst>
          </p:cNvPr>
          <p:cNvSpPr/>
          <p:nvPr/>
        </p:nvSpPr>
        <p:spPr>
          <a:xfrm>
            <a:off x="11521441" y="316851"/>
            <a:ext cx="387276" cy="365760"/>
          </a:xfrm>
          <a:prstGeom prst="actionButtonInformati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aixaDeTexto 31">
            <a:extLst>
              <a:ext uri="{FF2B5EF4-FFF2-40B4-BE49-F238E27FC236}">
                <a16:creationId xmlns:a16="http://schemas.microsoft.com/office/drawing/2014/main" id="{D09B10EB-B965-EB49-E73B-A9CB86302012}"/>
              </a:ext>
            </a:extLst>
          </p:cNvPr>
          <p:cNvSpPr txBox="1"/>
          <p:nvPr/>
        </p:nvSpPr>
        <p:spPr>
          <a:xfrm>
            <a:off x="0" y="1017263"/>
            <a:ext cx="12192000" cy="369332"/>
          </a:xfrm>
          <a:prstGeom prst="rect">
            <a:avLst/>
          </a:prstGeom>
          <a:noFill/>
        </p:spPr>
        <p:txBody>
          <a:bodyPr wrap="square" rtlCol="0">
            <a:spAutoFit/>
          </a:bodyPr>
          <a:lstStyle/>
          <a:p>
            <a:pPr algn="ctr"/>
            <a:r>
              <a:rPr lang="pt-PT" dirty="0"/>
              <a:t>LSTM – log(MSE) </a:t>
            </a:r>
          </a:p>
        </p:txBody>
      </p:sp>
    </p:spTree>
    <p:extLst>
      <p:ext uri="{BB962C8B-B14F-4D97-AF65-F5344CB8AC3E}">
        <p14:creationId xmlns:p14="http://schemas.microsoft.com/office/powerpoint/2010/main" val="17986225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o Número do Diapositivo 3">
            <a:extLst>
              <a:ext uri="{FF2B5EF4-FFF2-40B4-BE49-F238E27FC236}">
                <a16:creationId xmlns:a16="http://schemas.microsoft.com/office/drawing/2014/main" id="{1F6380F8-C333-FA62-CE6F-38AC731FFCB8}"/>
              </a:ext>
            </a:extLst>
          </p:cNvPr>
          <p:cNvSpPr>
            <a:spLocks noGrp="1"/>
          </p:cNvSpPr>
          <p:nvPr>
            <p:ph type="sldNum" sz="quarter" idx="12"/>
          </p:nvPr>
        </p:nvSpPr>
        <p:spPr/>
        <p:txBody>
          <a:bodyPr/>
          <a:lstStyle/>
          <a:p>
            <a:fld id="{9349F829-3AB5-2249-A75E-9CF92A8C3104}" type="slidenum">
              <a:rPr lang="pt-PT" smtClean="0"/>
              <a:t>75</a:t>
            </a:fld>
            <a:endParaRPr lang="pt-PT"/>
          </a:p>
        </p:txBody>
      </p:sp>
      <p:sp>
        <p:nvSpPr>
          <p:cNvPr id="5" name="Título 1">
            <a:extLst>
              <a:ext uri="{FF2B5EF4-FFF2-40B4-BE49-F238E27FC236}">
                <a16:creationId xmlns:a16="http://schemas.microsoft.com/office/drawing/2014/main" id="{B6385F28-493B-A9DC-CB05-D7DAEF17DDC9}"/>
              </a:ext>
            </a:extLst>
          </p:cNvPr>
          <p:cNvSpPr>
            <a:spLocks noGrp="1"/>
          </p:cNvSpPr>
          <p:nvPr>
            <p:ph type="title"/>
          </p:nvPr>
        </p:nvSpPr>
        <p:spPr>
          <a:xfrm>
            <a:off x="0" y="1"/>
            <a:ext cx="12192000" cy="999460"/>
          </a:xfrm>
          <a:solidFill>
            <a:schemeClr val="bg1">
              <a:lumMod val="95000"/>
            </a:schemeClr>
          </a:solidFill>
        </p:spPr>
        <p:txBody>
          <a:bodyPr/>
          <a:lstStyle/>
          <a:p>
            <a:r>
              <a:rPr lang="en-US" sz="2800" b="1" dirty="0">
                <a:cs typeface="Arial" panose="020B0604020202020204" pitchFamily="34" charset="0"/>
              </a:rPr>
              <a:t>  Figures</a:t>
            </a:r>
          </a:p>
        </p:txBody>
      </p:sp>
      <p:sp>
        <p:nvSpPr>
          <p:cNvPr id="3" name="Botão de Ação: Informação 2">
            <a:hlinkClick r:id="rId3" action="ppaction://hlinksldjump" highlightClick="1"/>
            <a:extLst>
              <a:ext uri="{FF2B5EF4-FFF2-40B4-BE49-F238E27FC236}">
                <a16:creationId xmlns:a16="http://schemas.microsoft.com/office/drawing/2014/main" id="{DAFD2943-ECC9-2DF3-F0FB-C029D41056A7}"/>
              </a:ext>
            </a:extLst>
          </p:cNvPr>
          <p:cNvSpPr/>
          <p:nvPr/>
        </p:nvSpPr>
        <p:spPr>
          <a:xfrm>
            <a:off x="11521441" y="316851"/>
            <a:ext cx="387276" cy="365760"/>
          </a:xfrm>
          <a:prstGeom prst="actionButtonInformati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aixaDeTexto 31">
            <a:extLst>
              <a:ext uri="{FF2B5EF4-FFF2-40B4-BE49-F238E27FC236}">
                <a16:creationId xmlns:a16="http://schemas.microsoft.com/office/drawing/2014/main" id="{D09B10EB-B965-EB49-E73B-A9CB86302012}"/>
              </a:ext>
            </a:extLst>
          </p:cNvPr>
          <p:cNvSpPr txBox="1"/>
          <p:nvPr/>
        </p:nvSpPr>
        <p:spPr>
          <a:xfrm>
            <a:off x="0" y="1017263"/>
            <a:ext cx="12192000" cy="369332"/>
          </a:xfrm>
          <a:prstGeom prst="rect">
            <a:avLst/>
          </a:prstGeom>
          <a:noFill/>
        </p:spPr>
        <p:txBody>
          <a:bodyPr wrap="square" rtlCol="0">
            <a:spAutoFit/>
          </a:bodyPr>
          <a:lstStyle/>
          <a:p>
            <a:pPr algn="ctr"/>
            <a:r>
              <a:rPr lang="pt-PT" dirty="0"/>
              <a:t>LSTM – MSE </a:t>
            </a:r>
          </a:p>
        </p:txBody>
      </p:sp>
      <p:grpSp>
        <p:nvGrpSpPr>
          <p:cNvPr id="17" name="Agrupar 16">
            <a:extLst>
              <a:ext uri="{FF2B5EF4-FFF2-40B4-BE49-F238E27FC236}">
                <a16:creationId xmlns:a16="http://schemas.microsoft.com/office/drawing/2014/main" id="{3062A16C-6618-80CD-B0A6-0B97BDCE84A7}"/>
              </a:ext>
            </a:extLst>
          </p:cNvPr>
          <p:cNvGrpSpPr>
            <a:grpSpLocks noChangeAspect="1"/>
          </p:cNvGrpSpPr>
          <p:nvPr/>
        </p:nvGrpSpPr>
        <p:grpSpPr>
          <a:xfrm>
            <a:off x="2390026" y="1017263"/>
            <a:ext cx="7411947" cy="5791710"/>
            <a:chOff x="2153470" y="369332"/>
            <a:chExt cx="8241137" cy="6439641"/>
          </a:xfrm>
        </p:grpSpPr>
        <p:pic>
          <p:nvPicPr>
            <p:cNvPr id="18" name="Imagem 17">
              <a:extLst>
                <a:ext uri="{FF2B5EF4-FFF2-40B4-BE49-F238E27FC236}">
                  <a16:creationId xmlns:a16="http://schemas.microsoft.com/office/drawing/2014/main" id="{E7B4C83C-7CBE-DF16-D342-C6B73411E097}"/>
                </a:ext>
              </a:extLst>
            </p:cNvPr>
            <p:cNvPicPr>
              <a:picLocks noChangeAspect="1"/>
            </p:cNvPicPr>
            <p:nvPr/>
          </p:nvPicPr>
          <p:blipFill rotWithShape="1">
            <a:blip r:embed="rId4"/>
            <a:srcRect l="4791" t="5751" b="5778"/>
            <a:stretch/>
          </p:blipFill>
          <p:spPr>
            <a:xfrm>
              <a:off x="4341078" y="2035009"/>
              <a:ext cx="2012038" cy="1551173"/>
            </a:xfrm>
            <a:prstGeom prst="rect">
              <a:avLst/>
            </a:prstGeom>
          </p:spPr>
        </p:pic>
        <p:pic>
          <p:nvPicPr>
            <p:cNvPr id="19" name="Imagem 18">
              <a:extLst>
                <a:ext uri="{FF2B5EF4-FFF2-40B4-BE49-F238E27FC236}">
                  <a16:creationId xmlns:a16="http://schemas.microsoft.com/office/drawing/2014/main" id="{80754706-89A0-420A-DC99-52F12BE74A71}"/>
                </a:ext>
              </a:extLst>
            </p:cNvPr>
            <p:cNvPicPr>
              <a:picLocks noChangeAspect="1"/>
            </p:cNvPicPr>
            <p:nvPr/>
          </p:nvPicPr>
          <p:blipFill rotWithShape="1">
            <a:blip r:embed="rId5"/>
            <a:srcRect l="4220" t="6837" b="6202"/>
            <a:stretch/>
          </p:blipFill>
          <p:spPr>
            <a:xfrm>
              <a:off x="4294580" y="3609195"/>
              <a:ext cx="2058536" cy="1521522"/>
            </a:xfrm>
            <a:prstGeom prst="rect">
              <a:avLst/>
            </a:prstGeom>
          </p:spPr>
        </p:pic>
        <p:pic>
          <p:nvPicPr>
            <p:cNvPr id="20" name="Imagem 19">
              <a:extLst>
                <a:ext uri="{FF2B5EF4-FFF2-40B4-BE49-F238E27FC236}">
                  <a16:creationId xmlns:a16="http://schemas.microsoft.com/office/drawing/2014/main" id="{358FFE49-E55E-0982-9AFB-C1983FBCC760}"/>
                </a:ext>
              </a:extLst>
            </p:cNvPr>
            <p:cNvPicPr>
              <a:picLocks noChangeAspect="1"/>
            </p:cNvPicPr>
            <p:nvPr/>
          </p:nvPicPr>
          <p:blipFill rotWithShape="1">
            <a:blip r:embed="rId6"/>
            <a:srcRect l="4544" t="5439" b="5573"/>
            <a:stretch/>
          </p:blipFill>
          <p:spPr>
            <a:xfrm>
              <a:off x="2290980" y="465285"/>
              <a:ext cx="2024076" cy="1569724"/>
            </a:xfrm>
            <a:prstGeom prst="rect">
              <a:avLst/>
            </a:prstGeom>
          </p:spPr>
        </p:pic>
        <p:pic>
          <p:nvPicPr>
            <p:cNvPr id="21" name="Imagem 20">
              <a:extLst>
                <a:ext uri="{FF2B5EF4-FFF2-40B4-BE49-F238E27FC236}">
                  <a16:creationId xmlns:a16="http://schemas.microsoft.com/office/drawing/2014/main" id="{61CA515F-C44B-05A5-87DB-DD68AC29454D}"/>
                </a:ext>
              </a:extLst>
            </p:cNvPr>
            <p:cNvPicPr>
              <a:picLocks noChangeAspect="1"/>
            </p:cNvPicPr>
            <p:nvPr/>
          </p:nvPicPr>
          <p:blipFill rotWithShape="1">
            <a:blip r:embed="rId7"/>
            <a:srcRect t="-305" r="95949" b="305"/>
            <a:stretch/>
          </p:blipFill>
          <p:spPr>
            <a:xfrm>
              <a:off x="2190740" y="369332"/>
              <a:ext cx="86790" cy="1764000"/>
            </a:xfrm>
            <a:prstGeom prst="rect">
              <a:avLst/>
            </a:prstGeom>
          </p:spPr>
        </p:pic>
        <p:pic>
          <p:nvPicPr>
            <p:cNvPr id="22" name="Imagem 21">
              <a:extLst>
                <a:ext uri="{FF2B5EF4-FFF2-40B4-BE49-F238E27FC236}">
                  <a16:creationId xmlns:a16="http://schemas.microsoft.com/office/drawing/2014/main" id="{E194DD66-62FF-910A-7AE8-8902800632A2}"/>
                </a:ext>
              </a:extLst>
            </p:cNvPr>
            <p:cNvPicPr>
              <a:picLocks noChangeAspect="1"/>
            </p:cNvPicPr>
            <p:nvPr/>
          </p:nvPicPr>
          <p:blipFill rotWithShape="1">
            <a:blip r:embed="rId8"/>
            <a:srcRect t="4704" b="6139"/>
            <a:stretch/>
          </p:blipFill>
          <p:spPr>
            <a:xfrm>
              <a:off x="2195986" y="2016458"/>
              <a:ext cx="2119069" cy="1569725"/>
            </a:xfrm>
            <a:prstGeom prst="rect">
              <a:avLst/>
            </a:prstGeom>
          </p:spPr>
        </p:pic>
        <p:pic>
          <p:nvPicPr>
            <p:cNvPr id="23" name="Imagem 22">
              <a:extLst>
                <a:ext uri="{FF2B5EF4-FFF2-40B4-BE49-F238E27FC236}">
                  <a16:creationId xmlns:a16="http://schemas.microsoft.com/office/drawing/2014/main" id="{907431B1-E6AD-D693-9A13-E8CD82802EE4}"/>
                </a:ext>
              </a:extLst>
            </p:cNvPr>
            <p:cNvPicPr>
              <a:picLocks noChangeAspect="1"/>
            </p:cNvPicPr>
            <p:nvPr/>
          </p:nvPicPr>
          <p:blipFill rotWithShape="1">
            <a:blip r:embed="rId9"/>
            <a:srcRect t="6837" r="1365" b="6061"/>
            <a:stretch/>
          </p:blipFill>
          <p:spPr>
            <a:xfrm>
              <a:off x="2159403" y="3611280"/>
              <a:ext cx="2119069" cy="1528313"/>
            </a:xfrm>
            <a:prstGeom prst="rect">
              <a:avLst/>
            </a:prstGeom>
          </p:spPr>
        </p:pic>
        <p:pic>
          <p:nvPicPr>
            <p:cNvPr id="24" name="Imagem 23">
              <a:extLst>
                <a:ext uri="{FF2B5EF4-FFF2-40B4-BE49-F238E27FC236}">
                  <a16:creationId xmlns:a16="http://schemas.microsoft.com/office/drawing/2014/main" id="{37864D81-D262-EBEB-DB63-1CF21A554FF8}"/>
                </a:ext>
              </a:extLst>
            </p:cNvPr>
            <p:cNvPicPr>
              <a:picLocks noChangeAspect="1"/>
            </p:cNvPicPr>
            <p:nvPr/>
          </p:nvPicPr>
          <p:blipFill rotWithShape="1">
            <a:blip r:embed="rId10"/>
            <a:srcRect l="38" t="5849" r="-38" b="-982"/>
            <a:stretch/>
          </p:blipFill>
          <p:spPr>
            <a:xfrm>
              <a:off x="2153470" y="5137356"/>
              <a:ext cx="2154132" cy="1671617"/>
            </a:xfrm>
            <a:prstGeom prst="rect">
              <a:avLst/>
            </a:prstGeom>
          </p:spPr>
        </p:pic>
        <p:sp>
          <p:nvSpPr>
            <p:cNvPr id="25" name="Retângulo 24">
              <a:extLst>
                <a:ext uri="{FF2B5EF4-FFF2-40B4-BE49-F238E27FC236}">
                  <a16:creationId xmlns:a16="http://schemas.microsoft.com/office/drawing/2014/main" id="{3EA18771-79AE-334D-76A5-48DC419D1AC7}"/>
                </a:ext>
              </a:extLst>
            </p:cNvPr>
            <p:cNvSpPr/>
            <p:nvPr/>
          </p:nvSpPr>
          <p:spPr>
            <a:xfrm>
              <a:off x="2903587" y="2019019"/>
              <a:ext cx="828675" cy="18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26" name="Imagem 25">
              <a:extLst>
                <a:ext uri="{FF2B5EF4-FFF2-40B4-BE49-F238E27FC236}">
                  <a16:creationId xmlns:a16="http://schemas.microsoft.com/office/drawing/2014/main" id="{D7BE974C-6796-C6B8-75C1-52B1A132F2FF}"/>
                </a:ext>
              </a:extLst>
            </p:cNvPr>
            <p:cNvPicPr>
              <a:picLocks noChangeAspect="1"/>
            </p:cNvPicPr>
            <p:nvPr/>
          </p:nvPicPr>
          <p:blipFill rotWithShape="1">
            <a:blip r:embed="rId11"/>
            <a:srcRect l="4478" t="6836" b="6203"/>
            <a:stretch/>
          </p:blipFill>
          <p:spPr>
            <a:xfrm>
              <a:off x="6362596" y="3615834"/>
              <a:ext cx="2051686" cy="1521522"/>
            </a:xfrm>
            <a:prstGeom prst="rect">
              <a:avLst/>
            </a:prstGeom>
          </p:spPr>
        </p:pic>
        <p:pic>
          <p:nvPicPr>
            <p:cNvPr id="27" name="Imagem 26">
              <a:extLst>
                <a:ext uri="{FF2B5EF4-FFF2-40B4-BE49-F238E27FC236}">
                  <a16:creationId xmlns:a16="http://schemas.microsoft.com/office/drawing/2014/main" id="{99094B93-1988-54B7-D3A8-8174BEC7BFC4}"/>
                </a:ext>
              </a:extLst>
            </p:cNvPr>
            <p:cNvPicPr>
              <a:picLocks noChangeAspect="1"/>
            </p:cNvPicPr>
            <p:nvPr/>
          </p:nvPicPr>
          <p:blipFill rotWithShape="1">
            <a:blip r:embed="rId12"/>
            <a:srcRect l="4803" t="6055" r="-1"/>
            <a:stretch/>
          </p:blipFill>
          <p:spPr>
            <a:xfrm>
              <a:off x="6362597" y="5135595"/>
              <a:ext cx="2047667" cy="1654587"/>
            </a:xfrm>
            <a:prstGeom prst="rect">
              <a:avLst/>
            </a:prstGeom>
          </p:spPr>
        </p:pic>
        <p:pic>
          <p:nvPicPr>
            <p:cNvPr id="28" name="Imagem 27">
              <a:extLst>
                <a:ext uri="{FF2B5EF4-FFF2-40B4-BE49-F238E27FC236}">
                  <a16:creationId xmlns:a16="http://schemas.microsoft.com/office/drawing/2014/main" id="{288342EC-34A7-E104-26CA-BD0D463E6E96}"/>
                </a:ext>
              </a:extLst>
            </p:cNvPr>
            <p:cNvPicPr>
              <a:picLocks noChangeAspect="1"/>
            </p:cNvPicPr>
            <p:nvPr/>
          </p:nvPicPr>
          <p:blipFill rotWithShape="1">
            <a:blip r:embed="rId13"/>
            <a:srcRect l="4802" t="5815" b="-100"/>
            <a:stretch/>
          </p:blipFill>
          <p:spPr>
            <a:xfrm>
              <a:off x="4305449" y="5134168"/>
              <a:ext cx="2047667" cy="1658775"/>
            </a:xfrm>
            <a:prstGeom prst="rect">
              <a:avLst/>
            </a:prstGeom>
          </p:spPr>
        </p:pic>
        <p:pic>
          <p:nvPicPr>
            <p:cNvPr id="29" name="Imagem 28">
              <a:extLst>
                <a:ext uri="{FF2B5EF4-FFF2-40B4-BE49-F238E27FC236}">
                  <a16:creationId xmlns:a16="http://schemas.microsoft.com/office/drawing/2014/main" id="{CDF252EE-C4D5-93AA-A8A4-FEC6C71E37EC}"/>
                </a:ext>
              </a:extLst>
            </p:cNvPr>
            <p:cNvPicPr>
              <a:picLocks noChangeAspect="1"/>
            </p:cNvPicPr>
            <p:nvPr/>
          </p:nvPicPr>
          <p:blipFill rotWithShape="1">
            <a:blip r:embed="rId14"/>
            <a:srcRect l="5916" t="6056"/>
            <a:stretch/>
          </p:blipFill>
          <p:spPr>
            <a:xfrm>
              <a:off x="8408110" y="5137356"/>
              <a:ext cx="1986497" cy="1652826"/>
            </a:xfrm>
            <a:prstGeom prst="rect">
              <a:avLst/>
            </a:prstGeom>
          </p:spPr>
        </p:pic>
      </p:grpSp>
    </p:spTree>
    <p:extLst>
      <p:ext uri="{BB962C8B-B14F-4D97-AF65-F5344CB8AC3E}">
        <p14:creationId xmlns:p14="http://schemas.microsoft.com/office/powerpoint/2010/main" val="27216199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o Número do Diapositivo 3">
            <a:extLst>
              <a:ext uri="{FF2B5EF4-FFF2-40B4-BE49-F238E27FC236}">
                <a16:creationId xmlns:a16="http://schemas.microsoft.com/office/drawing/2014/main" id="{1F6380F8-C333-FA62-CE6F-38AC731FFCB8}"/>
              </a:ext>
            </a:extLst>
          </p:cNvPr>
          <p:cNvSpPr>
            <a:spLocks noGrp="1"/>
          </p:cNvSpPr>
          <p:nvPr>
            <p:ph type="sldNum" sz="quarter" idx="12"/>
          </p:nvPr>
        </p:nvSpPr>
        <p:spPr/>
        <p:txBody>
          <a:bodyPr/>
          <a:lstStyle/>
          <a:p>
            <a:fld id="{9349F829-3AB5-2249-A75E-9CF92A8C3104}" type="slidenum">
              <a:rPr lang="pt-PT" smtClean="0"/>
              <a:t>76</a:t>
            </a:fld>
            <a:endParaRPr lang="pt-PT"/>
          </a:p>
        </p:txBody>
      </p:sp>
      <p:sp>
        <p:nvSpPr>
          <p:cNvPr id="5" name="Título 1">
            <a:extLst>
              <a:ext uri="{FF2B5EF4-FFF2-40B4-BE49-F238E27FC236}">
                <a16:creationId xmlns:a16="http://schemas.microsoft.com/office/drawing/2014/main" id="{B6385F28-493B-A9DC-CB05-D7DAEF17DDC9}"/>
              </a:ext>
            </a:extLst>
          </p:cNvPr>
          <p:cNvSpPr>
            <a:spLocks noGrp="1"/>
          </p:cNvSpPr>
          <p:nvPr>
            <p:ph type="title"/>
          </p:nvPr>
        </p:nvSpPr>
        <p:spPr>
          <a:xfrm>
            <a:off x="0" y="1"/>
            <a:ext cx="12192000" cy="999460"/>
          </a:xfrm>
          <a:solidFill>
            <a:schemeClr val="bg1">
              <a:lumMod val="95000"/>
            </a:schemeClr>
          </a:solidFill>
        </p:spPr>
        <p:txBody>
          <a:bodyPr/>
          <a:lstStyle/>
          <a:p>
            <a:r>
              <a:rPr lang="en-US" sz="2800" b="1" dirty="0">
                <a:cs typeface="Arial" panose="020B0604020202020204" pitchFamily="34" charset="0"/>
              </a:rPr>
              <a:t>  Algorithms </a:t>
            </a:r>
            <a:r>
              <a:rPr lang="en-US" sz="2800" dirty="0">
                <a:cs typeface="Arial" panose="020B0604020202020204" pitchFamily="34" charset="0"/>
              </a:rPr>
              <a:t>setting</a:t>
            </a:r>
            <a:endParaRPr lang="en-US" sz="2800" b="1" dirty="0">
              <a:cs typeface="Arial" panose="020B0604020202020204" pitchFamily="34" charset="0"/>
            </a:endParaRPr>
          </a:p>
        </p:txBody>
      </p:sp>
      <p:sp>
        <p:nvSpPr>
          <p:cNvPr id="6" name="Botão de Ação: Informação 5">
            <a:hlinkClick r:id="rId2" action="ppaction://hlinksldjump" highlightClick="1"/>
            <a:extLst>
              <a:ext uri="{FF2B5EF4-FFF2-40B4-BE49-F238E27FC236}">
                <a16:creationId xmlns:a16="http://schemas.microsoft.com/office/drawing/2014/main" id="{D86761A4-8B15-6F60-2A3B-4FA85F0B1FC5}"/>
              </a:ext>
            </a:extLst>
          </p:cNvPr>
          <p:cNvSpPr/>
          <p:nvPr/>
        </p:nvSpPr>
        <p:spPr>
          <a:xfrm>
            <a:off x="11521441" y="316851"/>
            <a:ext cx="387276" cy="365760"/>
          </a:xfrm>
          <a:prstGeom prst="actionButtonInformati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Agrupar 6">
            <a:extLst>
              <a:ext uri="{FF2B5EF4-FFF2-40B4-BE49-F238E27FC236}">
                <a16:creationId xmlns:a16="http://schemas.microsoft.com/office/drawing/2014/main" id="{0608429E-4FC5-74CE-EBF0-94FC82C1C8DA}"/>
              </a:ext>
            </a:extLst>
          </p:cNvPr>
          <p:cNvGrpSpPr/>
          <p:nvPr/>
        </p:nvGrpSpPr>
        <p:grpSpPr>
          <a:xfrm>
            <a:off x="2411990" y="2034631"/>
            <a:ext cx="6652405" cy="3653422"/>
            <a:chOff x="2279324" y="1994874"/>
            <a:chExt cx="6652405" cy="3653422"/>
          </a:xfrm>
        </p:grpSpPr>
        <p:pic>
          <p:nvPicPr>
            <p:cNvPr id="3" name="Imagem 2" descr="Uma imagem com texto, recibo, captura de ecrã, Tipo de letra&#10;&#10;Descrição gerada automaticamente">
              <a:extLst>
                <a:ext uri="{FF2B5EF4-FFF2-40B4-BE49-F238E27FC236}">
                  <a16:creationId xmlns:a16="http://schemas.microsoft.com/office/drawing/2014/main" id="{FAF742C0-04A0-4CBB-69E0-3F4F4C834198}"/>
                </a:ext>
              </a:extLst>
            </p:cNvPr>
            <p:cNvPicPr>
              <a:picLocks noChangeAspect="1"/>
            </p:cNvPicPr>
            <p:nvPr/>
          </p:nvPicPr>
          <p:blipFill rotWithShape="1">
            <a:blip r:embed="rId3"/>
            <a:srcRect l="1049" r="33319"/>
            <a:stretch/>
          </p:blipFill>
          <p:spPr>
            <a:xfrm>
              <a:off x="3830539" y="1994874"/>
              <a:ext cx="5101190" cy="3653422"/>
            </a:xfrm>
            <a:prstGeom prst="rect">
              <a:avLst/>
            </a:prstGeom>
          </p:spPr>
        </p:pic>
        <p:pic>
          <p:nvPicPr>
            <p:cNvPr id="2" name="Imagem 1" descr="Uma imagem com texto, captura de ecrã, Tipo de letra, recibo&#10;&#10;Descrição gerada automaticamente">
              <a:extLst>
                <a:ext uri="{FF2B5EF4-FFF2-40B4-BE49-F238E27FC236}">
                  <a16:creationId xmlns:a16="http://schemas.microsoft.com/office/drawing/2014/main" id="{0D593F84-8F32-1D47-5E26-C4466DBC6FC5}"/>
                </a:ext>
              </a:extLst>
            </p:cNvPr>
            <p:cNvPicPr>
              <a:picLocks noChangeAspect="1"/>
            </p:cNvPicPr>
            <p:nvPr/>
          </p:nvPicPr>
          <p:blipFill rotWithShape="1">
            <a:blip r:embed="rId4"/>
            <a:srcRect l="29867" r="30218"/>
            <a:stretch/>
          </p:blipFill>
          <p:spPr>
            <a:xfrm>
              <a:off x="2279324" y="2635978"/>
              <a:ext cx="3102430" cy="1586043"/>
            </a:xfrm>
            <a:prstGeom prst="rect">
              <a:avLst/>
            </a:prstGeom>
          </p:spPr>
        </p:pic>
      </p:grpSp>
    </p:spTree>
    <p:extLst>
      <p:ext uri="{BB962C8B-B14F-4D97-AF65-F5344CB8AC3E}">
        <p14:creationId xmlns:p14="http://schemas.microsoft.com/office/powerpoint/2010/main" val="33036901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o Número do Diapositivo 3">
            <a:extLst>
              <a:ext uri="{FF2B5EF4-FFF2-40B4-BE49-F238E27FC236}">
                <a16:creationId xmlns:a16="http://schemas.microsoft.com/office/drawing/2014/main" id="{1F6380F8-C333-FA62-CE6F-38AC731FFCB8}"/>
              </a:ext>
            </a:extLst>
          </p:cNvPr>
          <p:cNvSpPr>
            <a:spLocks noGrp="1"/>
          </p:cNvSpPr>
          <p:nvPr>
            <p:ph type="sldNum" sz="quarter" idx="12"/>
          </p:nvPr>
        </p:nvSpPr>
        <p:spPr/>
        <p:txBody>
          <a:bodyPr/>
          <a:lstStyle/>
          <a:p>
            <a:fld id="{9349F829-3AB5-2249-A75E-9CF92A8C3104}" type="slidenum">
              <a:rPr lang="pt-PT" smtClean="0"/>
              <a:t>77</a:t>
            </a:fld>
            <a:endParaRPr lang="pt-PT"/>
          </a:p>
        </p:txBody>
      </p:sp>
      <p:sp>
        <p:nvSpPr>
          <p:cNvPr id="5" name="Título 1">
            <a:extLst>
              <a:ext uri="{FF2B5EF4-FFF2-40B4-BE49-F238E27FC236}">
                <a16:creationId xmlns:a16="http://schemas.microsoft.com/office/drawing/2014/main" id="{B6385F28-493B-A9DC-CB05-D7DAEF17DDC9}"/>
              </a:ext>
            </a:extLst>
          </p:cNvPr>
          <p:cNvSpPr>
            <a:spLocks noGrp="1"/>
          </p:cNvSpPr>
          <p:nvPr>
            <p:ph type="title"/>
          </p:nvPr>
        </p:nvSpPr>
        <p:spPr>
          <a:xfrm>
            <a:off x="0" y="1"/>
            <a:ext cx="12192000" cy="999460"/>
          </a:xfrm>
          <a:solidFill>
            <a:schemeClr val="bg1">
              <a:lumMod val="95000"/>
            </a:schemeClr>
          </a:solidFill>
        </p:spPr>
        <p:txBody>
          <a:bodyPr/>
          <a:lstStyle/>
          <a:p>
            <a:r>
              <a:rPr lang="en-US" sz="2800" b="1" dirty="0">
                <a:cs typeface="Arial" panose="020B0604020202020204" pitchFamily="34" charset="0"/>
              </a:rPr>
              <a:t>  Algorithms</a:t>
            </a:r>
          </a:p>
        </p:txBody>
      </p:sp>
      <p:sp>
        <p:nvSpPr>
          <p:cNvPr id="6" name="Botão de Ação: Informação 5">
            <a:hlinkClick r:id="rId2" action="ppaction://hlinksldjump" highlightClick="1"/>
            <a:extLst>
              <a:ext uri="{FF2B5EF4-FFF2-40B4-BE49-F238E27FC236}">
                <a16:creationId xmlns:a16="http://schemas.microsoft.com/office/drawing/2014/main" id="{D86761A4-8B15-6F60-2A3B-4FA85F0B1FC5}"/>
              </a:ext>
            </a:extLst>
          </p:cNvPr>
          <p:cNvSpPr/>
          <p:nvPr/>
        </p:nvSpPr>
        <p:spPr>
          <a:xfrm>
            <a:off x="11521441" y="316851"/>
            <a:ext cx="387276" cy="365760"/>
          </a:xfrm>
          <a:prstGeom prst="actionButtonInformati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m 2" descr="Uma imagem com texto, Tipo de letra, recibo, captura de ecrã&#10;&#10;Descrição gerada automaticamente">
            <a:extLst>
              <a:ext uri="{FF2B5EF4-FFF2-40B4-BE49-F238E27FC236}">
                <a16:creationId xmlns:a16="http://schemas.microsoft.com/office/drawing/2014/main" id="{322D7923-D99D-AA54-8468-E36BF92CFA60}"/>
              </a:ext>
            </a:extLst>
          </p:cNvPr>
          <p:cNvPicPr>
            <a:picLocks noChangeAspect="1"/>
          </p:cNvPicPr>
          <p:nvPr/>
        </p:nvPicPr>
        <p:blipFill>
          <a:blip r:embed="rId3"/>
          <a:stretch>
            <a:fillRect/>
          </a:stretch>
        </p:blipFill>
        <p:spPr>
          <a:xfrm>
            <a:off x="2209800" y="2013048"/>
            <a:ext cx="7772400" cy="3329714"/>
          </a:xfrm>
          <a:prstGeom prst="rect">
            <a:avLst/>
          </a:prstGeom>
        </p:spPr>
      </p:pic>
    </p:spTree>
    <p:extLst>
      <p:ext uri="{BB962C8B-B14F-4D97-AF65-F5344CB8AC3E}">
        <p14:creationId xmlns:p14="http://schemas.microsoft.com/office/powerpoint/2010/main" val="1087295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o Número do Diapositivo 3">
            <a:extLst>
              <a:ext uri="{FF2B5EF4-FFF2-40B4-BE49-F238E27FC236}">
                <a16:creationId xmlns:a16="http://schemas.microsoft.com/office/drawing/2014/main" id="{1F6380F8-C333-FA62-CE6F-38AC731FFCB8}"/>
              </a:ext>
            </a:extLst>
          </p:cNvPr>
          <p:cNvSpPr>
            <a:spLocks noGrp="1"/>
          </p:cNvSpPr>
          <p:nvPr>
            <p:ph type="sldNum" sz="quarter" idx="12"/>
          </p:nvPr>
        </p:nvSpPr>
        <p:spPr/>
        <p:txBody>
          <a:bodyPr/>
          <a:lstStyle/>
          <a:p>
            <a:fld id="{9349F829-3AB5-2249-A75E-9CF92A8C3104}" type="slidenum">
              <a:rPr lang="pt-PT" smtClean="0"/>
              <a:t>78</a:t>
            </a:fld>
            <a:endParaRPr lang="pt-PT"/>
          </a:p>
        </p:txBody>
      </p:sp>
      <p:sp>
        <p:nvSpPr>
          <p:cNvPr id="5" name="Título 1">
            <a:extLst>
              <a:ext uri="{FF2B5EF4-FFF2-40B4-BE49-F238E27FC236}">
                <a16:creationId xmlns:a16="http://schemas.microsoft.com/office/drawing/2014/main" id="{B6385F28-493B-A9DC-CB05-D7DAEF17DDC9}"/>
              </a:ext>
            </a:extLst>
          </p:cNvPr>
          <p:cNvSpPr>
            <a:spLocks noGrp="1"/>
          </p:cNvSpPr>
          <p:nvPr>
            <p:ph type="title"/>
          </p:nvPr>
        </p:nvSpPr>
        <p:spPr>
          <a:xfrm>
            <a:off x="0" y="1"/>
            <a:ext cx="12192000" cy="999460"/>
          </a:xfrm>
          <a:solidFill>
            <a:schemeClr val="bg1">
              <a:lumMod val="95000"/>
            </a:schemeClr>
          </a:solidFill>
        </p:spPr>
        <p:txBody>
          <a:bodyPr/>
          <a:lstStyle/>
          <a:p>
            <a:r>
              <a:rPr lang="en-US" sz="2800" b="1" dirty="0">
                <a:cs typeface="Arial" panose="020B0604020202020204" pitchFamily="34" charset="0"/>
              </a:rPr>
              <a:t>  Algorithms</a:t>
            </a:r>
          </a:p>
        </p:txBody>
      </p:sp>
      <p:sp>
        <p:nvSpPr>
          <p:cNvPr id="6" name="Botão de Ação: Informação 5">
            <a:hlinkClick r:id="rId2" action="ppaction://hlinksldjump" highlightClick="1"/>
            <a:extLst>
              <a:ext uri="{FF2B5EF4-FFF2-40B4-BE49-F238E27FC236}">
                <a16:creationId xmlns:a16="http://schemas.microsoft.com/office/drawing/2014/main" id="{D86761A4-8B15-6F60-2A3B-4FA85F0B1FC5}"/>
              </a:ext>
            </a:extLst>
          </p:cNvPr>
          <p:cNvSpPr/>
          <p:nvPr/>
        </p:nvSpPr>
        <p:spPr>
          <a:xfrm>
            <a:off x="11521441" y="316851"/>
            <a:ext cx="387276" cy="365760"/>
          </a:xfrm>
          <a:prstGeom prst="actionButtonInformati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m 8" descr="Uma imagem com texto, captura de ecrã, Tipo de letra, número&#10;&#10;Descrição gerada automaticamente">
            <a:extLst>
              <a:ext uri="{FF2B5EF4-FFF2-40B4-BE49-F238E27FC236}">
                <a16:creationId xmlns:a16="http://schemas.microsoft.com/office/drawing/2014/main" id="{6C38D291-2DBF-DC18-0C1E-3148E819F3E2}"/>
              </a:ext>
            </a:extLst>
          </p:cNvPr>
          <p:cNvPicPr>
            <a:picLocks noChangeAspect="1"/>
          </p:cNvPicPr>
          <p:nvPr/>
        </p:nvPicPr>
        <p:blipFill>
          <a:blip r:embed="rId3"/>
          <a:stretch>
            <a:fillRect/>
          </a:stretch>
        </p:blipFill>
        <p:spPr>
          <a:xfrm>
            <a:off x="2193961" y="1069976"/>
            <a:ext cx="7804077" cy="5788024"/>
          </a:xfrm>
          <a:prstGeom prst="rect">
            <a:avLst/>
          </a:prstGeom>
        </p:spPr>
      </p:pic>
    </p:spTree>
    <p:extLst>
      <p:ext uri="{BB962C8B-B14F-4D97-AF65-F5344CB8AC3E}">
        <p14:creationId xmlns:p14="http://schemas.microsoft.com/office/powerpoint/2010/main" val="512768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87E677-D025-9149-E489-43FC0B41ED9B}"/>
              </a:ext>
            </a:extLst>
          </p:cNvPr>
          <p:cNvSpPr>
            <a:spLocks noGrp="1"/>
          </p:cNvSpPr>
          <p:nvPr>
            <p:ph type="title"/>
          </p:nvPr>
        </p:nvSpPr>
        <p:spPr>
          <a:xfrm>
            <a:off x="0" y="1"/>
            <a:ext cx="12192000" cy="999460"/>
          </a:xfrm>
          <a:solidFill>
            <a:schemeClr val="bg1">
              <a:lumMod val="95000"/>
            </a:schemeClr>
          </a:solidFill>
        </p:spPr>
        <p:txBody>
          <a:bodyPr/>
          <a:lstStyle/>
          <a:p>
            <a:r>
              <a:rPr lang="en-US" sz="2800" b="1" dirty="0">
                <a:cs typeface="Arial" panose="020B0604020202020204" pitchFamily="34" charset="0"/>
              </a:rPr>
              <a:t>  Contributions</a:t>
            </a:r>
          </a:p>
        </p:txBody>
      </p:sp>
      <p:sp>
        <p:nvSpPr>
          <p:cNvPr id="3" name="Marcador de Posição do Número do Diapositivo 2">
            <a:extLst>
              <a:ext uri="{FF2B5EF4-FFF2-40B4-BE49-F238E27FC236}">
                <a16:creationId xmlns:a16="http://schemas.microsoft.com/office/drawing/2014/main" id="{4E55505A-0F34-EA7B-60D0-3DBB22588163}"/>
              </a:ext>
            </a:extLst>
          </p:cNvPr>
          <p:cNvSpPr>
            <a:spLocks noGrp="1"/>
          </p:cNvSpPr>
          <p:nvPr>
            <p:ph type="sldNum" sz="quarter" idx="12"/>
          </p:nvPr>
        </p:nvSpPr>
        <p:spPr/>
        <p:txBody>
          <a:bodyPr/>
          <a:lstStyle/>
          <a:p>
            <a:fld id="{9349F829-3AB5-2249-A75E-9CF92A8C3104}" type="slidenum">
              <a:rPr lang="pt-PT" smtClean="0"/>
              <a:t>7</a:t>
            </a:fld>
            <a:endParaRPr lang="pt-PT"/>
          </a:p>
        </p:txBody>
      </p:sp>
      <p:grpSp>
        <p:nvGrpSpPr>
          <p:cNvPr id="26" name="Agrupar 25">
            <a:extLst>
              <a:ext uri="{FF2B5EF4-FFF2-40B4-BE49-F238E27FC236}">
                <a16:creationId xmlns:a16="http://schemas.microsoft.com/office/drawing/2014/main" id="{74C59767-D832-F954-0769-52893C161804}"/>
              </a:ext>
            </a:extLst>
          </p:cNvPr>
          <p:cNvGrpSpPr/>
          <p:nvPr/>
        </p:nvGrpSpPr>
        <p:grpSpPr>
          <a:xfrm>
            <a:off x="1402970" y="1609582"/>
            <a:ext cx="9386060" cy="4084884"/>
            <a:chOff x="1503083" y="1609582"/>
            <a:chExt cx="9386060" cy="4084884"/>
          </a:xfrm>
        </p:grpSpPr>
        <p:sp>
          <p:nvSpPr>
            <p:cNvPr id="73" name="Retângulo 72">
              <a:extLst>
                <a:ext uri="{FF2B5EF4-FFF2-40B4-BE49-F238E27FC236}">
                  <a16:creationId xmlns:a16="http://schemas.microsoft.com/office/drawing/2014/main" id="{8A2A5D2B-7EAE-B7FB-2E75-9CB3D17B9386}"/>
                </a:ext>
              </a:extLst>
            </p:cNvPr>
            <p:cNvSpPr/>
            <p:nvPr/>
          </p:nvSpPr>
          <p:spPr>
            <a:xfrm>
              <a:off x="2299530" y="4569386"/>
              <a:ext cx="6163205" cy="36512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600" dirty="0" err="1">
                  <a:solidFill>
                    <a:schemeClr val="tx1"/>
                  </a:solidFill>
                  <a:effectLst/>
                  <a:cs typeface="Arial" panose="020B0604020202020204" pitchFamily="34" charset="0"/>
                </a:rPr>
                <a:t>Population</a:t>
              </a:r>
              <a:r>
                <a:rPr lang="pt-PT" sz="1600" dirty="0" err="1">
                  <a:solidFill>
                    <a:schemeClr val="tx1"/>
                  </a:solidFill>
                  <a:cs typeface="Arial" panose="020B0604020202020204" pitchFamily="34" charset="0"/>
                </a:rPr>
                <a:t>-based</a:t>
              </a:r>
              <a:r>
                <a:rPr lang="pt-PT" sz="1600" dirty="0">
                  <a:solidFill>
                    <a:schemeClr val="tx1"/>
                  </a:solidFill>
                  <a:cs typeface="Arial" panose="020B0604020202020204" pitchFamily="34" charset="0"/>
                </a:rPr>
                <a:t> </a:t>
              </a:r>
              <a:r>
                <a:rPr lang="pt-PT" sz="1600" dirty="0" err="1">
                  <a:solidFill>
                    <a:schemeClr val="tx1"/>
                  </a:solidFill>
                  <a:cs typeface="Arial" panose="020B0604020202020204" pitchFamily="34" charset="0"/>
                </a:rPr>
                <a:t>optimization</a:t>
              </a:r>
              <a:r>
                <a:rPr lang="pt-PT" sz="1600" dirty="0">
                  <a:solidFill>
                    <a:schemeClr val="tx1"/>
                  </a:solidFill>
                  <a:cs typeface="Arial" panose="020B0604020202020204" pitchFamily="34" charset="0"/>
                </a:rPr>
                <a:t> </a:t>
              </a:r>
              <a:r>
                <a:rPr lang="pt-PT" sz="1600" dirty="0" err="1">
                  <a:solidFill>
                    <a:schemeClr val="tx1"/>
                  </a:solidFill>
                  <a:cs typeface="Arial" panose="020B0604020202020204" pitchFamily="34" charset="0"/>
                </a:rPr>
                <a:t>methods</a:t>
              </a:r>
              <a:r>
                <a:rPr lang="pt-PT" sz="1600" dirty="0">
                  <a:solidFill>
                    <a:schemeClr val="tx1"/>
                  </a:solidFill>
                  <a:cs typeface="Arial" panose="020B0604020202020204" pitchFamily="34" charset="0"/>
                </a:rPr>
                <a:t> in </a:t>
              </a:r>
              <a:r>
                <a:rPr lang="pt-PT" sz="1600" dirty="0" err="1">
                  <a:solidFill>
                    <a:schemeClr val="tx1"/>
                  </a:solidFill>
                  <a:cs typeface="Arial" panose="020B0604020202020204" pitchFamily="34" charset="0"/>
                </a:rPr>
                <a:t>the</a:t>
              </a:r>
              <a:r>
                <a:rPr lang="pt-PT" sz="1600" dirty="0">
                  <a:solidFill>
                    <a:schemeClr val="tx1"/>
                  </a:solidFill>
                  <a:cs typeface="Arial" panose="020B0604020202020204" pitchFamily="34" charset="0"/>
                </a:rPr>
                <a:t> </a:t>
              </a:r>
              <a:r>
                <a:rPr lang="pt-PT" sz="1600" dirty="0" err="1">
                  <a:solidFill>
                    <a:schemeClr val="tx1"/>
                  </a:solidFill>
                  <a:cs typeface="Arial" panose="020B0604020202020204" pitchFamily="34" charset="0"/>
                </a:rPr>
                <a:t>calibration</a:t>
              </a:r>
              <a:r>
                <a:rPr lang="pt-PT" sz="1600" dirty="0">
                  <a:solidFill>
                    <a:schemeClr val="tx1"/>
                  </a:solidFill>
                  <a:cs typeface="Arial" panose="020B0604020202020204" pitchFamily="34" charset="0"/>
                </a:rPr>
                <a:t> </a:t>
              </a:r>
              <a:r>
                <a:rPr lang="pt-PT" sz="1600" dirty="0" err="1">
                  <a:solidFill>
                    <a:schemeClr val="tx1"/>
                  </a:solidFill>
                  <a:cs typeface="Arial" panose="020B0604020202020204" pitchFamily="34" charset="0"/>
                </a:rPr>
                <a:t>process</a:t>
              </a:r>
              <a:endParaRPr lang="en-US" sz="1600" dirty="0">
                <a:solidFill>
                  <a:schemeClr val="tx1"/>
                </a:solidFill>
              </a:endParaRPr>
            </a:p>
          </p:txBody>
        </p:sp>
        <p:sp>
          <p:nvSpPr>
            <p:cNvPr id="72" name="Retângulo 71">
              <a:extLst>
                <a:ext uri="{FF2B5EF4-FFF2-40B4-BE49-F238E27FC236}">
                  <a16:creationId xmlns:a16="http://schemas.microsoft.com/office/drawing/2014/main" id="{65B78F95-4D86-C11E-2A1C-66F3D3E84077}"/>
                </a:ext>
              </a:extLst>
            </p:cNvPr>
            <p:cNvSpPr/>
            <p:nvPr/>
          </p:nvSpPr>
          <p:spPr>
            <a:xfrm>
              <a:off x="3142078" y="3205184"/>
              <a:ext cx="5320633" cy="36512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600" dirty="0">
                  <a:solidFill>
                    <a:schemeClr val="tx1"/>
                  </a:solidFill>
                  <a:effectLst/>
                  <a:cs typeface="Arial" panose="020B0604020202020204" pitchFamily="34" charset="0"/>
                </a:rPr>
                <a:t>Neural Networks in </a:t>
              </a:r>
              <a:r>
                <a:rPr lang="pt-PT" sz="1600" dirty="0" err="1">
                  <a:solidFill>
                    <a:schemeClr val="tx1"/>
                  </a:solidFill>
                  <a:effectLst/>
                  <a:cs typeface="Arial" panose="020B0604020202020204" pitchFamily="34" charset="0"/>
                </a:rPr>
                <a:t>the</a:t>
              </a:r>
              <a:r>
                <a:rPr lang="pt-PT" sz="1600" dirty="0">
                  <a:solidFill>
                    <a:schemeClr val="tx1"/>
                  </a:solidFill>
                  <a:effectLst/>
                  <a:cs typeface="Arial" panose="020B0604020202020204" pitchFamily="34" charset="0"/>
                </a:rPr>
                <a:t> </a:t>
              </a:r>
              <a:r>
                <a:rPr lang="pt-PT" sz="1600" dirty="0" err="1">
                  <a:solidFill>
                    <a:schemeClr val="tx1"/>
                  </a:solidFill>
                  <a:effectLst/>
                  <a:cs typeface="Arial" panose="020B0604020202020204" pitchFamily="34" charset="0"/>
                </a:rPr>
                <a:t>calibration</a:t>
              </a:r>
              <a:r>
                <a:rPr lang="pt-PT" sz="1600" dirty="0">
                  <a:solidFill>
                    <a:schemeClr val="tx1"/>
                  </a:solidFill>
                  <a:effectLst/>
                  <a:cs typeface="Arial" panose="020B0604020202020204" pitchFamily="34" charset="0"/>
                </a:rPr>
                <a:t> </a:t>
              </a:r>
              <a:r>
                <a:rPr lang="pt-PT" sz="1600" dirty="0" err="1">
                  <a:solidFill>
                    <a:schemeClr val="tx1"/>
                  </a:solidFill>
                  <a:effectLst/>
                  <a:cs typeface="Arial" panose="020B0604020202020204" pitchFamily="34" charset="0"/>
                </a:rPr>
                <a:t>process</a:t>
              </a:r>
              <a:endParaRPr lang="en-US" sz="1600" dirty="0">
                <a:solidFill>
                  <a:schemeClr val="tx1"/>
                </a:solidFill>
                <a:cs typeface="Arial" panose="020B0604020202020204" pitchFamily="34" charset="0"/>
              </a:endParaRPr>
            </a:p>
          </p:txBody>
        </p:sp>
        <p:sp>
          <p:nvSpPr>
            <p:cNvPr id="71" name="Retângulo 70">
              <a:extLst>
                <a:ext uri="{FF2B5EF4-FFF2-40B4-BE49-F238E27FC236}">
                  <a16:creationId xmlns:a16="http://schemas.microsoft.com/office/drawing/2014/main" id="{C9B2E858-4875-512E-9C67-4E1B9D0FA6B7}"/>
                </a:ext>
              </a:extLst>
            </p:cNvPr>
            <p:cNvSpPr/>
            <p:nvPr/>
          </p:nvSpPr>
          <p:spPr>
            <a:xfrm>
              <a:off x="3392835" y="1756632"/>
              <a:ext cx="5069876" cy="36512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600" dirty="0">
                  <a:solidFill>
                    <a:schemeClr val="tx1"/>
                  </a:solidFill>
                  <a:effectLst/>
                  <a:cs typeface="Arial" panose="020B0604020202020204" pitchFamily="34" charset="0"/>
                </a:rPr>
                <a:t>Neural Networks in financial </a:t>
              </a:r>
              <a:r>
                <a:rPr lang="pt-PT" sz="1600" dirty="0" err="1">
                  <a:solidFill>
                    <a:schemeClr val="tx1"/>
                  </a:solidFill>
                  <a:effectLst/>
                  <a:cs typeface="Arial" panose="020B0604020202020204" pitchFamily="34" charset="0"/>
                </a:rPr>
                <a:t>tasks</a:t>
              </a:r>
              <a:endParaRPr lang="en-US" sz="1600" dirty="0">
                <a:solidFill>
                  <a:schemeClr val="tx1"/>
                </a:solidFill>
                <a:cs typeface="Arial" panose="020B0604020202020204" pitchFamily="34" charset="0"/>
              </a:endParaRPr>
            </a:p>
          </p:txBody>
        </p:sp>
        <p:sp>
          <p:nvSpPr>
            <p:cNvPr id="7" name="CaixaDeTexto 6">
              <a:extLst>
                <a:ext uri="{FF2B5EF4-FFF2-40B4-BE49-F238E27FC236}">
                  <a16:creationId xmlns:a16="http://schemas.microsoft.com/office/drawing/2014/main" id="{3219782D-95A7-2511-809D-25146A505FAB}"/>
                </a:ext>
              </a:extLst>
            </p:cNvPr>
            <p:cNvSpPr txBox="1"/>
            <p:nvPr/>
          </p:nvSpPr>
          <p:spPr>
            <a:xfrm>
              <a:off x="3966911" y="2121757"/>
              <a:ext cx="4197177"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Forecasting, </a:t>
              </a:r>
              <a:r>
                <a:rPr lang="en-US" sz="1600" b="1" dirty="0"/>
                <a:t>option pricing </a:t>
              </a:r>
              <a:r>
                <a:rPr lang="en-US" sz="1600" dirty="0"/>
                <a:t>and </a:t>
              </a:r>
              <a:r>
                <a:rPr lang="en-US" sz="1600" b="1" dirty="0"/>
                <a:t>model’s calibration</a:t>
              </a:r>
              <a:r>
                <a:rPr lang="en-US" sz="1600" dirty="0"/>
                <a:t>.</a:t>
              </a:r>
            </a:p>
            <a:p>
              <a:pPr marL="285750" indent="-285750">
                <a:buFont typeface="Arial" panose="020B0604020202020204" pitchFamily="34" charset="0"/>
                <a:buChar char="•"/>
              </a:pPr>
              <a:r>
                <a:rPr lang="en-US" sz="1600" dirty="0"/>
                <a:t>FNN, CNN, LSTM.</a:t>
              </a:r>
            </a:p>
          </p:txBody>
        </p:sp>
        <p:sp>
          <p:nvSpPr>
            <p:cNvPr id="9" name="CaixaDeTexto 8">
              <a:extLst>
                <a:ext uri="{FF2B5EF4-FFF2-40B4-BE49-F238E27FC236}">
                  <a16:creationId xmlns:a16="http://schemas.microsoft.com/office/drawing/2014/main" id="{E31B9C44-AEF3-6688-D3AE-3E4A9FDC1C5F}"/>
                </a:ext>
              </a:extLst>
            </p:cNvPr>
            <p:cNvSpPr txBox="1"/>
            <p:nvPr/>
          </p:nvSpPr>
          <p:spPr>
            <a:xfrm>
              <a:off x="2447394" y="4984884"/>
              <a:ext cx="6015341" cy="584775"/>
            </a:xfrm>
            <a:prstGeom prst="rect">
              <a:avLst/>
            </a:prstGeom>
            <a:noFill/>
          </p:spPr>
          <p:txBody>
            <a:bodyPr wrap="square" rtlCol="0">
              <a:spAutoFit/>
            </a:bodyPr>
            <a:lstStyle/>
            <a:p>
              <a:pPr marL="285750" indent="-285750">
                <a:buFont typeface="Arial" panose="020B0604020202020204" pitchFamily="34" charset="0"/>
                <a:buChar char="•"/>
              </a:pPr>
              <a:r>
                <a:rPr lang="en-US" sz="1600" b="1" dirty="0"/>
                <a:t>Two-step approach</a:t>
              </a:r>
              <a:r>
                <a:rPr lang="en-US" sz="1600" dirty="0"/>
                <a:t>.</a:t>
              </a:r>
            </a:p>
            <a:p>
              <a:pPr marL="285750" indent="-285750">
                <a:buFont typeface="Arial" panose="020B0604020202020204" pitchFamily="34" charset="0"/>
                <a:buChar char="•"/>
              </a:pPr>
              <a:r>
                <a:rPr lang="en-US" sz="1600" dirty="0"/>
                <a:t>Differential Evolution.</a:t>
              </a:r>
            </a:p>
          </p:txBody>
        </p:sp>
        <p:sp>
          <p:nvSpPr>
            <p:cNvPr id="5" name="CaixaDeTexto 4">
              <a:extLst>
                <a:ext uri="{FF2B5EF4-FFF2-40B4-BE49-F238E27FC236}">
                  <a16:creationId xmlns:a16="http://schemas.microsoft.com/office/drawing/2014/main" id="{2FE9506E-3F0D-F176-35BF-A280A8288150}"/>
                </a:ext>
              </a:extLst>
            </p:cNvPr>
            <p:cNvSpPr txBox="1"/>
            <p:nvPr/>
          </p:nvSpPr>
          <p:spPr>
            <a:xfrm>
              <a:off x="3179189" y="3602032"/>
              <a:ext cx="5283532"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One-step approach and </a:t>
              </a:r>
              <a:r>
                <a:rPr lang="en-US" sz="1600" b="1" dirty="0"/>
                <a:t>two-step approach</a:t>
              </a:r>
              <a:r>
                <a:rPr lang="en-US" sz="1600" dirty="0"/>
                <a:t>.</a:t>
              </a:r>
            </a:p>
            <a:p>
              <a:pPr marL="285750" indent="-285750">
                <a:buFont typeface="Arial" panose="020B0604020202020204" pitchFamily="34" charset="0"/>
                <a:buChar char="•"/>
              </a:pPr>
              <a:r>
                <a:rPr lang="en-US" sz="1600" dirty="0"/>
                <a:t>FNN, CNN.</a:t>
              </a:r>
            </a:p>
          </p:txBody>
        </p:sp>
        <p:cxnSp>
          <p:nvCxnSpPr>
            <p:cNvPr id="15" name="Conexão Reta 14">
              <a:extLst>
                <a:ext uri="{FF2B5EF4-FFF2-40B4-BE49-F238E27FC236}">
                  <a16:creationId xmlns:a16="http://schemas.microsoft.com/office/drawing/2014/main" id="{FE7294AD-6167-6680-EA9B-41CC31436B8F}"/>
                </a:ext>
              </a:extLst>
            </p:cNvPr>
            <p:cNvCxnSpPr/>
            <p:nvPr/>
          </p:nvCxnSpPr>
          <p:spPr>
            <a:xfrm>
              <a:off x="8599732" y="1780518"/>
              <a:ext cx="0" cy="1076772"/>
            </a:xfrm>
            <a:prstGeom prst="line">
              <a:avLst/>
            </a:prstGeom>
            <a:ln>
              <a:solidFill>
                <a:schemeClr val="tx1">
                  <a:lumMod val="50000"/>
                  <a:lumOff val="50000"/>
                </a:schemeClr>
              </a:solidFill>
              <a:prstDash val="sysDot"/>
            </a:ln>
          </p:spPr>
          <p:style>
            <a:lnRef idx="2">
              <a:schemeClr val="accent1"/>
            </a:lnRef>
            <a:fillRef idx="0">
              <a:schemeClr val="accent1"/>
            </a:fillRef>
            <a:effectRef idx="1">
              <a:schemeClr val="accent1"/>
            </a:effectRef>
            <a:fontRef idx="minor">
              <a:schemeClr val="tx1"/>
            </a:fontRef>
          </p:style>
        </p:cxnSp>
        <p:sp>
          <p:nvSpPr>
            <p:cNvPr id="18" name="CaixaDeTexto 17">
              <a:extLst>
                <a:ext uri="{FF2B5EF4-FFF2-40B4-BE49-F238E27FC236}">
                  <a16:creationId xmlns:a16="http://schemas.microsoft.com/office/drawing/2014/main" id="{86CF2E52-600E-4DE5-FCA5-4B8BC0D29037}"/>
                </a:ext>
              </a:extLst>
            </p:cNvPr>
            <p:cNvSpPr txBox="1"/>
            <p:nvPr/>
          </p:nvSpPr>
          <p:spPr>
            <a:xfrm>
              <a:off x="8624935" y="1780072"/>
              <a:ext cx="2264208" cy="1077218"/>
            </a:xfrm>
            <a:prstGeom prst="rect">
              <a:avLst/>
            </a:prstGeom>
            <a:noFill/>
          </p:spPr>
          <p:txBody>
            <a:bodyPr wrap="square">
              <a:spAutoFit/>
            </a:bodyPr>
            <a:lstStyle/>
            <a:p>
              <a:pPr algn="ctr"/>
              <a:r>
                <a:rPr lang="pt-PT" sz="1600" dirty="0" err="1">
                  <a:effectLst/>
                </a:rPr>
                <a:t>Approximation</a:t>
              </a:r>
              <a:r>
                <a:rPr lang="pt-PT" sz="1600" dirty="0">
                  <a:effectLst/>
                </a:rPr>
                <a:t> </a:t>
              </a:r>
              <a:r>
                <a:rPr lang="pt-PT" sz="1600" dirty="0" err="1">
                  <a:effectLst/>
                </a:rPr>
                <a:t>of</a:t>
              </a:r>
              <a:r>
                <a:rPr lang="pt-PT" sz="1600" dirty="0">
                  <a:effectLst/>
                </a:rPr>
                <a:t> </a:t>
              </a:r>
              <a:r>
                <a:rPr lang="pt-PT" sz="1600" dirty="0" err="1">
                  <a:effectLst/>
                </a:rPr>
                <a:t>the</a:t>
              </a:r>
              <a:r>
                <a:rPr lang="pt-PT" sz="1600" dirty="0">
                  <a:effectLst/>
                </a:rPr>
                <a:t> </a:t>
              </a:r>
              <a:r>
                <a:rPr lang="pt-PT" sz="1600" dirty="0" err="1">
                  <a:effectLst/>
                </a:rPr>
                <a:t>Heston</a:t>
              </a:r>
              <a:r>
                <a:rPr lang="pt-PT" sz="1600" dirty="0">
                  <a:effectLst/>
                </a:rPr>
                <a:t> </a:t>
              </a:r>
              <a:r>
                <a:rPr lang="pt-PT" sz="1600" dirty="0" err="1">
                  <a:effectLst/>
                </a:rPr>
                <a:t>model’s</a:t>
              </a:r>
              <a:r>
                <a:rPr lang="pt-PT" sz="1600" dirty="0">
                  <a:effectLst/>
                </a:rPr>
                <a:t> </a:t>
              </a:r>
              <a:r>
                <a:rPr lang="pt-PT" sz="1600" dirty="0" err="1">
                  <a:effectLst/>
                </a:rPr>
                <a:t>pricing</a:t>
              </a:r>
              <a:r>
                <a:rPr lang="pt-PT" sz="1600" dirty="0">
                  <a:effectLst/>
                </a:rPr>
                <a:t> </a:t>
              </a:r>
              <a:r>
                <a:rPr lang="pt-PT" sz="1600" dirty="0" err="1">
                  <a:effectLst/>
                </a:rPr>
                <a:t>function</a:t>
              </a:r>
              <a:r>
                <a:rPr lang="pt-PT" sz="1600" dirty="0">
                  <a:effectLst/>
                </a:rPr>
                <a:t> </a:t>
              </a:r>
              <a:r>
                <a:rPr lang="pt-PT" sz="1600" dirty="0" err="1">
                  <a:effectLst/>
                </a:rPr>
                <a:t>over</a:t>
              </a:r>
              <a:r>
                <a:rPr lang="pt-PT" sz="1600" dirty="0">
                  <a:effectLst/>
                </a:rPr>
                <a:t> a </a:t>
              </a:r>
              <a:r>
                <a:rPr lang="pt-PT" sz="1600" b="1" dirty="0" err="1">
                  <a:solidFill>
                    <a:srgbClr val="4F9A8F"/>
                  </a:solidFill>
                  <a:effectLst/>
                </a:rPr>
                <a:t>much</a:t>
              </a:r>
              <a:r>
                <a:rPr lang="pt-PT" sz="1600" b="1" dirty="0">
                  <a:solidFill>
                    <a:srgbClr val="4F9A8F"/>
                  </a:solidFill>
                  <a:effectLst/>
                </a:rPr>
                <a:t> </a:t>
              </a:r>
              <a:r>
                <a:rPr lang="pt-PT" sz="1600" b="1" dirty="0" err="1">
                  <a:solidFill>
                    <a:srgbClr val="4F9A8F"/>
                  </a:solidFill>
                  <a:effectLst/>
                </a:rPr>
                <a:t>broader</a:t>
              </a:r>
              <a:r>
                <a:rPr lang="pt-PT" sz="1600" b="1" dirty="0">
                  <a:solidFill>
                    <a:srgbClr val="4F9A8F"/>
                  </a:solidFill>
                  <a:effectLst/>
                </a:rPr>
                <a:t> </a:t>
              </a:r>
              <a:r>
                <a:rPr lang="pt-PT" sz="1600" b="1" dirty="0" err="1">
                  <a:solidFill>
                    <a:srgbClr val="4F9A8F"/>
                  </a:solidFill>
                  <a:effectLst/>
                </a:rPr>
                <a:t>price</a:t>
              </a:r>
              <a:r>
                <a:rPr lang="pt-PT" sz="1600" b="1" dirty="0">
                  <a:solidFill>
                    <a:srgbClr val="4F9A8F"/>
                  </a:solidFill>
                  <a:effectLst/>
                </a:rPr>
                <a:t> range </a:t>
              </a:r>
              <a:endParaRPr lang="en-US" sz="1600" b="1" dirty="0">
                <a:solidFill>
                  <a:srgbClr val="4F9A8F"/>
                </a:solidFill>
              </a:endParaRPr>
            </a:p>
          </p:txBody>
        </p:sp>
        <p:cxnSp>
          <p:nvCxnSpPr>
            <p:cNvPr id="20" name="Conexão Reta 19">
              <a:extLst>
                <a:ext uri="{FF2B5EF4-FFF2-40B4-BE49-F238E27FC236}">
                  <a16:creationId xmlns:a16="http://schemas.microsoft.com/office/drawing/2014/main" id="{E3D6DDBF-2070-459F-F70E-74FCE616C4E8}"/>
                </a:ext>
              </a:extLst>
            </p:cNvPr>
            <p:cNvCxnSpPr/>
            <p:nvPr/>
          </p:nvCxnSpPr>
          <p:spPr>
            <a:xfrm>
              <a:off x="8599732" y="3252766"/>
              <a:ext cx="0" cy="1076772"/>
            </a:xfrm>
            <a:prstGeom prst="line">
              <a:avLst/>
            </a:prstGeom>
            <a:ln>
              <a:solidFill>
                <a:schemeClr val="tx1">
                  <a:lumMod val="50000"/>
                  <a:lumOff val="50000"/>
                </a:schemeClr>
              </a:solidFill>
              <a:prstDash val="sysDot"/>
            </a:ln>
          </p:spPr>
          <p:style>
            <a:lnRef idx="2">
              <a:schemeClr val="accent1"/>
            </a:lnRef>
            <a:fillRef idx="0">
              <a:schemeClr val="accent1"/>
            </a:fillRef>
            <a:effectRef idx="1">
              <a:schemeClr val="accent1"/>
            </a:effectRef>
            <a:fontRef idx="minor">
              <a:schemeClr val="tx1"/>
            </a:fontRef>
          </p:style>
        </p:cxnSp>
        <p:sp>
          <p:nvSpPr>
            <p:cNvPr id="21" name="CaixaDeTexto 20">
              <a:extLst>
                <a:ext uri="{FF2B5EF4-FFF2-40B4-BE49-F238E27FC236}">
                  <a16:creationId xmlns:a16="http://schemas.microsoft.com/office/drawing/2014/main" id="{A1F01780-1432-AEEE-AA5F-1CB4714C8665}"/>
                </a:ext>
              </a:extLst>
            </p:cNvPr>
            <p:cNvSpPr txBox="1"/>
            <p:nvPr/>
          </p:nvSpPr>
          <p:spPr>
            <a:xfrm>
              <a:off x="8624935" y="3401107"/>
              <a:ext cx="2195094" cy="830997"/>
            </a:xfrm>
            <a:prstGeom prst="rect">
              <a:avLst/>
            </a:prstGeom>
            <a:noFill/>
          </p:spPr>
          <p:txBody>
            <a:bodyPr wrap="square">
              <a:spAutoFit/>
            </a:bodyPr>
            <a:lstStyle/>
            <a:p>
              <a:pPr algn="ctr"/>
              <a:r>
                <a:rPr lang="pt-PT" sz="1600" dirty="0" err="1">
                  <a:effectLst/>
                </a:rPr>
                <a:t>Implementation</a:t>
              </a:r>
              <a:r>
                <a:rPr lang="pt-PT" sz="1600" dirty="0">
                  <a:effectLst/>
                </a:rPr>
                <a:t> </a:t>
              </a:r>
              <a:r>
                <a:rPr lang="pt-PT" sz="1600" dirty="0" err="1">
                  <a:effectLst/>
                </a:rPr>
                <a:t>of</a:t>
              </a:r>
              <a:r>
                <a:rPr lang="pt-PT" sz="1600" dirty="0">
                  <a:effectLst/>
                </a:rPr>
                <a:t> </a:t>
              </a:r>
              <a:r>
                <a:rPr lang="pt-PT" sz="1600" dirty="0" err="1">
                  <a:effectLst/>
                </a:rPr>
                <a:t>an</a:t>
              </a:r>
              <a:r>
                <a:rPr lang="pt-PT" sz="1600" dirty="0">
                  <a:effectLst/>
                </a:rPr>
                <a:t> </a:t>
              </a:r>
              <a:r>
                <a:rPr lang="pt-PT" sz="1600" b="1" dirty="0">
                  <a:solidFill>
                    <a:srgbClr val="4F9A8F"/>
                  </a:solidFill>
                  <a:effectLst/>
                </a:rPr>
                <a:t>LSTM</a:t>
              </a:r>
              <a:r>
                <a:rPr lang="pt-PT" sz="1600" dirty="0">
                  <a:effectLst/>
                </a:rPr>
                <a:t> in </a:t>
              </a:r>
              <a:r>
                <a:rPr lang="pt-PT" sz="1600" dirty="0" err="1">
                  <a:effectLst/>
                </a:rPr>
                <a:t>the</a:t>
              </a:r>
              <a:r>
                <a:rPr lang="pt-PT" sz="1600" dirty="0">
                  <a:effectLst/>
                </a:rPr>
                <a:t> </a:t>
              </a:r>
              <a:r>
                <a:rPr lang="pt-PT" sz="1600" dirty="0" err="1">
                  <a:effectLst/>
                </a:rPr>
                <a:t>two</a:t>
              </a:r>
              <a:r>
                <a:rPr lang="pt-PT" sz="1600" dirty="0"/>
                <a:t>-</a:t>
              </a:r>
              <a:r>
                <a:rPr lang="pt-PT" sz="1600" dirty="0">
                  <a:effectLst/>
                </a:rPr>
                <a:t>step </a:t>
              </a:r>
              <a:r>
                <a:rPr lang="pt-PT" sz="1600" dirty="0" err="1">
                  <a:effectLst/>
                </a:rPr>
                <a:t>calibration</a:t>
              </a:r>
              <a:r>
                <a:rPr lang="pt-PT" sz="1600" dirty="0">
                  <a:effectLst/>
                </a:rPr>
                <a:t> </a:t>
              </a:r>
              <a:r>
                <a:rPr lang="pt-PT" sz="1600" dirty="0" err="1">
                  <a:effectLst/>
                </a:rPr>
                <a:t>process</a:t>
              </a:r>
              <a:endParaRPr lang="en-US" sz="1600" b="1" dirty="0">
                <a:solidFill>
                  <a:srgbClr val="4F9A8F"/>
                </a:solidFill>
              </a:endParaRPr>
            </a:p>
          </p:txBody>
        </p:sp>
        <p:cxnSp>
          <p:nvCxnSpPr>
            <p:cNvPr id="22" name="Conexão Reta 21">
              <a:extLst>
                <a:ext uri="{FF2B5EF4-FFF2-40B4-BE49-F238E27FC236}">
                  <a16:creationId xmlns:a16="http://schemas.microsoft.com/office/drawing/2014/main" id="{630C0983-560D-0E7E-0334-6DA73EFF1695}"/>
                </a:ext>
              </a:extLst>
            </p:cNvPr>
            <p:cNvCxnSpPr/>
            <p:nvPr/>
          </p:nvCxnSpPr>
          <p:spPr>
            <a:xfrm>
              <a:off x="8599732" y="4617694"/>
              <a:ext cx="0" cy="1076772"/>
            </a:xfrm>
            <a:prstGeom prst="line">
              <a:avLst/>
            </a:prstGeom>
            <a:ln>
              <a:solidFill>
                <a:schemeClr val="tx1">
                  <a:lumMod val="50000"/>
                  <a:lumOff val="50000"/>
                </a:schemeClr>
              </a:solidFill>
              <a:prstDash val="sysDot"/>
            </a:ln>
          </p:spPr>
          <p:style>
            <a:lnRef idx="2">
              <a:schemeClr val="accent1"/>
            </a:lnRef>
            <a:fillRef idx="0">
              <a:schemeClr val="accent1"/>
            </a:fillRef>
            <a:effectRef idx="1">
              <a:schemeClr val="accent1"/>
            </a:effectRef>
            <a:fontRef idx="minor">
              <a:schemeClr val="tx1"/>
            </a:fontRef>
          </p:style>
        </p:cxnSp>
        <p:sp>
          <p:nvSpPr>
            <p:cNvPr id="23" name="CaixaDeTexto 22">
              <a:extLst>
                <a:ext uri="{FF2B5EF4-FFF2-40B4-BE49-F238E27FC236}">
                  <a16:creationId xmlns:a16="http://schemas.microsoft.com/office/drawing/2014/main" id="{215B1E07-06CD-F0A1-18EF-21A60B532C4E}"/>
                </a:ext>
              </a:extLst>
            </p:cNvPr>
            <p:cNvSpPr txBox="1"/>
            <p:nvPr/>
          </p:nvSpPr>
          <p:spPr>
            <a:xfrm>
              <a:off x="8610600" y="4725984"/>
              <a:ext cx="2278542" cy="830997"/>
            </a:xfrm>
            <a:prstGeom prst="rect">
              <a:avLst/>
            </a:prstGeom>
            <a:noFill/>
          </p:spPr>
          <p:txBody>
            <a:bodyPr wrap="square">
              <a:spAutoFit/>
            </a:bodyPr>
            <a:lstStyle/>
            <a:p>
              <a:pPr algn="ctr"/>
              <a:r>
                <a:rPr lang="pt-PT" sz="1600" dirty="0" err="1">
                  <a:effectLst/>
                  <a:latin typeface="NimbusRomNo9L"/>
                </a:rPr>
                <a:t>Implementation</a:t>
              </a:r>
              <a:r>
                <a:rPr lang="pt-PT" sz="1600" dirty="0">
                  <a:effectLst/>
                  <a:latin typeface="NimbusRomNo9L"/>
                </a:rPr>
                <a:t> </a:t>
              </a:r>
              <a:r>
                <a:rPr lang="pt-PT" sz="1600" dirty="0" err="1">
                  <a:effectLst/>
                  <a:latin typeface="NimbusRomNo9L"/>
                </a:rPr>
                <a:t>of</a:t>
              </a:r>
              <a:r>
                <a:rPr lang="pt-PT" sz="1600" dirty="0">
                  <a:effectLst/>
                  <a:latin typeface="NimbusRomNo9L"/>
                </a:rPr>
                <a:t> </a:t>
              </a:r>
              <a:r>
                <a:rPr lang="pt-PT" sz="1600" dirty="0" err="1">
                  <a:effectLst/>
                  <a:latin typeface="NimbusRomNo9L"/>
                </a:rPr>
                <a:t>algorithms</a:t>
              </a:r>
              <a:r>
                <a:rPr lang="pt-PT" sz="1600" dirty="0">
                  <a:effectLst/>
                  <a:latin typeface="NimbusRomNo9L"/>
                </a:rPr>
                <a:t> </a:t>
              </a:r>
              <a:r>
                <a:rPr lang="pt-PT" sz="1600" dirty="0" err="1">
                  <a:effectLst/>
                  <a:latin typeface="NimbusRomNo9L"/>
                </a:rPr>
                <a:t>that</a:t>
              </a:r>
              <a:r>
                <a:rPr lang="pt-PT" sz="1600" dirty="0">
                  <a:latin typeface="NimbusRomNo9L"/>
                </a:rPr>
                <a:t> </a:t>
              </a:r>
              <a:r>
                <a:rPr lang="pt-PT" sz="1600" b="1" dirty="0">
                  <a:solidFill>
                    <a:srgbClr val="4F9A8F"/>
                  </a:solidFill>
                  <a:latin typeface="NimbusRomNo9L"/>
                </a:rPr>
                <a:t>converge </a:t>
              </a:r>
              <a:r>
                <a:rPr lang="pt-PT" sz="1600" b="1" dirty="0" err="1">
                  <a:solidFill>
                    <a:srgbClr val="4F9A8F"/>
                  </a:solidFill>
                  <a:latin typeface="NimbusRomNo9L"/>
                </a:rPr>
                <a:t>with</a:t>
              </a:r>
              <a:r>
                <a:rPr lang="pt-PT" sz="1600" b="1" dirty="0">
                  <a:solidFill>
                    <a:srgbClr val="4F9A8F"/>
                  </a:solidFill>
                  <a:latin typeface="NimbusRomNo9L"/>
                </a:rPr>
                <a:t> </a:t>
              </a:r>
              <a:r>
                <a:rPr lang="pt-PT" sz="1600" b="1" dirty="0" err="1">
                  <a:solidFill>
                    <a:srgbClr val="4F9A8F"/>
                  </a:solidFill>
                  <a:latin typeface="NimbusRomNo9L"/>
                </a:rPr>
                <a:t>probability</a:t>
              </a:r>
              <a:r>
                <a:rPr lang="pt-PT" sz="1600" b="1" dirty="0">
                  <a:solidFill>
                    <a:srgbClr val="4F9A8F"/>
                  </a:solidFill>
                  <a:latin typeface="NimbusRomNo9L"/>
                </a:rPr>
                <a:t> 1</a:t>
              </a:r>
              <a:endParaRPr lang="en-US" sz="1600" b="1" dirty="0">
                <a:solidFill>
                  <a:srgbClr val="4F9A8F"/>
                </a:solidFill>
              </a:endParaRPr>
            </a:p>
          </p:txBody>
        </p:sp>
        <p:sp>
          <p:nvSpPr>
            <p:cNvPr id="8" name="Retângulo Arredondado 7">
              <a:extLst>
                <a:ext uri="{FF2B5EF4-FFF2-40B4-BE49-F238E27FC236}">
                  <a16:creationId xmlns:a16="http://schemas.microsoft.com/office/drawing/2014/main" id="{88551C39-B06E-0EF5-EB7F-399BC4F5777A}"/>
                </a:ext>
              </a:extLst>
            </p:cNvPr>
            <p:cNvSpPr/>
            <p:nvPr/>
          </p:nvSpPr>
          <p:spPr>
            <a:xfrm>
              <a:off x="3126996" y="1609582"/>
              <a:ext cx="827314" cy="841828"/>
            </a:xfrm>
            <a:prstGeom prst="roundRect">
              <a:avLst/>
            </a:prstGeom>
            <a:solidFill>
              <a:srgbClr val="4B728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cs typeface="Arial" panose="020B0604020202020204" pitchFamily="34" charset="0"/>
                </a:rPr>
                <a:t>01</a:t>
              </a:r>
            </a:p>
          </p:txBody>
        </p:sp>
        <p:sp>
          <p:nvSpPr>
            <p:cNvPr id="10" name="Retângulo Arredondado 9">
              <a:extLst>
                <a:ext uri="{FF2B5EF4-FFF2-40B4-BE49-F238E27FC236}">
                  <a16:creationId xmlns:a16="http://schemas.microsoft.com/office/drawing/2014/main" id="{D2ADEA00-28A3-0F58-D267-5744DBCC404D}"/>
                </a:ext>
              </a:extLst>
            </p:cNvPr>
            <p:cNvSpPr/>
            <p:nvPr/>
          </p:nvSpPr>
          <p:spPr>
            <a:xfrm>
              <a:off x="2351875" y="3083188"/>
              <a:ext cx="827314" cy="841828"/>
            </a:xfrm>
            <a:prstGeom prst="roundRect">
              <a:avLst/>
            </a:prstGeom>
            <a:solidFill>
              <a:srgbClr val="3D78B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cs typeface="Arial" panose="020B0604020202020204" pitchFamily="34" charset="0"/>
                </a:rPr>
                <a:t>02</a:t>
              </a:r>
            </a:p>
          </p:txBody>
        </p:sp>
        <p:sp>
          <p:nvSpPr>
            <p:cNvPr id="17" name="Retângulo Arredondado 16">
              <a:extLst>
                <a:ext uri="{FF2B5EF4-FFF2-40B4-BE49-F238E27FC236}">
                  <a16:creationId xmlns:a16="http://schemas.microsoft.com/office/drawing/2014/main" id="{865DD9FE-4D9B-6116-CDBF-201D5A8A38D0}"/>
                </a:ext>
              </a:extLst>
            </p:cNvPr>
            <p:cNvSpPr/>
            <p:nvPr/>
          </p:nvSpPr>
          <p:spPr>
            <a:xfrm>
              <a:off x="1503083" y="4435443"/>
              <a:ext cx="827314" cy="841828"/>
            </a:xfrm>
            <a:prstGeom prst="roundRect">
              <a:avLst/>
            </a:prstGeom>
            <a:solidFill>
              <a:srgbClr val="1990B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cs typeface="Arial" panose="020B0604020202020204" pitchFamily="34" charset="0"/>
                </a:rPr>
                <a:t>03</a:t>
              </a:r>
            </a:p>
          </p:txBody>
        </p:sp>
      </p:grpSp>
      <p:sp>
        <p:nvSpPr>
          <p:cNvPr id="4" name="CaixaDeTexto 3">
            <a:extLst>
              <a:ext uri="{FF2B5EF4-FFF2-40B4-BE49-F238E27FC236}">
                <a16:creationId xmlns:a16="http://schemas.microsoft.com/office/drawing/2014/main" id="{6DB125BE-7A5A-BA19-CBE9-13B80F2986A9}"/>
              </a:ext>
            </a:extLst>
          </p:cNvPr>
          <p:cNvSpPr txBox="1"/>
          <p:nvPr/>
        </p:nvSpPr>
        <p:spPr>
          <a:xfrm>
            <a:off x="216273" y="6356350"/>
            <a:ext cx="4164658" cy="338554"/>
          </a:xfrm>
          <a:prstGeom prst="rect">
            <a:avLst/>
          </a:prstGeom>
          <a:noFill/>
        </p:spPr>
        <p:txBody>
          <a:bodyPr wrap="square" rtlCol="0">
            <a:spAutoFit/>
          </a:bodyPr>
          <a:lstStyle/>
          <a:p>
            <a:r>
              <a:rPr lang="en-US" sz="1600" dirty="0"/>
              <a:t>References  </a:t>
            </a:r>
            <a:r>
              <a:rPr lang="pt-PT" sz="1600" dirty="0">
                <a:effectLst/>
              </a:rPr>
              <a:t>[</a:t>
            </a:r>
            <a:r>
              <a:rPr lang="pt-PT" sz="1600" dirty="0">
                <a:solidFill>
                  <a:srgbClr val="3D78B5"/>
                </a:solidFill>
                <a:effectLst/>
              </a:rPr>
              <a:t>29, 31, 49, 52, 53, 54</a:t>
            </a:r>
            <a:r>
              <a:rPr lang="pt-PT" sz="1600" dirty="0">
                <a:effectLst/>
              </a:rPr>
              <a:t>]</a:t>
            </a:r>
            <a:endParaRPr lang="pt-PT" sz="1600" dirty="0"/>
          </a:p>
        </p:txBody>
      </p:sp>
    </p:spTree>
    <p:extLst>
      <p:ext uri="{BB962C8B-B14F-4D97-AF65-F5344CB8AC3E}">
        <p14:creationId xmlns:p14="http://schemas.microsoft.com/office/powerpoint/2010/main" val="18839419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o Número do Diapositivo 3">
            <a:extLst>
              <a:ext uri="{FF2B5EF4-FFF2-40B4-BE49-F238E27FC236}">
                <a16:creationId xmlns:a16="http://schemas.microsoft.com/office/drawing/2014/main" id="{1F6380F8-C333-FA62-CE6F-38AC731FFCB8}"/>
              </a:ext>
            </a:extLst>
          </p:cNvPr>
          <p:cNvSpPr>
            <a:spLocks noGrp="1"/>
          </p:cNvSpPr>
          <p:nvPr>
            <p:ph type="sldNum" sz="quarter" idx="12"/>
          </p:nvPr>
        </p:nvSpPr>
        <p:spPr/>
        <p:txBody>
          <a:bodyPr/>
          <a:lstStyle/>
          <a:p>
            <a:fld id="{9349F829-3AB5-2249-A75E-9CF92A8C3104}" type="slidenum">
              <a:rPr lang="pt-PT" smtClean="0"/>
              <a:t>79</a:t>
            </a:fld>
            <a:endParaRPr lang="pt-PT"/>
          </a:p>
        </p:txBody>
      </p:sp>
      <p:sp>
        <p:nvSpPr>
          <p:cNvPr id="5" name="Título 1">
            <a:extLst>
              <a:ext uri="{FF2B5EF4-FFF2-40B4-BE49-F238E27FC236}">
                <a16:creationId xmlns:a16="http://schemas.microsoft.com/office/drawing/2014/main" id="{B6385F28-493B-A9DC-CB05-D7DAEF17DDC9}"/>
              </a:ext>
            </a:extLst>
          </p:cNvPr>
          <p:cNvSpPr>
            <a:spLocks noGrp="1"/>
          </p:cNvSpPr>
          <p:nvPr>
            <p:ph type="title"/>
          </p:nvPr>
        </p:nvSpPr>
        <p:spPr>
          <a:xfrm>
            <a:off x="0" y="1"/>
            <a:ext cx="12192000" cy="999460"/>
          </a:xfrm>
          <a:solidFill>
            <a:schemeClr val="bg1">
              <a:lumMod val="95000"/>
            </a:schemeClr>
          </a:solidFill>
        </p:spPr>
        <p:txBody>
          <a:bodyPr/>
          <a:lstStyle/>
          <a:p>
            <a:r>
              <a:rPr lang="en-US" sz="2800" b="1" dirty="0">
                <a:cs typeface="Arial" panose="020B0604020202020204" pitchFamily="34" charset="0"/>
              </a:rPr>
              <a:t>  Algorithms</a:t>
            </a:r>
          </a:p>
        </p:txBody>
      </p:sp>
      <p:sp>
        <p:nvSpPr>
          <p:cNvPr id="6" name="Botão de Ação: Informação 5">
            <a:hlinkClick r:id="rId2" action="ppaction://hlinksldjump" highlightClick="1"/>
            <a:extLst>
              <a:ext uri="{FF2B5EF4-FFF2-40B4-BE49-F238E27FC236}">
                <a16:creationId xmlns:a16="http://schemas.microsoft.com/office/drawing/2014/main" id="{D86761A4-8B15-6F60-2A3B-4FA85F0B1FC5}"/>
              </a:ext>
            </a:extLst>
          </p:cNvPr>
          <p:cNvSpPr/>
          <p:nvPr/>
        </p:nvSpPr>
        <p:spPr>
          <a:xfrm>
            <a:off x="11521441" y="316851"/>
            <a:ext cx="387276" cy="365760"/>
          </a:xfrm>
          <a:prstGeom prst="actionButtonInformati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m 6" descr="Uma imagem com texto, captura de ecrã, Tipo de letra, documento&#10;&#10;Descrição gerada automaticamente">
            <a:extLst>
              <a:ext uri="{FF2B5EF4-FFF2-40B4-BE49-F238E27FC236}">
                <a16:creationId xmlns:a16="http://schemas.microsoft.com/office/drawing/2014/main" id="{1FE78E8B-1763-E30B-A3EE-7EB104A9EBC0}"/>
              </a:ext>
            </a:extLst>
          </p:cNvPr>
          <p:cNvPicPr>
            <a:picLocks noChangeAspect="1"/>
          </p:cNvPicPr>
          <p:nvPr/>
        </p:nvPicPr>
        <p:blipFill rotWithShape="1">
          <a:blip r:embed="rId3"/>
          <a:srcRect t="864" b="55947"/>
          <a:stretch/>
        </p:blipFill>
        <p:spPr>
          <a:xfrm>
            <a:off x="1970572" y="1741972"/>
            <a:ext cx="8250856" cy="3379304"/>
          </a:xfrm>
          <a:prstGeom prst="rect">
            <a:avLst/>
          </a:prstGeom>
        </p:spPr>
      </p:pic>
    </p:spTree>
    <p:extLst>
      <p:ext uri="{BB962C8B-B14F-4D97-AF65-F5344CB8AC3E}">
        <p14:creationId xmlns:p14="http://schemas.microsoft.com/office/powerpoint/2010/main" val="9140194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o Número do Diapositivo 3">
            <a:extLst>
              <a:ext uri="{FF2B5EF4-FFF2-40B4-BE49-F238E27FC236}">
                <a16:creationId xmlns:a16="http://schemas.microsoft.com/office/drawing/2014/main" id="{1F6380F8-C333-FA62-CE6F-38AC731FFCB8}"/>
              </a:ext>
            </a:extLst>
          </p:cNvPr>
          <p:cNvSpPr>
            <a:spLocks noGrp="1"/>
          </p:cNvSpPr>
          <p:nvPr>
            <p:ph type="sldNum" sz="quarter" idx="12"/>
          </p:nvPr>
        </p:nvSpPr>
        <p:spPr/>
        <p:txBody>
          <a:bodyPr/>
          <a:lstStyle/>
          <a:p>
            <a:fld id="{9349F829-3AB5-2249-A75E-9CF92A8C3104}" type="slidenum">
              <a:rPr lang="pt-PT" smtClean="0"/>
              <a:t>80</a:t>
            </a:fld>
            <a:endParaRPr lang="pt-PT"/>
          </a:p>
        </p:txBody>
      </p:sp>
      <p:sp>
        <p:nvSpPr>
          <p:cNvPr id="5" name="Título 1">
            <a:extLst>
              <a:ext uri="{FF2B5EF4-FFF2-40B4-BE49-F238E27FC236}">
                <a16:creationId xmlns:a16="http://schemas.microsoft.com/office/drawing/2014/main" id="{B6385F28-493B-A9DC-CB05-D7DAEF17DDC9}"/>
              </a:ext>
            </a:extLst>
          </p:cNvPr>
          <p:cNvSpPr>
            <a:spLocks noGrp="1"/>
          </p:cNvSpPr>
          <p:nvPr>
            <p:ph type="title"/>
          </p:nvPr>
        </p:nvSpPr>
        <p:spPr>
          <a:xfrm>
            <a:off x="0" y="1"/>
            <a:ext cx="12192000" cy="999460"/>
          </a:xfrm>
          <a:solidFill>
            <a:schemeClr val="bg1">
              <a:lumMod val="95000"/>
            </a:schemeClr>
          </a:solidFill>
        </p:spPr>
        <p:txBody>
          <a:bodyPr/>
          <a:lstStyle/>
          <a:p>
            <a:r>
              <a:rPr lang="en-US" sz="2800" b="1" dirty="0">
                <a:cs typeface="Arial" panose="020B0604020202020204" pitchFamily="34" charset="0"/>
              </a:rPr>
              <a:t>  Algorithms</a:t>
            </a:r>
          </a:p>
        </p:txBody>
      </p:sp>
      <p:sp>
        <p:nvSpPr>
          <p:cNvPr id="6" name="Botão de Ação: Informação 5">
            <a:hlinkClick r:id="rId2" action="ppaction://hlinksldjump" highlightClick="1"/>
            <a:extLst>
              <a:ext uri="{FF2B5EF4-FFF2-40B4-BE49-F238E27FC236}">
                <a16:creationId xmlns:a16="http://schemas.microsoft.com/office/drawing/2014/main" id="{D86761A4-8B15-6F60-2A3B-4FA85F0B1FC5}"/>
              </a:ext>
            </a:extLst>
          </p:cNvPr>
          <p:cNvSpPr/>
          <p:nvPr/>
        </p:nvSpPr>
        <p:spPr>
          <a:xfrm>
            <a:off x="11521441" y="316851"/>
            <a:ext cx="387276" cy="365760"/>
          </a:xfrm>
          <a:prstGeom prst="actionButtonInformati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m 2" descr="Uma imagem com texto, Tipo de letra, recibo, captura de ecrã&#10;&#10;Descrição gerada automaticamente">
            <a:extLst>
              <a:ext uri="{FF2B5EF4-FFF2-40B4-BE49-F238E27FC236}">
                <a16:creationId xmlns:a16="http://schemas.microsoft.com/office/drawing/2014/main" id="{4BD0F1F4-CC88-941E-CD93-C950810A2485}"/>
              </a:ext>
            </a:extLst>
          </p:cNvPr>
          <p:cNvPicPr>
            <a:picLocks noChangeAspect="1"/>
          </p:cNvPicPr>
          <p:nvPr/>
        </p:nvPicPr>
        <p:blipFill rotWithShape="1">
          <a:blip r:embed="rId3"/>
          <a:srcRect r="16061"/>
          <a:stretch/>
        </p:blipFill>
        <p:spPr>
          <a:xfrm>
            <a:off x="5312096" y="1790700"/>
            <a:ext cx="6396200" cy="3276600"/>
          </a:xfrm>
          <a:prstGeom prst="rect">
            <a:avLst/>
          </a:prstGeom>
        </p:spPr>
      </p:pic>
      <p:pic>
        <p:nvPicPr>
          <p:cNvPr id="7" name="Imagem 6" descr="Uma imagem com texto, captura de ecrã, Tipo de letra, documento&#10;&#10;Descrição gerada automaticamente">
            <a:extLst>
              <a:ext uri="{FF2B5EF4-FFF2-40B4-BE49-F238E27FC236}">
                <a16:creationId xmlns:a16="http://schemas.microsoft.com/office/drawing/2014/main" id="{66C0CDF5-10DD-A967-6894-3728492C17F8}"/>
              </a:ext>
            </a:extLst>
          </p:cNvPr>
          <p:cNvPicPr>
            <a:picLocks noChangeAspect="1"/>
          </p:cNvPicPr>
          <p:nvPr/>
        </p:nvPicPr>
        <p:blipFill rotWithShape="1">
          <a:blip r:embed="rId4"/>
          <a:srcRect l="9563" t="45797" r="6221" b="3189"/>
          <a:stretch/>
        </p:blipFill>
        <p:spPr>
          <a:xfrm>
            <a:off x="5886" y="1832113"/>
            <a:ext cx="6090114" cy="3498573"/>
          </a:xfrm>
          <a:prstGeom prst="rect">
            <a:avLst/>
          </a:prstGeom>
        </p:spPr>
      </p:pic>
    </p:spTree>
    <p:extLst>
      <p:ext uri="{BB962C8B-B14F-4D97-AF65-F5344CB8AC3E}">
        <p14:creationId xmlns:p14="http://schemas.microsoft.com/office/powerpoint/2010/main" val="36381795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o Número do Diapositivo 3">
            <a:extLst>
              <a:ext uri="{FF2B5EF4-FFF2-40B4-BE49-F238E27FC236}">
                <a16:creationId xmlns:a16="http://schemas.microsoft.com/office/drawing/2014/main" id="{1F6380F8-C333-FA62-CE6F-38AC731FFCB8}"/>
              </a:ext>
            </a:extLst>
          </p:cNvPr>
          <p:cNvSpPr>
            <a:spLocks noGrp="1"/>
          </p:cNvSpPr>
          <p:nvPr>
            <p:ph type="sldNum" sz="quarter" idx="12"/>
          </p:nvPr>
        </p:nvSpPr>
        <p:spPr/>
        <p:txBody>
          <a:bodyPr/>
          <a:lstStyle/>
          <a:p>
            <a:fld id="{9349F829-3AB5-2249-A75E-9CF92A8C3104}" type="slidenum">
              <a:rPr lang="pt-PT" smtClean="0"/>
              <a:t>81</a:t>
            </a:fld>
            <a:endParaRPr lang="pt-PT"/>
          </a:p>
        </p:txBody>
      </p:sp>
      <p:sp>
        <p:nvSpPr>
          <p:cNvPr id="5" name="Título 1">
            <a:extLst>
              <a:ext uri="{FF2B5EF4-FFF2-40B4-BE49-F238E27FC236}">
                <a16:creationId xmlns:a16="http://schemas.microsoft.com/office/drawing/2014/main" id="{B6385F28-493B-A9DC-CB05-D7DAEF17DDC9}"/>
              </a:ext>
            </a:extLst>
          </p:cNvPr>
          <p:cNvSpPr>
            <a:spLocks noGrp="1"/>
          </p:cNvSpPr>
          <p:nvPr>
            <p:ph type="title"/>
          </p:nvPr>
        </p:nvSpPr>
        <p:spPr>
          <a:xfrm>
            <a:off x="0" y="1"/>
            <a:ext cx="12192000" cy="999460"/>
          </a:xfrm>
          <a:solidFill>
            <a:schemeClr val="bg1">
              <a:lumMod val="95000"/>
            </a:schemeClr>
          </a:solidFill>
        </p:spPr>
        <p:txBody>
          <a:bodyPr/>
          <a:lstStyle/>
          <a:p>
            <a:r>
              <a:rPr lang="en-US" sz="2800" b="1" dirty="0">
                <a:cs typeface="Arial" panose="020B0604020202020204" pitchFamily="34" charset="0"/>
              </a:rPr>
              <a:t>  Algorithms</a:t>
            </a:r>
          </a:p>
        </p:txBody>
      </p:sp>
      <p:sp>
        <p:nvSpPr>
          <p:cNvPr id="6" name="Botão de Ação: Informação 5">
            <a:hlinkClick r:id="rId2" action="ppaction://hlinksldjump" highlightClick="1"/>
            <a:extLst>
              <a:ext uri="{FF2B5EF4-FFF2-40B4-BE49-F238E27FC236}">
                <a16:creationId xmlns:a16="http://schemas.microsoft.com/office/drawing/2014/main" id="{D86761A4-8B15-6F60-2A3B-4FA85F0B1FC5}"/>
              </a:ext>
            </a:extLst>
          </p:cNvPr>
          <p:cNvSpPr/>
          <p:nvPr/>
        </p:nvSpPr>
        <p:spPr>
          <a:xfrm>
            <a:off x="11521441" y="316851"/>
            <a:ext cx="387276" cy="365760"/>
          </a:xfrm>
          <a:prstGeom prst="actionButtonInformati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m 2" descr="Uma imagem com texto, captura de ecrã, Tipo de letra, documento&#10;&#10;Descrição gerada automaticamente">
            <a:extLst>
              <a:ext uri="{FF2B5EF4-FFF2-40B4-BE49-F238E27FC236}">
                <a16:creationId xmlns:a16="http://schemas.microsoft.com/office/drawing/2014/main" id="{31D595D3-96E3-8214-7893-431CDC40551D}"/>
              </a:ext>
            </a:extLst>
          </p:cNvPr>
          <p:cNvPicPr>
            <a:picLocks noChangeAspect="1"/>
          </p:cNvPicPr>
          <p:nvPr/>
        </p:nvPicPr>
        <p:blipFill rotWithShape="1">
          <a:blip r:embed="rId3"/>
          <a:srcRect b="5328"/>
          <a:stretch/>
        </p:blipFill>
        <p:spPr>
          <a:xfrm>
            <a:off x="2477144" y="999461"/>
            <a:ext cx="7237712" cy="5858539"/>
          </a:xfrm>
          <a:prstGeom prst="rect">
            <a:avLst/>
          </a:prstGeom>
        </p:spPr>
      </p:pic>
    </p:spTree>
    <p:extLst>
      <p:ext uri="{BB962C8B-B14F-4D97-AF65-F5344CB8AC3E}">
        <p14:creationId xmlns:p14="http://schemas.microsoft.com/office/powerpoint/2010/main" val="30752080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o Número do Diapositivo 3">
            <a:extLst>
              <a:ext uri="{FF2B5EF4-FFF2-40B4-BE49-F238E27FC236}">
                <a16:creationId xmlns:a16="http://schemas.microsoft.com/office/drawing/2014/main" id="{1F6380F8-C333-FA62-CE6F-38AC731FFCB8}"/>
              </a:ext>
            </a:extLst>
          </p:cNvPr>
          <p:cNvSpPr>
            <a:spLocks noGrp="1"/>
          </p:cNvSpPr>
          <p:nvPr>
            <p:ph type="sldNum" sz="quarter" idx="12"/>
          </p:nvPr>
        </p:nvSpPr>
        <p:spPr/>
        <p:txBody>
          <a:bodyPr/>
          <a:lstStyle/>
          <a:p>
            <a:fld id="{9349F829-3AB5-2249-A75E-9CF92A8C3104}" type="slidenum">
              <a:rPr lang="pt-PT" smtClean="0"/>
              <a:t>82</a:t>
            </a:fld>
            <a:endParaRPr lang="pt-PT"/>
          </a:p>
        </p:txBody>
      </p:sp>
      <p:sp>
        <p:nvSpPr>
          <p:cNvPr id="5" name="Título 1">
            <a:extLst>
              <a:ext uri="{FF2B5EF4-FFF2-40B4-BE49-F238E27FC236}">
                <a16:creationId xmlns:a16="http://schemas.microsoft.com/office/drawing/2014/main" id="{B6385F28-493B-A9DC-CB05-D7DAEF17DDC9}"/>
              </a:ext>
            </a:extLst>
          </p:cNvPr>
          <p:cNvSpPr>
            <a:spLocks noGrp="1"/>
          </p:cNvSpPr>
          <p:nvPr>
            <p:ph type="title"/>
          </p:nvPr>
        </p:nvSpPr>
        <p:spPr>
          <a:xfrm>
            <a:off x="0" y="1"/>
            <a:ext cx="12192000" cy="999460"/>
          </a:xfrm>
          <a:solidFill>
            <a:schemeClr val="bg1">
              <a:lumMod val="95000"/>
            </a:schemeClr>
          </a:solidFill>
        </p:spPr>
        <p:txBody>
          <a:bodyPr/>
          <a:lstStyle/>
          <a:p>
            <a:r>
              <a:rPr lang="en-US" sz="2800" b="1" dirty="0">
                <a:cs typeface="Arial" panose="020B0604020202020204" pitchFamily="34" charset="0"/>
              </a:rPr>
              <a:t>  Algorithms</a:t>
            </a:r>
          </a:p>
        </p:txBody>
      </p:sp>
      <p:sp>
        <p:nvSpPr>
          <p:cNvPr id="6" name="Botão de Ação: Informação 5">
            <a:hlinkClick r:id="rId2" action="ppaction://hlinksldjump" highlightClick="1"/>
            <a:extLst>
              <a:ext uri="{FF2B5EF4-FFF2-40B4-BE49-F238E27FC236}">
                <a16:creationId xmlns:a16="http://schemas.microsoft.com/office/drawing/2014/main" id="{D86761A4-8B15-6F60-2A3B-4FA85F0B1FC5}"/>
              </a:ext>
            </a:extLst>
          </p:cNvPr>
          <p:cNvSpPr/>
          <p:nvPr/>
        </p:nvSpPr>
        <p:spPr>
          <a:xfrm>
            <a:off x="11521441" y="316851"/>
            <a:ext cx="387276" cy="365760"/>
          </a:xfrm>
          <a:prstGeom prst="actionButtonInformati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m 2" descr="Uma imagem com texto, documento, captura de ecrã, Tipo de letra&#10;&#10;Descrição gerada automaticamente">
            <a:extLst>
              <a:ext uri="{FF2B5EF4-FFF2-40B4-BE49-F238E27FC236}">
                <a16:creationId xmlns:a16="http://schemas.microsoft.com/office/drawing/2014/main" id="{F3EA32B2-1F3A-A824-F841-6BCD61AF49F6}"/>
              </a:ext>
            </a:extLst>
          </p:cNvPr>
          <p:cNvPicPr>
            <a:picLocks noChangeAspect="1"/>
          </p:cNvPicPr>
          <p:nvPr/>
        </p:nvPicPr>
        <p:blipFill rotWithShape="1">
          <a:blip r:embed="rId3"/>
          <a:srcRect b="58081"/>
          <a:stretch/>
        </p:blipFill>
        <p:spPr>
          <a:xfrm>
            <a:off x="0" y="1493034"/>
            <a:ext cx="6362692" cy="3364992"/>
          </a:xfrm>
          <a:prstGeom prst="rect">
            <a:avLst/>
          </a:prstGeom>
        </p:spPr>
      </p:pic>
      <p:pic>
        <p:nvPicPr>
          <p:cNvPr id="7" name="Imagem 6" descr="Uma imagem com texto, documento, captura de ecrã, Tipo de letra&#10;&#10;Descrição gerada automaticamente">
            <a:extLst>
              <a:ext uri="{FF2B5EF4-FFF2-40B4-BE49-F238E27FC236}">
                <a16:creationId xmlns:a16="http://schemas.microsoft.com/office/drawing/2014/main" id="{595B694E-D666-AD4B-6087-9145F8F4D4C5}"/>
              </a:ext>
            </a:extLst>
          </p:cNvPr>
          <p:cNvPicPr>
            <a:picLocks noChangeAspect="1"/>
          </p:cNvPicPr>
          <p:nvPr/>
        </p:nvPicPr>
        <p:blipFill rotWithShape="1">
          <a:blip r:embed="rId3"/>
          <a:srcRect t="41918"/>
          <a:stretch/>
        </p:blipFill>
        <p:spPr>
          <a:xfrm>
            <a:off x="5731742" y="1512990"/>
            <a:ext cx="6176975" cy="4526510"/>
          </a:xfrm>
          <a:prstGeom prst="rect">
            <a:avLst/>
          </a:prstGeom>
        </p:spPr>
      </p:pic>
    </p:spTree>
    <p:extLst>
      <p:ext uri="{BB962C8B-B14F-4D97-AF65-F5344CB8AC3E}">
        <p14:creationId xmlns:p14="http://schemas.microsoft.com/office/powerpoint/2010/main" val="1873756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o Número do Diapositivo 3">
            <a:extLst>
              <a:ext uri="{FF2B5EF4-FFF2-40B4-BE49-F238E27FC236}">
                <a16:creationId xmlns:a16="http://schemas.microsoft.com/office/drawing/2014/main" id="{1F6380F8-C333-FA62-CE6F-38AC731FFCB8}"/>
              </a:ext>
            </a:extLst>
          </p:cNvPr>
          <p:cNvSpPr>
            <a:spLocks noGrp="1"/>
          </p:cNvSpPr>
          <p:nvPr>
            <p:ph type="sldNum" sz="quarter" idx="12"/>
          </p:nvPr>
        </p:nvSpPr>
        <p:spPr/>
        <p:txBody>
          <a:bodyPr/>
          <a:lstStyle/>
          <a:p>
            <a:fld id="{9349F829-3AB5-2249-A75E-9CF92A8C3104}" type="slidenum">
              <a:rPr lang="pt-PT" smtClean="0"/>
              <a:t>83</a:t>
            </a:fld>
            <a:endParaRPr lang="pt-PT"/>
          </a:p>
        </p:txBody>
      </p:sp>
      <p:sp>
        <p:nvSpPr>
          <p:cNvPr id="5" name="Título 1">
            <a:extLst>
              <a:ext uri="{FF2B5EF4-FFF2-40B4-BE49-F238E27FC236}">
                <a16:creationId xmlns:a16="http://schemas.microsoft.com/office/drawing/2014/main" id="{B6385F28-493B-A9DC-CB05-D7DAEF17DDC9}"/>
              </a:ext>
            </a:extLst>
          </p:cNvPr>
          <p:cNvSpPr>
            <a:spLocks noGrp="1"/>
          </p:cNvSpPr>
          <p:nvPr>
            <p:ph type="title"/>
          </p:nvPr>
        </p:nvSpPr>
        <p:spPr>
          <a:xfrm>
            <a:off x="0" y="1"/>
            <a:ext cx="12192000" cy="999460"/>
          </a:xfrm>
          <a:solidFill>
            <a:schemeClr val="bg1">
              <a:lumMod val="95000"/>
            </a:schemeClr>
          </a:solidFill>
        </p:spPr>
        <p:txBody>
          <a:bodyPr/>
          <a:lstStyle/>
          <a:p>
            <a:r>
              <a:rPr lang="en-US" sz="2800" b="1" dirty="0">
                <a:cs typeface="Arial" panose="020B0604020202020204" pitchFamily="34" charset="0"/>
              </a:rPr>
              <a:t>  Algorithms</a:t>
            </a:r>
          </a:p>
        </p:txBody>
      </p:sp>
      <p:sp>
        <p:nvSpPr>
          <p:cNvPr id="6" name="Botão de Ação: Informação 5">
            <a:hlinkClick r:id="rId2" action="ppaction://hlinksldjump" highlightClick="1"/>
            <a:extLst>
              <a:ext uri="{FF2B5EF4-FFF2-40B4-BE49-F238E27FC236}">
                <a16:creationId xmlns:a16="http://schemas.microsoft.com/office/drawing/2014/main" id="{D86761A4-8B15-6F60-2A3B-4FA85F0B1FC5}"/>
              </a:ext>
            </a:extLst>
          </p:cNvPr>
          <p:cNvSpPr/>
          <p:nvPr/>
        </p:nvSpPr>
        <p:spPr>
          <a:xfrm>
            <a:off x="11521441" y="316851"/>
            <a:ext cx="387276" cy="365760"/>
          </a:xfrm>
          <a:prstGeom prst="actionButtonInformati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m 2" descr="Uma imagem com texto, captura de ecrã, Tipo de letra, documento&#10;&#10;Descrição gerada automaticamente">
            <a:extLst>
              <a:ext uri="{FF2B5EF4-FFF2-40B4-BE49-F238E27FC236}">
                <a16:creationId xmlns:a16="http://schemas.microsoft.com/office/drawing/2014/main" id="{0B98559E-8FAA-6CA3-072C-A0347855CC8D}"/>
              </a:ext>
            </a:extLst>
          </p:cNvPr>
          <p:cNvPicPr>
            <a:picLocks noChangeAspect="1"/>
          </p:cNvPicPr>
          <p:nvPr/>
        </p:nvPicPr>
        <p:blipFill>
          <a:blip r:embed="rId3"/>
          <a:stretch>
            <a:fillRect/>
          </a:stretch>
        </p:blipFill>
        <p:spPr>
          <a:xfrm>
            <a:off x="2539128" y="999461"/>
            <a:ext cx="7113743" cy="5821413"/>
          </a:xfrm>
          <a:prstGeom prst="rect">
            <a:avLst/>
          </a:prstGeom>
        </p:spPr>
      </p:pic>
    </p:spTree>
    <p:extLst>
      <p:ext uri="{BB962C8B-B14F-4D97-AF65-F5344CB8AC3E}">
        <p14:creationId xmlns:p14="http://schemas.microsoft.com/office/powerpoint/2010/main" val="756816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val 26">
            <a:extLst>
              <a:ext uri="{FF2B5EF4-FFF2-40B4-BE49-F238E27FC236}">
                <a16:creationId xmlns:a16="http://schemas.microsoft.com/office/drawing/2014/main" id="{829C98E7-9586-9430-4329-CAB1B931A404}"/>
              </a:ext>
            </a:extLst>
          </p:cNvPr>
          <p:cNvSpPr/>
          <p:nvPr/>
        </p:nvSpPr>
        <p:spPr>
          <a:xfrm>
            <a:off x="1448467" y="3402841"/>
            <a:ext cx="862149" cy="886237"/>
          </a:xfrm>
          <a:prstGeom prst="ellipse">
            <a:avLst/>
          </a:prstGeom>
          <a:solidFill>
            <a:srgbClr val="CCAE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tângulo 23">
            <a:extLst>
              <a:ext uri="{FF2B5EF4-FFF2-40B4-BE49-F238E27FC236}">
                <a16:creationId xmlns:a16="http://schemas.microsoft.com/office/drawing/2014/main" id="{DC8188B0-8F32-FB50-6942-B38661089C7E}"/>
              </a:ext>
            </a:extLst>
          </p:cNvPr>
          <p:cNvSpPr/>
          <p:nvPr/>
        </p:nvSpPr>
        <p:spPr>
          <a:xfrm rot="17664192">
            <a:off x="1540143" y="1927870"/>
            <a:ext cx="2263953" cy="4571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687E677-D025-9149-E489-43FC0B41ED9B}"/>
              </a:ext>
            </a:extLst>
          </p:cNvPr>
          <p:cNvSpPr>
            <a:spLocks noGrp="1"/>
          </p:cNvSpPr>
          <p:nvPr>
            <p:ph type="title"/>
          </p:nvPr>
        </p:nvSpPr>
        <p:spPr>
          <a:xfrm>
            <a:off x="0" y="1"/>
            <a:ext cx="12192000" cy="999460"/>
          </a:xfrm>
          <a:solidFill>
            <a:schemeClr val="bg1">
              <a:lumMod val="95000"/>
            </a:schemeClr>
          </a:solidFill>
        </p:spPr>
        <p:txBody>
          <a:bodyPr/>
          <a:lstStyle/>
          <a:p>
            <a:r>
              <a:rPr lang="en-US" sz="2800" b="1" dirty="0">
                <a:cs typeface="Arial" panose="020B0604020202020204" pitchFamily="34" charset="0"/>
              </a:rPr>
              <a:t>  </a:t>
            </a:r>
            <a:r>
              <a:rPr lang="en-US" sz="2800" dirty="0">
                <a:cs typeface="Arial" panose="020B0604020202020204" pitchFamily="34" charset="0"/>
              </a:rPr>
              <a:t>Objectives</a:t>
            </a:r>
          </a:p>
        </p:txBody>
      </p:sp>
      <p:sp>
        <p:nvSpPr>
          <p:cNvPr id="3" name="Marcador de Posição do Número do Diapositivo 2">
            <a:extLst>
              <a:ext uri="{FF2B5EF4-FFF2-40B4-BE49-F238E27FC236}">
                <a16:creationId xmlns:a16="http://schemas.microsoft.com/office/drawing/2014/main" id="{4E55505A-0F34-EA7B-60D0-3DBB22588163}"/>
              </a:ext>
            </a:extLst>
          </p:cNvPr>
          <p:cNvSpPr>
            <a:spLocks noGrp="1"/>
          </p:cNvSpPr>
          <p:nvPr>
            <p:ph type="sldNum" sz="quarter" idx="12"/>
          </p:nvPr>
        </p:nvSpPr>
        <p:spPr/>
        <p:txBody>
          <a:bodyPr/>
          <a:lstStyle/>
          <a:p>
            <a:fld id="{9349F829-3AB5-2249-A75E-9CF92A8C3104}" type="slidenum">
              <a:rPr lang="pt-PT" smtClean="0"/>
              <a:t>8</a:t>
            </a:fld>
            <a:endParaRPr lang="pt-PT" dirty="0"/>
          </a:p>
        </p:txBody>
      </p:sp>
      <p:sp>
        <p:nvSpPr>
          <p:cNvPr id="8" name="CaixaDeTexto 7">
            <a:extLst>
              <a:ext uri="{FF2B5EF4-FFF2-40B4-BE49-F238E27FC236}">
                <a16:creationId xmlns:a16="http://schemas.microsoft.com/office/drawing/2014/main" id="{E37187B8-154A-1346-C789-5A6DBCBA70A7}"/>
              </a:ext>
            </a:extLst>
          </p:cNvPr>
          <p:cNvSpPr txBox="1"/>
          <p:nvPr/>
        </p:nvSpPr>
        <p:spPr>
          <a:xfrm>
            <a:off x="3147972" y="2344690"/>
            <a:ext cx="6467644" cy="646331"/>
          </a:xfrm>
          <a:prstGeom prst="rect">
            <a:avLst/>
          </a:prstGeom>
          <a:noFill/>
        </p:spPr>
        <p:txBody>
          <a:bodyPr wrap="square" rtlCol="0">
            <a:spAutoFit/>
          </a:bodyPr>
          <a:lstStyle/>
          <a:p>
            <a:pPr marL="285750" indent="-285750">
              <a:buFont typeface="Arial" panose="020B0604020202020204" pitchFamily="34" charset="0"/>
              <a:buChar char="•"/>
            </a:pPr>
            <a:r>
              <a:rPr lang="pt-PT" dirty="0">
                <a:effectLst/>
              </a:rPr>
              <a:t>Compare </a:t>
            </a:r>
            <a:r>
              <a:rPr lang="pt-PT" dirty="0" err="1">
                <a:effectLst/>
              </a:rPr>
              <a:t>the</a:t>
            </a:r>
            <a:r>
              <a:rPr lang="pt-PT" dirty="0">
                <a:effectLst/>
              </a:rPr>
              <a:t> performance </a:t>
            </a:r>
            <a:r>
              <a:rPr lang="pt-PT" dirty="0" err="1">
                <a:effectLst/>
              </a:rPr>
              <a:t>of</a:t>
            </a:r>
            <a:r>
              <a:rPr lang="pt-PT" dirty="0">
                <a:effectLst/>
              </a:rPr>
              <a:t> </a:t>
            </a:r>
            <a:r>
              <a:rPr lang="pt-PT" dirty="0" err="1"/>
              <a:t>an</a:t>
            </a:r>
            <a:r>
              <a:rPr lang="pt-PT" dirty="0"/>
              <a:t> </a:t>
            </a:r>
            <a:r>
              <a:rPr lang="pt-PT" dirty="0">
                <a:effectLst/>
              </a:rPr>
              <a:t>FNN </a:t>
            </a:r>
            <a:r>
              <a:rPr lang="pt-PT" dirty="0" err="1">
                <a:effectLst/>
              </a:rPr>
              <a:t>and</a:t>
            </a:r>
            <a:r>
              <a:rPr lang="pt-PT" dirty="0">
                <a:effectLst/>
              </a:rPr>
              <a:t> </a:t>
            </a:r>
            <a:r>
              <a:rPr lang="pt-PT" dirty="0" err="1">
                <a:effectLst/>
              </a:rPr>
              <a:t>an</a:t>
            </a:r>
            <a:r>
              <a:rPr lang="pt-PT" dirty="0"/>
              <a:t> </a:t>
            </a:r>
            <a:r>
              <a:rPr lang="pt-PT" dirty="0">
                <a:effectLst/>
              </a:rPr>
              <a:t>LSTM in </a:t>
            </a:r>
            <a:r>
              <a:rPr lang="pt-PT" dirty="0" err="1">
                <a:effectLst/>
              </a:rPr>
              <a:t>approximating</a:t>
            </a:r>
            <a:r>
              <a:rPr lang="pt-PT" dirty="0">
                <a:effectLst/>
              </a:rPr>
              <a:t> </a:t>
            </a:r>
            <a:r>
              <a:rPr lang="pt-PT" dirty="0" err="1">
                <a:effectLst/>
              </a:rPr>
              <a:t>the</a:t>
            </a:r>
            <a:r>
              <a:rPr lang="pt-PT" dirty="0">
                <a:effectLst/>
              </a:rPr>
              <a:t> </a:t>
            </a:r>
            <a:r>
              <a:rPr lang="pt-PT" dirty="0" err="1">
                <a:effectLst/>
              </a:rPr>
              <a:t>pricing</a:t>
            </a:r>
            <a:r>
              <a:rPr lang="pt-PT" dirty="0">
                <a:effectLst/>
              </a:rPr>
              <a:t> </a:t>
            </a:r>
            <a:r>
              <a:rPr lang="pt-PT" dirty="0" err="1">
                <a:effectLst/>
              </a:rPr>
              <a:t>function</a:t>
            </a:r>
            <a:r>
              <a:rPr lang="pt-PT" dirty="0">
                <a:effectLst/>
              </a:rPr>
              <a:t> </a:t>
            </a:r>
            <a:r>
              <a:rPr lang="pt-PT" dirty="0" err="1">
                <a:effectLst/>
              </a:rPr>
              <a:t>of</a:t>
            </a:r>
            <a:r>
              <a:rPr lang="pt-PT" dirty="0">
                <a:effectLst/>
              </a:rPr>
              <a:t> </a:t>
            </a:r>
            <a:r>
              <a:rPr lang="pt-PT" dirty="0" err="1">
                <a:effectLst/>
              </a:rPr>
              <a:t>the</a:t>
            </a:r>
            <a:r>
              <a:rPr lang="pt-PT" dirty="0">
                <a:effectLst/>
              </a:rPr>
              <a:t> </a:t>
            </a:r>
            <a:r>
              <a:rPr lang="pt-PT" dirty="0" err="1">
                <a:effectLst/>
              </a:rPr>
              <a:t>Heston</a:t>
            </a:r>
            <a:r>
              <a:rPr lang="pt-PT" dirty="0">
                <a:effectLst/>
              </a:rPr>
              <a:t> </a:t>
            </a:r>
            <a:r>
              <a:rPr lang="pt-PT" dirty="0" err="1">
                <a:effectLst/>
              </a:rPr>
              <a:t>model</a:t>
            </a:r>
            <a:r>
              <a:rPr lang="pt-PT" dirty="0">
                <a:effectLst/>
              </a:rPr>
              <a:t>. </a:t>
            </a:r>
            <a:endParaRPr lang="pt-PT" dirty="0"/>
          </a:p>
        </p:txBody>
      </p:sp>
      <p:sp>
        <p:nvSpPr>
          <p:cNvPr id="10" name="CaixaDeTexto 9">
            <a:extLst>
              <a:ext uri="{FF2B5EF4-FFF2-40B4-BE49-F238E27FC236}">
                <a16:creationId xmlns:a16="http://schemas.microsoft.com/office/drawing/2014/main" id="{2A39B18B-5A72-2BF8-B7C7-B0DB5DC48C0E}"/>
              </a:ext>
            </a:extLst>
          </p:cNvPr>
          <p:cNvSpPr txBox="1"/>
          <p:nvPr/>
        </p:nvSpPr>
        <p:spPr>
          <a:xfrm>
            <a:off x="3147971" y="3440018"/>
            <a:ext cx="6467644" cy="646331"/>
          </a:xfrm>
          <a:prstGeom prst="rect">
            <a:avLst/>
          </a:prstGeom>
          <a:noFill/>
        </p:spPr>
        <p:txBody>
          <a:bodyPr wrap="square" rtlCol="0">
            <a:spAutoFit/>
          </a:bodyPr>
          <a:lstStyle/>
          <a:p>
            <a:pPr marL="285750" indent="-285750">
              <a:buFont typeface="Arial" panose="020B0604020202020204" pitchFamily="34" charset="0"/>
              <a:buChar char="•"/>
            </a:pPr>
            <a:r>
              <a:rPr lang="pt-PT" dirty="0">
                <a:effectLst/>
              </a:rPr>
              <a:t>Compare </a:t>
            </a:r>
            <a:r>
              <a:rPr lang="pt-PT" dirty="0" err="1">
                <a:effectLst/>
              </a:rPr>
              <a:t>the</a:t>
            </a:r>
            <a:r>
              <a:rPr lang="pt-PT" dirty="0">
                <a:effectLst/>
              </a:rPr>
              <a:t> performance </a:t>
            </a:r>
            <a:r>
              <a:rPr lang="pt-PT" dirty="0" err="1">
                <a:effectLst/>
              </a:rPr>
              <a:t>of</a:t>
            </a:r>
            <a:r>
              <a:rPr lang="pt-PT" dirty="0">
                <a:effectLst/>
              </a:rPr>
              <a:t> </a:t>
            </a:r>
            <a:r>
              <a:rPr lang="pt-PT" dirty="0" err="1">
                <a:effectLst/>
              </a:rPr>
              <a:t>of</a:t>
            </a:r>
            <a:r>
              <a:rPr lang="pt-PT" dirty="0">
                <a:effectLst/>
              </a:rPr>
              <a:t> </a:t>
            </a:r>
            <a:r>
              <a:rPr lang="pt-PT" dirty="0" err="1"/>
              <a:t>an</a:t>
            </a:r>
            <a:r>
              <a:rPr lang="pt-PT" dirty="0"/>
              <a:t> </a:t>
            </a:r>
            <a:r>
              <a:rPr lang="pt-PT" dirty="0">
                <a:effectLst/>
              </a:rPr>
              <a:t>FNN </a:t>
            </a:r>
            <a:r>
              <a:rPr lang="pt-PT" dirty="0" err="1">
                <a:effectLst/>
              </a:rPr>
              <a:t>and</a:t>
            </a:r>
            <a:r>
              <a:rPr lang="pt-PT" dirty="0">
                <a:effectLst/>
              </a:rPr>
              <a:t> </a:t>
            </a:r>
            <a:r>
              <a:rPr lang="pt-PT" dirty="0" err="1">
                <a:effectLst/>
              </a:rPr>
              <a:t>an</a:t>
            </a:r>
            <a:r>
              <a:rPr lang="pt-PT" dirty="0"/>
              <a:t> </a:t>
            </a:r>
            <a:r>
              <a:rPr lang="pt-PT" dirty="0">
                <a:effectLst/>
              </a:rPr>
              <a:t>LSTM in </a:t>
            </a:r>
            <a:r>
              <a:rPr lang="pt-PT" dirty="0" err="1">
                <a:effectLst/>
              </a:rPr>
              <a:t>the</a:t>
            </a:r>
            <a:r>
              <a:rPr lang="pt-PT" dirty="0">
                <a:effectLst/>
              </a:rPr>
              <a:t> </a:t>
            </a:r>
            <a:r>
              <a:rPr lang="pt-PT" dirty="0" err="1">
                <a:effectLst/>
              </a:rPr>
              <a:t>calibration</a:t>
            </a:r>
            <a:r>
              <a:rPr lang="pt-PT" dirty="0">
                <a:effectLst/>
              </a:rPr>
              <a:t> </a:t>
            </a:r>
            <a:r>
              <a:rPr lang="pt-PT" dirty="0" err="1">
                <a:effectLst/>
              </a:rPr>
              <a:t>process</a:t>
            </a:r>
            <a:r>
              <a:rPr lang="pt-PT" dirty="0">
                <a:effectLst/>
              </a:rPr>
              <a:t> </a:t>
            </a:r>
            <a:r>
              <a:rPr lang="pt-PT" dirty="0" err="1">
                <a:effectLst/>
              </a:rPr>
              <a:t>of</a:t>
            </a:r>
            <a:r>
              <a:rPr lang="pt-PT" dirty="0">
                <a:effectLst/>
              </a:rPr>
              <a:t> </a:t>
            </a:r>
            <a:r>
              <a:rPr lang="pt-PT" dirty="0" err="1">
                <a:effectLst/>
              </a:rPr>
              <a:t>the</a:t>
            </a:r>
            <a:r>
              <a:rPr lang="pt-PT" dirty="0">
                <a:effectLst/>
              </a:rPr>
              <a:t> </a:t>
            </a:r>
            <a:r>
              <a:rPr lang="pt-PT" dirty="0" err="1">
                <a:effectLst/>
              </a:rPr>
              <a:t>Heston</a:t>
            </a:r>
            <a:r>
              <a:rPr lang="pt-PT" dirty="0">
                <a:effectLst/>
              </a:rPr>
              <a:t> </a:t>
            </a:r>
            <a:r>
              <a:rPr lang="pt-PT" dirty="0" err="1">
                <a:effectLst/>
              </a:rPr>
              <a:t>model</a:t>
            </a:r>
            <a:r>
              <a:rPr lang="pt-PT" dirty="0">
                <a:effectLst/>
              </a:rPr>
              <a:t>.</a:t>
            </a:r>
            <a:endParaRPr lang="pt-PT" dirty="0"/>
          </a:p>
        </p:txBody>
      </p:sp>
      <p:sp>
        <p:nvSpPr>
          <p:cNvPr id="12" name="CaixaDeTexto 11">
            <a:extLst>
              <a:ext uri="{FF2B5EF4-FFF2-40B4-BE49-F238E27FC236}">
                <a16:creationId xmlns:a16="http://schemas.microsoft.com/office/drawing/2014/main" id="{CF937DD7-F263-0BF8-7838-70F2CD5E4035}"/>
              </a:ext>
            </a:extLst>
          </p:cNvPr>
          <p:cNvSpPr txBox="1"/>
          <p:nvPr/>
        </p:nvSpPr>
        <p:spPr>
          <a:xfrm>
            <a:off x="3147971" y="4408938"/>
            <a:ext cx="7197538" cy="646331"/>
          </a:xfrm>
          <a:prstGeom prst="rect">
            <a:avLst/>
          </a:prstGeom>
          <a:noFill/>
        </p:spPr>
        <p:txBody>
          <a:bodyPr wrap="square" rtlCol="0">
            <a:spAutoFit/>
          </a:bodyPr>
          <a:lstStyle/>
          <a:p>
            <a:pPr marL="285750" indent="-285750">
              <a:buFont typeface="Arial" panose="020B0604020202020204" pitchFamily="34" charset="0"/>
              <a:buChar char="•"/>
            </a:pPr>
            <a:r>
              <a:rPr lang="pt-PT" dirty="0" err="1">
                <a:effectLst/>
              </a:rPr>
              <a:t>Evaluate</a:t>
            </a:r>
            <a:r>
              <a:rPr lang="pt-PT" dirty="0">
                <a:effectLst/>
              </a:rPr>
              <a:t> </a:t>
            </a:r>
            <a:r>
              <a:rPr lang="pt-PT" dirty="0" err="1">
                <a:effectLst/>
              </a:rPr>
              <a:t>the</a:t>
            </a:r>
            <a:r>
              <a:rPr lang="pt-PT" dirty="0">
                <a:effectLst/>
              </a:rPr>
              <a:t> </a:t>
            </a:r>
            <a:r>
              <a:rPr lang="pt-PT" dirty="0" err="1">
                <a:effectLst/>
              </a:rPr>
              <a:t>efficiency</a:t>
            </a:r>
            <a:r>
              <a:rPr lang="pt-PT" dirty="0">
                <a:effectLst/>
              </a:rPr>
              <a:t> </a:t>
            </a:r>
            <a:r>
              <a:rPr lang="pt-PT" dirty="0" err="1">
                <a:effectLst/>
              </a:rPr>
              <a:t>of</a:t>
            </a:r>
            <a:r>
              <a:rPr lang="pt-PT" dirty="0">
                <a:effectLst/>
              </a:rPr>
              <a:t> </a:t>
            </a:r>
            <a:r>
              <a:rPr lang="pt-PT" dirty="0" err="1">
                <a:effectLst/>
              </a:rPr>
              <a:t>population-based</a:t>
            </a:r>
            <a:r>
              <a:rPr lang="pt-PT" dirty="0">
                <a:effectLst/>
              </a:rPr>
              <a:t> </a:t>
            </a:r>
            <a:r>
              <a:rPr lang="pt-PT" dirty="0" err="1">
                <a:effectLst/>
              </a:rPr>
              <a:t>algorithms</a:t>
            </a:r>
            <a:r>
              <a:rPr lang="pt-PT" dirty="0">
                <a:effectLst/>
              </a:rPr>
              <a:t> </a:t>
            </a:r>
            <a:r>
              <a:rPr lang="pt-PT" dirty="0" err="1">
                <a:effectLst/>
              </a:rPr>
              <a:t>with</a:t>
            </a:r>
            <a:r>
              <a:rPr lang="pt-PT" dirty="0">
                <a:effectLst/>
              </a:rPr>
              <a:t> </a:t>
            </a:r>
            <a:r>
              <a:rPr lang="pt-PT" dirty="0" err="1">
                <a:effectLst/>
              </a:rPr>
              <a:t>theoretical</a:t>
            </a:r>
            <a:r>
              <a:rPr lang="pt-PT" dirty="0">
                <a:effectLst/>
              </a:rPr>
              <a:t> </a:t>
            </a:r>
            <a:r>
              <a:rPr lang="pt-PT" dirty="0" err="1">
                <a:effectLst/>
              </a:rPr>
              <a:t>convergence</a:t>
            </a:r>
            <a:r>
              <a:rPr lang="pt-PT" dirty="0">
                <a:effectLst/>
              </a:rPr>
              <a:t> in </a:t>
            </a:r>
            <a:r>
              <a:rPr lang="pt-PT" dirty="0" err="1">
                <a:effectLst/>
              </a:rPr>
              <a:t>solving</a:t>
            </a:r>
            <a:r>
              <a:rPr lang="pt-PT" dirty="0">
                <a:effectLst/>
              </a:rPr>
              <a:t> </a:t>
            </a:r>
            <a:r>
              <a:rPr lang="pt-PT" dirty="0" err="1">
                <a:effectLst/>
              </a:rPr>
              <a:t>the</a:t>
            </a:r>
            <a:r>
              <a:rPr lang="pt-PT" dirty="0">
                <a:effectLst/>
              </a:rPr>
              <a:t> </a:t>
            </a:r>
            <a:r>
              <a:rPr lang="pt-PT" dirty="0" err="1">
                <a:effectLst/>
              </a:rPr>
              <a:t>calibration</a:t>
            </a:r>
            <a:r>
              <a:rPr lang="pt-PT" dirty="0">
                <a:effectLst/>
              </a:rPr>
              <a:t> </a:t>
            </a:r>
            <a:r>
              <a:rPr lang="pt-PT" dirty="0" err="1">
                <a:effectLst/>
              </a:rPr>
              <a:t>problem</a:t>
            </a:r>
            <a:r>
              <a:rPr lang="pt-PT" dirty="0">
                <a:effectLst/>
              </a:rPr>
              <a:t>. </a:t>
            </a:r>
            <a:endParaRPr lang="pt-PT" dirty="0"/>
          </a:p>
        </p:txBody>
      </p:sp>
      <p:pic>
        <p:nvPicPr>
          <p:cNvPr id="35" name="Gráfico 34" descr="Lâmpada destaque">
            <a:extLst>
              <a:ext uri="{FF2B5EF4-FFF2-40B4-BE49-F238E27FC236}">
                <a16:creationId xmlns:a16="http://schemas.microsoft.com/office/drawing/2014/main" id="{AFEE09E9-76EF-5082-6A01-910B96BB25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2474403">
            <a:off x="1040742" y="2759460"/>
            <a:ext cx="1677600" cy="1677600"/>
          </a:xfrm>
          <a:prstGeom prst="rect">
            <a:avLst/>
          </a:prstGeom>
        </p:spPr>
      </p:pic>
      <p:sp>
        <p:nvSpPr>
          <p:cNvPr id="36" name="CaixaDeTexto 35">
            <a:extLst>
              <a:ext uri="{FF2B5EF4-FFF2-40B4-BE49-F238E27FC236}">
                <a16:creationId xmlns:a16="http://schemas.microsoft.com/office/drawing/2014/main" id="{386C8D23-09C0-2209-7748-EC0140E4B67F}"/>
              </a:ext>
            </a:extLst>
          </p:cNvPr>
          <p:cNvSpPr txBox="1"/>
          <p:nvPr/>
        </p:nvSpPr>
        <p:spPr>
          <a:xfrm>
            <a:off x="2566930" y="6048260"/>
            <a:ext cx="184731" cy="369332"/>
          </a:xfrm>
          <a:prstGeom prst="rect">
            <a:avLst/>
          </a:prstGeom>
          <a:noFill/>
        </p:spPr>
        <p:txBody>
          <a:bodyPr wrap="none" rtlCol="0">
            <a:spAutoFit/>
          </a:bodyPr>
          <a:lstStyle/>
          <a:p>
            <a:endParaRPr lang="en-US" dirty="0"/>
          </a:p>
        </p:txBody>
      </p:sp>
      <p:sp>
        <p:nvSpPr>
          <p:cNvPr id="41" name="Forma Livre 40">
            <a:extLst>
              <a:ext uri="{FF2B5EF4-FFF2-40B4-BE49-F238E27FC236}">
                <a16:creationId xmlns:a16="http://schemas.microsoft.com/office/drawing/2014/main" id="{7402E64F-E9A8-1D86-30AA-64F3343F5FDC}"/>
              </a:ext>
            </a:extLst>
          </p:cNvPr>
          <p:cNvSpPr/>
          <p:nvPr/>
        </p:nvSpPr>
        <p:spPr>
          <a:xfrm>
            <a:off x="1539766" y="3394662"/>
            <a:ext cx="498676" cy="566486"/>
          </a:xfrm>
          <a:custGeom>
            <a:avLst/>
            <a:gdLst>
              <a:gd name="connsiteX0" fmla="*/ 338099 w 498676"/>
              <a:gd name="connsiteY0" fmla="*/ 0 h 566486"/>
              <a:gd name="connsiteX1" fmla="*/ 106153 w 498676"/>
              <a:gd name="connsiteY1" fmla="*/ 370220 h 566486"/>
              <a:gd name="connsiteX2" fmla="*/ 8023 w 498676"/>
              <a:gd name="connsiteY2" fmla="*/ 343457 h 566486"/>
              <a:gd name="connsiteX3" fmla="*/ 16944 w 498676"/>
              <a:gd name="connsiteY3" fmla="*/ 267629 h 566486"/>
              <a:gd name="connsiteX4" fmla="*/ 106153 w 498676"/>
              <a:gd name="connsiteY4" fmla="*/ 258708 h 566486"/>
              <a:gd name="connsiteX5" fmla="*/ 275652 w 498676"/>
              <a:gd name="connsiteY5" fmla="*/ 370220 h 566486"/>
              <a:gd name="connsiteX6" fmla="*/ 235508 w 498676"/>
              <a:gd name="connsiteY6" fmla="*/ 504035 h 566486"/>
              <a:gd name="connsiteX7" fmla="*/ 119535 w 498676"/>
              <a:gd name="connsiteY7" fmla="*/ 450509 h 566486"/>
              <a:gd name="connsiteX8" fmla="*/ 293494 w 498676"/>
              <a:gd name="connsiteY8" fmla="*/ 294392 h 566486"/>
              <a:gd name="connsiteX9" fmla="*/ 480834 w 498676"/>
              <a:gd name="connsiteY9" fmla="*/ 432667 h 566486"/>
              <a:gd name="connsiteX10" fmla="*/ 396085 w 498676"/>
              <a:gd name="connsiteY10" fmla="*/ 566482 h 566486"/>
              <a:gd name="connsiteX11" fmla="*/ 364862 w 498676"/>
              <a:gd name="connsiteY11" fmla="*/ 428207 h 566486"/>
              <a:gd name="connsiteX12" fmla="*/ 498676 w 498676"/>
              <a:gd name="connsiteY12" fmla="*/ 84749 h 566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8676" h="566486">
                <a:moveTo>
                  <a:pt x="338099" y="0"/>
                </a:moveTo>
                <a:cubicBezTo>
                  <a:pt x="249632" y="156488"/>
                  <a:pt x="161166" y="312977"/>
                  <a:pt x="106153" y="370220"/>
                </a:cubicBezTo>
                <a:cubicBezTo>
                  <a:pt x="51140" y="427463"/>
                  <a:pt x="22891" y="360555"/>
                  <a:pt x="8023" y="343457"/>
                </a:cubicBezTo>
                <a:cubicBezTo>
                  <a:pt x="-6845" y="326359"/>
                  <a:pt x="589" y="281754"/>
                  <a:pt x="16944" y="267629"/>
                </a:cubicBezTo>
                <a:cubicBezTo>
                  <a:pt x="33299" y="253504"/>
                  <a:pt x="63035" y="241610"/>
                  <a:pt x="106153" y="258708"/>
                </a:cubicBezTo>
                <a:cubicBezTo>
                  <a:pt x="149271" y="275806"/>
                  <a:pt x="254093" y="329332"/>
                  <a:pt x="275652" y="370220"/>
                </a:cubicBezTo>
                <a:cubicBezTo>
                  <a:pt x="297211" y="411108"/>
                  <a:pt x="261527" y="490654"/>
                  <a:pt x="235508" y="504035"/>
                </a:cubicBezTo>
                <a:cubicBezTo>
                  <a:pt x="209489" y="517416"/>
                  <a:pt x="109871" y="485450"/>
                  <a:pt x="119535" y="450509"/>
                </a:cubicBezTo>
                <a:cubicBezTo>
                  <a:pt x="129199" y="415569"/>
                  <a:pt x="233277" y="297366"/>
                  <a:pt x="293494" y="294392"/>
                </a:cubicBezTo>
                <a:cubicBezTo>
                  <a:pt x="353711" y="291418"/>
                  <a:pt x="463736" y="387319"/>
                  <a:pt x="480834" y="432667"/>
                </a:cubicBezTo>
                <a:cubicBezTo>
                  <a:pt x="497932" y="478015"/>
                  <a:pt x="415414" y="567225"/>
                  <a:pt x="396085" y="566482"/>
                </a:cubicBezTo>
                <a:cubicBezTo>
                  <a:pt x="376756" y="565739"/>
                  <a:pt x="347763" y="508496"/>
                  <a:pt x="364862" y="428207"/>
                </a:cubicBezTo>
                <a:cubicBezTo>
                  <a:pt x="381961" y="347918"/>
                  <a:pt x="490499" y="104078"/>
                  <a:pt x="498676" y="84749"/>
                </a:cubicBezTo>
              </a:path>
            </a:pathLst>
          </a:cu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258739"/>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5729</TotalTime>
  <Words>7510</Words>
  <Application>Microsoft Office PowerPoint</Application>
  <PresentationFormat>Ecrã Panorâmico</PresentationFormat>
  <Paragraphs>1168</Paragraphs>
  <Slides>84</Slides>
  <Notes>64</Notes>
  <HiddenSlides>0</HiddenSlides>
  <MMClips>0</MMClips>
  <ScaleCrop>false</ScaleCrop>
  <HeadingPairs>
    <vt:vector size="6" baseType="variant">
      <vt:variant>
        <vt:lpstr>Tipos de letra usados</vt:lpstr>
      </vt:variant>
      <vt:variant>
        <vt:i4>9</vt:i4>
      </vt:variant>
      <vt:variant>
        <vt:lpstr>Tema</vt:lpstr>
      </vt:variant>
      <vt:variant>
        <vt:i4>1</vt:i4>
      </vt:variant>
      <vt:variant>
        <vt:lpstr>Títulos dos diapositivos</vt:lpstr>
      </vt:variant>
      <vt:variant>
        <vt:i4>84</vt:i4>
      </vt:variant>
    </vt:vector>
  </HeadingPairs>
  <TitlesOfParts>
    <vt:vector size="94" baseType="lpstr">
      <vt:lpstr>-apple-system</vt:lpstr>
      <vt:lpstr>Aptos</vt:lpstr>
      <vt:lpstr>Aptos Display</vt:lpstr>
      <vt:lpstr>Arial</vt:lpstr>
      <vt:lpstr>Calibri</vt:lpstr>
      <vt:lpstr>Cambria Math</vt:lpstr>
      <vt:lpstr>NimbusRomNo9L</vt:lpstr>
      <vt:lpstr>Palace Script MT</vt:lpstr>
      <vt:lpstr>-webkit-standard</vt:lpstr>
      <vt:lpstr>Tema do Office</vt:lpstr>
      <vt:lpstr>Apresentação do PowerPoint</vt:lpstr>
      <vt:lpstr>  Introduction</vt:lpstr>
      <vt:lpstr>  Introduction</vt:lpstr>
      <vt:lpstr>  Introduction</vt:lpstr>
      <vt:lpstr>  Introduction</vt:lpstr>
      <vt:lpstr>  Introduction</vt:lpstr>
      <vt:lpstr>  Introduction</vt:lpstr>
      <vt:lpstr>  Contributions</vt:lpstr>
      <vt:lpstr>  Objectives</vt:lpstr>
      <vt:lpstr>  The Heston model</vt:lpstr>
      <vt:lpstr>  Calibration problem</vt:lpstr>
      <vt:lpstr>  Calibration problem</vt:lpstr>
      <vt:lpstr>  Calibration problem – population-based optimization algorithms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  The Heston model pricing function</vt:lpstr>
      <vt:lpstr>Apresentação do PowerPoint</vt:lpstr>
      <vt:lpstr>   Neural Networks as function approximators – training problem</vt:lpstr>
      <vt:lpstr>   Neural Networks as function approximators – training problem</vt:lpstr>
      <vt:lpstr>   Calibration using neural networks – the two-step approach</vt:lpstr>
      <vt:lpstr>   Calibration using neural networks – the two-step approach</vt:lpstr>
      <vt:lpstr>   Calibration using neural networks – the two-step approach</vt:lpstr>
      <vt:lpstr>   Calibration using neural networks – the two-step approach</vt:lpstr>
      <vt:lpstr>   Calibration using neural networks – numerical results (training performance)</vt:lpstr>
      <vt:lpstr>   Calibration using neural networks – numerical results (training performance)</vt:lpstr>
      <vt:lpstr>Apresentação do PowerPoint</vt:lpstr>
      <vt:lpstr>Apresentação do PowerPoint</vt:lpstr>
      <vt:lpstr>Apresentação do PowerPoint</vt:lpstr>
      <vt:lpstr>Apresentação do PowerPoint</vt:lpstr>
      <vt:lpstr>   Calibration using neural networks – numerical results (calibration performance)</vt:lpstr>
      <vt:lpstr>Apresentação do PowerPoint</vt:lpstr>
      <vt:lpstr>Apresentação do PowerPoint</vt:lpstr>
      <vt:lpstr>Apresentação do PowerPoint</vt:lpstr>
      <vt:lpstr>Apresentação do PowerPoint</vt:lpstr>
      <vt:lpstr>Discussion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  Numerical results (training performance)</vt:lpstr>
      <vt:lpstr>  Numerical results (calibration performance)</vt:lpstr>
      <vt:lpstr>  Numerical results (calibration performance)</vt:lpstr>
      <vt:lpstr>  Numerical results (calibration performance)</vt:lpstr>
      <vt:lpstr>  Numerical results (calibration performance)</vt:lpstr>
      <vt:lpstr>  Figures</vt:lpstr>
      <vt:lpstr>  Figures</vt:lpstr>
      <vt:lpstr>  Figures</vt:lpstr>
      <vt:lpstr>  Figures</vt:lpstr>
      <vt:lpstr>  Figures</vt:lpstr>
      <vt:lpstr>  Figures</vt:lpstr>
      <vt:lpstr>  Figures</vt:lpstr>
      <vt:lpstr>  Figures</vt:lpstr>
      <vt:lpstr>  Figures</vt:lpstr>
      <vt:lpstr>  Algorithms setting</vt:lpstr>
      <vt:lpstr>  Algorithms</vt:lpstr>
      <vt:lpstr>  Algorithms</vt:lpstr>
      <vt:lpstr>  Algorithms</vt:lpstr>
      <vt:lpstr>  Algorithms</vt:lpstr>
      <vt:lpstr>  Algorithms</vt:lpstr>
      <vt:lpstr>  Algorithms</vt:lpstr>
      <vt:lpstr>  Algorithms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Margarida Biscaia Caleiras</dc:creator>
  <cp:lastModifiedBy>Margarida Biscaia</cp:lastModifiedBy>
  <cp:revision>5</cp:revision>
  <dcterms:created xsi:type="dcterms:W3CDTF">2024-06-10T17:00:36Z</dcterms:created>
  <dcterms:modified xsi:type="dcterms:W3CDTF">2024-10-17T08:10:01Z</dcterms:modified>
</cp:coreProperties>
</file>